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8" r:id="rId1"/>
  </p:sldMasterIdLst>
  <p:notesMasterIdLst>
    <p:notesMasterId r:id="rId20"/>
  </p:notesMasterIdLst>
  <p:sldIdLst>
    <p:sldId id="259" r:id="rId2"/>
    <p:sldId id="312" r:id="rId3"/>
    <p:sldId id="313" r:id="rId4"/>
    <p:sldId id="314" r:id="rId5"/>
    <p:sldId id="315" r:id="rId6"/>
    <p:sldId id="316" r:id="rId7"/>
    <p:sldId id="319" r:id="rId8"/>
    <p:sldId id="320" r:id="rId9"/>
    <p:sldId id="322" r:id="rId10"/>
    <p:sldId id="321" r:id="rId11"/>
    <p:sldId id="323" r:id="rId12"/>
    <p:sldId id="324" r:id="rId13"/>
    <p:sldId id="325" r:id="rId14"/>
    <p:sldId id="326" r:id="rId15"/>
    <p:sldId id="327" r:id="rId16"/>
    <p:sldId id="329" r:id="rId17"/>
    <p:sldId id="328" r:id="rId18"/>
    <p:sldId id="33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C33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A041C-FCF0-414A-A74F-BAE2EC1587DB}" v="7" dt="2020-10-06T06:30:41.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248" autoAdjust="0"/>
    <p:restoredTop sz="94698" autoAdjust="0"/>
  </p:normalViewPr>
  <p:slideViewPr>
    <p:cSldViewPr>
      <p:cViewPr varScale="1">
        <p:scale>
          <a:sx n="127" d="100"/>
          <a:sy n="127" d="100"/>
        </p:scale>
        <p:origin x="194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M" userId="d1a95964a9d91ae5" providerId="LiveId" clId="{0E72287C-D146-4A93-919A-712DF0220870}"/>
    <pc:docChg chg="modSld">
      <pc:chgData name="Bobby M" userId="d1a95964a9d91ae5" providerId="LiveId" clId="{0E72287C-D146-4A93-919A-712DF0220870}" dt="2020-10-06T11:11:13.620" v="0" actId="20577"/>
      <pc:docMkLst>
        <pc:docMk/>
      </pc:docMkLst>
      <pc:sldChg chg="modSp mod">
        <pc:chgData name="Bobby M" userId="d1a95964a9d91ae5" providerId="LiveId" clId="{0E72287C-D146-4A93-919A-712DF0220870}" dt="2020-10-06T11:11:13.620" v="0" actId="20577"/>
        <pc:sldMkLst>
          <pc:docMk/>
          <pc:sldMk cId="0" sldId="259"/>
        </pc:sldMkLst>
        <pc:spChg chg="mod">
          <ac:chgData name="Bobby M" userId="d1a95964a9d91ae5" providerId="LiveId" clId="{0E72287C-D146-4A93-919A-712DF0220870}" dt="2020-10-06T11:11:13.620" v="0" actId="20577"/>
          <ac:spMkLst>
            <pc:docMk/>
            <pc:sldMk cId="0" sldId="259"/>
            <ac:spMk id="3075" creationId="{9785769D-E647-4838-853B-7E6B0C4FC7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A78ED3-8BA9-4134-8D3B-3B975E39E00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9" name="Rectangle 3">
            <a:extLst>
              <a:ext uri="{FF2B5EF4-FFF2-40B4-BE49-F238E27FC236}">
                <a16:creationId xmlns:a16="http://schemas.microsoft.com/office/drawing/2014/main" id="{035363A2-BBB8-4885-85FB-8BA559BAB8C2}"/>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a:extLst>
              <a:ext uri="{FF2B5EF4-FFF2-40B4-BE49-F238E27FC236}">
                <a16:creationId xmlns:a16="http://schemas.microsoft.com/office/drawing/2014/main" id="{0F59CC9C-3978-4D2C-94E0-B5E0BBDD82D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E80BE714-C813-4AE3-90B9-F9D015D1F5C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9ACD370A-2EE2-429F-8BBA-72F8687AEF1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103" name="Rectangle 7">
            <a:extLst>
              <a:ext uri="{FF2B5EF4-FFF2-40B4-BE49-F238E27FC236}">
                <a16:creationId xmlns:a16="http://schemas.microsoft.com/office/drawing/2014/main" id="{E32723D3-45BE-442D-AB5D-C65909D7D66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F01CA56-F349-445D-B30A-5FE26F69F28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19A121E-F348-4B8F-874F-801E39DF3C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1ABC3E5-7698-457E-BE1A-7D829859610E}" type="slidenum">
              <a:rPr lang="en-US" altLang="en-US" sz="1200"/>
              <a:pPr/>
              <a:t>1</a:t>
            </a:fld>
            <a:endParaRPr lang="en-US" altLang="en-US" sz="1200"/>
          </a:p>
        </p:txBody>
      </p:sp>
      <p:sp>
        <p:nvSpPr>
          <p:cNvPr id="15363" name="Rectangle 2">
            <a:extLst>
              <a:ext uri="{FF2B5EF4-FFF2-40B4-BE49-F238E27FC236}">
                <a16:creationId xmlns:a16="http://schemas.microsoft.com/office/drawing/2014/main" id="{1C5CBCCA-966B-4B66-AFD5-1CFDECD684E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00791E6-7669-40D7-9C1B-17048EBAD6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pPr/>
              <a:t>‹#›</a:t>
            </a:fld>
            <a:endParaRPr lang="en-US"/>
          </a:p>
        </p:txBody>
      </p:sp>
      <p:pic>
        <p:nvPicPr>
          <p:cNvPr id="10" name="Picture 8" descr="pl9cover.jpg">
            <a:extLst>
              <a:ext uri="{FF2B5EF4-FFF2-40B4-BE49-F238E27FC236}">
                <a16:creationId xmlns:a16="http://schemas.microsoft.com/office/drawing/2014/main" id="{53C9C2E0-E57D-4599-86F0-C9D345346C4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7825" y="495300"/>
            <a:ext cx="49561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3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3855970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27128986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Tree>
    <p:extLst>
      <p:ext uri="{BB962C8B-B14F-4D97-AF65-F5344CB8AC3E}">
        <p14:creationId xmlns:p14="http://schemas.microsoft.com/office/powerpoint/2010/main" val="28687096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2624980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a:t>3/9/2021</a:t>
            </a:fld>
            <a:endParaRPr lang="en-US"/>
          </a:p>
        </p:txBody>
      </p:sp>
      <p:sp>
        <p:nvSpPr>
          <p:cNvPr id="4" name="Footer Placeholder 3"/>
          <p:cNvSpPr>
            <a:spLocks noGrp="1"/>
          </p:cNvSpPr>
          <p:nvPr>
            <p:ph type="ftr" sz="quarter" idx="11"/>
          </p:nvPr>
        </p:nvSpPr>
        <p:spPr/>
        <p:txBody>
          <a:bodyPr/>
          <a:lstStyle/>
          <a:p>
            <a:pPr>
              <a:defRPr/>
            </a:pPr>
            <a:r>
              <a:rPr lang="en-US"/>
              <a:t>Copyright © 2009 Addison-Wesley. All rights reserved.</a:t>
            </a:r>
          </a:p>
        </p:txBody>
      </p:sp>
      <p:sp>
        <p:nvSpPr>
          <p:cNvPr id="5" name="Slide Number Placeholder 4"/>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27951104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a:t>3/9/2021</a:t>
            </a:fld>
            <a:endParaRPr lang="en-US"/>
          </a:p>
        </p:txBody>
      </p:sp>
      <p:sp>
        <p:nvSpPr>
          <p:cNvPr id="4" name="Footer Placeholder 3"/>
          <p:cNvSpPr>
            <a:spLocks noGrp="1"/>
          </p:cNvSpPr>
          <p:nvPr>
            <p:ph type="ftr" sz="quarter" idx="11"/>
          </p:nvPr>
        </p:nvSpPr>
        <p:spPr/>
        <p:txBody>
          <a:bodyPr/>
          <a:lstStyle/>
          <a:p>
            <a:pPr>
              <a:defRPr/>
            </a:pPr>
            <a:r>
              <a:rPr lang="en-US"/>
              <a:t>Copyright © 2009 Addison-Wesley. All rights reserved.</a:t>
            </a:r>
          </a:p>
        </p:txBody>
      </p:sp>
      <p:sp>
        <p:nvSpPr>
          <p:cNvPr id="5" name="Slide Number Placeholder 4"/>
          <p:cNvSpPr>
            <a:spLocks noGrp="1"/>
          </p:cNvSpPr>
          <p:nvPr>
            <p:ph type="sldNum" sz="quarter" idx="12"/>
          </p:nvPr>
        </p:nvSpPr>
        <p:spPr/>
        <p:txBody>
          <a:body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1008744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a:t>3/9/2021</a:t>
            </a:fld>
            <a:endParaRPr lang="en-US"/>
          </a:p>
        </p:txBody>
      </p:sp>
      <p:sp>
        <p:nvSpPr>
          <p:cNvPr id="5" name="Footer Placeholder 4"/>
          <p:cNvSpPr>
            <a:spLocks noGrp="1"/>
          </p:cNvSpPr>
          <p:nvPr>
            <p:ph type="ftr" sz="quarter" idx="11"/>
          </p:nvPr>
        </p:nvSpPr>
        <p:spPr/>
        <p:txBody>
          <a:bodyPr/>
          <a:lstStyle/>
          <a:p>
            <a:pPr>
              <a:defRPr/>
            </a:pPr>
            <a:r>
              <a:rPr lang="en-US"/>
              <a:t>Copyright © 2009 Addison-Wesley. All rights reserved.</a:t>
            </a:r>
          </a:p>
        </p:txBody>
      </p:sp>
      <p:sp>
        <p:nvSpPr>
          <p:cNvPr id="6" name="Slide Number Placeholder 5"/>
          <p:cNvSpPr>
            <a:spLocks noGrp="1"/>
          </p:cNvSpPr>
          <p:nvPr>
            <p:ph type="sldNum" sz="quarter" idx="12"/>
          </p:nvPr>
        </p:nvSpPr>
        <p:spPr/>
        <p:txBody>
          <a:bodyPr/>
          <a:lstStyle/>
          <a:p>
            <a:r>
              <a:rPr lang="en-US" altLang="en-US"/>
              <a:t>1-</a:t>
            </a:r>
            <a:fld id="{420D2D92-9884-4FFC-8830-AF5894D6F0BE}" type="slidenum">
              <a:rPr lang="en-US" altLang="en-US" smtClean="0"/>
              <a:pPr/>
              <a:t>‹#›</a:t>
            </a:fld>
            <a:endParaRPr lang="en-US" altLang="en-US"/>
          </a:p>
        </p:txBody>
      </p:sp>
    </p:spTree>
    <p:extLst>
      <p:ext uri="{BB962C8B-B14F-4D97-AF65-F5344CB8AC3E}">
        <p14:creationId xmlns:p14="http://schemas.microsoft.com/office/powerpoint/2010/main" val="277032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a:t>3/9/2021</a:t>
            </a:fld>
            <a:endParaRPr lang="en-US"/>
          </a:p>
        </p:txBody>
      </p:sp>
      <p:sp>
        <p:nvSpPr>
          <p:cNvPr id="5" name="Footer Placeholder 4"/>
          <p:cNvSpPr>
            <a:spLocks noGrp="1"/>
          </p:cNvSpPr>
          <p:nvPr>
            <p:ph type="ftr" sz="quarter" idx="11"/>
          </p:nvPr>
        </p:nvSpPr>
        <p:spPr/>
        <p:txBody>
          <a:bodyPr/>
          <a:lstStyle/>
          <a:p>
            <a:pPr>
              <a:defRPr/>
            </a:pPr>
            <a:r>
              <a:rPr lang="en-US"/>
              <a:t>Copyright © 2009 Addison-Wesley. All rights reserved.</a:t>
            </a:r>
          </a:p>
        </p:txBody>
      </p:sp>
      <p:sp>
        <p:nvSpPr>
          <p:cNvPr id="6" name="Slide Number Placeholder 5"/>
          <p:cNvSpPr>
            <a:spLocks noGrp="1"/>
          </p:cNvSpPr>
          <p:nvPr>
            <p:ph type="sldNum" sz="quarter" idx="12"/>
          </p:nvPr>
        </p:nvSpPr>
        <p:spPr/>
        <p:txBody>
          <a:bodyPr/>
          <a:lstStyle/>
          <a:p>
            <a:r>
              <a:rPr lang="en-US" altLang="en-US"/>
              <a:t>1-</a:t>
            </a:r>
            <a:fld id="{B40FB3C9-7FA8-479F-A847-52B4B707D3F9}" type="slidenum">
              <a:rPr lang="en-US" altLang="en-US" smtClean="0"/>
              <a:pPr/>
              <a:t>‹#›</a:t>
            </a:fld>
            <a:endParaRPr lang="en-US" altLang="en-US"/>
          </a:p>
        </p:txBody>
      </p:sp>
    </p:spTree>
    <p:extLst>
      <p:ext uri="{BB962C8B-B14F-4D97-AF65-F5344CB8AC3E}">
        <p14:creationId xmlns:p14="http://schemas.microsoft.com/office/powerpoint/2010/main" val="91227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a:t>3/9/2021</a:t>
            </a:fld>
            <a:endParaRPr lang="en-US"/>
          </a:p>
        </p:txBody>
      </p:sp>
      <p:sp>
        <p:nvSpPr>
          <p:cNvPr id="5" name="Footer Placeholder 4"/>
          <p:cNvSpPr>
            <a:spLocks noGrp="1"/>
          </p:cNvSpPr>
          <p:nvPr>
            <p:ph type="ftr" sz="quarter" idx="11"/>
          </p:nvPr>
        </p:nvSpPr>
        <p:spPr/>
        <p:txBody>
          <a:bodyPr/>
          <a:lstStyle/>
          <a:p>
            <a:pPr>
              <a:defRPr/>
            </a:pPr>
            <a:r>
              <a:rPr lang="en-US"/>
              <a:t>Copyright © 2009 Addison-Wesley. All rights reserved.</a:t>
            </a:r>
          </a:p>
        </p:txBody>
      </p:sp>
      <p:sp>
        <p:nvSpPr>
          <p:cNvPr id="6" name="Slide Number Placeholder 5"/>
          <p:cNvSpPr>
            <a:spLocks noGrp="1"/>
          </p:cNvSpPr>
          <p:nvPr>
            <p:ph type="sldNum" sz="quarter" idx="12"/>
          </p:nvPr>
        </p:nvSpPr>
        <p:spPr/>
        <p:txBody>
          <a:bodyPr/>
          <a:lstStyle/>
          <a:p>
            <a:r>
              <a:rPr lang="en-US" altLang="en-US"/>
              <a:t>1-</a:t>
            </a:r>
            <a:fld id="{038ED8FD-CBEF-4FF6-9A64-D2E21E4164EF}" type="slidenum">
              <a:rPr lang="en-US" altLang="en-US" smtClean="0"/>
              <a:pPr/>
              <a:t>‹#›</a:t>
            </a:fld>
            <a:endParaRPr lang="en-US" altLang="en-US"/>
          </a:p>
        </p:txBody>
      </p:sp>
    </p:spTree>
    <p:extLst>
      <p:ext uri="{BB962C8B-B14F-4D97-AF65-F5344CB8AC3E}">
        <p14:creationId xmlns:p14="http://schemas.microsoft.com/office/powerpoint/2010/main" val="180431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a:t>3/9/2021</a:t>
            </a:fld>
            <a:endParaRPr lang="en-US"/>
          </a:p>
        </p:txBody>
      </p:sp>
      <p:sp>
        <p:nvSpPr>
          <p:cNvPr id="5" name="Footer Placeholder 4"/>
          <p:cNvSpPr>
            <a:spLocks noGrp="1"/>
          </p:cNvSpPr>
          <p:nvPr>
            <p:ph type="ftr" sz="quarter" idx="11"/>
          </p:nvPr>
        </p:nvSpPr>
        <p:spPr/>
        <p:txBody>
          <a:bodyPr/>
          <a:lstStyle/>
          <a:p>
            <a:pPr>
              <a:defRPr/>
            </a:pPr>
            <a:r>
              <a:rPr lang="en-US"/>
              <a:t>Copyright © 2009 Addison-Wesley. All rights reserved.</a:t>
            </a:r>
          </a:p>
        </p:txBody>
      </p:sp>
      <p:sp>
        <p:nvSpPr>
          <p:cNvPr id="6" name="Slide Number Placeholder 5"/>
          <p:cNvSpPr>
            <a:spLocks noGrp="1"/>
          </p:cNvSpPr>
          <p:nvPr>
            <p:ph type="sldNum" sz="quarter" idx="12"/>
          </p:nvPr>
        </p:nvSpPr>
        <p:spPr/>
        <p:txBody>
          <a:bodyPr/>
          <a:lstStyle/>
          <a:p>
            <a:r>
              <a:rPr lang="en-US" altLang="en-US"/>
              <a:t>1-</a:t>
            </a:r>
            <a:fld id="{80D752B0-A211-4866-A9C9-C7B263704799}" type="slidenum">
              <a:rPr lang="en-US" altLang="en-US" smtClean="0"/>
              <a:pPr/>
              <a:t>‹#›</a:t>
            </a:fld>
            <a:endParaRPr lang="en-US" altLang="en-US"/>
          </a:p>
        </p:txBody>
      </p:sp>
    </p:spTree>
    <p:extLst>
      <p:ext uri="{BB962C8B-B14F-4D97-AF65-F5344CB8AC3E}">
        <p14:creationId xmlns:p14="http://schemas.microsoft.com/office/powerpoint/2010/main" val="55295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3CF13C03-57B0-43D7-886F-E7DB70BD08A2}" type="slidenum">
              <a:rPr lang="en-US" altLang="en-US" smtClean="0"/>
              <a:pPr/>
              <a:t>‹#›</a:t>
            </a:fld>
            <a:endParaRPr lang="en-US" altLang="en-US"/>
          </a:p>
        </p:txBody>
      </p:sp>
    </p:spTree>
    <p:extLst>
      <p:ext uri="{BB962C8B-B14F-4D97-AF65-F5344CB8AC3E}">
        <p14:creationId xmlns:p14="http://schemas.microsoft.com/office/powerpoint/2010/main" val="160553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a:t>3/9/2021</a:t>
            </a:fld>
            <a:endParaRPr lang="en-US"/>
          </a:p>
        </p:txBody>
      </p:sp>
      <p:sp>
        <p:nvSpPr>
          <p:cNvPr id="8" name="Footer Placeholder 7"/>
          <p:cNvSpPr>
            <a:spLocks noGrp="1"/>
          </p:cNvSpPr>
          <p:nvPr>
            <p:ph type="ftr" sz="quarter" idx="11"/>
          </p:nvPr>
        </p:nvSpPr>
        <p:spPr/>
        <p:txBody>
          <a:bodyPr/>
          <a:lstStyle/>
          <a:p>
            <a:pPr>
              <a:defRPr/>
            </a:pPr>
            <a:r>
              <a:rPr lang="en-US"/>
              <a:t>Copyright © 2009 Addison-Wesley. All rights reserved.</a:t>
            </a:r>
          </a:p>
        </p:txBody>
      </p:sp>
      <p:sp>
        <p:nvSpPr>
          <p:cNvPr id="9" name="Slide Number Placeholder 8"/>
          <p:cNvSpPr>
            <a:spLocks noGrp="1"/>
          </p:cNvSpPr>
          <p:nvPr>
            <p:ph type="sldNum" sz="quarter" idx="12"/>
          </p:nvPr>
        </p:nvSpPr>
        <p:spPr/>
        <p:txBody>
          <a:bodyPr/>
          <a:lstStyle/>
          <a:p>
            <a:r>
              <a:rPr lang="en-US" altLang="en-US"/>
              <a:t>1-</a:t>
            </a:r>
            <a:fld id="{134A2FDD-A5E9-4FE5-A3D9-03D9C19B5553}" type="slidenum">
              <a:rPr lang="en-US" altLang="en-US" smtClean="0"/>
              <a:pPr/>
              <a:t>‹#›</a:t>
            </a:fld>
            <a:endParaRPr lang="en-US" altLang="en-US"/>
          </a:p>
        </p:txBody>
      </p:sp>
    </p:spTree>
    <p:extLst>
      <p:ext uri="{BB962C8B-B14F-4D97-AF65-F5344CB8AC3E}">
        <p14:creationId xmlns:p14="http://schemas.microsoft.com/office/powerpoint/2010/main" val="131388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a:t>3/9/2021</a:t>
            </a:fld>
            <a:endParaRPr lang="en-US"/>
          </a:p>
        </p:txBody>
      </p:sp>
      <p:sp>
        <p:nvSpPr>
          <p:cNvPr id="4" name="Footer Placeholder 3"/>
          <p:cNvSpPr>
            <a:spLocks noGrp="1"/>
          </p:cNvSpPr>
          <p:nvPr>
            <p:ph type="ftr" sz="quarter" idx="11"/>
          </p:nvPr>
        </p:nvSpPr>
        <p:spPr/>
        <p:txBody>
          <a:bodyPr/>
          <a:lstStyle/>
          <a:p>
            <a:pPr>
              <a:defRPr/>
            </a:pPr>
            <a:r>
              <a:rPr lang="en-US"/>
              <a:t>Copyright © 2009 Addison-Wesley. All rights reserved.</a:t>
            </a:r>
          </a:p>
        </p:txBody>
      </p:sp>
      <p:sp>
        <p:nvSpPr>
          <p:cNvPr id="5" name="Slide Number Placeholder 4"/>
          <p:cNvSpPr>
            <a:spLocks noGrp="1"/>
          </p:cNvSpPr>
          <p:nvPr>
            <p:ph type="sldNum" sz="quarter" idx="12"/>
          </p:nvPr>
        </p:nvSpPr>
        <p:spPr/>
        <p:txBody>
          <a:bodyPr/>
          <a:lstStyle/>
          <a:p>
            <a:r>
              <a:rPr lang="en-US" altLang="en-US"/>
              <a:t>1-</a:t>
            </a:r>
            <a:fld id="{3B8F6BB2-863F-4921-BBFA-C6F25451F05C}" type="slidenum">
              <a:rPr lang="en-US" altLang="en-US" smtClean="0"/>
              <a:pPr/>
              <a:t>‹#›</a:t>
            </a:fld>
            <a:endParaRPr lang="en-US" altLang="en-US"/>
          </a:p>
        </p:txBody>
      </p:sp>
    </p:spTree>
    <p:extLst>
      <p:ext uri="{BB962C8B-B14F-4D97-AF65-F5344CB8AC3E}">
        <p14:creationId xmlns:p14="http://schemas.microsoft.com/office/powerpoint/2010/main" val="77126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a:t>3/9/2021</a:t>
            </a:fld>
            <a:endParaRPr lang="en-US"/>
          </a:p>
        </p:txBody>
      </p:sp>
      <p:sp>
        <p:nvSpPr>
          <p:cNvPr id="3" name="Footer Placeholder 2"/>
          <p:cNvSpPr>
            <a:spLocks noGrp="1"/>
          </p:cNvSpPr>
          <p:nvPr>
            <p:ph type="ftr" sz="quarter" idx="11"/>
          </p:nvPr>
        </p:nvSpPr>
        <p:spPr/>
        <p:txBody>
          <a:bodyPr/>
          <a:lstStyle/>
          <a:p>
            <a:pPr>
              <a:defRPr/>
            </a:pPr>
            <a:r>
              <a:rPr lang="en-US"/>
              <a:t>Copyright © 2009 Addison-Wesley. All rights reserved.</a:t>
            </a:r>
          </a:p>
        </p:txBody>
      </p:sp>
      <p:sp>
        <p:nvSpPr>
          <p:cNvPr id="4" name="Slide Number Placeholder 3"/>
          <p:cNvSpPr>
            <a:spLocks noGrp="1"/>
          </p:cNvSpPr>
          <p:nvPr>
            <p:ph type="sldNum" sz="quarter" idx="12"/>
          </p:nvPr>
        </p:nvSpPr>
        <p:spPr/>
        <p:txBody>
          <a:bodyPr/>
          <a:lstStyle/>
          <a:p>
            <a:r>
              <a:rPr lang="en-US" altLang="en-US"/>
              <a:t>1-</a:t>
            </a:r>
            <a:fld id="{E54580A5-CDF5-4978-894D-9AB16737870C}" type="slidenum">
              <a:rPr lang="en-US" altLang="en-US" smtClean="0"/>
              <a:pPr/>
              <a:t>‹#›</a:t>
            </a:fld>
            <a:endParaRPr lang="en-US" altLang="en-US"/>
          </a:p>
        </p:txBody>
      </p:sp>
    </p:spTree>
    <p:extLst>
      <p:ext uri="{BB962C8B-B14F-4D97-AF65-F5344CB8AC3E}">
        <p14:creationId xmlns:p14="http://schemas.microsoft.com/office/powerpoint/2010/main" val="327544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430CE018-82DB-4497-8638-8868FCF78BE5}" type="slidenum">
              <a:rPr lang="en-US" altLang="en-US" smtClean="0"/>
              <a:pPr/>
              <a:t>‹#›</a:t>
            </a:fld>
            <a:endParaRPr lang="en-US" altLang="en-US"/>
          </a:p>
        </p:txBody>
      </p:sp>
    </p:spTree>
    <p:extLst>
      <p:ext uri="{BB962C8B-B14F-4D97-AF65-F5344CB8AC3E}">
        <p14:creationId xmlns:p14="http://schemas.microsoft.com/office/powerpoint/2010/main" val="77284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a:t>3/9/2021</a:t>
            </a:fld>
            <a:endParaRPr lang="en-US"/>
          </a:p>
        </p:txBody>
      </p:sp>
      <p:sp>
        <p:nvSpPr>
          <p:cNvPr id="6" name="Footer Placeholder 5"/>
          <p:cNvSpPr>
            <a:spLocks noGrp="1"/>
          </p:cNvSpPr>
          <p:nvPr>
            <p:ph type="ftr" sz="quarter" idx="11"/>
          </p:nvPr>
        </p:nvSpPr>
        <p:spPr/>
        <p:txBody>
          <a:bodyPr/>
          <a:lstStyle/>
          <a:p>
            <a:pPr>
              <a:defRPr/>
            </a:pPr>
            <a:r>
              <a:rPr lang="en-US"/>
              <a:t>Copyright © 2009 Addison-Wesley. All rights reserved.</a:t>
            </a:r>
          </a:p>
        </p:txBody>
      </p:sp>
      <p:sp>
        <p:nvSpPr>
          <p:cNvPr id="7" name="Slide Number Placeholder 6"/>
          <p:cNvSpPr>
            <a:spLocks noGrp="1"/>
          </p:cNvSpPr>
          <p:nvPr>
            <p:ph type="sldNum" sz="quarter" idx="12"/>
          </p:nvPr>
        </p:nvSpPr>
        <p:spPr/>
        <p:txBody>
          <a:bodyPr/>
          <a:lstStyle/>
          <a:p>
            <a:r>
              <a:rPr lang="en-US" altLang="en-US"/>
              <a:t>1-</a:t>
            </a:r>
            <a:fld id="{81376CB0-C50C-4216-AE34-6A18C82D64DF}" type="slidenum">
              <a:rPr lang="en-US" altLang="en-US" smtClean="0"/>
              <a:pPr/>
              <a:t>‹#›</a:t>
            </a:fld>
            <a:endParaRPr lang="en-US" altLang="en-US"/>
          </a:p>
        </p:txBody>
      </p:sp>
    </p:spTree>
    <p:extLst>
      <p:ext uri="{BB962C8B-B14F-4D97-AF65-F5344CB8AC3E}">
        <p14:creationId xmlns:p14="http://schemas.microsoft.com/office/powerpoint/2010/main" val="54414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a:t>3/9/2021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r>
              <a:rPr lang="en-US"/>
              <a:t>Copyright © 2009 Addison-Wesley. All rights reserved.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ltLang="en-US"/>
              <a:t>1-</a:t>
            </a:r>
            <a:fld id="{3E454507-1020-463E-8FB8-785CC3E81734}" type="slidenum">
              <a:rPr lang="en-US" altLang="en-US" smtClean="0"/>
              <a:pPr/>
              <a:t>‹#›</a:t>
            </a:fld>
            <a:endParaRPr lang="en-US" altLang="en-US"/>
          </a:p>
        </p:txBody>
      </p:sp>
    </p:spTree>
    <p:extLst>
      <p:ext uri="{BB962C8B-B14F-4D97-AF65-F5344CB8AC3E}">
        <p14:creationId xmlns:p14="http://schemas.microsoft.com/office/powerpoint/2010/main" val="91406843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hf sldNum="0" hdr="0" ftr="0" dt="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CPbvxxslDT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i.twitter.com/1.1/search/tweets.json?q=@ums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twitter.com/en"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twitter.com/en/portal/dashboard"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twitter.com/en/docs/twitter-api/v1/tweets/search/api-reference/get-search-twee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01AF200-4AB4-4A94-8C18-E6E9B13CF149}"/>
              </a:ext>
            </a:extLst>
          </p:cNvPr>
          <p:cNvSpPr>
            <a:spLocks noGrp="1" noChangeArrowheads="1"/>
          </p:cNvSpPr>
          <p:nvPr>
            <p:ph type="title"/>
          </p:nvPr>
        </p:nvSpPr>
        <p:spPr>
          <a:xfrm>
            <a:off x="628649" y="134006"/>
            <a:ext cx="8151743" cy="1085193"/>
          </a:xfrm>
        </p:spPr>
        <p:txBody>
          <a:bodyPr>
            <a:noAutofit/>
          </a:bodyPr>
          <a:lstStyle/>
          <a:p>
            <a:pPr eaLnBrk="1" hangingPunct="1"/>
            <a:r>
              <a:rPr lang="en-US" altLang="en-US" sz="3200" b="1">
                <a:latin typeface="Abadi" panose="020B0604020202020204" pitchFamily="34" charset="0"/>
              </a:rPr>
              <a:t>SI_507 </a:t>
            </a:r>
            <a:r>
              <a:rPr lang="en-US" altLang="en-US" sz="3200" b="1"/>
              <a:t>OAuth &amp; Caching</a:t>
            </a:r>
            <a:endParaRPr lang="en-US" altLang="en-US" sz="3200"/>
          </a:p>
        </p:txBody>
      </p:sp>
      <p:sp>
        <p:nvSpPr>
          <p:cNvPr id="3075" name="Rectangle 3">
            <a:extLst>
              <a:ext uri="{FF2B5EF4-FFF2-40B4-BE49-F238E27FC236}">
                <a16:creationId xmlns:a16="http://schemas.microsoft.com/office/drawing/2014/main" id="{9785769D-E647-4838-853B-7E6B0C4FC7D5}"/>
              </a:ext>
            </a:extLst>
          </p:cNvPr>
          <p:cNvSpPr>
            <a:spLocks noGrp="1" noChangeArrowheads="1"/>
          </p:cNvSpPr>
          <p:nvPr>
            <p:ph idx="1"/>
          </p:nvPr>
        </p:nvSpPr>
        <p:spPr>
          <a:xfrm>
            <a:off x="-1" y="1242465"/>
            <a:ext cx="8115993" cy="5005935"/>
          </a:xfrm>
        </p:spPr>
        <p:txBody>
          <a:bodyPr>
            <a:normAutofit/>
          </a:bodyPr>
          <a:lstStyle/>
          <a:p>
            <a:pPr lvl="2">
              <a:lnSpc>
                <a:spcPct val="110000"/>
              </a:lnSpc>
            </a:pPr>
            <a:r>
              <a:rPr lang="en-US" altLang="en-US" sz="2900" b="1">
                <a:latin typeface="Abadi" panose="020B0604020104020204" pitchFamily="34" charset="0"/>
                <a:cs typeface="Courier New" panose="02070309020205020404" pitchFamily="49" charset="0"/>
              </a:rPr>
              <a:t>OAuth (Open Authorization)</a:t>
            </a:r>
          </a:p>
          <a:p>
            <a:pPr lvl="2">
              <a:lnSpc>
                <a:spcPct val="110000"/>
              </a:lnSpc>
            </a:pPr>
            <a:r>
              <a:rPr lang="en-US" sz="2000">
                <a:hlinkClick r:id="rId3"/>
              </a:rPr>
              <a:t>https://www.youtube.com/watch?v=CPbvxxslDTU</a:t>
            </a:r>
            <a:r>
              <a:rPr lang="en-US" sz="2000"/>
              <a:t> - required</a:t>
            </a:r>
            <a:endParaRPr lang="en-US" altLang="en-US" sz="1800" b="1">
              <a:latin typeface="Abadi" panose="020B0604020104020204" pitchFamily="34" charset="0"/>
              <a:cs typeface="Courier New" panose="02070309020205020404" pitchFamily="49" charset="0"/>
            </a:endParaRPr>
          </a:p>
          <a:p>
            <a:pPr lvl="3">
              <a:lnSpc>
                <a:spcPct val="110000"/>
              </a:lnSpc>
            </a:pPr>
            <a:r>
              <a:rPr lang="en-US" altLang="en-US" sz="1800" b="1">
                <a:latin typeface="Abadi" panose="020B0604020104020204" pitchFamily="34" charset="0"/>
                <a:cs typeface="Courier New" panose="02070309020205020404" pitchFamily="49" charset="0"/>
              </a:rPr>
              <a:t>An Open Standard in which users can grant permission to an App to access a web service for them (without giving passwords)</a:t>
            </a:r>
          </a:p>
          <a:p>
            <a:pPr lvl="3">
              <a:lnSpc>
                <a:spcPct val="110000"/>
              </a:lnSpc>
            </a:pPr>
            <a:r>
              <a:rPr lang="en-US" altLang="en-US" sz="1800" b="1">
                <a:latin typeface="Abadi" panose="020B0604020104020204" pitchFamily="34" charset="0"/>
                <a:cs typeface="Courier New" panose="02070309020205020404" pitchFamily="49" charset="0"/>
              </a:rPr>
              <a:t>OAuth1</a:t>
            </a:r>
          </a:p>
          <a:p>
            <a:pPr lvl="4">
              <a:lnSpc>
                <a:spcPct val="110000"/>
              </a:lnSpc>
            </a:pPr>
            <a:r>
              <a:rPr lang="en-US" altLang="en-US" sz="1800" b="1">
                <a:latin typeface="Abadi" panose="020B0604020104020204" pitchFamily="34" charset="0"/>
                <a:cs typeface="Courier New" panose="02070309020205020404" pitchFamily="49" charset="0"/>
              </a:rPr>
              <a:t>Original &amp; still most popular</a:t>
            </a:r>
          </a:p>
          <a:p>
            <a:pPr lvl="3">
              <a:lnSpc>
                <a:spcPct val="110000"/>
              </a:lnSpc>
            </a:pPr>
            <a:r>
              <a:rPr lang="en-US" altLang="en-US" sz="1800" b="1">
                <a:latin typeface="Abadi" panose="020B0604020104020204" pitchFamily="34" charset="0"/>
                <a:cs typeface="Courier New" panose="02070309020205020404" pitchFamily="49" charset="0"/>
              </a:rPr>
              <a:t>OAuth2</a:t>
            </a:r>
          </a:p>
          <a:p>
            <a:pPr lvl="4">
              <a:lnSpc>
                <a:spcPct val="110000"/>
              </a:lnSpc>
            </a:pPr>
            <a:r>
              <a:rPr lang="en-US" altLang="en-US" sz="1800" b="1">
                <a:latin typeface="Abadi" panose="020B0604020104020204" pitchFamily="34" charset="0"/>
                <a:cs typeface="Courier New" panose="02070309020205020404" pitchFamily="49" charset="0"/>
              </a:rPr>
              <a:t>‘improved’</a:t>
            </a:r>
          </a:p>
          <a:p>
            <a:pPr lvl="4">
              <a:lnSpc>
                <a:spcPct val="110000"/>
              </a:lnSpc>
            </a:pPr>
            <a:r>
              <a:rPr lang="en-US" altLang="en-US" sz="1800" b="1">
                <a:latin typeface="Abadi" panose="020B0604020104020204" pitchFamily="34" charset="0"/>
                <a:cs typeface="Courier New" panose="02070309020205020404" pitchFamily="49" charset="0"/>
              </a:rPr>
              <a:t>More authorization flows</a:t>
            </a:r>
          </a:p>
          <a:p>
            <a:pPr lvl="4">
              <a:lnSpc>
                <a:spcPct val="110000"/>
              </a:lnSpc>
            </a:pPr>
            <a:r>
              <a:rPr lang="en-US" altLang="en-US" sz="1800" b="1">
                <a:latin typeface="Abadi" panose="020B0604020104020204" pitchFamily="34" charset="0"/>
                <a:cs typeface="Courier New" panose="02070309020205020404" pitchFamily="49" charset="0"/>
              </a:rPr>
              <a:t>Refreshes tokens</a:t>
            </a:r>
          </a:p>
          <a:p>
            <a:pPr lvl="4">
              <a:lnSpc>
                <a:spcPct val="110000"/>
              </a:lnSpc>
            </a:pPr>
            <a:r>
              <a:rPr lang="en-US" altLang="en-US" sz="1800" b="1">
                <a:latin typeface="Abadi" panose="020B0604020104020204" pitchFamily="34" charset="0"/>
                <a:cs typeface="Courier New" panose="02070309020205020404" pitchFamily="49" charset="0"/>
              </a:rPr>
              <a:t>More complicated</a:t>
            </a:r>
          </a:p>
          <a:p>
            <a:pPr lvl="4">
              <a:lnSpc>
                <a:spcPct val="110000"/>
              </a:lnSpc>
            </a:pPr>
            <a:r>
              <a:rPr lang="en-US" altLang="en-US" sz="1800" b="1">
                <a:latin typeface="Abadi" panose="020B0604020104020204" pitchFamily="34" charset="0"/>
                <a:cs typeface="Courier New" panose="02070309020205020404" pitchFamily="49" charset="0"/>
              </a:rPr>
              <a:t>Less secure</a:t>
            </a:r>
          </a:p>
          <a:p>
            <a:pPr lvl="2">
              <a:lnSpc>
                <a:spcPct val="150000"/>
              </a:lnSpc>
            </a:pPr>
            <a:endParaRPr lang="en-US" altLang="en-US">
              <a:latin typeface="Abadi" panose="020B0604020104020204" pitchFamily="34" charset="0"/>
              <a:cs typeface="Courier New" panose="02070309020205020404" pitchFamily="49" charset="0"/>
            </a:endParaRPr>
          </a:p>
        </p:txBody>
      </p:sp>
      <p:pic>
        <p:nvPicPr>
          <p:cNvPr id="9" name="Picture 8">
            <a:extLst>
              <a:ext uri="{FF2B5EF4-FFF2-40B4-BE49-F238E27FC236}">
                <a16:creationId xmlns:a16="http://schemas.microsoft.com/office/drawing/2014/main" id="{BE551C7B-FE7C-4EA4-9934-C596A1DB1913}"/>
              </a:ext>
            </a:extLst>
          </p:cNvPr>
          <p:cNvPicPr>
            <a:picLocks noChangeAspect="1"/>
          </p:cNvPicPr>
          <p:nvPr/>
        </p:nvPicPr>
        <p:blipFill>
          <a:blip r:embed="rId4"/>
          <a:stretch>
            <a:fillRect/>
          </a:stretch>
        </p:blipFill>
        <p:spPr>
          <a:xfrm>
            <a:off x="4343400" y="3745432"/>
            <a:ext cx="4513193" cy="27615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DF04-214F-4987-AFB5-81C13FADBFBF}"/>
              </a:ext>
            </a:extLst>
          </p:cNvPr>
          <p:cNvSpPr>
            <a:spLocks noGrp="1"/>
          </p:cNvSpPr>
          <p:nvPr>
            <p:ph type="title"/>
          </p:nvPr>
        </p:nvSpPr>
        <p:spPr>
          <a:xfrm>
            <a:off x="628650" y="-228600"/>
            <a:ext cx="7886700" cy="1325563"/>
          </a:xfrm>
        </p:spPr>
        <p:txBody>
          <a:bodyPr/>
          <a:lstStyle/>
          <a:p>
            <a:r>
              <a:rPr lang="en-US"/>
              <a:t>Caching</a:t>
            </a:r>
          </a:p>
        </p:txBody>
      </p:sp>
      <p:sp>
        <p:nvSpPr>
          <p:cNvPr id="3" name="Content Placeholder 2">
            <a:extLst>
              <a:ext uri="{FF2B5EF4-FFF2-40B4-BE49-F238E27FC236}">
                <a16:creationId xmlns:a16="http://schemas.microsoft.com/office/drawing/2014/main" id="{1703D635-9E3B-4F9D-98F0-4B28C8A5AAB2}"/>
              </a:ext>
            </a:extLst>
          </p:cNvPr>
          <p:cNvSpPr>
            <a:spLocks noGrp="1"/>
          </p:cNvSpPr>
          <p:nvPr>
            <p:ph idx="1"/>
          </p:nvPr>
        </p:nvSpPr>
        <p:spPr>
          <a:xfrm>
            <a:off x="457200" y="762000"/>
            <a:ext cx="7675350" cy="5943600"/>
          </a:xfrm>
        </p:spPr>
        <p:txBody>
          <a:bodyPr>
            <a:normAutofit/>
          </a:bodyPr>
          <a:lstStyle/>
          <a:p>
            <a:r>
              <a:rPr lang="en-US"/>
              <a:t>Run the Fib.py file</a:t>
            </a:r>
          </a:p>
          <a:p>
            <a:endParaRPr lang="en-US" sz="10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def fib(n):</a:t>
            </a:r>
            <a:endParaRPr kumimoji="0" lang="en-US" altLang="en-US" sz="1200" b="0" i="0" u="none" strike="noStrike" kern="1200" cap="none" spc="0" normalizeH="0" baseline="0" noProof="0">
              <a:ln>
                <a:noFill/>
              </a:ln>
              <a:solidFill>
                <a:srgbClr val="FFFF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EAEAEA"/>
                </a:solidFill>
                <a:effectLst/>
                <a:uLnTx/>
                <a:uFillTx/>
                <a:latin typeface="Arial Unicode MS"/>
                <a:ea typeface="+mn-ea"/>
                <a:cs typeface="+mn-cs"/>
              </a:rPr>
              <a:t>    '''returns the nth number in the </a:t>
            </a:r>
            <a:r>
              <a:rPr kumimoji="0" lang="en-US" altLang="en-US" sz="1200" b="0" i="0" u="none" strike="noStrike" kern="1200" cap="none" spc="0" normalizeH="0" baseline="0" noProof="0" err="1">
                <a:ln>
                  <a:noFill/>
                </a:ln>
                <a:solidFill>
                  <a:srgbClr val="EAEAEA"/>
                </a:solidFill>
                <a:effectLst/>
                <a:uLnTx/>
                <a:uFillTx/>
                <a:latin typeface="Arial Unicode MS"/>
                <a:ea typeface="+mn-ea"/>
                <a:cs typeface="+mn-cs"/>
              </a:rPr>
              <a:t>fibonacci</a:t>
            </a:r>
            <a:r>
              <a:rPr kumimoji="0" lang="en-US" altLang="en-US" sz="1200" b="0" i="0" u="none" strike="noStrike" kern="1200" cap="none" spc="0" normalizeH="0" baseline="0" noProof="0">
                <a:ln>
                  <a:noFill/>
                </a:ln>
                <a:solidFill>
                  <a:srgbClr val="EAEAEA"/>
                </a:solidFill>
                <a:effectLst/>
                <a:uLnTx/>
                <a:uFillTx/>
                <a:latin typeface="Arial Unicode MS"/>
                <a:ea typeface="+mn-ea"/>
                <a:cs typeface="+mn-cs"/>
              </a:rPr>
              <a:t> sequence</a:t>
            </a:r>
            <a:endParaRPr kumimoji="0" lang="en-US" altLang="en-US" sz="1200" b="0" i="0" u="none" strike="noStrike" kern="1200" cap="none" spc="0" normalizeH="0" baseline="0" noProof="0">
              <a:ln>
                <a:noFill/>
              </a:ln>
              <a:solidFill>
                <a:srgbClr val="EAEAEA"/>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EAEAEA"/>
                </a:solidFill>
                <a:effectLst/>
                <a:uLnTx/>
                <a:uFillTx/>
                <a:latin typeface="Arial Unicode MS"/>
                <a:ea typeface="+mn-ea"/>
                <a:cs typeface="+mn-cs"/>
              </a:rPr>
              <a:t>    '''</a:t>
            </a:r>
            <a:endParaRPr kumimoji="0" lang="en-US" altLang="en-US" sz="1200" b="0" i="0" u="none" strike="noStrike" kern="1200" cap="none" spc="0" normalizeH="0" baseline="0" noProof="0">
              <a:ln>
                <a:noFill/>
              </a:ln>
              <a:solidFill>
                <a:srgbClr val="EAEAEA"/>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fib_seq</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 [0, 1]</a:t>
            </a:r>
            <a:endParaRPr kumimoji="0" lang="en-US" altLang="en-US" sz="1200" b="0" i="0" u="none" strike="noStrike" kern="1200" cap="none" spc="0" normalizeH="0" baseline="0" noProof="0">
              <a:ln>
                <a:noFill/>
              </a:ln>
              <a:solidFill>
                <a:srgbClr val="FFFF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for </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i</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in range(2, n):</a:t>
            </a:r>
            <a:endParaRPr kumimoji="0" lang="en-US" altLang="en-US" sz="1200" b="0" i="0" u="none" strike="noStrike" kern="1200" cap="none" spc="0" normalizeH="0" baseline="0" noProof="0">
              <a:ln>
                <a:noFill/>
              </a:ln>
              <a:solidFill>
                <a:srgbClr val="FFFF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fib_seq.append</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fib_seq</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i</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- 2] + </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fib_seq</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i</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- 1])</a:t>
            </a:r>
            <a:endParaRPr kumimoji="0" lang="en-US" altLang="en-US" sz="1200" b="0" i="0" u="none" strike="noStrike" kern="1200" cap="none" spc="0" normalizeH="0" baseline="0" noProof="0">
              <a:ln>
                <a:noFill/>
              </a:ln>
              <a:solidFill>
                <a:srgbClr val="FFFF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    return </a:t>
            </a:r>
            <a:r>
              <a:rPr kumimoji="0" lang="en-US" altLang="en-US" sz="1200" b="0" i="0" u="none" strike="noStrike" kern="1200" cap="none" spc="0" normalizeH="0" baseline="0" noProof="0" err="1">
                <a:ln>
                  <a:noFill/>
                </a:ln>
                <a:solidFill>
                  <a:srgbClr val="FFFF00"/>
                </a:solidFill>
                <a:effectLst/>
                <a:uLnTx/>
                <a:uFillTx/>
                <a:latin typeface="Arial Unicode MS"/>
                <a:ea typeface="+mn-ea"/>
                <a:cs typeface="+mn-cs"/>
              </a:rPr>
              <a:t>fib_seq</a:t>
            </a: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[-1]</a:t>
            </a:r>
            <a:endParaRPr kumimoji="0" lang="en-US" altLang="en-US" sz="1200" b="0" i="0" u="none" strike="noStrike" kern="1200" cap="none" spc="0" normalizeH="0" baseline="0" noProof="0">
              <a:ln>
                <a:noFill/>
              </a:ln>
              <a:solidFill>
                <a:srgbClr val="FFFF00"/>
              </a:solidFill>
              <a:effectLst/>
              <a:uLnTx/>
              <a:uFillTx/>
              <a:latin typeface="Corbel" panose="020B050302020402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00"/>
                </a:solidFill>
                <a:effectLst/>
                <a:uLnTx/>
                <a:uFillTx/>
                <a:latin typeface="Arial Unicode MS"/>
                <a:ea typeface="+mn-ea"/>
                <a:cs typeface="+mn-cs"/>
              </a:rPr>
              <a:t>print (fib(300000)) # start with 100000 and increase until it's annoying</a:t>
            </a:r>
            <a:endParaRPr kumimoji="0" lang="en-US" altLang="en-US" sz="1200" b="0" i="0" u="none" strike="noStrike" kern="1200" cap="none" spc="0" normalizeH="0" baseline="0" noProof="0">
              <a:ln>
                <a:noFill/>
              </a:ln>
              <a:solidFill>
                <a:srgbClr val="FFFF00"/>
              </a:solidFill>
              <a:effectLst/>
              <a:uLnTx/>
              <a:uFillTx/>
              <a:latin typeface="Arial" panose="020B0604020202020204" pitchFamily="34" charset="0"/>
              <a:ea typeface="+mn-ea"/>
              <a:cs typeface="+mn-cs"/>
            </a:endParaRPr>
          </a:p>
          <a:p>
            <a:r>
              <a:rPr lang="en-US"/>
              <a:t>The computer can save time on static operations by saving the results of prior runs = caching</a:t>
            </a:r>
          </a:p>
          <a:p>
            <a:r>
              <a:rPr lang="en-US"/>
              <a:t>Look at Fib_Caching.py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00"/>
                </a:solidFill>
                <a:effectLst/>
                <a:latin typeface="Arial Unicode MS"/>
              </a:rPr>
              <a:t>FIB_CACHE = {} </a:t>
            </a:r>
            <a:r>
              <a:rPr kumimoji="0" lang="en-US" altLang="en-US" sz="1300" b="0" i="0" u="none" strike="noStrike" cap="none" normalizeH="0" baseline="0">
                <a:ln>
                  <a:noFill/>
                </a:ln>
                <a:solidFill>
                  <a:schemeClr val="tx1"/>
                </a:solidFill>
                <a:effectLst/>
                <a:latin typeface="Arial Unicode MS"/>
              </a:rPr>
              <a:t># define at module scope so it persists across </a:t>
            </a:r>
            <a:r>
              <a:rPr kumimoji="0" lang="en-US" altLang="en-US" sz="1300" b="0" i="0" u="none" strike="noStrike" cap="none" normalizeH="0" baseline="0" err="1">
                <a:ln>
                  <a:noFill/>
                </a:ln>
                <a:solidFill>
                  <a:schemeClr val="tx1"/>
                </a:solidFill>
                <a:effectLst/>
                <a:latin typeface="Arial Unicode MS"/>
              </a:rPr>
              <a:t>fn</a:t>
            </a:r>
            <a:r>
              <a:rPr kumimoji="0" lang="en-US" altLang="en-US" sz="1300" b="0" i="0" u="none" strike="noStrike" cap="none" normalizeH="0" baseline="0">
                <a:ln>
                  <a:noFill/>
                </a:ln>
                <a:solidFill>
                  <a:schemeClr val="tx1"/>
                </a:solidFill>
                <a:effectLst/>
                <a:latin typeface="Arial Unicode MS"/>
              </a:rPr>
              <a:t> calls</a:t>
            </a: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chemeClr val="tx1"/>
                </a:solidFill>
                <a:effectLst/>
                <a:latin typeface="Arial Unicode MS"/>
              </a:rPr>
            </a:b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00"/>
                </a:solidFill>
                <a:effectLst/>
                <a:latin typeface="Arial Unicode MS"/>
              </a:rPr>
              <a:t>def </a:t>
            </a:r>
            <a:r>
              <a:rPr kumimoji="0" lang="en-US" altLang="en-US" sz="1300" b="0" i="0" u="none" strike="noStrike" cap="none" normalizeH="0" baseline="0" err="1">
                <a:ln>
                  <a:noFill/>
                </a:ln>
                <a:solidFill>
                  <a:srgbClr val="FFFF00"/>
                </a:solidFill>
                <a:effectLst/>
                <a:latin typeface="Arial Unicode MS"/>
              </a:rPr>
              <a:t>fib_with_cache</a:t>
            </a:r>
            <a:r>
              <a:rPr kumimoji="0" lang="en-US" altLang="en-US" sz="1300" b="0" i="0" u="none" strike="noStrike" cap="none" normalizeH="0" baseline="0">
                <a:ln>
                  <a:noFill/>
                </a:ln>
                <a:solidFill>
                  <a:srgbClr val="FFFF00"/>
                </a:solidFill>
                <a:effectLst/>
                <a:latin typeface="Arial Unicode MS"/>
              </a:rPr>
              <a:t>(n):</a:t>
            </a:r>
            <a:endParaRPr kumimoji="0" lang="en-US" altLang="en-US" sz="1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FFFF00"/>
                </a:solidFill>
                <a:effectLst/>
                <a:latin typeface="Arial Unicode MS"/>
              </a:rPr>
              <a:t>    if n in </a:t>
            </a:r>
            <a:r>
              <a:rPr kumimoji="0" lang="en-US" altLang="en-US" sz="1300" b="0" i="0" u="none" strike="noStrike" cap="none" normalizeH="0" baseline="0" err="1">
                <a:ln>
                  <a:noFill/>
                </a:ln>
                <a:solidFill>
                  <a:srgbClr val="FFFF00"/>
                </a:solidFill>
                <a:effectLst/>
                <a:latin typeface="Arial Unicode MS"/>
              </a:rPr>
              <a:t>FIB_CACHE.keys</a:t>
            </a:r>
            <a:r>
              <a:rPr kumimoji="0" lang="en-US" altLang="en-US" sz="1300" b="0" i="0" u="none" strike="noStrike" cap="none" normalizeH="0" baseline="0">
                <a:ln>
                  <a:noFill/>
                </a:ln>
                <a:solidFill>
                  <a:srgbClr val="FFFF00"/>
                </a:solidFill>
                <a:effectLst/>
                <a:latin typeface="Arial Unicode MS"/>
              </a:rPr>
              <a:t>():        </a:t>
            </a:r>
            <a:r>
              <a:rPr kumimoji="0" lang="en-US" altLang="en-US" sz="1300" b="0" i="0" u="none" strike="noStrike" cap="none" normalizeH="0" baseline="0">
                <a:ln>
                  <a:noFill/>
                </a:ln>
                <a:solidFill>
                  <a:schemeClr val="tx1"/>
                </a:solidFill>
                <a:effectLst/>
                <a:latin typeface="Arial Unicode MS"/>
              </a:rPr>
              <a:t># is result for n already there?</a:t>
            </a: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Unicode MS"/>
              </a:rPr>
              <a:t>        </a:t>
            </a:r>
            <a:r>
              <a:rPr kumimoji="0" lang="en-US" altLang="en-US" sz="1300" b="0" i="0" u="none" strike="noStrike" cap="none" normalizeH="0" baseline="0">
                <a:ln>
                  <a:noFill/>
                </a:ln>
                <a:solidFill>
                  <a:srgbClr val="FFFF00"/>
                </a:solidFill>
                <a:effectLst/>
                <a:latin typeface="Arial Unicode MS"/>
              </a:rPr>
              <a:t>return FIB_CACHE[n]   </a:t>
            </a:r>
            <a:r>
              <a:rPr kumimoji="0" lang="en-US" altLang="en-US" sz="1300" b="0" i="0" u="none" strike="noStrike" cap="none" normalizeH="0" baseline="0">
                <a:ln>
                  <a:noFill/>
                </a:ln>
                <a:solidFill>
                  <a:schemeClr val="tx1"/>
                </a:solidFill>
                <a:effectLst/>
                <a:latin typeface="Arial Unicode MS"/>
              </a:rPr>
              <a:t># if so, look up result and return it</a:t>
            </a: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Unicode MS"/>
              </a:rPr>
              <a:t>    </a:t>
            </a:r>
            <a:r>
              <a:rPr kumimoji="0" lang="en-US" altLang="en-US" sz="1300" b="0" i="0" u="none" strike="noStrike" cap="none" normalizeH="0" baseline="0">
                <a:ln>
                  <a:noFill/>
                </a:ln>
                <a:solidFill>
                  <a:srgbClr val="FFFF00"/>
                </a:solidFill>
                <a:effectLst/>
                <a:latin typeface="Arial Unicode MS"/>
              </a:rPr>
              <a:t>else:                     </a:t>
            </a:r>
            <a:r>
              <a:rPr kumimoji="0" lang="en-US" altLang="en-US" sz="1300" b="0" i="0" u="none" strike="noStrike" cap="none" normalizeH="0" baseline="0">
                <a:ln>
                  <a:noFill/>
                </a:ln>
                <a:solidFill>
                  <a:schemeClr val="tx1"/>
                </a:solidFill>
                <a:effectLst/>
                <a:latin typeface="Arial Unicode MS"/>
              </a:rPr>
              <a:t># cache miss! </a:t>
            </a: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Unicode MS"/>
              </a:rPr>
              <a:t>        </a:t>
            </a:r>
            <a:r>
              <a:rPr kumimoji="0" lang="en-US" altLang="en-US" sz="1300" b="0" i="0" u="none" strike="noStrike" cap="none" normalizeH="0" baseline="0">
                <a:ln>
                  <a:noFill/>
                </a:ln>
                <a:solidFill>
                  <a:srgbClr val="FFFF00"/>
                </a:solidFill>
                <a:effectLst/>
                <a:latin typeface="Arial Unicode MS"/>
              </a:rPr>
              <a:t>FIB_CACHE[n] = fib(n) </a:t>
            </a:r>
            <a:r>
              <a:rPr kumimoji="0" lang="en-US" altLang="en-US" sz="1300" b="0" i="0" u="none" strike="noStrike" cap="none" normalizeH="0" baseline="0">
                <a:ln>
                  <a:noFill/>
                </a:ln>
                <a:solidFill>
                  <a:schemeClr val="tx1"/>
                </a:solidFill>
                <a:effectLst/>
                <a:latin typeface="Arial Unicode MS"/>
              </a:rPr>
              <a:t># do the operation and save the result</a:t>
            </a:r>
            <a:endParaRPr kumimoji="0" lang="en-US" altLang="en-US" sz="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Arial Unicode MS"/>
              </a:rPr>
              <a:t>        </a:t>
            </a:r>
            <a:r>
              <a:rPr kumimoji="0" lang="en-US" altLang="en-US" sz="1300" b="0" i="0" u="none" strike="noStrike" cap="none" normalizeH="0" baseline="0">
                <a:ln>
                  <a:noFill/>
                </a:ln>
                <a:solidFill>
                  <a:srgbClr val="FFFF00"/>
                </a:solidFill>
                <a:effectLst/>
                <a:latin typeface="Arial Unicode MS"/>
              </a:rPr>
              <a:t>return FIB_CACHE[n]   </a:t>
            </a:r>
            <a:r>
              <a:rPr kumimoji="0" lang="en-US" altLang="en-US" sz="1300" b="0" i="0" u="none" strike="noStrike" cap="none" normalizeH="0" baseline="0">
                <a:ln>
                  <a:noFill/>
                </a:ln>
                <a:solidFill>
                  <a:schemeClr val="tx1"/>
                </a:solidFill>
                <a:effectLst/>
                <a:latin typeface="Arial Unicode MS"/>
              </a:rPr>
              <a:t># return the newly saved result</a:t>
            </a:r>
            <a:endParaRPr kumimoji="0" lang="en-US" altLang="en-US" sz="2600" b="0" i="0" u="none" strike="noStrike" cap="none" normalizeH="0" baseline="0">
              <a:ln>
                <a:noFill/>
              </a:ln>
              <a:solidFill>
                <a:schemeClr val="tx1"/>
              </a:solidFill>
              <a:effectLst/>
              <a:latin typeface="Arial" panose="020B0604020202020204" pitchFamily="34" charset="0"/>
            </a:endParaRPr>
          </a:p>
          <a:p>
            <a:r>
              <a:rPr lang="en-US">
                <a:solidFill>
                  <a:srgbClr val="EAEAEA"/>
                </a:solidFill>
              </a:rPr>
              <a:t>Run the file and compare how much faster it is.</a:t>
            </a:r>
          </a:p>
          <a:p>
            <a:pPr marL="0" indent="0">
              <a:buNone/>
            </a:pPr>
            <a:endParaRPr lang="en-US"/>
          </a:p>
        </p:txBody>
      </p:sp>
    </p:spTree>
    <p:extLst>
      <p:ext uri="{BB962C8B-B14F-4D97-AF65-F5344CB8AC3E}">
        <p14:creationId xmlns:p14="http://schemas.microsoft.com/office/powerpoint/2010/main" val="274580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A64E-61C9-417C-8583-FAB0A086E753}"/>
              </a:ext>
            </a:extLst>
          </p:cNvPr>
          <p:cNvSpPr>
            <a:spLocks noGrp="1"/>
          </p:cNvSpPr>
          <p:nvPr>
            <p:ph type="title"/>
          </p:nvPr>
        </p:nvSpPr>
        <p:spPr>
          <a:xfrm>
            <a:off x="628650" y="365127"/>
            <a:ext cx="7886700" cy="854074"/>
          </a:xfrm>
        </p:spPr>
        <p:txBody>
          <a:bodyPr/>
          <a:lstStyle/>
          <a:p>
            <a:r>
              <a:rPr lang="en-US" b="1"/>
              <a:t>Persisting the Cache</a:t>
            </a:r>
          </a:p>
        </p:txBody>
      </p:sp>
      <p:sp>
        <p:nvSpPr>
          <p:cNvPr id="3" name="Content Placeholder 2">
            <a:extLst>
              <a:ext uri="{FF2B5EF4-FFF2-40B4-BE49-F238E27FC236}">
                <a16:creationId xmlns:a16="http://schemas.microsoft.com/office/drawing/2014/main" id="{E2A9D46C-E03B-4460-BAEE-4FED2A91693C}"/>
              </a:ext>
            </a:extLst>
          </p:cNvPr>
          <p:cNvSpPr>
            <a:spLocks noGrp="1"/>
          </p:cNvSpPr>
          <p:nvPr>
            <p:ph idx="1"/>
          </p:nvPr>
        </p:nvSpPr>
        <p:spPr>
          <a:xfrm>
            <a:off x="840000" y="1219201"/>
            <a:ext cx="7675350" cy="4957762"/>
          </a:xfrm>
        </p:spPr>
        <p:txBody>
          <a:bodyPr>
            <a:normAutofit fontScale="62500" lnSpcReduction="20000"/>
          </a:bodyPr>
          <a:lstStyle/>
          <a:p>
            <a:r>
              <a:rPr lang="en-US"/>
              <a:t>A good cache is stored outside the program</a:t>
            </a:r>
          </a:p>
          <a:p>
            <a:pPr lvl="1"/>
            <a:r>
              <a:rPr lang="en-US"/>
              <a:t>The cache should be ‘serialized’ or converted into a format suitable for storage</a:t>
            </a:r>
          </a:p>
          <a:p>
            <a:pPr lvl="1"/>
            <a:r>
              <a:rPr lang="en-US"/>
              <a:t>That’s what JSON is for!</a:t>
            </a:r>
          </a:p>
          <a:p>
            <a:pPr lvl="1"/>
            <a:r>
              <a:rPr lang="en-US"/>
              <a:t>This can be done with two more functions found in Week6_PersistCache.py</a:t>
            </a:r>
          </a:p>
          <a:p>
            <a:pPr lvl="1"/>
            <a:endParaRPr lang="en-US"/>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CACHE_FILENAME = "</a:t>
            </a:r>
            <a:r>
              <a:rPr kumimoji="0" lang="en-US" altLang="en-US" sz="2000" b="0" i="0" u="none" strike="noStrike" cap="none" normalizeH="0" baseline="0" err="1">
                <a:ln>
                  <a:noFill/>
                </a:ln>
                <a:solidFill>
                  <a:srgbClr val="FFFF00"/>
                </a:solidFill>
                <a:effectLst/>
                <a:latin typeface="Arial Unicode MS"/>
              </a:rPr>
              <a:t>cache.json</a:t>
            </a:r>
            <a:r>
              <a:rPr kumimoji="0" lang="en-US" altLang="en-US" sz="2000" b="0" i="0" u="none" strike="noStrike" cap="none" normalizeH="0" baseline="0">
                <a:ln>
                  <a:noFill/>
                </a:ln>
                <a:solidFill>
                  <a:srgbClr val="FFFF00"/>
                </a:solidFill>
                <a:effectLst/>
                <a:latin typeface="Arial Unicode MS"/>
              </a:rPr>
              <a: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rgbClr val="FFFF00"/>
                </a:solidFill>
                <a:effectLst/>
                <a:latin typeface="Arial Unicode MS"/>
              </a:rPr>
            </a:b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def </a:t>
            </a:r>
            <a:r>
              <a:rPr kumimoji="0" lang="en-US" altLang="en-US" sz="2000" b="0" i="0" u="none" strike="noStrike" cap="none" normalizeH="0" baseline="0" err="1">
                <a:ln>
                  <a:noFill/>
                </a:ln>
                <a:solidFill>
                  <a:srgbClr val="FFFF00"/>
                </a:solidFill>
                <a:effectLst/>
                <a:latin typeface="Arial Unicode MS"/>
              </a:rPr>
              <a:t>open_cache</a:t>
            </a:r>
            <a:r>
              <a:rPr kumimoji="0" lang="en-US" altLang="en-US" sz="2000" b="0" i="0" u="none" strike="noStrike" cap="none" normalizeH="0" baseline="0">
                <a:ln>
                  <a:noFill/>
                </a:ln>
                <a:solidFill>
                  <a:srgbClr val="FFFF00"/>
                </a:solidFill>
                <a:effectLst/>
                <a:latin typeface="Arial Unicode MS"/>
              </a:rPr>
              <a: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 opens the cache file if it exists and loads the JSON into</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the FIB_CACHE dictionary.</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Unicode MS"/>
              </a:rPr>
            </a:b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if the cache file doesn't exist, creates a new cache dictionary</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Parameters</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None</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Unicode MS"/>
              </a:rPr>
            </a:b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Returns</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The opened cache</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Unicode MS"/>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try:</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a:t>
            </a:r>
            <a:r>
              <a:rPr kumimoji="0" lang="en-US" altLang="en-US" sz="2000" b="0" i="0" u="none" strike="noStrike" cap="none" normalizeH="0" baseline="0" err="1">
                <a:ln>
                  <a:noFill/>
                </a:ln>
                <a:solidFill>
                  <a:srgbClr val="FFFF00"/>
                </a:solidFill>
                <a:effectLst/>
                <a:latin typeface="Arial Unicode MS"/>
              </a:rPr>
              <a:t>cache_file</a:t>
            </a:r>
            <a:r>
              <a:rPr kumimoji="0" lang="en-US" altLang="en-US" sz="2000" b="0" i="0" u="none" strike="noStrike" cap="none" normalizeH="0" baseline="0">
                <a:ln>
                  <a:noFill/>
                </a:ln>
                <a:solidFill>
                  <a:srgbClr val="FFFF00"/>
                </a:solidFill>
                <a:effectLst/>
                <a:latin typeface="Arial Unicode MS"/>
              </a:rPr>
              <a:t> = open(CACHE_FILENAME, 'r')</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a:t>
            </a:r>
            <a:r>
              <a:rPr kumimoji="0" lang="en-US" altLang="en-US" sz="2000" b="0" i="0" u="none" strike="noStrike" cap="none" normalizeH="0" baseline="0" err="1">
                <a:ln>
                  <a:noFill/>
                </a:ln>
                <a:solidFill>
                  <a:srgbClr val="FFFF00"/>
                </a:solidFill>
                <a:effectLst/>
                <a:latin typeface="Arial Unicode MS"/>
              </a:rPr>
              <a:t>cache_contents</a:t>
            </a:r>
            <a:r>
              <a:rPr kumimoji="0" lang="en-US" altLang="en-US" sz="2000" b="0" i="0" u="none" strike="noStrike" cap="none" normalizeH="0" baseline="0">
                <a:ln>
                  <a:noFill/>
                </a:ln>
                <a:solidFill>
                  <a:srgbClr val="FFFF00"/>
                </a:solidFill>
                <a:effectLst/>
                <a:latin typeface="Arial Unicode MS"/>
              </a:rPr>
              <a:t> = </a:t>
            </a:r>
            <a:r>
              <a:rPr kumimoji="0" lang="en-US" altLang="en-US" sz="2000" b="0" i="0" u="none" strike="noStrike" cap="none" normalizeH="0" baseline="0" err="1">
                <a:ln>
                  <a:noFill/>
                </a:ln>
                <a:solidFill>
                  <a:srgbClr val="FFFF00"/>
                </a:solidFill>
                <a:effectLst/>
                <a:latin typeface="Arial Unicode MS"/>
              </a:rPr>
              <a:t>cache_file.read</a:t>
            </a:r>
            <a:r>
              <a:rPr kumimoji="0" lang="en-US" altLang="en-US" sz="2000" b="0" i="0" u="none" strike="noStrike" cap="none" normalizeH="0" baseline="0">
                <a:ln>
                  <a:noFill/>
                </a:ln>
                <a:solidFill>
                  <a:srgbClr val="FFFF00"/>
                </a:solidFill>
                <a:effectLst/>
                <a:latin typeface="Arial Unicode MS"/>
              </a:rPr>
              <a: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a:t>
            </a:r>
            <a:r>
              <a:rPr kumimoji="0" lang="en-US" altLang="en-US" sz="2000" b="0" i="0" u="none" strike="noStrike" cap="none" normalizeH="0" baseline="0" err="1">
                <a:ln>
                  <a:noFill/>
                </a:ln>
                <a:solidFill>
                  <a:srgbClr val="FFFF00"/>
                </a:solidFill>
                <a:effectLst/>
                <a:latin typeface="Arial Unicode MS"/>
              </a:rPr>
              <a:t>cache_dict</a:t>
            </a:r>
            <a:r>
              <a:rPr kumimoji="0" lang="en-US" altLang="en-US" sz="2000" b="0" i="0" u="none" strike="noStrike" cap="none" normalizeH="0" baseline="0">
                <a:ln>
                  <a:noFill/>
                </a:ln>
                <a:solidFill>
                  <a:srgbClr val="FFFF00"/>
                </a:solidFill>
                <a:effectLst/>
                <a:latin typeface="Arial Unicode MS"/>
              </a:rPr>
              <a:t> = </a:t>
            </a:r>
            <a:r>
              <a:rPr kumimoji="0" lang="en-US" altLang="en-US" sz="2000" b="0" i="0" u="none" strike="noStrike" cap="none" normalizeH="0" baseline="0" err="1">
                <a:ln>
                  <a:noFill/>
                </a:ln>
                <a:solidFill>
                  <a:srgbClr val="FFFF00"/>
                </a:solidFill>
                <a:effectLst/>
                <a:latin typeface="Arial Unicode MS"/>
              </a:rPr>
              <a:t>json.loads</a:t>
            </a:r>
            <a:r>
              <a:rPr kumimoji="0" lang="en-US" altLang="en-US" sz="2000" b="0" i="0" u="none" strike="noStrike" cap="none" normalizeH="0" baseline="0">
                <a:ln>
                  <a:noFill/>
                </a:ln>
                <a:solidFill>
                  <a:srgbClr val="FFFF00"/>
                </a:solidFill>
                <a:effectLst/>
                <a:latin typeface="Arial Unicode MS"/>
              </a:rPr>
              <a:t>(</a:t>
            </a:r>
            <a:r>
              <a:rPr kumimoji="0" lang="en-US" altLang="en-US" sz="2000" b="0" i="0" u="none" strike="noStrike" cap="none" normalizeH="0" baseline="0" err="1">
                <a:ln>
                  <a:noFill/>
                </a:ln>
                <a:solidFill>
                  <a:srgbClr val="FFFF00"/>
                </a:solidFill>
                <a:effectLst/>
                <a:latin typeface="Arial Unicode MS"/>
              </a:rPr>
              <a:t>cache_contents</a:t>
            </a:r>
            <a:r>
              <a:rPr kumimoji="0" lang="en-US" altLang="en-US" sz="2000" b="0" i="0" u="none" strike="noStrike" cap="none" normalizeH="0" baseline="0">
                <a:ln>
                  <a:noFill/>
                </a:ln>
                <a:solidFill>
                  <a:srgbClr val="FFFF00"/>
                </a:solidFill>
                <a:effectLst/>
                <a:latin typeface="Arial Unicode MS"/>
              </a:rPr>
              <a: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a:t>
            </a:r>
            <a:r>
              <a:rPr kumimoji="0" lang="en-US" altLang="en-US" sz="2000" b="0" i="0" u="none" strike="noStrike" cap="none" normalizeH="0" baseline="0" err="1">
                <a:ln>
                  <a:noFill/>
                </a:ln>
                <a:solidFill>
                  <a:srgbClr val="FFFF00"/>
                </a:solidFill>
                <a:effectLst/>
                <a:latin typeface="Arial Unicode MS"/>
              </a:rPr>
              <a:t>cache_file.close</a:t>
            </a:r>
            <a:r>
              <a:rPr kumimoji="0" lang="en-US" altLang="en-US" sz="2000" b="0" i="0" u="none" strike="noStrike" cap="none" normalizeH="0" baseline="0">
                <a:ln>
                  <a:noFill/>
                </a:ln>
                <a:solidFill>
                  <a:srgbClr val="FFFF00"/>
                </a:solidFill>
                <a:effectLst/>
                <a:latin typeface="Arial Unicode MS"/>
              </a:rPr>
              <a: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except:</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a:t>
            </a:r>
            <a:r>
              <a:rPr kumimoji="0" lang="en-US" altLang="en-US" sz="2000" b="0" i="0" u="none" strike="noStrike" cap="none" normalizeH="0" baseline="0" err="1">
                <a:ln>
                  <a:noFill/>
                </a:ln>
                <a:solidFill>
                  <a:srgbClr val="FFFF00"/>
                </a:solidFill>
                <a:effectLst/>
                <a:latin typeface="Arial Unicode MS"/>
              </a:rPr>
              <a:t>cache_dict</a:t>
            </a:r>
            <a:r>
              <a:rPr kumimoji="0" lang="en-US" altLang="en-US" sz="2000" b="0" i="0" u="none" strike="noStrike" cap="none" normalizeH="0" baseline="0">
                <a:ln>
                  <a:noFill/>
                </a:ln>
                <a:solidFill>
                  <a:srgbClr val="FFFF00"/>
                </a:solidFill>
                <a:effectLst/>
                <a:latin typeface="Arial Unicode MS"/>
              </a:rPr>
              <a:t> = {}</a:t>
            </a:r>
            <a:endParaRPr kumimoji="0" lang="en-US" altLang="en-US" sz="4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FFFF00"/>
                </a:solidFill>
                <a:effectLst/>
                <a:latin typeface="Arial Unicode MS"/>
              </a:rPr>
              <a:t>    return </a:t>
            </a:r>
            <a:r>
              <a:rPr kumimoji="0" lang="en-US" altLang="en-US" sz="2000" b="0" i="0" u="none" strike="noStrike" cap="none" normalizeH="0" baseline="0" err="1">
                <a:ln>
                  <a:noFill/>
                </a:ln>
                <a:solidFill>
                  <a:srgbClr val="FFFF00"/>
                </a:solidFill>
                <a:effectLst/>
                <a:latin typeface="Arial Unicode MS"/>
              </a:rPr>
              <a:t>cache_dict</a:t>
            </a:r>
            <a:endParaRPr kumimoji="0" lang="en-US" altLang="en-US" sz="3600" b="0" i="0" u="none" strike="noStrike" cap="none" normalizeH="0" baseline="0">
              <a:ln>
                <a:noFill/>
              </a:ln>
              <a:solidFill>
                <a:srgbClr val="FFFF00"/>
              </a:solidFill>
              <a:effectLst/>
              <a:latin typeface="Arial" panose="020B0604020202020204" pitchFamily="34" charset="0"/>
            </a:endParaRPr>
          </a:p>
          <a:p>
            <a:pPr marL="0" indent="0">
              <a:buNone/>
            </a:pPr>
            <a:endParaRPr lang="en-US"/>
          </a:p>
        </p:txBody>
      </p:sp>
      <p:sp>
        <p:nvSpPr>
          <p:cNvPr id="5" name="TextBox 4">
            <a:extLst>
              <a:ext uri="{FF2B5EF4-FFF2-40B4-BE49-F238E27FC236}">
                <a16:creationId xmlns:a16="http://schemas.microsoft.com/office/drawing/2014/main" id="{DA9EDC1F-3C7B-48A9-B716-F953FB3D1D1E}"/>
              </a:ext>
            </a:extLst>
          </p:cNvPr>
          <p:cNvSpPr txBox="1"/>
          <p:nvPr/>
        </p:nvSpPr>
        <p:spPr>
          <a:xfrm>
            <a:off x="5334000" y="4648200"/>
            <a:ext cx="3181350" cy="923330"/>
          </a:xfrm>
          <a:prstGeom prst="rect">
            <a:avLst/>
          </a:prstGeom>
          <a:noFill/>
        </p:spPr>
        <p:txBody>
          <a:bodyPr wrap="square" rtlCol="0">
            <a:spAutoFit/>
          </a:bodyPr>
          <a:lstStyle/>
          <a:p>
            <a:r>
              <a:rPr lang="en-US"/>
              <a:t>Try is good because it allows the program to continue if there isn’t a cache</a:t>
            </a:r>
          </a:p>
        </p:txBody>
      </p:sp>
    </p:spTree>
    <p:extLst>
      <p:ext uri="{BB962C8B-B14F-4D97-AF65-F5344CB8AC3E}">
        <p14:creationId xmlns:p14="http://schemas.microsoft.com/office/powerpoint/2010/main" val="6599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2DE6-D24A-4181-B78C-5F874F0BC39A}"/>
              </a:ext>
            </a:extLst>
          </p:cNvPr>
          <p:cNvSpPr>
            <a:spLocks noGrp="1"/>
          </p:cNvSpPr>
          <p:nvPr>
            <p:ph type="title"/>
          </p:nvPr>
        </p:nvSpPr>
        <p:spPr/>
        <p:txBody>
          <a:bodyPr/>
          <a:lstStyle/>
          <a:p>
            <a:r>
              <a:rPr lang="en-US" b="1"/>
              <a:t>Persisting the Cache 2</a:t>
            </a:r>
          </a:p>
        </p:txBody>
      </p:sp>
      <p:sp>
        <p:nvSpPr>
          <p:cNvPr id="4" name="Rectangle 1">
            <a:extLst>
              <a:ext uri="{FF2B5EF4-FFF2-40B4-BE49-F238E27FC236}">
                <a16:creationId xmlns:a16="http://schemas.microsoft.com/office/drawing/2014/main" id="{5DC3BB42-9B26-4477-A845-B4D5E4BAD5F6}"/>
              </a:ext>
            </a:extLst>
          </p:cNvPr>
          <p:cNvSpPr>
            <a:spLocks noGrp="1" noChangeArrowheads="1"/>
          </p:cNvSpPr>
          <p:nvPr>
            <p:ph idx="1"/>
          </p:nvPr>
        </p:nvSpPr>
        <p:spPr bwMode="auto">
          <a:xfrm>
            <a:off x="914400" y="2514600"/>
            <a:ext cx="5484600"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00"/>
                </a:solidFill>
                <a:effectLst/>
                <a:latin typeface="Arial Unicode MS"/>
              </a:rPr>
              <a:t>def </a:t>
            </a:r>
            <a:r>
              <a:rPr kumimoji="0" lang="en-US" altLang="en-US" sz="1200" b="0" i="0" u="none" strike="noStrike" cap="none" normalizeH="0" baseline="0" err="1">
                <a:ln>
                  <a:noFill/>
                </a:ln>
                <a:solidFill>
                  <a:srgbClr val="FFFF00"/>
                </a:solidFill>
                <a:effectLst/>
                <a:latin typeface="Arial Unicode MS"/>
              </a:rPr>
              <a:t>save_cache</a:t>
            </a:r>
            <a:r>
              <a:rPr kumimoji="0" lang="en-US" altLang="en-US" sz="1200" b="0" i="0" u="none" strike="noStrike" cap="none" normalizeH="0" baseline="0">
                <a:ln>
                  <a:noFill/>
                </a:ln>
                <a:solidFill>
                  <a:srgbClr val="FFFF00"/>
                </a:solidFill>
                <a:effectLst/>
                <a:latin typeface="Arial Unicode MS"/>
              </a:rPr>
              <a:t>(cache_dict):</a:t>
            </a:r>
            <a:endParaRPr kumimoji="0" lang="en-US" altLang="en-US" sz="9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 saves the current state of the cache to disk</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Parameters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cache_dict: </a:t>
            </a:r>
            <a:r>
              <a:rPr kumimoji="0" lang="en-US" altLang="en-US" sz="1200" b="0" i="0" u="none" strike="noStrike" cap="none" normalizeH="0" baseline="0" err="1">
                <a:ln>
                  <a:noFill/>
                </a:ln>
                <a:solidFill>
                  <a:schemeClr val="tx1"/>
                </a:solidFill>
                <a:effectLst/>
                <a:latin typeface="Arial Unicode MS"/>
              </a:rPr>
              <a:t>dict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The dictionary to save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Returns</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None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Unicode MS"/>
              </a:rPr>
              <a:t>    '''</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00"/>
                </a:solidFill>
                <a:effectLst/>
                <a:latin typeface="Arial Unicode MS"/>
              </a:rPr>
              <a:t>    </a:t>
            </a:r>
            <a:r>
              <a:rPr kumimoji="0" lang="en-US" altLang="en-US" sz="1200" b="0" i="0" u="none" strike="noStrike" cap="none" normalizeH="0" baseline="0" err="1">
                <a:ln>
                  <a:noFill/>
                </a:ln>
                <a:solidFill>
                  <a:srgbClr val="FFFF00"/>
                </a:solidFill>
                <a:effectLst/>
                <a:latin typeface="Arial Unicode MS"/>
              </a:rPr>
              <a:t>dumped_json_cache</a:t>
            </a:r>
            <a:r>
              <a:rPr kumimoji="0" lang="en-US" altLang="en-US" sz="1200" b="0" i="0" u="none" strike="noStrike" cap="none" normalizeH="0" baseline="0">
                <a:ln>
                  <a:noFill/>
                </a:ln>
                <a:solidFill>
                  <a:srgbClr val="FFFF00"/>
                </a:solidFill>
                <a:effectLst/>
                <a:latin typeface="Arial Unicode MS"/>
              </a:rPr>
              <a:t> = </a:t>
            </a:r>
            <a:r>
              <a:rPr kumimoji="0" lang="en-US" altLang="en-US" sz="1200" b="0" i="0" u="none" strike="noStrike" cap="none" normalizeH="0" baseline="0" err="1">
                <a:ln>
                  <a:noFill/>
                </a:ln>
                <a:solidFill>
                  <a:srgbClr val="FFFF00"/>
                </a:solidFill>
                <a:effectLst/>
                <a:latin typeface="Arial Unicode MS"/>
              </a:rPr>
              <a:t>json.dumps</a:t>
            </a:r>
            <a:r>
              <a:rPr kumimoji="0" lang="en-US" altLang="en-US" sz="1200" b="0" i="0" u="none" strike="noStrike" cap="none" normalizeH="0" baseline="0">
                <a:ln>
                  <a:noFill/>
                </a:ln>
                <a:solidFill>
                  <a:srgbClr val="FFFF00"/>
                </a:solidFill>
                <a:effectLst/>
                <a:latin typeface="Arial Unicode MS"/>
              </a:rPr>
              <a:t>(cache_dict)</a:t>
            </a:r>
            <a:endParaRPr kumimoji="0" lang="en-US" altLang="en-US" sz="9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00"/>
                </a:solidFill>
                <a:effectLst/>
                <a:latin typeface="Arial Unicode MS"/>
              </a:rPr>
              <a:t>    </a:t>
            </a:r>
            <a:r>
              <a:rPr kumimoji="0" lang="en-US" altLang="en-US" sz="1200" b="0" i="0" u="none" strike="noStrike" cap="none" normalizeH="0" baseline="0" err="1">
                <a:ln>
                  <a:noFill/>
                </a:ln>
                <a:solidFill>
                  <a:srgbClr val="FFFF00"/>
                </a:solidFill>
                <a:effectLst/>
                <a:latin typeface="Arial Unicode MS"/>
              </a:rPr>
              <a:t>fw</a:t>
            </a:r>
            <a:r>
              <a:rPr kumimoji="0" lang="en-US" altLang="en-US" sz="1200" b="0" i="0" u="none" strike="noStrike" cap="none" normalizeH="0" baseline="0">
                <a:ln>
                  <a:noFill/>
                </a:ln>
                <a:solidFill>
                  <a:srgbClr val="FFFF00"/>
                </a:solidFill>
                <a:effectLst/>
                <a:latin typeface="Arial Unicode MS"/>
              </a:rPr>
              <a:t> = open(</a:t>
            </a:r>
            <a:r>
              <a:rPr kumimoji="0" lang="en-US" altLang="en-US" sz="1200" b="0" i="0" u="none" strike="noStrike" cap="none" normalizeH="0" baseline="0" err="1">
                <a:ln>
                  <a:noFill/>
                </a:ln>
                <a:solidFill>
                  <a:srgbClr val="FFFF00"/>
                </a:solidFill>
                <a:effectLst/>
                <a:latin typeface="Arial Unicode MS"/>
              </a:rPr>
              <a:t>CACHE_FILENAME,"w</a:t>
            </a:r>
            <a:r>
              <a:rPr kumimoji="0" lang="en-US" altLang="en-US" sz="1200" b="0" i="0" u="none" strike="noStrike" cap="none" normalizeH="0" baseline="0">
                <a:ln>
                  <a:noFill/>
                </a:ln>
                <a:solidFill>
                  <a:srgbClr val="FFFF00"/>
                </a:solidFill>
                <a:effectLst/>
                <a:latin typeface="Arial Unicode MS"/>
              </a:rPr>
              <a:t>")</a:t>
            </a:r>
            <a:endParaRPr kumimoji="0" lang="en-US" altLang="en-US" sz="9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00"/>
                </a:solidFill>
                <a:effectLst/>
                <a:latin typeface="Arial Unicode MS"/>
              </a:rPr>
              <a:t>    </a:t>
            </a:r>
            <a:r>
              <a:rPr kumimoji="0" lang="en-US" altLang="en-US" sz="1200" b="0" i="0" u="none" strike="noStrike" cap="none" normalizeH="0" baseline="0" err="1">
                <a:ln>
                  <a:noFill/>
                </a:ln>
                <a:solidFill>
                  <a:srgbClr val="FFFF00"/>
                </a:solidFill>
                <a:effectLst/>
                <a:latin typeface="Arial Unicode MS"/>
              </a:rPr>
              <a:t>fw.write</a:t>
            </a:r>
            <a:r>
              <a:rPr kumimoji="0" lang="en-US" altLang="en-US" sz="1200" b="0" i="0" u="none" strike="noStrike" cap="none" normalizeH="0" baseline="0">
                <a:ln>
                  <a:noFill/>
                </a:ln>
                <a:solidFill>
                  <a:srgbClr val="FFFF00"/>
                </a:solidFill>
                <a:effectLst/>
                <a:latin typeface="Arial Unicode MS"/>
              </a:rPr>
              <a:t>(</a:t>
            </a:r>
            <a:r>
              <a:rPr kumimoji="0" lang="en-US" altLang="en-US" sz="1200" b="0" i="0" u="none" strike="noStrike" cap="none" normalizeH="0" baseline="0" err="1">
                <a:ln>
                  <a:noFill/>
                </a:ln>
                <a:solidFill>
                  <a:srgbClr val="FFFF00"/>
                </a:solidFill>
                <a:effectLst/>
                <a:latin typeface="Arial Unicode MS"/>
              </a:rPr>
              <a:t>dumped_json_cache</a:t>
            </a:r>
            <a:r>
              <a:rPr kumimoji="0" lang="en-US" altLang="en-US" sz="1200" b="0" i="0" u="none" strike="noStrike" cap="none" normalizeH="0" baseline="0">
                <a:ln>
                  <a:noFill/>
                </a:ln>
                <a:solidFill>
                  <a:srgbClr val="FFFF00"/>
                </a:solidFill>
                <a:effectLst/>
                <a:latin typeface="Arial Unicode MS"/>
              </a:rPr>
              <a:t>)</a:t>
            </a:r>
            <a:endParaRPr kumimoji="0" lang="en-US" altLang="en-US" sz="9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00"/>
                </a:solidFill>
                <a:effectLst/>
                <a:latin typeface="Arial Unicode MS"/>
              </a:rPr>
              <a:t>    </a:t>
            </a:r>
            <a:r>
              <a:rPr kumimoji="0" lang="en-US" altLang="en-US" sz="1200" b="0" i="0" u="none" strike="noStrike" cap="none" normalizeH="0" baseline="0" err="1">
                <a:ln>
                  <a:noFill/>
                </a:ln>
                <a:solidFill>
                  <a:srgbClr val="FFFF00"/>
                </a:solidFill>
                <a:effectLst/>
                <a:latin typeface="Arial Unicode MS"/>
              </a:rPr>
              <a:t>fw.close</a:t>
            </a:r>
            <a:r>
              <a:rPr kumimoji="0" lang="en-US" altLang="en-US" sz="1200" b="0" i="0" u="none" strike="noStrike" cap="none" normalizeH="0" baseline="0">
                <a:ln>
                  <a:noFill/>
                </a:ln>
                <a:solidFill>
                  <a:srgbClr val="FFFF00"/>
                </a:solidFill>
                <a:effectLst/>
                <a:latin typeface="Arial Unicode MS"/>
              </a:rPr>
              <a:t>() </a:t>
            </a:r>
            <a:endParaRPr kumimoji="0" lang="en-US" altLang="en-US" sz="2800" b="0" i="0" u="none" strike="noStrike" cap="none" normalizeH="0" baseline="0">
              <a:ln>
                <a:noFill/>
              </a:ln>
              <a:solidFill>
                <a:srgbClr val="FFFF00"/>
              </a:solidFill>
              <a:effectLst/>
              <a:latin typeface="Arial" panose="020B0604020202020204" pitchFamily="34" charset="0"/>
            </a:endParaRPr>
          </a:p>
        </p:txBody>
      </p:sp>
      <p:sp>
        <p:nvSpPr>
          <p:cNvPr id="5" name="TextBox 4">
            <a:extLst>
              <a:ext uri="{FF2B5EF4-FFF2-40B4-BE49-F238E27FC236}">
                <a16:creationId xmlns:a16="http://schemas.microsoft.com/office/drawing/2014/main" id="{40C22D1D-CA22-4142-AD3C-0C22D89ED1CC}"/>
              </a:ext>
            </a:extLst>
          </p:cNvPr>
          <p:cNvSpPr txBox="1"/>
          <p:nvPr/>
        </p:nvSpPr>
        <p:spPr>
          <a:xfrm>
            <a:off x="663819" y="1671976"/>
            <a:ext cx="7543800" cy="400110"/>
          </a:xfrm>
          <a:prstGeom prst="rect">
            <a:avLst/>
          </a:prstGeom>
          <a:noFill/>
        </p:spPr>
        <p:txBody>
          <a:bodyPr wrap="square" rtlCol="0">
            <a:spAutoFit/>
          </a:bodyPr>
          <a:lstStyle/>
          <a:p>
            <a:pPr marL="285750" indent="-285750">
              <a:buFont typeface="Arial" panose="020B0604020202020204" pitchFamily="34" charset="0"/>
              <a:buChar char="•"/>
            </a:pPr>
            <a:r>
              <a:rPr lang="en-US" sz="2000" err="1">
                <a:solidFill>
                  <a:srgbClr val="FFFF00"/>
                </a:solidFill>
                <a:latin typeface="Abadi" panose="020B0604020104020204" pitchFamily="34" charset="0"/>
              </a:rPr>
              <a:t>save_cache</a:t>
            </a:r>
            <a:r>
              <a:rPr lang="en-US" sz="2000">
                <a:solidFill>
                  <a:srgbClr val="FFFF00"/>
                </a:solidFill>
                <a:latin typeface="Abadi" panose="020B0604020104020204" pitchFamily="34" charset="0"/>
              </a:rPr>
              <a:t>() </a:t>
            </a:r>
            <a:r>
              <a:rPr lang="en-US" sz="2000">
                <a:solidFill>
                  <a:srgbClr val="EAEAEA"/>
                </a:solidFill>
                <a:latin typeface="Abadi" panose="020B0604020104020204" pitchFamily="34" charset="0"/>
              </a:rPr>
              <a:t>converts the dictionary to JSON and saves it</a:t>
            </a:r>
          </a:p>
        </p:txBody>
      </p:sp>
    </p:spTree>
    <p:extLst>
      <p:ext uri="{BB962C8B-B14F-4D97-AF65-F5344CB8AC3E}">
        <p14:creationId xmlns:p14="http://schemas.microsoft.com/office/powerpoint/2010/main" val="401167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168B-453F-4C4D-8A8B-640484E51A34}"/>
              </a:ext>
            </a:extLst>
          </p:cNvPr>
          <p:cNvSpPr>
            <a:spLocks noGrp="1"/>
          </p:cNvSpPr>
          <p:nvPr>
            <p:ph type="title"/>
          </p:nvPr>
        </p:nvSpPr>
        <p:spPr>
          <a:xfrm>
            <a:off x="628650" y="-228600"/>
            <a:ext cx="7886700" cy="1325563"/>
          </a:xfrm>
        </p:spPr>
        <p:txBody>
          <a:bodyPr/>
          <a:lstStyle/>
          <a:p>
            <a:r>
              <a:rPr lang="en-US" b="1"/>
              <a:t>Caching with Web APIs</a:t>
            </a:r>
          </a:p>
        </p:txBody>
      </p:sp>
      <p:sp>
        <p:nvSpPr>
          <p:cNvPr id="3" name="Content Placeholder 2">
            <a:extLst>
              <a:ext uri="{FF2B5EF4-FFF2-40B4-BE49-F238E27FC236}">
                <a16:creationId xmlns:a16="http://schemas.microsoft.com/office/drawing/2014/main" id="{BCB7061C-520C-48BC-B971-3E37DF28E06B}"/>
              </a:ext>
            </a:extLst>
          </p:cNvPr>
          <p:cNvSpPr>
            <a:spLocks noGrp="1"/>
          </p:cNvSpPr>
          <p:nvPr>
            <p:ph idx="1"/>
          </p:nvPr>
        </p:nvSpPr>
        <p:spPr>
          <a:xfrm>
            <a:off x="828277" y="914400"/>
            <a:ext cx="7675350" cy="5791200"/>
          </a:xfrm>
        </p:spPr>
        <p:txBody>
          <a:bodyPr>
            <a:normAutofit fontScale="92500" lnSpcReduction="20000"/>
          </a:bodyPr>
          <a:lstStyle/>
          <a:p>
            <a:r>
              <a:rPr lang="en-US">
                <a:latin typeface="Abadi" panose="020B0604020104020204" pitchFamily="34" charset="0"/>
              </a:rPr>
              <a:t>Working with Web APIs can be expensive (time, computing power or even $$$)</a:t>
            </a:r>
          </a:p>
          <a:p>
            <a:r>
              <a:rPr lang="en-US">
                <a:latin typeface="Abadi" panose="020B0604020104020204" pitchFamily="34" charset="0"/>
              </a:rPr>
              <a:t>Caching lowers costs – especially during development</a:t>
            </a:r>
          </a:p>
          <a:p>
            <a:endParaRPr lang="en-US">
              <a:latin typeface="Abadi" panose="020B0604020104020204" pitchFamily="34" charset="0"/>
            </a:endParaRPr>
          </a:p>
          <a:p>
            <a:r>
              <a:rPr lang="en-US">
                <a:latin typeface="Abadi" panose="020B0604020104020204" pitchFamily="34" charset="0"/>
              </a:rPr>
              <a:t>What </a:t>
            </a:r>
            <a:r>
              <a:rPr lang="en-US" i="1">
                <a:solidFill>
                  <a:srgbClr val="FFFF00"/>
                </a:solidFill>
                <a:latin typeface="Abadi" panose="020B0604020104020204" pitchFamily="34" charset="0"/>
              </a:rPr>
              <a:t>keys</a:t>
            </a:r>
            <a:r>
              <a:rPr lang="en-US">
                <a:latin typeface="Abadi" panose="020B0604020104020204" pitchFamily="34" charset="0"/>
              </a:rPr>
              <a:t> should we use for storing &amp; retrieving our requests?</a:t>
            </a:r>
          </a:p>
          <a:p>
            <a:pPr lvl="1"/>
            <a:r>
              <a:rPr lang="en-US">
                <a:latin typeface="Abadi" panose="020B0604020104020204" pitchFamily="34" charset="0"/>
              </a:rPr>
              <a:t>URL = Universal Resource Locator</a:t>
            </a:r>
          </a:p>
          <a:p>
            <a:pPr lvl="1"/>
            <a:r>
              <a:rPr lang="en-US">
                <a:latin typeface="Abadi" panose="020B0604020104020204" pitchFamily="34" charset="0"/>
              </a:rPr>
              <a:t>Remember APIs could be accessed via URL?</a:t>
            </a:r>
          </a:p>
          <a:p>
            <a:pPr lvl="2"/>
            <a:r>
              <a:rPr lang="en-US">
                <a:latin typeface="Abadi" panose="020B0604020104020204" pitchFamily="34" charset="0"/>
              </a:rPr>
              <a:t>Inherently unique and specific to our requests</a:t>
            </a:r>
          </a:p>
          <a:p>
            <a:pPr lvl="1"/>
            <a:endParaRPr lang="en-US">
              <a:latin typeface="Abadi" panose="020B0604020104020204" pitchFamily="34" charset="0"/>
            </a:endParaRPr>
          </a:p>
          <a:p>
            <a:pPr marL="0" indent="0">
              <a:buNone/>
            </a:pPr>
            <a:r>
              <a:rPr lang="en-US">
                <a:latin typeface="Abadi" panose="020B0604020104020204" pitchFamily="34" charset="0"/>
                <a:hlinkClick r:id="rId2"/>
              </a:rPr>
              <a:t>https://api.twitter.com/1.1/search/tweets.json?q=@umsi</a:t>
            </a:r>
            <a:endParaRPr lang="en-US">
              <a:latin typeface="Abadi" panose="020B0604020104020204" pitchFamily="34" charset="0"/>
            </a:endParaRPr>
          </a:p>
          <a:p>
            <a:pPr marL="0" indent="0">
              <a:buNone/>
            </a:pPr>
            <a:endParaRPr lang="en-US">
              <a:latin typeface="Abadi" panose="020B0604020104020204" pitchFamily="34" charset="0"/>
            </a:endParaRPr>
          </a:p>
          <a:p>
            <a:pPr marL="0" indent="0">
              <a:lnSpc>
                <a:spcPct val="110000"/>
              </a:lnSpc>
              <a:spcBef>
                <a:spcPts val="0"/>
              </a:spcBef>
              <a:buNone/>
            </a:pPr>
            <a:r>
              <a:rPr lang="en-US">
                <a:solidFill>
                  <a:srgbClr val="FFFF00"/>
                </a:solidFill>
                <a:latin typeface="Abadi" panose="020B0604020104020204" pitchFamily="34" charset="0"/>
              </a:rPr>
              <a:t>endpoint_url = 'https://api.twitter.com/1.1/search/</a:t>
            </a:r>
            <a:r>
              <a:rPr lang="en-US" err="1">
                <a:solidFill>
                  <a:srgbClr val="FFFF00"/>
                </a:solidFill>
                <a:latin typeface="Abadi" panose="020B0604020104020204" pitchFamily="34" charset="0"/>
              </a:rPr>
              <a:t>tweets.json</a:t>
            </a:r>
            <a:r>
              <a:rPr lang="en-US">
                <a:solidFill>
                  <a:srgbClr val="FFFF00"/>
                </a:solidFill>
                <a:latin typeface="Abadi" panose="020B0604020104020204" pitchFamily="34" charset="0"/>
              </a:rPr>
              <a:t>’</a:t>
            </a:r>
          </a:p>
          <a:p>
            <a:pPr marL="0" indent="0">
              <a:lnSpc>
                <a:spcPct val="110000"/>
              </a:lnSpc>
              <a:spcBef>
                <a:spcPts val="0"/>
              </a:spcBef>
              <a:buNone/>
            </a:pPr>
            <a:r>
              <a:rPr lang="en-US">
                <a:solidFill>
                  <a:srgbClr val="FFFF00"/>
                </a:solidFill>
                <a:latin typeface="Abadi" panose="020B0604020104020204" pitchFamily="34" charset="0"/>
              </a:rPr>
              <a:t>params = {'q': '@umsi’}</a:t>
            </a:r>
          </a:p>
          <a:p>
            <a:pPr marL="0" indent="0">
              <a:lnSpc>
                <a:spcPct val="110000"/>
              </a:lnSpc>
              <a:spcBef>
                <a:spcPts val="0"/>
              </a:spcBef>
              <a:buNone/>
            </a:pPr>
            <a:r>
              <a:rPr lang="en-US">
                <a:solidFill>
                  <a:srgbClr val="FFFF00"/>
                </a:solidFill>
                <a:latin typeface="Abadi" panose="020B0604020104020204" pitchFamily="34" charset="0"/>
              </a:rPr>
              <a:t>response = requests.get(endpoint_url, params=params, auth=</a:t>
            </a:r>
            <a:r>
              <a:rPr lang="en-US" err="1">
                <a:solidFill>
                  <a:srgbClr val="FFFF00"/>
                </a:solidFill>
                <a:latin typeface="Abadi" panose="020B0604020104020204" pitchFamily="34" charset="0"/>
              </a:rPr>
              <a:t>oauth</a:t>
            </a:r>
            <a:r>
              <a:rPr lang="en-US">
                <a:solidFill>
                  <a:srgbClr val="FFFF00"/>
                </a:solidFill>
                <a:latin typeface="Abadi" panose="020B0604020104020204" pitchFamily="34" charset="0"/>
              </a:rPr>
              <a:t>)</a:t>
            </a:r>
          </a:p>
          <a:p>
            <a:pPr marL="0" indent="0">
              <a:lnSpc>
                <a:spcPct val="110000"/>
              </a:lnSpc>
              <a:spcBef>
                <a:spcPts val="0"/>
              </a:spcBef>
              <a:buNone/>
            </a:pPr>
            <a:endParaRPr lang="en-US">
              <a:solidFill>
                <a:srgbClr val="FFFF00"/>
              </a:solidFill>
              <a:latin typeface="Abadi" panose="020B0604020104020204" pitchFamily="34" charset="0"/>
            </a:endParaRPr>
          </a:p>
          <a:p>
            <a:pPr>
              <a:lnSpc>
                <a:spcPct val="110000"/>
              </a:lnSpc>
              <a:spcBef>
                <a:spcPts val="0"/>
              </a:spcBef>
            </a:pPr>
            <a:r>
              <a:rPr lang="en-US">
                <a:solidFill>
                  <a:srgbClr val="EAEAEA"/>
                </a:solidFill>
                <a:latin typeface="Abadi" panose="020B0604020104020204" pitchFamily="34" charset="0"/>
              </a:rPr>
              <a:t>How can we programmatically generate unique keys (URLs)</a:t>
            </a:r>
          </a:p>
          <a:p>
            <a:pPr lvl="1">
              <a:lnSpc>
                <a:spcPct val="110000"/>
              </a:lnSpc>
              <a:spcBef>
                <a:spcPts val="0"/>
              </a:spcBef>
            </a:pPr>
            <a:r>
              <a:rPr lang="en-US">
                <a:solidFill>
                  <a:srgbClr val="EAEAEA"/>
                </a:solidFill>
                <a:latin typeface="Abadi" panose="020B0604020104020204" pitchFamily="34" charset="0"/>
              </a:rPr>
              <a:t>See if you can write a function to do this?</a:t>
            </a:r>
          </a:p>
        </p:txBody>
      </p:sp>
    </p:spTree>
    <p:extLst>
      <p:ext uri="{BB962C8B-B14F-4D97-AF65-F5344CB8AC3E}">
        <p14:creationId xmlns:p14="http://schemas.microsoft.com/office/powerpoint/2010/main" val="22206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DC5A-19C4-400D-9B5E-7A7DC45C36A9}"/>
              </a:ext>
            </a:extLst>
          </p:cNvPr>
          <p:cNvSpPr>
            <a:spLocks noGrp="1"/>
          </p:cNvSpPr>
          <p:nvPr>
            <p:ph type="title"/>
          </p:nvPr>
        </p:nvSpPr>
        <p:spPr>
          <a:xfrm>
            <a:off x="628650" y="365127"/>
            <a:ext cx="7886700" cy="625474"/>
          </a:xfrm>
        </p:spPr>
        <p:txBody>
          <a:bodyPr>
            <a:normAutofit/>
          </a:bodyPr>
          <a:lstStyle/>
          <a:p>
            <a:r>
              <a:rPr lang="en-US" sz="2800" b="1"/>
              <a:t>Caching with Web APIs – Generating Unique Keys</a:t>
            </a:r>
          </a:p>
        </p:txBody>
      </p:sp>
      <p:sp>
        <p:nvSpPr>
          <p:cNvPr id="3" name="Content Placeholder 2">
            <a:extLst>
              <a:ext uri="{FF2B5EF4-FFF2-40B4-BE49-F238E27FC236}">
                <a16:creationId xmlns:a16="http://schemas.microsoft.com/office/drawing/2014/main" id="{8054CB4E-AA45-4511-9891-B7C7BDD0FF54}"/>
              </a:ext>
            </a:extLst>
          </p:cNvPr>
          <p:cNvSpPr>
            <a:spLocks noGrp="1"/>
          </p:cNvSpPr>
          <p:nvPr>
            <p:ph idx="1"/>
          </p:nvPr>
        </p:nvSpPr>
        <p:spPr>
          <a:xfrm>
            <a:off x="840000" y="1143000"/>
            <a:ext cx="7675350" cy="5033963"/>
          </a:xfrm>
        </p:spPr>
        <p:txBody>
          <a:bodyPr/>
          <a:lstStyle/>
          <a:p>
            <a:r>
              <a:rPr lang="en-US"/>
              <a:t>To clarify we don’t need a functioning URL </a:t>
            </a:r>
          </a:p>
          <a:p>
            <a:pPr lvl="1"/>
            <a:r>
              <a:rPr lang="en-US"/>
              <a:t>therefore we don’t have to bother with </a:t>
            </a:r>
            <a:r>
              <a:rPr lang="en-US">
                <a:solidFill>
                  <a:srgbClr val="FFFF00"/>
                </a:solidFill>
              </a:rPr>
              <a:t>&amp;</a:t>
            </a:r>
            <a:r>
              <a:rPr lang="en-US"/>
              <a:t> and </a:t>
            </a:r>
            <a:r>
              <a:rPr lang="en-US">
                <a:solidFill>
                  <a:srgbClr val="FFFF00"/>
                </a:solidFill>
              </a:rPr>
              <a:t>=</a:t>
            </a:r>
            <a:r>
              <a:rPr lang="en-US"/>
              <a:t> and </a:t>
            </a:r>
            <a:r>
              <a:rPr lang="en-US">
                <a:solidFill>
                  <a:srgbClr val="FFFF00"/>
                </a:solidFill>
              </a:rPr>
              <a:t>?</a:t>
            </a:r>
          </a:p>
          <a:p>
            <a:pPr lvl="1"/>
            <a:r>
              <a:rPr lang="en-US">
                <a:solidFill>
                  <a:srgbClr val="EAEAEA"/>
                </a:solidFill>
              </a:rPr>
              <a:t>Lets just use </a:t>
            </a:r>
            <a:r>
              <a:rPr lang="en-US">
                <a:solidFill>
                  <a:srgbClr val="FFFF00"/>
                </a:solidFill>
              </a:rPr>
              <a:t>_</a:t>
            </a:r>
          </a:p>
          <a:p>
            <a:pPr marL="0" indent="0">
              <a:buNone/>
            </a:pPr>
            <a:endParaRPr lang="en-US">
              <a:solidFill>
                <a:srgbClr val="FFFF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def </a:t>
            </a:r>
            <a:r>
              <a:rPr kumimoji="0" lang="en-US" altLang="en-US" sz="1800" b="0" i="0" u="none" strike="noStrike" cap="none" normalizeH="0" baseline="0" err="1">
                <a:ln>
                  <a:noFill/>
                </a:ln>
                <a:solidFill>
                  <a:srgbClr val="FFFF00"/>
                </a:solidFill>
                <a:effectLst/>
                <a:latin typeface="Arial Unicode MS"/>
              </a:rPr>
              <a:t>construct_unique_key</a:t>
            </a:r>
            <a:r>
              <a:rPr kumimoji="0" lang="en-US" altLang="en-US" sz="1800" b="0" i="0" u="none" strike="noStrike" cap="none" normalizeH="0" baseline="0">
                <a:ln>
                  <a:noFill/>
                </a:ln>
                <a:solidFill>
                  <a:srgbClr val="FFFF00"/>
                </a:solidFill>
                <a:effectLst/>
                <a:latin typeface="Arial Unicode MS"/>
              </a:rPr>
              <a:t>(</a:t>
            </a:r>
            <a:r>
              <a:rPr kumimoji="0" lang="en-US" altLang="en-US" sz="1800" b="0" i="0" u="none" strike="noStrike" cap="none" normalizeH="0" baseline="0" err="1">
                <a:ln>
                  <a:noFill/>
                </a:ln>
                <a:solidFill>
                  <a:srgbClr val="FFFF00"/>
                </a:solidFill>
                <a:effectLst/>
                <a:latin typeface="Arial Unicode MS"/>
              </a:rPr>
              <a:t>baseurl</a:t>
            </a:r>
            <a:r>
              <a:rPr kumimoji="0" lang="en-US" altLang="en-US" sz="1800" b="0" i="0" u="none" strike="noStrike" cap="none" normalizeH="0" baseline="0">
                <a:ln>
                  <a:noFill/>
                </a:ln>
                <a:solidFill>
                  <a:srgbClr val="FFFF00"/>
                </a:solidFill>
                <a:effectLst/>
                <a:latin typeface="Arial Unicode MS"/>
              </a:rPr>
              <a:t>, params):</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a:t>
            </a:r>
            <a:r>
              <a:rPr kumimoji="0" lang="en-US" altLang="en-US" sz="1800" b="0" i="0" u="none" strike="noStrike" cap="none" normalizeH="0" baseline="0" err="1">
                <a:ln>
                  <a:noFill/>
                </a:ln>
                <a:solidFill>
                  <a:srgbClr val="FFFF00"/>
                </a:solidFill>
                <a:effectLst/>
                <a:latin typeface="Arial Unicode MS"/>
              </a:rPr>
              <a:t>param_strings</a:t>
            </a:r>
            <a:r>
              <a:rPr kumimoji="0" lang="en-US" altLang="en-US" sz="1800" b="0" i="0" u="none" strike="noStrike" cap="none" normalizeH="0" baseline="0">
                <a:ln>
                  <a:noFill/>
                </a:ln>
                <a:solidFill>
                  <a:srgbClr val="FFFF00"/>
                </a:solidFill>
                <a:effectLst/>
                <a:latin typeface="Arial Unicode MS"/>
              </a:rPr>
              <a:t> = []</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connector = '_'</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for k in </a:t>
            </a:r>
            <a:r>
              <a:rPr kumimoji="0" lang="en-US" altLang="en-US" sz="1800" b="0" i="0" u="none" strike="noStrike" cap="none" normalizeH="0" baseline="0" err="1">
                <a:ln>
                  <a:noFill/>
                </a:ln>
                <a:solidFill>
                  <a:srgbClr val="FFFF00"/>
                </a:solidFill>
                <a:effectLst/>
                <a:latin typeface="Arial Unicode MS"/>
              </a:rPr>
              <a:t>params.keys</a:t>
            </a:r>
            <a:r>
              <a:rPr kumimoji="0" lang="en-US" altLang="en-US" sz="1800" b="0" i="0" u="none" strike="noStrike" cap="none" normalizeH="0" baseline="0">
                <a:ln>
                  <a:noFill/>
                </a:ln>
                <a:solidFill>
                  <a:srgbClr val="FFFF00"/>
                </a:solidFill>
                <a:effectLst/>
                <a:latin typeface="Arial Unicode MS"/>
              </a:rPr>
              <a:t>():</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a:t>
            </a:r>
            <a:r>
              <a:rPr kumimoji="0" lang="en-US" altLang="en-US" sz="1800" b="0" i="0" u="none" strike="noStrike" cap="none" normalizeH="0" baseline="0" err="1">
                <a:ln>
                  <a:noFill/>
                </a:ln>
                <a:solidFill>
                  <a:srgbClr val="FFFF00"/>
                </a:solidFill>
                <a:effectLst/>
                <a:latin typeface="Arial Unicode MS"/>
              </a:rPr>
              <a:t>param_strings.append</a:t>
            </a:r>
            <a:r>
              <a:rPr kumimoji="0" lang="en-US" altLang="en-US" sz="1800" b="0" i="0" u="none" strike="noStrike" cap="none" normalizeH="0" baseline="0">
                <a:ln>
                  <a:noFill/>
                </a:ln>
                <a:solidFill>
                  <a:srgbClr val="FFFF00"/>
                </a:solidFill>
                <a:effectLst/>
                <a:latin typeface="Arial Unicode MS"/>
              </a:rPr>
              <a:t>(f'{k}_{params[k]}')</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a:t>
            </a:r>
            <a:r>
              <a:rPr kumimoji="0" lang="en-US" altLang="en-US" sz="1800" b="0" i="0" u="none" strike="noStrike" cap="none" normalizeH="0" baseline="0" err="1">
                <a:ln>
                  <a:noFill/>
                </a:ln>
                <a:solidFill>
                  <a:srgbClr val="FFFF00"/>
                </a:solidFill>
                <a:effectLst/>
                <a:latin typeface="Arial Unicode MS"/>
              </a:rPr>
              <a:t>unique_key</a:t>
            </a:r>
            <a:r>
              <a:rPr kumimoji="0" lang="en-US" altLang="en-US" sz="1800" b="0" i="0" u="none" strike="noStrike" cap="none" normalizeH="0" baseline="0">
                <a:ln>
                  <a:noFill/>
                </a:ln>
                <a:solidFill>
                  <a:srgbClr val="FFFF00"/>
                </a:solidFill>
                <a:effectLst/>
                <a:latin typeface="Arial Unicode MS"/>
              </a:rPr>
              <a:t> = </a:t>
            </a:r>
            <a:r>
              <a:rPr kumimoji="0" lang="en-US" altLang="en-US" sz="1800" b="0" i="0" u="none" strike="noStrike" cap="none" normalizeH="0" baseline="0" err="1">
                <a:ln>
                  <a:noFill/>
                </a:ln>
                <a:solidFill>
                  <a:srgbClr val="FFFF00"/>
                </a:solidFill>
                <a:effectLst/>
                <a:latin typeface="Arial Unicode MS"/>
              </a:rPr>
              <a:t>baseurl</a:t>
            </a:r>
            <a:r>
              <a:rPr kumimoji="0" lang="en-US" altLang="en-US" sz="1800" b="0" i="0" u="none" strike="noStrike" cap="none" normalizeH="0" baseline="0">
                <a:ln>
                  <a:noFill/>
                </a:ln>
                <a:solidFill>
                  <a:srgbClr val="FFFF00"/>
                </a:solidFill>
                <a:effectLst/>
                <a:latin typeface="Arial Unicode MS"/>
              </a:rPr>
              <a:t> + connector + connector.join(param_strings)</a:t>
            </a:r>
            <a:endParaRPr kumimoji="0" lang="en-US" altLang="en-US" sz="18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00"/>
                </a:solidFill>
                <a:effectLst/>
                <a:latin typeface="Arial Unicode MS"/>
              </a:rPr>
              <a:t>    return </a:t>
            </a:r>
            <a:r>
              <a:rPr kumimoji="0" lang="en-US" altLang="en-US" sz="1800" b="0" i="0" u="none" strike="noStrike" cap="none" normalizeH="0" baseline="0" err="1">
                <a:ln>
                  <a:noFill/>
                </a:ln>
                <a:solidFill>
                  <a:srgbClr val="FFFF00"/>
                </a:solidFill>
                <a:effectLst/>
                <a:latin typeface="Arial Unicode MS"/>
              </a:rPr>
              <a:t>unique_key</a:t>
            </a:r>
            <a:endParaRPr kumimoji="0" lang="en-US" altLang="en-US" sz="1800" b="0" i="0" u="none" strike="noStrike" cap="none" normalizeH="0" baseline="0">
              <a:ln>
                <a:noFill/>
              </a:ln>
              <a:solidFill>
                <a:srgbClr val="FFFF00"/>
              </a:solidFill>
              <a:effectLst/>
              <a:latin typeface="Arial" panose="020B0604020202020204" pitchFamily="34" charset="0"/>
            </a:endParaRPr>
          </a:p>
          <a:p>
            <a:pPr marL="0" indent="0">
              <a:buNone/>
            </a:pPr>
            <a:endParaRPr lang="en-US">
              <a:solidFill>
                <a:srgbClr val="FFFF00"/>
              </a:solidFill>
            </a:endParaRPr>
          </a:p>
          <a:p>
            <a:r>
              <a:rPr lang="en-US">
                <a:solidFill>
                  <a:srgbClr val="EAEAEA"/>
                </a:solidFill>
              </a:rPr>
              <a:t>The </a:t>
            </a:r>
            <a:r>
              <a:rPr lang="en-US">
                <a:solidFill>
                  <a:srgbClr val="FFFF00"/>
                </a:solidFill>
              </a:rPr>
              <a:t>join() </a:t>
            </a:r>
            <a:r>
              <a:rPr lang="en-US">
                <a:solidFill>
                  <a:srgbClr val="EAEAEA"/>
                </a:solidFill>
              </a:rPr>
              <a:t>concatenates strings</a:t>
            </a:r>
          </a:p>
        </p:txBody>
      </p:sp>
    </p:spTree>
    <p:extLst>
      <p:ext uri="{BB962C8B-B14F-4D97-AF65-F5344CB8AC3E}">
        <p14:creationId xmlns:p14="http://schemas.microsoft.com/office/powerpoint/2010/main" val="331932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2B95-6204-4A2C-B031-EBEDDE661264}"/>
              </a:ext>
            </a:extLst>
          </p:cNvPr>
          <p:cNvSpPr>
            <a:spLocks noGrp="1"/>
          </p:cNvSpPr>
          <p:nvPr>
            <p:ph type="title"/>
          </p:nvPr>
        </p:nvSpPr>
        <p:spPr>
          <a:xfrm>
            <a:off x="628650" y="365127"/>
            <a:ext cx="7886700" cy="701674"/>
          </a:xfrm>
        </p:spPr>
        <p:txBody>
          <a:bodyPr>
            <a:normAutofit/>
          </a:bodyPr>
          <a:lstStyle/>
          <a:p>
            <a:r>
              <a:rPr lang="en-US" sz="3200" b="1"/>
              <a:t>Querys don’t care about Parameter order</a:t>
            </a:r>
          </a:p>
        </p:txBody>
      </p:sp>
      <p:sp>
        <p:nvSpPr>
          <p:cNvPr id="3" name="Content Placeholder 2">
            <a:extLst>
              <a:ext uri="{FF2B5EF4-FFF2-40B4-BE49-F238E27FC236}">
                <a16:creationId xmlns:a16="http://schemas.microsoft.com/office/drawing/2014/main" id="{7F675F94-932E-4EF4-9C02-C88B02F16923}"/>
              </a:ext>
            </a:extLst>
          </p:cNvPr>
          <p:cNvSpPr>
            <a:spLocks noGrp="1"/>
          </p:cNvSpPr>
          <p:nvPr>
            <p:ph idx="1"/>
          </p:nvPr>
        </p:nvSpPr>
        <p:spPr>
          <a:xfrm>
            <a:off x="840000" y="1752600"/>
            <a:ext cx="7675350" cy="4351338"/>
          </a:xfrm>
        </p:spPr>
        <p:txBody>
          <a:bodyPr>
            <a:normAutofit lnSpcReduction="10000"/>
          </a:bodyPr>
          <a:lstStyle/>
          <a:p>
            <a:r>
              <a:rPr lang="en-US"/>
              <a:t>So we must alphabetize our parameters to standardize the key construction</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def construct_unique_key(baseurl, params):</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param_strings = []</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connector = '_'</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for k in params.keys():</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param_strings.append(f'{k}_{params[k]}')</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00"/>
                </a:solidFill>
                <a:effectLst/>
                <a:latin typeface="Arial Unicode MS"/>
              </a:rPr>
              <a:t>    param_strings.sort()</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unique_key = baseurl + connector +  connector.join(param_strings)</a:t>
            </a:r>
            <a:endParaRPr kumimoji="0" lang="en-US" altLang="en-US" sz="500" b="0" i="0" u="none" strike="noStrike" cap="none" normalizeH="0" baseline="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FF00"/>
                </a:solidFill>
                <a:effectLst/>
                <a:latin typeface="Arial Unicode MS"/>
              </a:rPr>
              <a:t>    return unique_key</a:t>
            </a:r>
            <a:endParaRPr kumimoji="0" lang="en-US" altLang="en-US" sz="3600" b="0" i="0" u="none" strike="noStrike" cap="none" normalizeH="0" baseline="0">
              <a:ln>
                <a:noFill/>
              </a:ln>
              <a:solidFill>
                <a:srgbClr val="FFFF00"/>
              </a:solidFill>
              <a:effectLst/>
              <a:latin typeface="Arial" panose="020B0604020202020204" pitchFamily="34" charset="0"/>
            </a:endParaRPr>
          </a:p>
          <a:p>
            <a:pPr marL="0" indent="0">
              <a:buNone/>
            </a:pPr>
            <a:r>
              <a:rPr lang="en-US">
                <a:solidFill>
                  <a:schemeClr val="tx1">
                    <a:lumMod val="95000"/>
                  </a:schemeClr>
                </a:solidFill>
              </a:rPr>
              <a:t>This function can be called with the following example</a:t>
            </a:r>
          </a:p>
          <a:p>
            <a:pPr marL="0" indent="0">
              <a:lnSpc>
                <a:spcPct val="110000"/>
              </a:lnSpc>
              <a:spcBef>
                <a:spcPts val="0"/>
              </a:spcBef>
              <a:buNone/>
            </a:pPr>
            <a:r>
              <a:rPr lang="en-US" sz="1600">
                <a:solidFill>
                  <a:srgbClr val="FFFF00"/>
                </a:solidFill>
                <a:latin typeface="Arial Unicode MS"/>
              </a:rPr>
              <a:t>endpoint_url = 'https://api.twitter.com/1.1/search/tweets.json'</a:t>
            </a:r>
          </a:p>
          <a:p>
            <a:pPr marL="0" indent="0">
              <a:lnSpc>
                <a:spcPct val="110000"/>
              </a:lnSpc>
              <a:spcBef>
                <a:spcPts val="0"/>
              </a:spcBef>
              <a:buNone/>
            </a:pPr>
            <a:r>
              <a:rPr lang="en-US" sz="1600">
                <a:solidFill>
                  <a:srgbClr val="FFFF00"/>
                </a:solidFill>
                <a:latin typeface="Arial Unicode MS"/>
              </a:rPr>
              <a:t>params = {'q': '@umsi', 'count':'100', ‘lang’: ‘en'}</a:t>
            </a:r>
          </a:p>
          <a:p>
            <a:pPr marL="0" indent="0">
              <a:lnSpc>
                <a:spcPct val="110000"/>
              </a:lnSpc>
              <a:spcBef>
                <a:spcPts val="0"/>
              </a:spcBef>
              <a:buNone/>
            </a:pPr>
            <a:r>
              <a:rPr lang="en-US" sz="1600">
                <a:solidFill>
                  <a:srgbClr val="FFFF00"/>
                </a:solidFill>
                <a:latin typeface="Arial Unicode MS"/>
              </a:rPr>
              <a:t>print(construct_unique_key(endpoint_url, params))</a:t>
            </a:r>
          </a:p>
          <a:p>
            <a:pPr marL="0" indent="0">
              <a:buNone/>
            </a:pPr>
            <a:endParaRPr lang="en-US">
              <a:solidFill>
                <a:schemeClr val="tx1">
                  <a:lumMod val="95000"/>
                </a:schemeClr>
              </a:solidFill>
            </a:endParaRPr>
          </a:p>
        </p:txBody>
      </p:sp>
    </p:spTree>
    <p:extLst>
      <p:ext uri="{BB962C8B-B14F-4D97-AF65-F5344CB8AC3E}">
        <p14:creationId xmlns:p14="http://schemas.microsoft.com/office/powerpoint/2010/main" val="77400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97D3-3ED6-44C1-9AA0-9100DB7BBD7A}"/>
              </a:ext>
            </a:extLst>
          </p:cNvPr>
          <p:cNvSpPr>
            <a:spLocks noGrp="1"/>
          </p:cNvSpPr>
          <p:nvPr>
            <p:ph type="title"/>
          </p:nvPr>
        </p:nvSpPr>
        <p:spPr/>
        <p:txBody>
          <a:bodyPr/>
          <a:lstStyle/>
          <a:p>
            <a:r>
              <a:rPr lang="en-US"/>
              <a:t>Extension</a:t>
            </a:r>
          </a:p>
        </p:txBody>
      </p:sp>
      <p:sp>
        <p:nvSpPr>
          <p:cNvPr id="3" name="Content Placeholder 2">
            <a:extLst>
              <a:ext uri="{FF2B5EF4-FFF2-40B4-BE49-F238E27FC236}">
                <a16:creationId xmlns:a16="http://schemas.microsoft.com/office/drawing/2014/main" id="{70743C4D-F07F-4645-99F0-4DA8217AE061}"/>
              </a:ext>
            </a:extLst>
          </p:cNvPr>
          <p:cNvSpPr>
            <a:spLocks noGrp="1"/>
          </p:cNvSpPr>
          <p:nvPr>
            <p:ph idx="1"/>
          </p:nvPr>
        </p:nvSpPr>
        <p:spPr>
          <a:xfrm>
            <a:off x="840000" y="1447800"/>
            <a:ext cx="7675350" cy="4729163"/>
          </a:xfrm>
        </p:spPr>
        <p:txBody>
          <a:bodyPr/>
          <a:lstStyle/>
          <a:p>
            <a:r>
              <a:rPr lang="en-US"/>
              <a:t>Can you modify </a:t>
            </a:r>
            <a:r>
              <a:rPr lang="en-US">
                <a:solidFill>
                  <a:srgbClr val="00B0F0"/>
                </a:solidFill>
              </a:rPr>
              <a:t>twitter2.py </a:t>
            </a:r>
            <a:r>
              <a:rPr lang="en-US"/>
              <a:t>to use caching?</a:t>
            </a:r>
          </a:p>
          <a:p>
            <a:r>
              <a:rPr lang="en-US"/>
              <a:t>Using the caching approach we just discussed – what would need to modified?</a:t>
            </a:r>
          </a:p>
          <a:p>
            <a:r>
              <a:rPr lang="en-US"/>
              <a:t>Think big picture in terms of pseudocode before writing actual commands</a:t>
            </a:r>
          </a:p>
          <a:p>
            <a:r>
              <a:rPr lang="en-US">
                <a:solidFill>
                  <a:srgbClr val="00B0F0"/>
                </a:solidFill>
              </a:rPr>
              <a:t>We will do this in class next week!</a:t>
            </a:r>
          </a:p>
          <a:p>
            <a:pPr marL="342900" lvl="1" indent="0">
              <a:buNone/>
            </a:pPr>
            <a:endParaRPr lang="en-US"/>
          </a:p>
        </p:txBody>
      </p:sp>
    </p:spTree>
    <p:extLst>
      <p:ext uri="{BB962C8B-B14F-4D97-AF65-F5344CB8AC3E}">
        <p14:creationId xmlns:p14="http://schemas.microsoft.com/office/powerpoint/2010/main" val="1228933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97D3-3ED6-44C1-9AA0-9100DB7BBD7A}"/>
              </a:ext>
            </a:extLst>
          </p:cNvPr>
          <p:cNvSpPr>
            <a:spLocks noGrp="1"/>
          </p:cNvSpPr>
          <p:nvPr>
            <p:ph type="title"/>
          </p:nvPr>
        </p:nvSpPr>
        <p:spPr/>
        <p:txBody>
          <a:bodyPr/>
          <a:lstStyle/>
          <a:p>
            <a:r>
              <a:rPr lang="en-US"/>
              <a:t>Extension</a:t>
            </a:r>
          </a:p>
        </p:txBody>
      </p:sp>
      <p:sp>
        <p:nvSpPr>
          <p:cNvPr id="3" name="Content Placeholder 2">
            <a:extLst>
              <a:ext uri="{FF2B5EF4-FFF2-40B4-BE49-F238E27FC236}">
                <a16:creationId xmlns:a16="http://schemas.microsoft.com/office/drawing/2014/main" id="{70743C4D-F07F-4645-99F0-4DA8217AE061}"/>
              </a:ext>
            </a:extLst>
          </p:cNvPr>
          <p:cNvSpPr>
            <a:spLocks noGrp="1"/>
          </p:cNvSpPr>
          <p:nvPr>
            <p:ph idx="1"/>
          </p:nvPr>
        </p:nvSpPr>
        <p:spPr>
          <a:xfrm>
            <a:off x="840000" y="1447800"/>
            <a:ext cx="7675350" cy="4729163"/>
          </a:xfrm>
        </p:spPr>
        <p:txBody>
          <a:bodyPr/>
          <a:lstStyle/>
          <a:p>
            <a:r>
              <a:rPr lang="en-US"/>
              <a:t>Can you modify </a:t>
            </a:r>
            <a:r>
              <a:rPr lang="en-US">
                <a:solidFill>
                  <a:srgbClr val="00B0F0"/>
                </a:solidFill>
              </a:rPr>
              <a:t>twitter2.py </a:t>
            </a:r>
            <a:r>
              <a:rPr lang="en-US"/>
              <a:t>to use caching?</a:t>
            </a:r>
          </a:p>
          <a:p>
            <a:pPr lvl="1"/>
            <a:r>
              <a:rPr lang="en-US"/>
              <a:t>“Wrapping” the call to </a:t>
            </a:r>
            <a:r>
              <a:rPr lang="en-US">
                <a:solidFill>
                  <a:srgbClr val="FFFF00"/>
                </a:solidFill>
                <a:effectLst/>
                <a:latin typeface="Courier New" panose="02070309020205020404" pitchFamily="49" charset="0"/>
              </a:rPr>
              <a:t>requests.get()</a:t>
            </a:r>
            <a:r>
              <a:rPr lang="en-US"/>
              <a:t> with a function that checks in the cache first before sending out the request.</a:t>
            </a:r>
          </a:p>
          <a:p>
            <a:pPr lvl="1"/>
            <a:r>
              <a:rPr lang="en-US"/>
              <a:t>Saving the cache to disk whenever it changes</a:t>
            </a:r>
          </a:p>
          <a:p>
            <a:pPr lvl="1"/>
            <a:r>
              <a:rPr lang="en-US"/>
              <a:t>Loading the cache from disk when the program starts</a:t>
            </a:r>
          </a:p>
          <a:p>
            <a:pPr lvl="1"/>
            <a:r>
              <a:rPr lang="en-US"/>
              <a:t>Including </a:t>
            </a:r>
            <a:r>
              <a:rPr lang="en-US">
                <a:solidFill>
                  <a:srgbClr val="EAEAEA"/>
                </a:solidFill>
              </a:rPr>
              <a:t>the</a:t>
            </a:r>
            <a:r>
              <a:rPr lang="en-US">
                <a:solidFill>
                  <a:srgbClr val="FFFF00"/>
                </a:solidFill>
              </a:rPr>
              <a:t> </a:t>
            </a:r>
            <a:r>
              <a:rPr lang="en-US">
                <a:solidFill>
                  <a:srgbClr val="FFFF00"/>
                </a:solidFill>
                <a:effectLst/>
                <a:latin typeface="Courier New" panose="02070309020205020404" pitchFamily="49" charset="0"/>
              </a:rPr>
              <a:t>construct_unique_key()</a:t>
            </a:r>
            <a:r>
              <a:rPr lang="en-US">
                <a:solidFill>
                  <a:srgbClr val="FFFF00"/>
                </a:solidFill>
              </a:rPr>
              <a:t> </a:t>
            </a:r>
            <a:r>
              <a:rPr lang="en-US"/>
              <a:t>function  to uniquely identify each request by its base URL and set of parameters.</a:t>
            </a:r>
          </a:p>
          <a:p>
            <a:endParaRPr lang="en-US"/>
          </a:p>
        </p:txBody>
      </p:sp>
    </p:spTree>
    <p:extLst>
      <p:ext uri="{BB962C8B-B14F-4D97-AF65-F5344CB8AC3E}">
        <p14:creationId xmlns:p14="http://schemas.microsoft.com/office/powerpoint/2010/main" val="174225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F9C3-414B-47CF-9E7F-95D19088CE35}"/>
              </a:ext>
            </a:extLst>
          </p:cNvPr>
          <p:cNvSpPr>
            <a:spLocks noGrp="1"/>
          </p:cNvSpPr>
          <p:nvPr>
            <p:ph type="title"/>
          </p:nvPr>
        </p:nvSpPr>
        <p:spPr/>
        <p:txBody>
          <a:bodyPr/>
          <a:lstStyle/>
          <a:p>
            <a:r>
              <a:rPr lang="en-US"/>
              <a:t>Extension</a:t>
            </a:r>
          </a:p>
        </p:txBody>
      </p:sp>
      <p:sp>
        <p:nvSpPr>
          <p:cNvPr id="3" name="Content Placeholder 2">
            <a:extLst>
              <a:ext uri="{FF2B5EF4-FFF2-40B4-BE49-F238E27FC236}">
                <a16:creationId xmlns:a16="http://schemas.microsoft.com/office/drawing/2014/main" id="{B6480BA4-4AC6-4E74-9D0F-73F49EF0F847}"/>
              </a:ext>
            </a:extLst>
          </p:cNvPr>
          <p:cNvSpPr>
            <a:spLocks noGrp="1"/>
          </p:cNvSpPr>
          <p:nvPr>
            <p:ph idx="1"/>
          </p:nvPr>
        </p:nvSpPr>
        <p:spPr/>
        <p:txBody>
          <a:bodyPr/>
          <a:lstStyle/>
          <a:p>
            <a:r>
              <a:rPr lang="en-US"/>
              <a:t>Skeleton Code </a:t>
            </a:r>
            <a:r>
              <a:rPr lang="en-US">
                <a:solidFill>
                  <a:srgbClr val="FFFF00"/>
                </a:solidFill>
              </a:rPr>
              <a:t>Skeleton.py</a:t>
            </a:r>
          </a:p>
          <a:p>
            <a:r>
              <a:rPr lang="en-US"/>
              <a:t>Solution </a:t>
            </a:r>
            <a:r>
              <a:rPr lang="en-US">
                <a:solidFill>
                  <a:srgbClr val="FFFF00"/>
                </a:solidFill>
              </a:rPr>
              <a:t>Solution.py</a:t>
            </a:r>
          </a:p>
          <a:p>
            <a:endParaRPr lang="en-US"/>
          </a:p>
          <a:p>
            <a:r>
              <a:rPr lang="en-US"/>
              <a:t>If you weren’t able to solve the problem – make sure you annotate the solution code to help you internalize this process</a:t>
            </a:r>
          </a:p>
          <a:p>
            <a:pPr lvl="1"/>
            <a:r>
              <a:rPr lang="en-US" b="1">
                <a:solidFill>
                  <a:srgbClr val="00B0F0"/>
                </a:solidFill>
              </a:rPr>
              <a:t>We will go over this in class next week!</a:t>
            </a:r>
          </a:p>
          <a:p>
            <a:pPr marL="0" indent="0">
              <a:buNone/>
            </a:pPr>
            <a:endParaRPr lang="en-US"/>
          </a:p>
        </p:txBody>
      </p:sp>
    </p:spTree>
    <p:extLst>
      <p:ext uri="{BB962C8B-B14F-4D97-AF65-F5344CB8AC3E}">
        <p14:creationId xmlns:p14="http://schemas.microsoft.com/office/powerpoint/2010/main" val="134133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5870-5F39-432B-86B6-1FA6A2931D3D}"/>
              </a:ext>
            </a:extLst>
          </p:cNvPr>
          <p:cNvSpPr>
            <a:spLocks noGrp="1"/>
          </p:cNvSpPr>
          <p:nvPr>
            <p:ph type="title"/>
          </p:nvPr>
        </p:nvSpPr>
        <p:spPr>
          <a:xfrm>
            <a:off x="628650" y="152401"/>
            <a:ext cx="7886700" cy="1325563"/>
          </a:xfrm>
        </p:spPr>
        <p:txBody>
          <a:bodyPr/>
          <a:lstStyle/>
          <a:p>
            <a:r>
              <a:rPr lang="en-US"/>
              <a:t>OAuth – basic steps</a:t>
            </a:r>
          </a:p>
        </p:txBody>
      </p:sp>
      <p:sp>
        <p:nvSpPr>
          <p:cNvPr id="3" name="Content Placeholder 2">
            <a:extLst>
              <a:ext uri="{FF2B5EF4-FFF2-40B4-BE49-F238E27FC236}">
                <a16:creationId xmlns:a16="http://schemas.microsoft.com/office/drawing/2014/main" id="{47213FF1-D6F1-4371-AC0E-104F46325F75}"/>
              </a:ext>
            </a:extLst>
          </p:cNvPr>
          <p:cNvSpPr>
            <a:spLocks noGrp="1"/>
          </p:cNvSpPr>
          <p:nvPr>
            <p:ph idx="1"/>
          </p:nvPr>
        </p:nvSpPr>
        <p:spPr>
          <a:xfrm>
            <a:off x="840000" y="1066800"/>
            <a:ext cx="7675350" cy="5638799"/>
          </a:xfrm>
        </p:spPr>
        <p:txBody>
          <a:bodyPr/>
          <a:lstStyle/>
          <a:p>
            <a:pPr>
              <a:lnSpc>
                <a:spcPct val="100000"/>
              </a:lnSpc>
              <a:spcAft>
                <a:spcPts val="1200"/>
              </a:spcAft>
            </a:pPr>
            <a:r>
              <a:rPr lang="en-US" err="1"/>
              <a:t>Oauth</a:t>
            </a:r>
            <a:r>
              <a:rPr lang="en-US"/>
              <a:t> lets users grant an app permission to access an API for them – without sharing the username/password with the app</a:t>
            </a:r>
          </a:p>
          <a:p>
            <a:pPr>
              <a:lnSpc>
                <a:spcPct val="100000"/>
              </a:lnSpc>
              <a:spcAft>
                <a:spcPts val="1200"/>
              </a:spcAft>
            </a:pPr>
            <a:r>
              <a:rPr lang="en-US"/>
              <a:t>via API The App redirects user to an Authorization Server for login</a:t>
            </a:r>
          </a:p>
          <a:p>
            <a:pPr lvl="1">
              <a:lnSpc>
                <a:spcPct val="100000"/>
              </a:lnSpc>
              <a:spcAft>
                <a:spcPts val="1200"/>
              </a:spcAft>
            </a:pPr>
            <a:r>
              <a:rPr lang="en-US"/>
              <a:t>API sends info back to app</a:t>
            </a:r>
          </a:p>
          <a:p>
            <a:pPr lvl="1">
              <a:lnSpc>
                <a:spcPct val="100000"/>
              </a:lnSpc>
              <a:spcAft>
                <a:spcPts val="1200"/>
              </a:spcAft>
            </a:pPr>
            <a:r>
              <a:rPr lang="en-US"/>
              <a:t>App uses this info for access later.</a:t>
            </a:r>
          </a:p>
          <a:p>
            <a:pPr lvl="1">
              <a:lnSpc>
                <a:spcPct val="100000"/>
              </a:lnSpc>
              <a:spcAft>
                <a:spcPts val="1200"/>
              </a:spcAft>
            </a:pPr>
            <a:r>
              <a:rPr lang="en-US"/>
              <a:t>This ‘info’ is Access Tokens and they can expire</a:t>
            </a:r>
          </a:p>
          <a:p>
            <a:pPr lvl="1">
              <a:lnSpc>
                <a:spcPct val="100000"/>
              </a:lnSpc>
              <a:spcAft>
                <a:spcPts val="1200"/>
              </a:spcAft>
            </a:pPr>
            <a:r>
              <a:rPr lang="en-US"/>
              <a:t>Valid Access Token gives access to info for a given user.</a:t>
            </a:r>
          </a:p>
          <a:p>
            <a:pPr lvl="2">
              <a:lnSpc>
                <a:spcPct val="100000"/>
              </a:lnSpc>
              <a:spcAft>
                <a:spcPts val="1200"/>
              </a:spcAft>
            </a:pPr>
            <a:r>
              <a:rPr lang="en-US" sz="2000"/>
              <a:t>Only available via authorization</a:t>
            </a:r>
          </a:p>
        </p:txBody>
      </p:sp>
    </p:spTree>
    <p:extLst>
      <p:ext uri="{BB962C8B-B14F-4D97-AF65-F5344CB8AC3E}">
        <p14:creationId xmlns:p14="http://schemas.microsoft.com/office/powerpoint/2010/main" val="248292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4163F-9773-4C51-8E83-122B77303EDB}"/>
              </a:ext>
            </a:extLst>
          </p:cNvPr>
          <p:cNvSpPr>
            <a:spLocks noGrp="1"/>
          </p:cNvSpPr>
          <p:nvPr>
            <p:ph type="title"/>
          </p:nvPr>
        </p:nvSpPr>
        <p:spPr/>
        <p:txBody>
          <a:bodyPr>
            <a:normAutofit fontScale="90000"/>
          </a:bodyPr>
          <a:lstStyle/>
          <a:p>
            <a:r>
              <a:rPr lang="en-US"/>
              <a:t>Example Twitter</a:t>
            </a:r>
            <a:br>
              <a:rPr lang="en-US"/>
            </a:br>
            <a:r>
              <a:rPr lang="en-US">
                <a:solidFill>
                  <a:srgbClr val="FF0000"/>
                </a:solidFill>
              </a:rPr>
              <a:t>Do this NOW for next week’s HW 6</a:t>
            </a:r>
          </a:p>
        </p:txBody>
      </p:sp>
      <p:sp>
        <p:nvSpPr>
          <p:cNvPr id="3" name="Content Placeholder 2">
            <a:extLst>
              <a:ext uri="{FF2B5EF4-FFF2-40B4-BE49-F238E27FC236}">
                <a16:creationId xmlns:a16="http://schemas.microsoft.com/office/drawing/2014/main" id="{38A2B362-BDA5-49FA-AB49-EBF5D85A665D}"/>
              </a:ext>
            </a:extLst>
          </p:cNvPr>
          <p:cNvSpPr>
            <a:spLocks noGrp="1"/>
          </p:cNvSpPr>
          <p:nvPr>
            <p:ph idx="1"/>
          </p:nvPr>
        </p:nvSpPr>
        <p:spPr/>
        <p:txBody>
          <a:bodyPr/>
          <a:lstStyle/>
          <a:p>
            <a:r>
              <a:rPr lang="en-US"/>
              <a:t>Create a Twitter Developer Acct</a:t>
            </a:r>
          </a:p>
          <a:p>
            <a:pPr lvl="1"/>
            <a:r>
              <a:rPr lang="en-US"/>
              <a:t>Create a twitter account</a:t>
            </a:r>
          </a:p>
          <a:p>
            <a:pPr lvl="1"/>
            <a:r>
              <a:rPr lang="en-US">
                <a:hlinkClick r:id="rId2"/>
              </a:rPr>
              <a:t>https://developer.twitter.com/en</a:t>
            </a:r>
            <a:r>
              <a:rPr lang="en-US"/>
              <a:t> and apply for a developer account </a:t>
            </a:r>
          </a:p>
        </p:txBody>
      </p:sp>
      <p:pic>
        <p:nvPicPr>
          <p:cNvPr id="5" name="Picture 4">
            <a:extLst>
              <a:ext uri="{FF2B5EF4-FFF2-40B4-BE49-F238E27FC236}">
                <a16:creationId xmlns:a16="http://schemas.microsoft.com/office/drawing/2014/main" id="{594AF4FD-D333-4D3C-B27E-F4A99167618D}"/>
              </a:ext>
            </a:extLst>
          </p:cNvPr>
          <p:cNvPicPr>
            <a:picLocks noChangeAspect="1"/>
          </p:cNvPicPr>
          <p:nvPr/>
        </p:nvPicPr>
        <p:blipFill rotWithShape="1">
          <a:blip r:embed="rId3"/>
          <a:srcRect b="41446"/>
          <a:stretch/>
        </p:blipFill>
        <p:spPr>
          <a:xfrm>
            <a:off x="2438400" y="2971800"/>
            <a:ext cx="4114799" cy="1295400"/>
          </a:xfrm>
          <a:prstGeom prst="rect">
            <a:avLst/>
          </a:prstGeom>
        </p:spPr>
      </p:pic>
      <p:pic>
        <p:nvPicPr>
          <p:cNvPr id="7" name="Picture 6">
            <a:extLst>
              <a:ext uri="{FF2B5EF4-FFF2-40B4-BE49-F238E27FC236}">
                <a16:creationId xmlns:a16="http://schemas.microsoft.com/office/drawing/2014/main" id="{0075DB07-5A3A-4A5C-B7F2-EE275F9E4089}"/>
              </a:ext>
            </a:extLst>
          </p:cNvPr>
          <p:cNvPicPr>
            <a:picLocks noChangeAspect="1"/>
          </p:cNvPicPr>
          <p:nvPr/>
        </p:nvPicPr>
        <p:blipFill rotWithShape="1">
          <a:blip r:embed="rId4"/>
          <a:srcRect l="10833" r="50000" b="26297"/>
          <a:stretch/>
        </p:blipFill>
        <p:spPr>
          <a:xfrm>
            <a:off x="3124200" y="4292009"/>
            <a:ext cx="2209800" cy="2339097"/>
          </a:xfrm>
          <a:prstGeom prst="rect">
            <a:avLst/>
          </a:prstGeom>
        </p:spPr>
      </p:pic>
    </p:spTree>
    <p:extLst>
      <p:ext uri="{BB962C8B-B14F-4D97-AF65-F5344CB8AC3E}">
        <p14:creationId xmlns:p14="http://schemas.microsoft.com/office/powerpoint/2010/main" val="349107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F4EE3B-7EB6-4487-8A5A-6461F6F7BF15}"/>
              </a:ext>
            </a:extLst>
          </p:cNvPr>
          <p:cNvPicPr>
            <a:picLocks noGrp="1" noChangeAspect="1"/>
          </p:cNvPicPr>
          <p:nvPr>
            <p:ph idx="1"/>
          </p:nvPr>
        </p:nvPicPr>
        <p:blipFill>
          <a:blip r:embed="rId2"/>
          <a:stretch>
            <a:fillRect/>
          </a:stretch>
        </p:blipFill>
        <p:spPr>
          <a:xfrm>
            <a:off x="734219" y="2057400"/>
            <a:ext cx="7675562" cy="4317503"/>
          </a:xfrm>
        </p:spPr>
      </p:pic>
      <p:sp>
        <p:nvSpPr>
          <p:cNvPr id="6" name="TextBox 5">
            <a:extLst>
              <a:ext uri="{FF2B5EF4-FFF2-40B4-BE49-F238E27FC236}">
                <a16:creationId xmlns:a16="http://schemas.microsoft.com/office/drawing/2014/main" id="{BAF304B6-2534-4544-9407-272881965A8C}"/>
              </a:ext>
            </a:extLst>
          </p:cNvPr>
          <p:cNvSpPr txBox="1"/>
          <p:nvPr/>
        </p:nvSpPr>
        <p:spPr>
          <a:xfrm>
            <a:off x="838200" y="1066800"/>
            <a:ext cx="7696200" cy="584775"/>
          </a:xfrm>
          <a:prstGeom prst="rect">
            <a:avLst/>
          </a:prstGeom>
          <a:noFill/>
        </p:spPr>
        <p:txBody>
          <a:bodyPr wrap="square" rtlCol="0">
            <a:spAutoFit/>
          </a:bodyPr>
          <a:lstStyle/>
          <a:p>
            <a:r>
              <a:rPr lang="en-US" sz="3200"/>
              <a:t>Make a student account</a:t>
            </a:r>
          </a:p>
        </p:txBody>
      </p:sp>
    </p:spTree>
    <p:extLst>
      <p:ext uri="{BB962C8B-B14F-4D97-AF65-F5344CB8AC3E}">
        <p14:creationId xmlns:p14="http://schemas.microsoft.com/office/powerpoint/2010/main" val="423091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DE16-0A2B-41BE-BD5A-67479B784E6D}"/>
              </a:ext>
            </a:extLst>
          </p:cNvPr>
          <p:cNvSpPr>
            <a:spLocks noGrp="1"/>
          </p:cNvSpPr>
          <p:nvPr>
            <p:ph type="title"/>
          </p:nvPr>
        </p:nvSpPr>
        <p:spPr>
          <a:xfrm>
            <a:off x="490171" y="-92074"/>
            <a:ext cx="7886700" cy="854074"/>
          </a:xfrm>
        </p:spPr>
        <p:txBody>
          <a:bodyPr>
            <a:normAutofit/>
          </a:bodyPr>
          <a:lstStyle/>
          <a:p>
            <a:r>
              <a:rPr lang="en-US" sz="2800" b="1"/>
              <a:t>Further steps</a:t>
            </a:r>
          </a:p>
        </p:txBody>
      </p:sp>
      <p:sp>
        <p:nvSpPr>
          <p:cNvPr id="3" name="Content Placeholder 2">
            <a:extLst>
              <a:ext uri="{FF2B5EF4-FFF2-40B4-BE49-F238E27FC236}">
                <a16:creationId xmlns:a16="http://schemas.microsoft.com/office/drawing/2014/main" id="{13332284-1B12-4BD2-89F8-0DAED11B01C2}"/>
              </a:ext>
            </a:extLst>
          </p:cNvPr>
          <p:cNvSpPr>
            <a:spLocks noGrp="1"/>
          </p:cNvSpPr>
          <p:nvPr>
            <p:ph idx="1"/>
          </p:nvPr>
        </p:nvSpPr>
        <p:spPr>
          <a:xfrm>
            <a:off x="484309" y="533400"/>
            <a:ext cx="8839200" cy="6477000"/>
          </a:xfrm>
        </p:spPr>
        <p:txBody>
          <a:bodyPr>
            <a:normAutofit/>
          </a:bodyPr>
          <a:lstStyle/>
          <a:p>
            <a:r>
              <a:rPr lang="en-US" sz="1400"/>
              <a:t>Fill out the next page. Make sure you’re applying for an “Individual developer account.” If not,  you probably did something weird on the previous page. Make sure to add an email address if you didn’t already or you won’t be able to complete the process.</a:t>
            </a:r>
          </a:p>
          <a:p>
            <a:r>
              <a:rPr lang="en-US" sz="1400"/>
              <a:t> Click Next when done and you’ll be transported to a page with many question banks.</a:t>
            </a:r>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sz="1400"/>
          </a:p>
          <a:p>
            <a:endParaRPr lang="en-US"/>
          </a:p>
          <a:p>
            <a:endParaRPr lang="en-US"/>
          </a:p>
          <a:p>
            <a:endParaRPr lang="en-US"/>
          </a:p>
          <a:p>
            <a:endParaRPr lang="en-US"/>
          </a:p>
          <a:p>
            <a:endParaRPr lang="en-US" sz="1800"/>
          </a:p>
          <a:p>
            <a:endParaRPr lang="en-US" sz="1800"/>
          </a:p>
          <a:p>
            <a:r>
              <a:rPr lang="en-US" sz="1800"/>
              <a:t>Accept the Developer Agreement, Submit your Application &amp; Check your email</a:t>
            </a:r>
          </a:p>
        </p:txBody>
      </p:sp>
      <p:graphicFrame>
        <p:nvGraphicFramePr>
          <p:cNvPr id="4" name="Table 4">
            <a:extLst>
              <a:ext uri="{FF2B5EF4-FFF2-40B4-BE49-F238E27FC236}">
                <a16:creationId xmlns:a16="http://schemas.microsoft.com/office/drawing/2014/main" id="{0C6B47FB-BBBD-42B4-86FC-37CC656124BB}"/>
              </a:ext>
            </a:extLst>
          </p:cNvPr>
          <p:cNvGraphicFramePr>
            <a:graphicFrameLocks noGrp="1"/>
          </p:cNvGraphicFramePr>
          <p:nvPr>
            <p:extLst>
              <p:ext uri="{D42A27DB-BD31-4B8C-83A1-F6EECF244321}">
                <p14:modId xmlns:p14="http://schemas.microsoft.com/office/powerpoint/2010/main" val="2737188774"/>
              </p:ext>
            </p:extLst>
          </p:nvPr>
        </p:nvGraphicFramePr>
        <p:xfrm>
          <a:off x="609600" y="1530358"/>
          <a:ext cx="8296275" cy="4759073"/>
        </p:xfrm>
        <a:graphic>
          <a:graphicData uri="http://schemas.openxmlformats.org/drawingml/2006/table">
            <a:tbl>
              <a:tblPr firstRow="1" bandRow="1">
                <a:tableStyleId>{5C22544A-7EE6-4342-B048-85BDC9FD1C3A}</a:tableStyleId>
              </a:tblPr>
              <a:tblGrid>
                <a:gridCol w="3952876">
                  <a:extLst>
                    <a:ext uri="{9D8B030D-6E8A-4147-A177-3AD203B41FA5}">
                      <a16:colId xmlns:a16="http://schemas.microsoft.com/office/drawing/2014/main" val="1989772736"/>
                    </a:ext>
                  </a:extLst>
                </a:gridCol>
                <a:gridCol w="4343399">
                  <a:extLst>
                    <a:ext uri="{9D8B030D-6E8A-4147-A177-3AD203B41FA5}">
                      <a16:colId xmlns:a16="http://schemas.microsoft.com/office/drawing/2014/main" val="2604278742"/>
                    </a:ext>
                  </a:extLst>
                </a:gridCol>
              </a:tblGrid>
              <a:tr h="1185441">
                <a:tc>
                  <a:txBody>
                    <a:bodyPr/>
                    <a:lstStyle/>
                    <a:p>
                      <a:r>
                        <a:rPr lang="en-US" sz="1200" b="0">
                          <a:latin typeface="Arial" panose="020B0604020202020204" pitchFamily="34" charset="0"/>
                          <a:cs typeface="Arial" panose="020B0604020202020204" pitchFamily="34" charset="0"/>
                        </a:rPr>
                        <a:t>In your words how will you use the Twitter API</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a:latin typeface="Arial" panose="020B0604020202020204" pitchFamily="34" charset="0"/>
                          <a:cs typeface="Arial" panose="020B0604020202020204" pitchFamily="34" charset="0"/>
                        </a:rPr>
                        <a:t>I will be using the Twitter API in SI 507: Intermediate Programming at the University of Michigan, taught by Bobby Madamanchi According to Professor Newman, we will be using the Twitter API to learn the basics of Web APIs, API Keys, and JSON. We will build programs for use in course assignments that involve basic processing on Tweets (e.g., counting hashtags).</a:t>
                      </a:r>
                    </a:p>
                  </a:txBody>
                  <a:tcPr/>
                </a:tc>
                <a:extLst>
                  <a:ext uri="{0D108BD9-81ED-4DB2-BD59-A6C34878D82A}">
                    <a16:rowId xmlns:a16="http://schemas.microsoft.com/office/drawing/2014/main" val="2330690647"/>
                  </a:ext>
                </a:extLst>
              </a:tr>
              <a:tr h="369953">
                <a:tc>
                  <a:txBody>
                    <a:bodyPr/>
                    <a:lstStyle/>
                    <a:p>
                      <a:r>
                        <a:rPr lang="en-US" sz="1200" b="0">
                          <a:latin typeface="Arial" panose="020B0604020202020204" pitchFamily="34" charset="0"/>
                          <a:cs typeface="Arial" panose="020B0604020202020204" pitchFamily="34" charset="0"/>
                        </a:rPr>
                        <a:t>Are you planning to analyze Twitter Data</a:t>
                      </a:r>
                    </a:p>
                  </a:txBody>
                  <a:tcPr/>
                </a:tc>
                <a:tc>
                  <a:txBody>
                    <a:bodyPr/>
                    <a:lstStyle/>
                    <a:p>
                      <a:r>
                        <a:rPr lang="en-US" sz="1200" b="0">
                          <a:latin typeface="Arial" panose="020B0604020202020204" pitchFamily="34" charset="0"/>
                          <a:cs typeface="Arial" panose="020B0604020202020204" pitchFamily="34" charset="0"/>
                        </a:rPr>
                        <a:t>YES</a:t>
                      </a:r>
                    </a:p>
                  </a:txBody>
                  <a:tcPr/>
                </a:tc>
                <a:extLst>
                  <a:ext uri="{0D108BD9-81ED-4DB2-BD59-A6C34878D82A}">
                    <a16:rowId xmlns:a16="http://schemas.microsoft.com/office/drawing/2014/main" val="1462225166"/>
                  </a:ext>
                </a:extLst>
              </a:tr>
              <a:tr h="638550">
                <a:tc>
                  <a:txBody>
                    <a:bodyPr/>
                    <a:lstStyle/>
                    <a:p>
                      <a:r>
                        <a:rPr lang="en-US" sz="1200" b="0">
                          <a:latin typeface="Arial" panose="020B0604020202020204" pitchFamily="34" charset="0"/>
                          <a:cs typeface="Arial" panose="020B0604020202020204" pitchFamily="34" charset="0"/>
                        </a:rPr>
                        <a:t>How?</a:t>
                      </a:r>
                    </a:p>
                  </a:txBody>
                  <a:tcPr/>
                </a:tc>
                <a:tc>
                  <a:txBody>
                    <a:bodyPr/>
                    <a:lstStyle/>
                    <a:p>
                      <a:r>
                        <a:rPr lang="en-US" sz="1200" b="0">
                          <a:latin typeface="Arial" panose="020B0604020202020204" pitchFamily="34" charset="0"/>
                          <a:cs typeface="Arial" panose="020B0604020202020204" pitchFamily="34" charset="0"/>
                        </a:rPr>
                        <a:t>I will conduct basic analyses for educational purposes, including extracting and displaying fields from individual Tweets and doing simple aggregations such as counting hashtags from a feed.</a:t>
                      </a:r>
                    </a:p>
                  </a:txBody>
                  <a:tcPr/>
                </a:tc>
                <a:extLst>
                  <a:ext uri="{0D108BD9-81ED-4DB2-BD59-A6C34878D82A}">
                    <a16:rowId xmlns:a16="http://schemas.microsoft.com/office/drawing/2014/main" val="2050157160"/>
                  </a:ext>
                </a:extLst>
              </a:tr>
              <a:tr h="456107">
                <a:tc>
                  <a:txBody>
                    <a:bodyPr/>
                    <a:lstStyle/>
                    <a:p>
                      <a:r>
                        <a:rPr lang="en-US" sz="1200" b="0">
                          <a:latin typeface="Arial" panose="020B0604020202020204" pitchFamily="34" charset="0"/>
                          <a:cs typeface="Arial" panose="020B0604020202020204" pitchFamily="34" charset="0"/>
                        </a:rPr>
                        <a:t>Will your app use Tweet, Retweet, like, follow, or Direct Message functionality?</a:t>
                      </a:r>
                    </a:p>
                  </a:txBody>
                  <a:tcPr/>
                </a:tc>
                <a:tc>
                  <a:txBody>
                    <a:bodyPr/>
                    <a:lstStyle/>
                    <a:p>
                      <a:r>
                        <a:rPr lang="en-US" sz="1200" b="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3471720639"/>
                  </a:ext>
                </a:extLst>
              </a:tr>
              <a:tr h="456107">
                <a:tc>
                  <a:txBody>
                    <a:bodyPr/>
                    <a:lstStyle/>
                    <a:p>
                      <a:r>
                        <a:rPr lang="en-US" sz="1200" b="0">
                          <a:latin typeface="Arial" panose="020B0604020202020204" pitchFamily="34" charset="0"/>
                          <a:cs typeface="Arial" panose="020B0604020202020204" pitchFamily="34" charset="0"/>
                        </a:rPr>
                        <a:t>Do you plan to display Tweets or aggregate data about Twitter content outside of Twitter?</a:t>
                      </a:r>
                    </a:p>
                  </a:txBody>
                  <a:tcPr/>
                </a:tc>
                <a:tc>
                  <a:txBody>
                    <a:bodyPr/>
                    <a:lstStyle/>
                    <a:p>
                      <a:r>
                        <a:rPr lang="en-US" sz="1200" b="0">
                          <a:latin typeface="Arial" panose="020B0604020202020204" pitchFamily="34" charset="0"/>
                          <a:cs typeface="Arial" panose="020B0604020202020204" pitchFamily="34" charset="0"/>
                        </a:rPr>
                        <a:t>YES</a:t>
                      </a:r>
                    </a:p>
                  </a:txBody>
                  <a:tcPr/>
                </a:tc>
                <a:extLst>
                  <a:ext uri="{0D108BD9-81ED-4DB2-BD59-A6C34878D82A}">
                    <a16:rowId xmlns:a16="http://schemas.microsoft.com/office/drawing/2014/main" val="2042779626"/>
                  </a:ext>
                </a:extLst>
              </a:tr>
              <a:tr h="638550">
                <a:tc>
                  <a:txBody>
                    <a:bodyPr/>
                    <a:lstStyle/>
                    <a:p>
                      <a:r>
                        <a:rPr lang="en-US" sz="1200" b="0">
                          <a:latin typeface="Arial" panose="020B0604020202020204" pitchFamily="34" charset="0"/>
                          <a:cs typeface="Arial" panose="020B0604020202020204" pitchFamily="34" charset="0"/>
                        </a:rPr>
                        <a:t>How?</a:t>
                      </a:r>
                    </a:p>
                  </a:txBody>
                  <a:tcPr/>
                </a:tc>
                <a:tc>
                  <a:txBody>
                    <a:bodyPr/>
                    <a:lstStyle/>
                    <a:p>
                      <a:r>
                        <a:rPr lang="en-US" sz="1200" b="0">
                          <a:latin typeface="Arial" panose="020B0604020202020204" pitchFamily="34" charset="0"/>
                          <a:cs typeface="Arial" panose="020B0604020202020204" pitchFamily="34" charset="0"/>
                        </a:rPr>
                        <a:t>Tweets and aggregate data will be displayed by text-based (command line) Python programs that will only be seen by the SI 507 instructional team.</a:t>
                      </a:r>
                    </a:p>
                  </a:txBody>
                  <a:tcPr/>
                </a:tc>
                <a:extLst>
                  <a:ext uri="{0D108BD9-81ED-4DB2-BD59-A6C34878D82A}">
                    <a16:rowId xmlns:a16="http://schemas.microsoft.com/office/drawing/2014/main" val="4083839103"/>
                  </a:ext>
                </a:extLst>
              </a:tr>
              <a:tr h="638550">
                <a:tc>
                  <a:txBody>
                    <a:bodyPr/>
                    <a:lstStyle/>
                    <a:p>
                      <a:r>
                        <a:rPr lang="en-US" sz="1200" b="0">
                          <a:latin typeface="Arial" panose="020B0604020202020204" pitchFamily="34" charset="0"/>
                          <a:cs typeface="Arial" panose="020B0604020202020204" pitchFamily="34" charset="0"/>
                        </a:rPr>
                        <a:t>Will your product, service or analysis make Twitter content or derived information available to a government entity?</a:t>
                      </a:r>
                    </a:p>
                  </a:txBody>
                  <a:tcPr/>
                </a:tc>
                <a:tc>
                  <a:txBody>
                    <a:bodyPr/>
                    <a:lstStyle/>
                    <a:p>
                      <a:r>
                        <a:rPr lang="en-US" sz="1200" b="0">
                          <a:latin typeface="Arial" panose="020B0604020202020204" pitchFamily="34" charset="0"/>
                          <a:cs typeface="Arial" panose="020B0604020202020204" pitchFamily="34" charset="0"/>
                        </a:rPr>
                        <a:t>NO</a:t>
                      </a:r>
                    </a:p>
                  </a:txBody>
                  <a:tcPr/>
                </a:tc>
                <a:extLst>
                  <a:ext uri="{0D108BD9-81ED-4DB2-BD59-A6C34878D82A}">
                    <a16:rowId xmlns:a16="http://schemas.microsoft.com/office/drawing/2014/main" val="3918214021"/>
                  </a:ext>
                </a:extLst>
              </a:tr>
            </a:tbl>
          </a:graphicData>
        </a:graphic>
      </p:graphicFrame>
    </p:spTree>
    <p:extLst>
      <p:ext uri="{BB962C8B-B14F-4D97-AF65-F5344CB8AC3E}">
        <p14:creationId xmlns:p14="http://schemas.microsoft.com/office/powerpoint/2010/main" val="61792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F694-076E-46ED-A07E-59634C8421BB}"/>
              </a:ext>
            </a:extLst>
          </p:cNvPr>
          <p:cNvSpPr>
            <a:spLocks noGrp="1"/>
          </p:cNvSpPr>
          <p:nvPr>
            <p:ph type="title"/>
          </p:nvPr>
        </p:nvSpPr>
        <p:spPr>
          <a:xfrm>
            <a:off x="601862" y="-358371"/>
            <a:ext cx="7886700" cy="1325563"/>
          </a:xfrm>
        </p:spPr>
        <p:txBody>
          <a:bodyPr>
            <a:normAutofit/>
          </a:bodyPr>
          <a:lstStyle/>
          <a:p>
            <a:r>
              <a:rPr lang="en-US" sz="2800" b="1"/>
              <a:t>Create an App, Save Client Keys &amp; Access Tokens</a:t>
            </a:r>
          </a:p>
        </p:txBody>
      </p:sp>
      <p:pic>
        <p:nvPicPr>
          <p:cNvPr id="11" name="Picture 10">
            <a:extLst>
              <a:ext uri="{FF2B5EF4-FFF2-40B4-BE49-F238E27FC236}">
                <a16:creationId xmlns:a16="http://schemas.microsoft.com/office/drawing/2014/main" id="{2212C87F-0B19-43FC-86BF-81694948400E}"/>
              </a:ext>
            </a:extLst>
          </p:cNvPr>
          <p:cNvPicPr>
            <a:picLocks noChangeAspect="1"/>
          </p:cNvPicPr>
          <p:nvPr/>
        </p:nvPicPr>
        <p:blipFill rotWithShape="1">
          <a:blip r:embed="rId2"/>
          <a:srcRect l="5000" t="11482" r="50833" b="2592"/>
          <a:stretch/>
        </p:blipFill>
        <p:spPr>
          <a:xfrm>
            <a:off x="1965328" y="967192"/>
            <a:ext cx="2088931" cy="2286000"/>
          </a:xfrm>
          <a:prstGeom prst="rect">
            <a:avLst/>
          </a:prstGeom>
        </p:spPr>
      </p:pic>
      <p:sp>
        <p:nvSpPr>
          <p:cNvPr id="12" name="TextBox 11">
            <a:extLst>
              <a:ext uri="{FF2B5EF4-FFF2-40B4-BE49-F238E27FC236}">
                <a16:creationId xmlns:a16="http://schemas.microsoft.com/office/drawing/2014/main" id="{BDA4822E-F794-4BF0-B6D1-FA6CF4D65F83}"/>
              </a:ext>
            </a:extLst>
          </p:cNvPr>
          <p:cNvSpPr txBox="1"/>
          <p:nvPr/>
        </p:nvSpPr>
        <p:spPr>
          <a:xfrm>
            <a:off x="457200" y="613274"/>
            <a:ext cx="8584401" cy="3139321"/>
          </a:xfrm>
          <a:prstGeom prst="rect">
            <a:avLst/>
          </a:prstGeom>
          <a:noFill/>
        </p:spPr>
        <p:txBody>
          <a:bodyPr wrap="none" rtlCol="0">
            <a:spAutoFit/>
          </a:bodyPr>
          <a:lstStyle/>
          <a:p>
            <a:pPr marL="285750" indent="-285750">
              <a:buFont typeface="Arial" panose="020B0604020202020204" pitchFamily="34" charset="0"/>
              <a:buChar char="•"/>
            </a:pPr>
            <a:r>
              <a:rPr lang="en-US">
                <a:latin typeface="Abadi" panose="020B0604020104020204" pitchFamily="34" charset="0"/>
              </a:rPr>
              <a:t>Create a unique name for your twitter app and get your keys &amp; tokens</a:t>
            </a:r>
          </a:p>
          <a:p>
            <a:pPr marL="285750" indent="-285750">
              <a:buFont typeface="Arial" panose="020B0604020202020204" pitchFamily="34" charset="0"/>
              <a:buChar char="•"/>
            </a:pPr>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pPr marL="285750" indent="-285750">
              <a:buFont typeface="Arial" panose="020B0604020202020204" pitchFamily="34" charset="0"/>
              <a:buChar char="•"/>
            </a:pPr>
            <a:endParaRPr lang="en-US">
              <a:latin typeface="Abadi" panose="020B0604020104020204" pitchFamily="34" charset="0"/>
            </a:endParaRPr>
          </a:p>
          <a:p>
            <a:endParaRPr lang="en-US">
              <a:latin typeface="Abadi" panose="020B0604020104020204" pitchFamily="34" charset="0"/>
            </a:endParaRPr>
          </a:p>
          <a:p>
            <a:pPr marL="285750" indent="-285750">
              <a:buFont typeface="Arial" panose="020B0604020202020204" pitchFamily="34" charset="0"/>
              <a:buChar char="•"/>
            </a:pPr>
            <a:r>
              <a:rPr lang="en-US">
                <a:latin typeface="Abadi" panose="020B0604020104020204" pitchFamily="34" charset="0"/>
              </a:rPr>
              <a:t>Navigate to </a:t>
            </a:r>
            <a:r>
              <a:rPr lang="en-US">
                <a:latin typeface="Abadi" panose="020B0604020104020204" pitchFamily="34" charset="0"/>
                <a:hlinkClick r:id="rId3"/>
              </a:rPr>
              <a:t>https://developer.twitter.com/en/portal/dashboard</a:t>
            </a:r>
            <a:r>
              <a:rPr lang="en-US">
                <a:latin typeface="Abadi" panose="020B0604020104020204" pitchFamily="34" charset="0"/>
              </a:rPr>
              <a:t> to generate tokens</a:t>
            </a:r>
          </a:p>
        </p:txBody>
      </p:sp>
      <p:pic>
        <p:nvPicPr>
          <p:cNvPr id="14" name="Picture 13">
            <a:extLst>
              <a:ext uri="{FF2B5EF4-FFF2-40B4-BE49-F238E27FC236}">
                <a16:creationId xmlns:a16="http://schemas.microsoft.com/office/drawing/2014/main" id="{2A6D3FCC-C0F2-484F-97DF-B9BF786D7D19}"/>
              </a:ext>
            </a:extLst>
          </p:cNvPr>
          <p:cNvPicPr>
            <a:picLocks noChangeAspect="1"/>
          </p:cNvPicPr>
          <p:nvPr/>
        </p:nvPicPr>
        <p:blipFill rotWithShape="1">
          <a:blip r:embed="rId4"/>
          <a:srcRect b="25643"/>
          <a:stretch/>
        </p:blipFill>
        <p:spPr>
          <a:xfrm>
            <a:off x="4297364" y="967192"/>
            <a:ext cx="2133091" cy="1699808"/>
          </a:xfrm>
          <a:prstGeom prst="rect">
            <a:avLst/>
          </a:prstGeom>
        </p:spPr>
      </p:pic>
      <p:pic>
        <p:nvPicPr>
          <p:cNvPr id="20" name="Picture 19">
            <a:extLst>
              <a:ext uri="{FF2B5EF4-FFF2-40B4-BE49-F238E27FC236}">
                <a16:creationId xmlns:a16="http://schemas.microsoft.com/office/drawing/2014/main" id="{FFFDDBCB-D71A-4CBA-9CCC-AD57A9399C8D}"/>
              </a:ext>
            </a:extLst>
          </p:cNvPr>
          <p:cNvPicPr>
            <a:picLocks noChangeAspect="1"/>
          </p:cNvPicPr>
          <p:nvPr/>
        </p:nvPicPr>
        <p:blipFill rotWithShape="1">
          <a:blip r:embed="rId5"/>
          <a:srcRect l="3333" t="20350" r="50000" b="15231"/>
          <a:stretch/>
        </p:blipFill>
        <p:spPr>
          <a:xfrm>
            <a:off x="2362200" y="3765511"/>
            <a:ext cx="3870328" cy="3005195"/>
          </a:xfrm>
          <a:prstGeom prst="rect">
            <a:avLst/>
          </a:prstGeom>
        </p:spPr>
      </p:pic>
      <p:sp>
        <p:nvSpPr>
          <p:cNvPr id="21" name="TextBox 20">
            <a:extLst>
              <a:ext uri="{FF2B5EF4-FFF2-40B4-BE49-F238E27FC236}">
                <a16:creationId xmlns:a16="http://schemas.microsoft.com/office/drawing/2014/main" id="{406FFF92-0207-44F1-9124-B1D977175313}"/>
              </a:ext>
            </a:extLst>
          </p:cNvPr>
          <p:cNvSpPr txBox="1"/>
          <p:nvPr/>
        </p:nvSpPr>
        <p:spPr>
          <a:xfrm>
            <a:off x="6673559" y="1600200"/>
            <a:ext cx="2133091" cy="923330"/>
          </a:xfrm>
          <a:prstGeom prst="rect">
            <a:avLst/>
          </a:prstGeom>
          <a:noFill/>
        </p:spPr>
        <p:txBody>
          <a:bodyPr wrap="square" rtlCol="0">
            <a:spAutoFit/>
          </a:bodyPr>
          <a:lstStyle/>
          <a:p>
            <a:r>
              <a:rPr lang="en-US"/>
              <a:t>Save the </a:t>
            </a:r>
            <a:r>
              <a:rPr lang="en-US" b="1"/>
              <a:t>keys</a:t>
            </a:r>
            <a:r>
              <a:rPr lang="en-US"/>
              <a:t> that are visible in a secrets.py file</a:t>
            </a:r>
          </a:p>
        </p:txBody>
      </p:sp>
    </p:spTree>
    <p:extLst>
      <p:ext uri="{BB962C8B-B14F-4D97-AF65-F5344CB8AC3E}">
        <p14:creationId xmlns:p14="http://schemas.microsoft.com/office/powerpoint/2010/main" val="147977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DDA6-6222-4159-BA90-F4D9EC6B7E9C}"/>
              </a:ext>
            </a:extLst>
          </p:cNvPr>
          <p:cNvSpPr>
            <a:spLocks noGrp="1"/>
          </p:cNvSpPr>
          <p:nvPr>
            <p:ph type="title"/>
          </p:nvPr>
        </p:nvSpPr>
        <p:spPr>
          <a:xfrm>
            <a:off x="628650" y="-231725"/>
            <a:ext cx="7886700" cy="1325563"/>
          </a:xfrm>
        </p:spPr>
        <p:txBody>
          <a:bodyPr/>
          <a:lstStyle/>
          <a:p>
            <a:r>
              <a:rPr lang="en-US"/>
              <a:t>Generate Access Token Secret</a:t>
            </a:r>
          </a:p>
        </p:txBody>
      </p:sp>
      <p:pic>
        <p:nvPicPr>
          <p:cNvPr id="5" name="Content Placeholder 4">
            <a:extLst>
              <a:ext uri="{FF2B5EF4-FFF2-40B4-BE49-F238E27FC236}">
                <a16:creationId xmlns:a16="http://schemas.microsoft.com/office/drawing/2014/main" id="{7D14F7EF-E03D-4219-A5DE-9D7ABC7352A1}"/>
              </a:ext>
            </a:extLst>
          </p:cNvPr>
          <p:cNvPicPr>
            <a:picLocks noGrp="1" noChangeAspect="1"/>
          </p:cNvPicPr>
          <p:nvPr>
            <p:ph idx="1"/>
          </p:nvPr>
        </p:nvPicPr>
        <p:blipFill rotWithShape="1">
          <a:blip r:embed="rId2"/>
          <a:srcRect l="4943" t="10272" r="51376" b="26191"/>
          <a:stretch/>
        </p:blipFill>
        <p:spPr>
          <a:xfrm>
            <a:off x="4343400" y="1371600"/>
            <a:ext cx="3352800" cy="2743201"/>
          </a:xfrm>
        </p:spPr>
      </p:pic>
      <p:cxnSp>
        <p:nvCxnSpPr>
          <p:cNvPr id="7" name="Straight Arrow Connector 6">
            <a:extLst>
              <a:ext uri="{FF2B5EF4-FFF2-40B4-BE49-F238E27FC236}">
                <a16:creationId xmlns:a16="http://schemas.microsoft.com/office/drawing/2014/main" id="{8590F2DC-9E24-424A-A6E2-ED5ECE19E467}"/>
              </a:ext>
            </a:extLst>
          </p:cNvPr>
          <p:cNvCxnSpPr>
            <a:cxnSpLocks/>
          </p:cNvCxnSpPr>
          <p:nvPr/>
        </p:nvCxnSpPr>
        <p:spPr>
          <a:xfrm>
            <a:off x="6172200" y="2895600"/>
            <a:ext cx="990600" cy="914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89E2AD-02DB-4313-A0A6-B575D3192368}"/>
              </a:ext>
            </a:extLst>
          </p:cNvPr>
          <p:cNvSpPr txBox="1"/>
          <p:nvPr/>
        </p:nvSpPr>
        <p:spPr>
          <a:xfrm>
            <a:off x="312041" y="1219200"/>
            <a:ext cx="3395801" cy="646331"/>
          </a:xfrm>
          <a:prstGeom prst="rect">
            <a:avLst/>
          </a:prstGeom>
          <a:noFill/>
        </p:spPr>
        <p:txBody>
          <a:bodyPr wrap="none" rtlCol="0">
            <a:spAutoFit/>
          </a:bodyPr>
          <a:lstStyle/>
          <a:p>
            <a:pPr marL="285750" indent="-285750">
              <a:buFont typeface="Arial" panose="020B0604020202020204" pitchFamily="34" charset="0"/>
              <a:buChar char="•"/>
            </a:pPr>
            <a:r>
              <a:rPr lang="en-US"/>
              <a:t>Generate the Secret Token</a:t>
            </a:r>
          </a:p>
          <a:p>
            <a:pPr marL="285750" indent="-285750">
              <a:buFont typeface="Arial" panose="020B0604020202020204" pitchFamily="34" charset="0"/>
              <a:buChar char="•"/>
            </a:pPr>
            <a:r>
              <a:rPr lang="en-US"/>
              <a:t>save the tokens into secrets.py</a:t>
            </a:r>
          </a:p>
        </p:txBody>
      </p:sp>
      <p:pic>
        <p:nvPicPr>
          <p:cNvPr id="11" name="Picture 10">
            <a:extLst>
              <a:ext uri="{FF2B5EF4-FFF2-40B4-BE49-F238E27FC236}">
                <a16:creationId xmlns:a16="http://schemas.microsoft.com/office/drawing/2014/main" id="{BB8E123B-2833-40E1-815A-72100C21CA04}"/>
              </a:ext>
            </a:extLst>
          </p:cNvPr>
          <p:cNvPicPr>
            <a:picLocks noChangeAspect="1"/>
          </p:cNvPicPr>
          <p:nvPr/>
        </p:nvPicPr>
        <p:blipFill rotWithShape="1">
          <a:blip r:embed="rId3"/>
          <a:srcRect t="1" b="38059"/>
          <a:stretch/>
        </p:blipFill>
        <p:spPr>
          <a:xfrm>
            <a:off x="790575" y="4275658"/>
            <a:ext cx="5876925" cy="1433623"/>
          </a:xfrm>
          <a:prstGeom prst="rect">
            <a:avLst/>
          </a:prstGeom>
        </p:spPr>
      </p:pic>
    </p:spTree>
    <p:extLst>
      <p:ext uri="{BB962C8B-B14F-4D97-AF65-F5344CB8AC3E}">
        <p14:creationId xmlns:p14="http://schemas.microsoft.com/office/powerpoint/2010/main" val="207311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22B3-B52F-4FC0-BDB7-CCB71E49433C}"/>
              </a:ext>
            </a:extLst>
          </p:cNvPr>
          <p:cNvSpPr>
            <a:spLocks noGrp="1"/>
          </p:cNvSpPr>
          <p:nvPr>
            <p:ph type="title"/>
          </p:nvPr>
        </p:nvSpPr>
        <p:spPr>
          <a:xfrm>
            <a:off x="628650" y="-32603"/>
            <a:ext cx="7886700" cy="1325563"/>
          </a:xfrm>
        </p:spPr>
        <p:txBody>
          <a:bodyPr/>
          <a:lstStyle/>
          <a:p>
            <a:r>
              <a:rPr lang="en-US"/>
              <a:t>Run twitter1.py</a:t>
            </a:r>
          </a:p>
        </p:txBody>
      </p:sp>
      <p:sp>
        <p:nvSpPr>
          <p:cNvPr id="3" name="Content Placeholder 2">
            <a:extLst>
              <a:ext uri="{FF2B5EF4-FFF2-40B4-BE49-F238E27FC236}">
                <a16:creationId xmlns:a16="http://schemas.microsoft.com/office/drawing/2014/main" id="{782DA1EA-11F4-4249-9128-64D4CEF58B94}"/>
              </a:ext>
            </a:extLst>
          </p:cNvPr>
          <p:cNvSpPr>
            <a:spLocks noGrp="1"/>
          </p:cNvSpPr>
          <p:nvPr>
            <p:ph idx="1"/>
          </p:nvPr>
        </p:nvSpPr>
        <p:spPr>
          <a:xfrm>
            <a:off x="381000" y="1678966"/>
            <a:ext cx="5637000" cy="4351338"/>
          </a:xfrm>
        </p:spPr>
        <p:txBody>
          <a:bodyPr>
            <a:noAutofit/>
          </a:bodyPr>
          <a:lstStyle/>
          <a:p>
            <a:pPr marL="0" indent="0">
              <a:spcBef>
                <a:spcPts val="0"/>
              </a:spcBef>
              <a:buNone/>
            </a:pPr>
            <a:r>
              <a:rPr lang="en-US" sz="1400">
                <a:solidFill>
                  <a:srgbClr val="FFFF00"/>
                </a:solidFill>
                <a:latin typeface="+mj-lt"/>
              </a:rPr>
              <a:t>import json</a:t>
            </a:r>
          </a:p>
          <a:p>
            <a:pPr marL="0" indent="0">
              <a:spcBef>
                <a:spcPts val="0"/>
              </a:spcBef>
              <a:buNone/>
            </a:pPr>
            <a:r>
              <a:rPr lang="en-US" sz="1400">
                <a:solidFill>
                  <a:srgbClr val="FFFF00"/>
                </a:solidFill>
                <a:latin typeface="+mj-lt"/>
              </a:rPr>
              <a:t>import requests</a:t>
            </a:r>
          </a:p>
          <a:p>
            <a:pPr marL="0" indent="0">
              <a:spcBef>
                <a:spcPts val="0"/>
              </a:spcBef>
              <a:buNone/>
            </a:pPr>
            <a:r>
              <a:rPr lang="en-US" sz="1400">
                <a:solidFill>
                  <a:srgbClr val="FFFF00"/>
                </a:solidFill>
                <a:latin typeface="+mj-lt"/>
              </a:rPr>
              <a:t>from </a:t>
            </a:r>
            <a:r>
              <a:rPr lang="en-US" sz="1400" err="1">
                <a:solidFill>
                  <a:srgbClr val="FFFF00"/>
                </a:solidFill>
                <a:latin typeface="+mj-lt"/>
              </a:rPr>
              <a:t>requests_oauthlib</a:t>
            </a:r>
            <a:r>
              <a:rPr lang="en-US" sz="1400">
                <a:solidFill>
                  <a:srgbClr val="FFFF00"/>
                </a:solidFill>
                <a:latin typeface="+mj-lt"/>
              </a:rPr>
              <a:t> import OAuth1</a:t>
            </a:r>
          </a:p>
          <a:p>
            <a:pPr marL="0" indent="0">
              <a:spcBef>
                <a:spcPts val="0"/>
              </a:spcBef>
              <a:buNone/>
            </a:pPr>
            <a:r>
              <a:rPr lang="en-US" sz="1400">
                <a:solidFill>
                  <a:srgbClr val="FFFF00"/>
                </a:solidFill>
                <a:latin typeface="+mj-lt"/>
              </a:rPr>
              <a:t>import secrets</a:t>
            </a:r>
          </a:p>
          <a:p>
            <a:pPr marL="0" indent="0">
              <a:spcBef>
                <a:spcPts val="0"/>
              </a:spcBef>
              <a:buNone/>
            </a:pPr>
            <a:endParaRPr lang="en-US" sz="1400">
              <a:solidFill>
                <a:srgbClr val="FFFF00"/>
              </a:solidFill>
              <a:latin typeface="+mj-lt"/>
            </a:endParaRPr>
          </a:p>
          <a:p>
            <a:pPr marL="0" indent="0">
              <a:spcBef>
                <a:spcPts val="0"/>
              </a:spcBef>
              <a:buNone/>
            </a:pPr>
            <a:r>
              <a:rPr lang="en-US" sz="1400" err="1">
                <a:solidFill>
                  <a:srgbClr val="FFFF00"/>
                </a:solidFill>
                <a:latin typeface="+mj-lt"/>
              </a:rPr>
              <a:t>client_key</a:t>
            </a:r>
            <a:r>
              <a:rPr lang="en-US" sz="1400">
                <a:solidFill>
                  <a:srgbClr val="FFFF00"/>
                </a:solidFill>
                <a:latin typeface="+mj-lt"/>
              </a:rPr>
              <a:t> = </a:t>
            </a:r>
            <a:r>
              <a:rPr lang="en-US" sz="1400" err="1">
                <a:solidFill>
                  <a:srgbClr val="FFFF00"/>
                </a:solidFill>
                <a:latin typeface="+mj-lt"/>
              </a:rPr>
              <a:t>secrets.TWITTER_API_KEY</a:t>
            </a:r>
            <a:endParaRPr lang="en-US" sz="1400">
              <a:solidFill>
                <a:srgbClr val="FFFF00"/>
              </a:solidFill>
              <a:latin typeface="+mj-lt"/>
            </a:endParaRPr>
          </a:p>
          <a:p>
            <a:pPr marL="0" indent="0">
              <a:spcBef>
                <a:spcPts val="0"/>
              </a:spcBef>
              <a:buNone/>
            </a:pPr>
            <a:r>
              <a:rPr lang="en-US" sz="1400" err="1">
                <a:solidFill>
                  <a:srgbClr val="FFFF00"/>
                </a:solidFill>
                <a:latin typeface="+mj-lt"/>
              </a:rPr>
              <a:t>client_secret</a:t>
            </a:r>
            <a:r>
              <a:rPr lang="en-US" sz="1400">
                <a:solidFill>
                  <a:srgbClr val="FFFF00"/>
                </a:solidFill>
                <a:latin typeface="+mj-lt"/>
              </a:rPr>
              <a:t> = </a:t>
            </a:r>
            <a:r>
              <a:rPr lang="en-US" sz="1400" err="1">
                <a:solidFill>
                  <a:srgbClr val="FFFF00"/>
                </a:solidFill>
                <a:latin typeface="+mj-lt"/>
              </a:rPr>
              <a:t>secrets.TWITTER_API_SECRET</a:t>
            </a:r>
            <a:endParaRPr lang="en-US" sz="1400">
              <a:solidFill>
                <a:srgbClr val="FFFF00"/>
              </a:solidFill>
              <a:latin typeface="+mj-lt"/>
            </a:endParaRPr>
          </a:p>
          <a:p>
            <a:pPr marL="0" indent="0">
              <a:spcBef>
                <a:spcPts val="0"/>
              </a:spcBef>
              <a:buNone/>
            </a:pPr>
            <a:r>
              <a:rPr lang="en-US" sz="1400" err="1">
                <a:solidFill>
                  <a:srgbClr val="FFFF00"/>
                </a:solidFill>
                <a:latin typeface="+mj-lt"/>
              </a:rPr>
              <a:t>access_token</a:t>
            </a:r>
            <a:r>
              <a:rPr lang="en-US" sz="1400">
                <a:solidFill>
                  <a:srgbClr val="FFFF00"/>
                </a:solidFill>
                <a:latin typeface="+mj-lt"/>
              </a:rPr>
              <a:t> = </a:t>
            </a:r>
            <a:r>
              <a:rPr lang="en-US" sz="1400" err="1">
                <a:solidFill>
                  <a:srgbClr val="FFFF00"/>
                </a:solidFill>
                <a:latin typeface="+mj-lt"/>
              </a:rPr>
              <a:t>secrets.TWITTER_ACCESS_TOKEN</a:t>
            </a:r>
            <a:endParaRPr lang="en-US" sz="1400">
              <a:solidFill>
                <a:srgbClr val="FFFF00"/>
              </a:solidFill>
              <a:latin typeface="+mj-lt"/>
            </a:endParaRPr>
          </a:p>
          <a:p>
            <a:pPr marL="0" indent="0">
              <a:spcBef>
                <a:spcPts val="0"/>
              </a:spcBef>
              <a:buNone/>
            </a:pPr>
            <a:r>
              <a:rPr lang="en-US" sz="1400" err="1">
                <a:solidFill>
                  <a:srgbClr val="FFFF00"/>
                </a:solidFill>
                <a:latin typeface="+mj-lt"/>
              </a:rPr>
              <a:t>access_token_secret</a:t>
            </a:r>
            <a:r>
              <a:rPr lang="en-US" sz="1400">
                <a:solidFill>
                  <a:srgbClr val="FFFF00"/>
                </a:solidFill>
                <a:latin typeface="+mj-lt"/>
              </a:rPr>
              <a:t> = </a:t>
            </a:r>
            <a:r>
              <a:rPr lang="en-US" sz="1400" err="1">
                <a:solidFill>
                  <a:srgbClr val="FFFF00"/>
                </a:solidFill>
                <a:latin typeface="+mj-lt"/>
              </a:rPr>
              <a:t>secrets.TWITTER_ACCESS_TOKEN_SECRET</a:t>
            </a:r>
            <a:endParaRPr lang="en-US" sz="1400">
              <a:solidFill>
                <a:srgbClr val="FFFF00"/>
              </a:solidFill>
              <a:latin typeface="+mj-lt"/>
            </a:endParaRPr>
          </a:p>
          <a:p>
            <a:pPr marL="0" indent="0">
              <a:spcBef>
                <a:spcPts val="0"/>
              </a:spcBef>
              <a:buNone/>
            </a:pPr>
            <a:endParaRPr lang="en-US" sz="1400">
              <a:solidFill>
                <a:srgbClr val="FFFF00"/>
              </a:solidFill>
              <a:latin typeface="+mj-lt"/>
            </a:endParaRPr>
          </a:p>
          <a:p>
            <a:pPr marL="0" indent="0">
              <a:spcBef>
                <a:spcPts val="0"/>
              </a:spcBef>
              <a:buNone/>
            </a:pPr>
            <a:r>
              <a:rPr lang="en-US" sz="1400" err="1">
                <a:solidFill>
                  <a:srgbClr val="FFFF00"/>
                </a:solidFill>
                <a:latin typeface="+mj-lt"/>
              </a:rPr>
              <a:t>oauth</a:t>
            </a:r>
            <a:r>
              <a:rPr lang="en-US" sz="1400">
                <a:solidFill>
                  <a:srgbClr val="FFFF00"/>
                </a:solidFill>
                <a:latin typeface="+mj-lt"/>
              </a:rPr>
              <a:t> = OAuth1(</a:t>
            </a:r>
            <a:r>
              <a:rPr lang="en-US" sz="1400" err="1">
                <a:solidFill>
                  <a:srgbClr val="FFFF00"/>
                </a:solidFill>
                <a:latin typeface="+mj-lt"/>
              </a:rPr>
              <a:t>client_key</a:t>
            </a:r>
            <a:r>
              <a:rPr lang="en-US" sz="1400">
                <a:solidFill>
                  <a:srgbClr val="FFFF00"/>
                </a:solidFill>
                <a:latin typeface="+mj-lt"/>
              </a:rPr>
              <a:t>,</a:t>
            </a:r>
          </a:p>
          <a:p>
            <a:pPr marL="0" indent="0">
              <a:spcBef>
                <a:spcPts val="0"/>
              </a:spcBef>
              <a:buNone/>
            </a:pPr>
            <a:r>
              <a:rPr lang="en-US" sz="1400">
                <a:solidFill>
                  <a:srgbClr val="FFFF00"/>
                </a:solidFill>
                <a:latin typeface="+mj-lt"/>
              </a:rPr>
              <a:t>            </a:t>
            </a:r>
            <a:r>
              <a:rPr lang="en-US" sz="1400" err="1">
                <a:solidFill>
                  <a:srgbClr val="FFFF00"/>
                </a:solidFill>
                <a:latin typeface="+mj-lt"/>
              </a:rPr>
              <a:t>client_secret</a:t>
            </a:r>
            <a:r>
              <a:rPr lang="en-US" sz="1400">
                <a:solidFill>
                  <a:srgbClr val="FFFF00"/>
                </a:solidFill>
                <a:latin typeface="+mj-lt"/>
              </a:rPr>
              <a:t>=</a:t>
            </a:r>
            <a:r>
              <a:rPr lang="en-US" sz="1400" err="1">
                <a:solidFill>
                  <a:srgbClr val="FFFF00"/>
                </a:solidFill>
                <a:latin typeface="+mj-lt"/>
              </a:rPr>
              <a:t>client_secret</a:t>
            </a:r>
            <a:r>
              <a:rPr lang="en-US" sz="1400">
                <a:solidFill>
                  <a:srgbClr val="FFFF00"/>
                </a:solidFill>
                <a:latin typeface="+mj-lt"/>
              </a:rPr>
              <a:t>,</a:t>
            </a:r>
          </a:p>
          <a:p>
            <a:pPr marL="0" indent="0">
              <a:spcBef>
                <a:spcPts val="0"/>
              </a:spcBef>
              <a:buNone/>
            </a:pPr>
            <a:r>
              <a:rPr lang="en-US" sz="1400">
                <a:solidFill>
                  <a:srgbClr val="FFFF00"/>
                </a:solidFill>
                <a:latin typeface="+mj-lt"/>
              </a:rPr>
              <a:t>            </a:t>
            </a:r>
            <a:r>
              <a:rPr lang="en-US" sz="1400" err="1">
                <a:solidFill>
                  <a:srgbClr val="FFFF00"/>
                </a:solidFill>
                <a:latin typeface="+mj-lt"/>
              </a:rPr>
              <a:t>resource_owner_key</a:t>
            </a:r>
            <a:r>
              <a:rPr lang="en-US" sz="1400">
                <a:solidFill>
                  <a:srgbClr val="FFFF00"/>
                </a:solidFill>
                <a:latin typeface="+mj-lt"/>
              </a:rPr>
              <a:t>=</a:t>
            </a:r>
            <a:r>
              <a:rPr lang="en-US" sz="1400" err="1">
                <a:solidFill>
                  <a:srgbClr val="FFFF00"/>
                </a:solidFill>
                <a:latin typeface="+mj-lt"/>
              </a:rPr>
              <a:t>access_token</a:t>
            </a:r>
            <a:r>
              <a:rPr lang="en-US" sz="1400">
                <a:solidFill>
                  <a:srgbClr val="FFFF00"/>
                </a:solidFill>
                <a:latin typeface="+mj-lt"/>
              </a:rPr>
              <a:t>,</a:t>
            </a:r>
          </a:p>
          <a:p>
            <a:pPr marL="0" indent="0">
              <a:spcBef>
                <a:spcPts val="0"/>
              </a:spcBef>
              <a:buNone/>
            </a:pPr>
            <a:r>
              <a:rPr lang="en-US" sz="1400">
                <a:solidFill>
                  <a:srgbClr val="FFFF00"/>
                </a:solidFill>
                <a:latin typeface="+mj-lt"/>
              </a:rPr>
              <a:t>            </a:t>
            </a:r>
            <a:r>
              <a:rPr lang="en-US" sz="1400" err="1">
                <a:solidFill>
                  <a:srgbClr val="FFFF00"/>
                </a:solidFill>
                <a:latin typeface="+mj-lt"/>
              </a:rPr>
              <a:t>resource_owner_secret</a:t>
            </a:r>
            <a:r>
              <a:rPr lang="en-US" sz="1400">
                <a:solidFill>
                  <a:srgbClr val="FFFF00"/>
                </a:solidFill>
                <a:latin typeface="+mj-lt"/>
              </a:rPr>
              <a:t>=</a:t>
            </a:r>
            <a:r>
              <a:rPr lang="en-US" sz="1400" err="1">
                <a:solidFill>
                  <a:srgbClr val="FFFF00"/>
                </a:solidFill>
                <a:latin typeface="+mj-lt"/>
              </a:rPr>
              <a:t>access_token_secret</a:t>
            </a:r>
            <a:r>
              <a:rPr lang="en-US" sz="1400">
                <a:solidFill>
                  <a:srgbClr val="FFFF00"/>
                </a:solidFill>
                <a:latin typeface="+mj-lt"/>
              </a:rPr>
              <a:t>)</a:t>
            </a:r>
          </a:p>
          <a:p>
            <a:pPr marL="0" indent="0">
              <a:spcBef>
                <a:spcPts val="0"/>
              </a:spcBef>
              <a:buNone/>
            </a:pPr>
            <a:r>
              <a:rPr lang="en-US" sz="1400" err="1">
                <a:solidFill>
                  <a:srgbClr val="FFFF00"/>
                </a:solidFill>
                <a:latin typeface="+mj-lt"/>
              </a:rPr>
              <a:t>endpoint_url</a:t>
            </a:r>
            <a:r>
              <a:rPr lang="en-US" sz="1400">
                <a:solidFill>
                  <a:srgbClr val="FFFF00"/>
                </a:solidFill>
                <a:latin typeface="+mj-lt"/>
              </a:rPr>
              <a:t> = 'https://api.twitter.com/1.1/search/</a:t>
            </a:r>
            <a:r>
              <a:rPr lang="en-US" sz="1400" err="1">
                <a:solidFill>
                  <a:srgbClr val="FFFF00"/>
                </a:solidFill>
                <a:latin typeface="+mj-lt"/>
              </a:rPr>
              <a:t>tweets.json</a:t>
            </a:r>
            <a:r>
              <a:rPr lang="en-US" sz="1400">
                <a:solidFill>
                  <a:srgbClr val="FFFF00"/>
                </a:solidFill>
                <a:latin typeface="+mj-lt"/>
              </a:rPr>
              <a:t>'</a:t>
            </a:r>
          </a:p>
          <a:p>
            <a:pPr marL="0" indent="0">
              <a:spcBef>
                <a:spcPts val="0"/>
              </a:spcBef>
              <a:buNone/>
            </a:pPr>
            <a:r>
              <a:rPr lang="en-US" sz="1400">
                <a:solidFill>
                  <a:srgbClr val="FFFF00"/>
                </a:solidFill>
                <a:latin typeface="+mj-lt"/>
              </a:rPr>
              <a:t>params = {'q': '@umsi'}</a:t>
            </a:r>
          </a:p>
          <a:p>
            <a:pPr marL="0" indent="0">
              <a:spcBef>
                <a:spcPts val="0"/>
              </a:spcBef>
              <a:buNone/>
            </a:pPr>
            <a:endParaRPr lang="en-US" sz="1400">
              <a:solidFill>
                <a:srgbClr val="FFFF00"/>
              </a:solidFill>
              <a:latin typeface="+mj-lt"/>
            </a:endParaRPr>
          </a:p>
          <a:p>
            <a:pPr marL="0" indent="0">
              <a:spcBef>
                <a:spcPts val="0"/>
              </a:spcBef>
              <a:buNone/>
            </a:pPr>
            <a:r>
              <a:rPr lang="en-US" sz="1400">
                <a:solidFill>
                  <a:srgbClr val="FFFF00"/>
                </a:solidFill>
                <a:latin typeface="+mj-lt"/>
              </a:rPr>
              <a:t>response = </a:t>
            </a:r>
            <a:r>
              <a:rPr lang="en-US" sz="1400" err="1">
                <a:solidFill>
                  <a:srgbClr val="FFFF00"/>
                </a:solidFill>
                <a:latin typeface="+mj-lt"/>
              </a:rPr>
              <a:t>requests.get</a:t>
            </a:r>
            <a:r>
              <a:rPr lang="en-US" sz="1400">
                <a:solidFill>
                  <a:srgbClr val="FFFF00"/>
                </a:solidFill>
                <a:latin typeface="+mj-lt"/>
              </a:rPr>
              <a:t>(</a:t>
            </a:r>
            <a:r>
              <a:rPr lang="en-US" sz="1400" err="1">
                <a:solidFill>
                  <a:srgbClr val="FFFF00"/>
                </a:solidFill>
                <a:latin typeface="+mj-lt"/>
              </a:rPr>
              <a:t>endpoint_url</a:t>
            </a:r>
            <a:r>
              <a:rPr lang="en-US" sz="1400">
                <a:solidFill>
                  <a:srgbClr val="FFFF00"/>
                </a:solidFill>
                <a:latin typeface="+mj-lt"/>
              </a:rPr>
              <a:t>, </a:t>
            </a:r>
          </a:p>
          <a:p>
            <a:pPr marL="0" indent="0">
              <a:spcBef>
                <a:spcPts val="0"/>
              </a:spcBef>
              <a:buNone/>
            </a:pPr>
            <a:r>
              <a:rPr lang="en-US" sz="1400">
                <a:solidFill>
                  <a:srgbClr val="FFFF00"/>
                </a:solidFill>
                <a:latin typeface="+mj-lt"/>
              </a:rPr>
              <a:t>                        params=params, </a:t>
            </a:r>
          </a:p>
          <a:p>
            <a:pPr marL="0" indent="0">
              <a:spcBef>
                <a:spcPts val="0"/>
              </a:spcBef>
              <a:buNone/>
            </a:pPr>
            <a:r>
              <a:rPr lang="en-US" sz="1400">
                <a:solidFill>
                  <a:srgbClr val="FFFF00"/>
                </a:solidFill>
                <a:latin typeface="+mj-lt"/>
              </a:rPr>
              <a:t>                        auth=</a:t>
            </a:r>
            <a:r>
              <a:rPr lang="en-US" sz="1400" err="1">
                <a:solidFill>
                  <a:srgbClr val="FFFF00"/>
                </a:solidFill>
                <a:latin typeface="+mj-lt"/>
              </a:rPr>
              <a:t>oauth</a:t>
            </a:r>
            <a:r>
              <a:rPr lang="en-US" sz="1400">
                <a:solidFill>
                  <a:srgbClr val="FFFF00"/>
                </a:solidFill>
                <a:latin typeface="+mj-lt"/>
              </a:rPr>
              <a:t>)</a:t>
            </a:r>
          </a:p>
          <a:p>
            <a:pPr marL="0" indent="0">
              <a:spcBef>
                <a:spcPts val="0"/>
              </a:spcBef>
              <a:buNone/>
            </a:pPr>
            <a:r>
              <a:rPr lang="en-US" sz="1400">
                <a:solidFill>
                  <a:srgbClr val="FFFF00"/>
                </a:solidFill>
                <a:latin typeface="+mj-lt"/>
              </a:rPr>
              <a:t>print (</a:t>
            </a:r>
            <a:r>
              <a:rPr lang="en-US" sz="1400" err="1">
                <a:solidFill>
                  <a:srgbClr val="FFFF00"/>
                </a:solidFill>
                <a:latin typeface="+mj-lt"/>
              </a:rPr>
              <a:t>response.status_code</a:t>
            </a:r>
            <a:r>
              <a:rPr lang="en-US" sz="1400">
                <a:solidFill>
                  <a:srgbClr val="FFFF00"/>
                </a:solidFill>
                <a:latin typeface="+mj-lt"/>
              </a:rPr>
              <a:t>)</a:t>
            </a:r>
          </a:p>
        </p:txBody>
      </p:sp>
      <p:sp>
        <p:nvSpPr>
          <p:cNvPr id="4" name="TextBox 3">
            <a:extLst>
              <a:ext uri="{FF2B5EF4-FFF2-40B4-BE49-F238E27FC236}">
                <a16:creationId xmlns:a16="http://schemas.microsoft.com/office/drawing/2014/main" id="{4E379BF1-CF5A-461F-B2F8-C48DBC71F152}"/>
              </a:ext>
            </a:extLst>
          </p:cNvPr>
          <p:cNvSpPr txBox="1"/>
          <p:nvPr/>
        </p:nvSpPr>
        <p:spPr>
          <a:xfrm>
            <a:off x="3149" y="1176979"/>
            <a:ext cx="8382000" cy="5355312"/>
          </a:xfrm>
          <a:prstGeom prst="rect">
            <a:avLst/>
          </a:prstGeom>
          <a:noFill/>
        </p:spPr>
        <p:txBody>
          <a:bodyPr wrap="square" rtlCol="0">
            <a:spAutoFit/>
          </a:bodyPr>
          <a:lstStyle/>
          <a:p>
            <a:pPr marL="285750" indent="-285750">
              <a:buFont typeface="Arial" panose="020B0604020202020204" pitchFamily="34" charset="0"/>
              <a:buChar char="•"/>
            </a:pPr>
            <a:r>
              <a:rPr lang="en-US"/>
              <a:t>Install </a:t>
            </a:r>
            <a:r>
              <a:rPr lang="en-US" err="1"/>
              <a:t>requests_oauthlib</a:t>
            </a:r>
            <a:r>
              <a:rPr lang="en-US"/>
              <a:t> via pip (or pip3) install – worst case use google colab</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Execute the script and the output should be </a:t>
            </a:r>
            <a:r>
              <a:rPr lang="en-US">
                <a:solidFill>
                  <a:srgbClr val="FFFF00"/>
                </a:solidFill>
              </a:rPr>
              <a:t>200</a:t>
            </a:r>
          </a:p>
        </p:txBody>
      </p:sp>
    </p:spTree>
    <p:extLst>
      <p:ext uri="{BB962C8B-B14F-4D97-AF65-F5344CB8AC3E}">
        <p14:creationId xmlns:p14="http://schemas.microsoft.com/office/powerpoint/2010/main" val="4244119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25AC-A214-46DD-8403-CA923FBB12BC}"/>
              </a:ext>
            </a:extLst>
          </p:cNvPr>
          <p:cNvSpPr>
            <a:spLocks noGrp="1"/>
          </p:cNvSpPr>
          <p:nvPr>
            <p:ph type="title"/>
          </p:nvPr>
        </p:nvSpPr>
        <p:spPr/>
        <p:txBody>
          <a:bodyPr/>
          <a:lstStyle/>
          <a:p>
            <a:r>
              <a:rPr lang="en-US"/>
              <a:t>Extend – print the tweets</a:t>
            </a:r>
            <a:br>
              <a:rPr lang="en-US"/>
            </a:br>
            <a:r>
              <a:rPr lang="en-US">
                <a:solidFill>
                  <a:srgbClr val="00B0F0"/>
                </a:solidFill>
              </a:rPr>
              <a:t>we will do this in week 8</a:t>
            </a:r>
          </a:p>
        </p:txBody>
      </p:sp>
      <p:sp>
        <p:nvSpPr>
          <p:cNvPr id="3" name="Content Placeholder 2">
            <a:extLst>
              <a:ext uri="{FF2B5EF4-FFF2-40B4-BE49-F238E27FC236}">
                <a16:creationId xmlns:a16="http://schemas.microsoft.com/office/drawing/2014/main" id="{9F7201C4-6593-4569-AB71-FBF1D7F64687}"/>
              </a:ext>
            </a:extLst>
          </p:cNvPr>
          <p:cNvSpPr>
            <a:spLocks noGrp="1"/>
          </p:cNvSpPr>
          <p:nvPr>
            <p:ph idx="1"/>
          </p:nvPr>
        </p:nvSpPr>
        <p:spPr/>
        <p:txBody>
          <a:bodyPr/>
          <a:lstStyle/>
          <a:p>
            <a:r>
              <a:rPr lang="en-US"/>
              <a:t>Look at the JSON output</a:t>
            </a:r>
          </a:p>
          <a:p>
            <a:r>
              <a:rPr lang="en-US"/>
              <a:t>Check the docs </a:t>
            </a:r>
            <a:r>
              <a:rPr lang="en-US">
                <a:hlinkClick r:id="rId2"/>
              </a:rPr>
              <a:t>https://developer.twitter.com/en/docs/twitter-api/v1/tweets/search/api-reference/get-search-tweets</a:t>
            </a:r>
            <a:r>
              <a:rPr lang="en-US"/>
              <a:t> </a:t>
            </a:r>
          </a:p>
          <a:p>
            <a:r>
              <a:rPr lang="en-US"/>
              <a:t>Think about how you would do this. </a:t>
            </a:r>
          </a:p>
          <a:p>
            <a:r>
              <a:rPr lang="en-US"/>
              <a:t>The solution is provided in </a:t>
            </a:r>
            <a:r>
              <a:rPr lang="en-US">
                <a:solidFill>
                  <a:srgbClr val="FFC000"/>
                </a:solidFill>
              </a:rPr>
              <a:t>twitter2.py </a:t>
            </a:r>
          </a:p>
          <a:p>
            <a:pPr lvl="1"/>
            <a:r>
              <a:rPr lang="en-US"/>
              <a:t>If you didn’t figure out how to do this extension start by commenting the new lines in the solution – see if you can figure them out</a:t>
            </a:r>
          </a:p>
          <a:p>
            <a:pPr lvl="1"/>
            <a:r>
              <a:rPr lang="en-US"/>
              <a:t>Ask for explanation in lab or office hours!</a:t>
            </a:r>
          </a:p>
        </p:txBody>
      </p:sp>
    </p:spTree>
    <p:extLst>
      <p:ext uri="{BB962C8B-B14F-4D97-AF65-F5344CB8AC3E}">
        <p14:creationId xmlns:p14="http://schemas.microsoft.com/office/powerpoint/2010/main" val="310012711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2968</TotalTime>
  <Words>2126</Words>
  <Application>Microsoft Office PowerPoint</Application>
  <PresentationFormat>On-screen Show (4:3)</PresentationFormat>
  <Paragraphs>255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Abadi</vt:lpstr>
      <vt:lpstr>Arial</vt:lpstr>
      <vt:lpstr>Arial Unicode MS</vt:lpstr>
      <vt:lpstr>Calibri</vt:lpstr>
      <vt:lpstr>Corbel</vt:lpstr>
      <vt:lpstr>Courier New</vt:lpstr>
      <vt:lpstr>Times</vt:lpstr>
      <vt:lpstr>Depth</vt:lpstr>
      <vt:lpstr>SI_507 OAuth &amp; Caching</vt:lpstr>
      <vt:lpstr>OAuth – basic steps</vt:lpstr>
      <vt:lpstr>Example Twitter Do this NOW for next week’s HW 6</vt:lpstr>
      <vt:lpstr>PowerPoint Presentation</vt:lpstr>
      <vt:lpstr>Further steps</vt:lpstr>
      <vt:lpstr>Create an App, Save Client Keys &amp; Access Tokens</vt:lpstr>
      <vt:lpstr>Generate Access Token Secret</vt:lpstr>
      <vt:lpstr>Run twitter1.py</vt:lpstr>
      <vt:lpstr>Extend – print the tweets we will do this in week 8</vt:lpstr>
      <vt:lpstr>Caching</vt:lpstr>
      <vt:lpstr>Persisting the Cache</vt:lpstr>
      <vt:lpstr>Persisting the Cache 2</vt:lpstr>
      <vt:lpstr>Caching with Web APIs</vt:lpstr>
      <vt:lpstr>Caching with Web APIs – Generating Unique Keys</vt:lpstr>
      <vt:lpstr>Querys don’t care about Parameter order</vt:lpstr>
      <vt:lpstr>Extension</vt:lpstr>
      <vt:lpstr>Extension</vt:lpstr>
      <vt:lpstr>Extension</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Bobby M</cp:lastModifiedBy>
  <cp:revision>253</cp:revision>
  <dcterms:created xsi:type="dcterms:W3CDTF">2003-08-01T12:29:19Z</dcterms:created>
  <dcterms:modified xsi:type="dcterms:W3CDTF">2021-03-09T06:10:40Z</dcterms:modified>
</cp:coreProperties>
</file>