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2DA7-5F52-3A4D-B034-6C7F5C61B236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0886-351F-8943-9239-32CB84D3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800" b="1" dirty="0" smtClean="0">
                <a:latin typeface="Century" panose="02040604050505020304" pitchFamily="18" charset="0"/>
              </a:rPr>
              <a:t>Analytics </a:t>
            </a:r>
            <a:r>
              <a:rPr lang="en-US" sz="2800" b="1" dirty="0">
                <a:latin typeface="Century" panose="02040604050505020304" pitchFamily="18" charset="0"/>
              </a:rPr>
              <a:t>Project  </a:t>
            </a:r>
            <a:r>
              <a:rPr lang="en-US" sz="2800" b="1" dirty="0" smtClean="0">
                <a:latin typeface="Century" panose="02040604050505020304" pitchFamily="18" charset="0"/>
              </a:rPr>
              <a:t>Presentation - Spring 2015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Analytics Project:  </a:t>
            </a:r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</a:t>
            </a:r>
            <a:endParaRPr lang="en-US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Team:  </a:t>
            </a:r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Yi-I Chiu, Yu-</a:t>
            </a:r>
            <a:r>
              <a:rPr lang="en-US" b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Chih</a:t>
            </a:r>
            <a:r>
              <a:rPr lang="en-US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 Yu, Po-Chih Lin</a:t>
            </a:r>
            <a:endParaRPr lang="en-US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Abstract:  </a:t>
            </a:r>
            <a:r>
              <a:rPr lang="en-US" sz="26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In this paper, we build a system which performs semantic search on text data. Our system is constructed by building an expanded inverted-index using semantic content, combining the result of PageRank, and provides online queries. We use </a:t>
            </a:r>
            <a:r>
              <a:rPr lang="en-US" sz="2600" b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Hadoop</a:t>
            </a:r>
            <a:r>
              <a:rPr lang="en-US" sz="26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, Hive, and Spark to constructed our system. We tested our system with a selected set of Wikipedia data which contends 10,228 articles.</a:t>
            </a:r>
            <a:endParaRPr lang="en-US" sz="26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079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5400" b="1" i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Thank you!</a:t>
            </a:r>
            <a:endParaRPr lang="en-US" sz="2000" b="1" i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7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Beyond the classic information retrieval, semantic retrieval looks for not only the documents containing the words in the query but also the documents without the words but semantically related.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>
                <a:latin typeface="Century" panose="02040604050505020304" pitchFamily="18" charset="0"/>
              </a:rPr>
              <a:t>Motivation</a:t>
            </a: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are the users of this analytic?    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Any user on the internet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will benefit from this analytic?  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Any user who expects more than traditional information retrieval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Why is this </a:t>
            </a:r>
            <a:r>
              <a:rPr lang="en-US" sz="2000" b="1" dirty="0" smtClean="0">
                <a:latin typeface="Century" panose="02040604050505020304" pitchFamily="18" charset="0"/>
              </a:rPr>
              <a:t>analytic important?        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Semantic retrieval helps us to find the relevant documents more intelligently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         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Wikipedia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</a:t>
            </a:r>
            <a:r>
              <a:rPr lang="en-US" sz="2000" b="1" dirty="0" smtClean="0">
                <a:latin typeface="Century" panose="02040604050505020304" pitchFamily="18" charset="0"/>
              </a:rPr>
              <a:t>: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4462"/>
              </p:ext>
            </p:extLst>
          </p:nvPr>
        </p:nvGraphicFramePr>
        <p:xfrm>
          <a:off x="1542276" y="324325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dumped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2015-04-26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Design </a:t>
            </a:r>
            <a:r>
              <a:rPr lang="en-US" sz="2800" b="1" dirty="0" smtClean="0">
                <a:latin typeface="Century" panose="02040604050505020304" pitchFamily="18" charset="0"/>
              </a:rPr>
              <a:t>Diagram</a:t>
            </a:r>
            <a:endParaRPr lang="en-US" sz="2800" b="1" dirty="0" smtClean="0">
              <a:latin typeface="Century" panose="020406040505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425828" y="1946464"/>
            <a:ext cx="6481167" cy="4373413"/>
            <a:chOff x="1034366" y="929676"/>
            <a:chExt cx="7751688" cy="5033291"/>
          </a:xfrm>
        </p:grpSpPr>
        <p:sp>
          <p:nvSpPr>
            <p:cNvPr id="32" name="磁片 1"/>
            <p:cNvSpPr/>
            <p:nvPr/>
          </p:nvSpPr>
          <p:spPr>
            <a:xfrm>
              <a:off x="1034366" y="1564736"/>
              <a:ext cx="1139113" cy="12177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DATA</a:t>
              </a:r>
              <a:endParaRPr kumimoji="1" lang="zh-TW" altLang="en-US" dirty="0"/>
            </a:p>
          </p:txBody>
        </p:sp>
        <p:sp>
          <p:nvSpPr>
            <p:cNvPr id="33" name="矩形 2"/>
            <p:cNvSpPr/>
            <p:nvPr/>
          </p:nvSpPr>
          <p:spPr>
            <a:xfrm>
              <a:off x="3823230" y="929676"/>
              <a:ext cx="1322418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Inverted Index</a:t>
              </a:r>
              <a:endParaRPr kumimoji="1" lang="zh-TW" altLang="en-US" dirty="0"/>
            </a:p>
          </p:txBody>
        </p:sp>
        <p:sp>
          <p:nvSpPr>
            <p:cNvPr id="34" name="矩形 3"/>
            <p:cNvSpPr/>
            <p:nvPr/>
          </p:nvSpPr>
          <p:spPr>
            <a:xfrm>
              <a:off x="3823230" y="2515690"/>
              <a:ext cx="1322418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PageRank</a:t>
              </a:r>
              <a:endParaRPr kumimoji="1" lang="zh-TW" altLang="en-US" dirty="0"/>
            </a:p>
          </p:txBody>
        </p:sp>
        <p:cxnSp>
          <p:nvCxnSpPr>
            <p:cNvPr id="35" name="肘形接點 12"/>
            <p:cNvCxnSpPr>
              <a:stCxn id="32" idx="1"/>
              <a:endCxn id="33" idx="1"/>
            </p:cNvCxnSpPr>
            <p:nvPr/>
          </p:nvCxnSpPr>
          <p:spPr>
            <a:xfrm rot="5400000" flipH="1" flipV="1">
              <a:off x="2624646" y="366153"/>
              <a:ext cx="177860" cy="221930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14"/>
            <p:cNvCxnSpPr>
              <a:stCxn id="32" idx="3"/>
              <a:endCxn id="34" idx="1"/>
            </p:cNvCxnSpPr>
            <p:nvPr/>
          </p:nvCxnSpPr>
          <p:spPr>
            <a:xfrm rot="16200000" flipH="1">
              <a:off x="2618372" y="1768031"/>
              <a:ext cx="190409" cy="221930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5"/>
            <p:cNvSpPr/>
            <p:nvPr/>
          </p:nvSpPr>
          <p:spPr>
            <a:xfrm>
              <a:off x="6745713" y="929676"/>
              <a:ext cx="15408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Semantic Expansion</a:t>
              </a:r>
              <a:endParaRPr kumimoji="1" lang="zh-TW" altLang="en-US" dirty="0"/>
            </a:p>
          </p:txBody>
        </p:sp>
        <p:cxnSp>
          <p:nvCxnSpPr>
            <p:cNvPr id="38" name="直線箭頭接點 17"/>
            <p:cNvCxnSpPr>
              <a:stCxn id="33" idx="3"/>
              <a:endCxn id="37" idx="1"/>
            </p:cNvCxnSpPr>
            <p:nvPr/>
          </p:nvCxnSpPr>
          <p:spPr>
            <a:xfrm>
              <a:off x="5145647" y="1386877"/>
              <a:ext cx="16000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21"/>
            <p:cNvSpPr/>
            <p:nvPr/>
          </p:nvSpPr>
          <p:spPr>
            <a:xfrm>
              <a:off x="6870990" y="4115649"/>
              <a:ext cx="13258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Expanded Data</a:t>
              </a:r>
              <a:endParaRPr kumimoji="1" lang="zh-TW" altLang="en-US" dirty="0"/>
            </a:p>
          </p:txBody>
        </p:sp>
        <p:cxnSp>
          <p:nvCxnSpPr>
            <p:cNvPr id="40" name="直線箭頭接點 27"/>
            <p:cNvCxnSpPr>
              <a:stCxn id="37" idx="2"/>
              <a:endCxn id="39" idx="0"/>
            </p:cNvCxnSpPr>
            <p:nvPr/>
          </p:nvCxnSpPr>
          <p:spPr>
            <a:xfrm>
              <a:off x="7516120" y="1844076"/>
              <a:ext cx="17811" cy="22715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32"/>
            <p:cNvSpPr/>
            <p:nvPr/>
          </p:nvSpPr>
          <p:spPr>
            <a:xfrm>
              <a:off x="3823231" y="4115649"/>
              <a:ext cx="132241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Query</a:t>
              </a:r>
              <a:endParaRPr kumimoji="1" lang="zh-TW" altLang="en-US" dirty="0"/>
            </a:p>
          </p:txBody>
        </p:sp>
        <p:cxnSp>
          <p:nvCxnSpPr>
            <p:cNvPr id="42" name="直線箭頭接點 36"/>
            <p:cNvCxnSpPr>
              <a:stCxn id="34" idx="3"/>
            </p:cNvCxnSpPr>
            <p:nvPr/>
          </p:nvCxnSpPr>
          <p:spPr>
            <a:xfrm>
              <a:off x="5145648" y="2972890"/>
              <a:ext cx="22630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箭頭接點 38"/>
            <p:cNvCxnSpPr>
              <a:stCxn id="41" idx="3"/>
              <a:endCxn id="39" idx="1"/>
            </p:cNvCxnSpPr>
            <p:nvPr/>
          </p:nvCxnSpPr>
          <p:spPr>
            <a:xfrm>
              <a:off x="5145648" y="4572850"/>
              <a:ext cx="17253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笑臉 39"/>
            <p:cNvSpPr/>
            <p:nvPr/>
          </p:nvSpPr>
          <p:spPr>
            <a:xfrm>
              <a:off x="1192443" y="4161369"/>
              <a:ext cx="822960" cy="822960"/>
            </a:xfrm>
            <a:prstGeom prst="smileyFac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cxnSp>
          <p:nvCxnSpPr>
            <p:cNvPr id="45" name="直線箭頭接點 42"/>
            <p:cNvCxnSpPr>
              <a:stCxn id="44" idx="6"/>
              <a:endCxn id="41" idx="1"/>
            </p:cNvCxnSpPr>
            <p:nvPr/>
          </p:nvCxnSpPr>
          <p:spPr>
            <a:xfrm>
              <a:off x="2015403" y="4572849"/>
              <a:ext cx="1807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4"/>
            <p:cNvCxnSpPr>
              <a:stCxn id="39" idx="2"/>
              <a:endCxn id="44" idx="4"/>
            </p:cNvCxnSpPr>
            <p:nvPr/>
          </p:nvCxnSpPr>
          <p:spPr>
            <a:xfrm rot="5400000" flipH="1">
              <a:off x="4546067" y="2042186"/>
              <a:ext cx="45720" cy="5930007"/>
            </a:xfrm>
            <a:prstGeom prst="bentConnector3">
              <a:avLst>
                <a:gd name="adj1" fmla="val -12676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8"/>
            <p:cNvSpPr txBox="1"/>
            <p:nvPr/>
          </p:nvSpPr>
          <p:spPr>
            <a:xfrm>
              <a:off x="1256945" y="378744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USER</a:t>
              </a:r>
              <a:endParaRPr kumimoji="1" lang="zh-TW" altLang="en-US" dirty="0"/>
            </a:p>
          </p:txBody>
        </p:sp>
        <p:sp>
          <p:nvSpPr>
            <p:cNvPr id="48" name="文字方塊 82"/>
            <p:cNvSpPr txBox="1"/>
            <p:nvPr/>
          </p:nvSpPr>
          <p:spPr>
            <a:xfrm>
              <a:off x="4058908" y="5593636"/>
              <a:ext cx="82520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Return</a:t>
              </a:r>
              <a:endParaRPr kumimoji="1" lang="zh-TW" altLang="en-US" dirty="0"/>
            </a:p>
          </p:txBody>
        </p:sp>
        <p:sp>
          <p:nvSpPr>
            <p:cNvPr id="49" name="文字方塊 83"/>
            <p:cNvSpPr txBox="1"/>
            <p:nvPr/>
          </p:nvSpPr>
          <p:spPr>
            <a:xfrm>
              <a:off x="5486075" y="4161369"/>
              <a:ext cx="1018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Retrieval</a:t>
              </a:r>
              <a:endParaRPr kumimoji="1" lang="zh-TW" altLang="en-US" dirty="0"/>
            </a:p>
          </p:txBody>
        </p:sp>
        <p:sp>
          <p:nvSpPr>
            <p:cNvPr id="50" name="文字方塊 84"/>
            <p:cNvSpPr txBox="1"/>
            <p:nvPr/>
          </p:nvSpPr>
          <p:spPr>
            <a:xfrm>
              <a:off x="7515533" y="3510004"/>
              <a:ext cx="1151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Reasoning</a:t>
              </a:r>
              <a:endParaRPr kumimoji="1" lang="zh-TW" altLang="en-US" dirty="0"/>
            </a:p>
          </p:txBody>
        </p:sp>
        <p:sp>
          <p:nvSpPr>
            <p:cNvPr id="51" name="文字方塊 85"/>
            <p:cNvSpPr txBox="1"/>
            <p:nvPr/>
          </p:nvSpPr>
          <p:spPr>
            <a:xfrm>
              <a:off x="2132678" y="929676"/>
              <a:ext cx="1264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>
                  <a:solidFill>
                    <a:srgbClr val="FF0000"/>
                  </a:solidFill>
                </a:rPr>
                <a:t>Mapreduce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86"/>
            <p:cNvSpPr txBox="1"/>
            <p:nvPr/>
          </p:nvSpPr>
          <p:spPr>
            <a:xfrm>
              <a:off x="2210976" y="3069123"/>
              <a:ext cx="1264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>
                  <a:solidFill>
                    <a:srgbClr val="FF0000"/>
                  </a:solidFill>
                </a:rPr>
                <a:t>Mapreduce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87"/>
            <p:cNvSpPr txBox="1"/>
            <p:nvPr/>
          </p:nvSpPr>
          <p:spPr>
            <a:xfrm>
              <a:off x="5267403" y="929676"/>
              <a:ext cx="1264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>
                  <a:solidFill>
                    <a:srgbClr val="FF0000"/>
                  </a:solidFill>
                </a:rPr>
                <a:t>Mapreduce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88"/>
            <p:cNvSpPr txBox="1"/>
            <p:nvPr/>
          </p:nvSpPr>
          <p:spPr>
            <a:xfrm>
              <a:off x="5617008" y="379869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FF0000"/>
                  </a:solidFill>
                </a:rPr>
                <a:t>Spark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89"/>
            <p:cNvSpPr txBox="1"/>
            <p:nvPr/>
          </p:nvSpPr>
          <p:spPr>
            <a:xfrm>
              <a:off x="7515529" y="3152416"/>
              <a:ext cx="1270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>
                  <a:solidFill>
                    <a:srgbClr val="FF0000"/>
                  </a:solidFill>
                </a:rPr>
                <a:t>Hbase</a:t>
              </a:r>
              <a:r>
                <a:rPr kumimoji="1" lang="en-US" altLang="zh-TW" dirty="0" smtClean="0">
                  <a:solidFill>
                    <a:srgbClr val="FF0000"/>
                  </a:solidFill>
                </a:rPr>
                <a:t>/Hive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0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Platform</a:t>
            </a:r>
            <a:r>
              <a:rPr lang="en-US" sz="2800" b="1" dirty="0" smtClean="0">
                <a:latin typeface="Century" panose="02040604050505020304" pitchFamily="18" charset="0"/>
              </a:rPr>
              <a:t>(s) on which the analytic ran: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Virtual Machine - </a:t>
            </a:r>
            <a:r>
              <a:rPr lang="en-US" sz="2000" b="1" dirty="0" err="1" smtClean="0">
                <a:solidFill>
                  <a:srgbClr val="00B0F0"/>
                </a:solidFill>
                <a:latin typeface="Century" panose="02040604050505020304" pitchFamily="18" charset="0"/>
              </a:rPr>
              <a:t>Cloudera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Results</a:t>
            </a:r>
          </a:p>
          <a:p>
            <a:pPr marL="0" indent="0">
              <a:buNone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1.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&lt;Result 1&gt;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entury" panose="02040604050505020304" pitchFamily="18" charset="0"/>
              </a:rPr>
              <a:t>&lt;Tell us up to three results , observations, or outcomes. If you need to say more, please use sub-bullets</a:t>
            </a:r>
            <a:r>
              <a:rPr lang="en-US" sz="16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&gt;</a:t>
            </a: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2.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&lt;Result 2&gt;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3.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&lt;Result 3&gt;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Obstacles</a:t>
            </a:r>
          </a:p>
          <a:p>
            <a:pPr marL="0" indent="0">
              <a:buNone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1.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&lt;Obstacle1</a:t>
            </a: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&gt;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entury" panose="02040604050505020304" pitchFamily="18" charset="0"/>
              </a:rPr>
              <a:t>&lt;Tell us up to three </a:t>
            </a:r>
            <a:r>
              <a:rPr lang="en-US" sz="16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obstacles you experienced in developing this analytic.&gt;</a:t>
            </a: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2.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&lt;Obstacle 2</a:t>
            </a: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&gt;</a:t>
            </a: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3.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&lt;Obstacle 3</a:t>
            </a: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&lt;Short wrap-up!&gt;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ury" panose="02040604050505020304" pitchFamily="18" charset="0"/>
              </a:rPr>
              <a:t>Acknowledgements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&lt;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If you used an Amazon AWS voucher for this work, thank Amazon here.</a:t>
            </a:r>
          </a:p>
          <a:p>
            <a:pPr marL="0" indent="0">
              <a:buNone/>
            </a:pPr>
            <a:endParaRPr lang="en-US" sz="105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If you used HPC, thank them for their support here.</a:t>
            </a:r>
          </a:p>
          <a:p>
            <a:pPr marL="0" indent="0">
              <a:buNone/>
            </a:pPr>
            <a:endParaRPr lang="en-US" sz="105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If you received data from </a:t>
            </a: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some </a:t>
            </a:r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</a:rPr>
              <a:t>source that was kind enough to share their data with you, thank them here.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4FAB7-B087-4FC9-B706-BE177876BA0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Search Engine of Semantic Information Retrieval on Wikipedia </a:t>
            </a:r>
            <a:endParaRPr lang="en-US" sz="24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entury" panose="02040604050505020304" pitchFamily="18" charset="0"/>
              </a:rPr>
              <a:t>&lt;List any work that you referenced in the slides.&gt;</a:t>
            </a: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482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Analytics Project  Presentation - Spring 2015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  <vt:lpstr>Search Engine of Semantic Information Retrieval on Wikipedia 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Po-Chih Lin</dc:creator>
  <cp:lastModifiedBy>Po-Chih Lin</cp:lastModifiedBy>
  <cp:revision>47</cp:revision>
  <dcterms:created xsi:type="dcterms:W3CDTF">2015-04-30T21:24:18Z</dcterms:created>
  <dcterms:modified xsi:type="dcterms:W3CDTF">2015-05-01T02:31:06Z</dcterms:modified>
</cp:coreProperties>
</file>