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9"/>
  </p:notesMasterIdLst>
  <p:sldIdLst>
    <p:sldId id="257" r:id="rId5"/>
    <p:sldId id="259" r:id="rId6"/>
    <p:sldId id="260" r:id="rId7"/>
    <p:sldId id="261" r:id="rId8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63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573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15" Type="http://schemas.openxmlformats.org/officeDocument/2006/relationships/tags" Target="../tags/tag149.xml"/><Relationship Id="rId14" Type="http://schemas.openxmlformats.org/officeDocument/2006/relationships/tags" Target="../tags/tag148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9" Type="http://schemas.openxmlformats.org/officeDocument/2006/relationships/tags" Target="../tags/tag206.xml"/><Relationship Id="rId18" Type="http://schemas.openxmlformats.org/officeDocument/2006/relationships/tags" Target="../tags/tag205.xml"/><Relationship Id="rId17" Type="http://schemas.openxmlformats.org/officeDocument/2006/relationships/tags" Target="../tags/tag204.xml"/><Relationship Id="rId16" Type="http://schemas.openxmlformats.org/officeDocument/2006/relationships/tags" Target="../tags/tag203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3" Type="http://schemas.openxmlformats.org/officeDocument/2006/relationships/tags" Target="../tags/tag238.xml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0" Type="http://schemas.openxmlformats.org/officeDocument/2006/relationships/tags" Target="../tags/tag28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0" Type="http://schemas.openxmlformats.org/officeDocument/2006/relationships/tags" Target="../tags/tag309.xml"/><Relationship Id="rId2" Type="http://schemas.openxmlformats.org/officeDocument/2006/relationships/tags" Target="../tags/tag291.xml"/><Relationship Id="rId19" Type="http://schemas.openxmlformats.org/officeDocument/2006/relationships/tags" Target="../tags/tag308.xml"/><Relationship Id="rId18" Type="http://schemas.openxmlformats.org/officeDocument/2006/relationships/tags" Target="../tags/tag307.xml"/><Relationship Id="rId17" Type="http://schemas.openxmlformats.org/officeDocument/2006/relationships/tags" Target="../tags/tag306.xml"/><Relationship Id="rId16" Type="http://schemas.openxmlformats.org/officeDocument/2006/relationships/tags" Target="../tags/tag305.xml"/><Relationship Id="rId15" Type="http://schemas.openxmlformats.org/officeDocument/2006/relationships/tags" Target="../tags/tag304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tags" Target="../tags/tag326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8" Type="http://schemas.openxmlformats.org/officeDocument/2006/relationships/tags" Target="../tags/tag337.xml"/><Relationship Id="rId17" Type="http://schemas.openxmlformats.org/officeDocument/2006/relationships/tags" Target="../tags/tag336.xml"/><Relationship Id="rId16" Type="http://schemas.openxmlformats.org/officeDocument/2006/relationships/tags" Target="../tags/tag335.xml"/><Relationship Id="rId15" Type="http://schemas.openxmlformats.org/officeDocument/2006/relationships/tags" Target="../tags/tag334.xml"/><Relationship Id="rId14" Type="http://schemas.openxmlformats.org/officeDocument/2006/relationships/tags" Target="../tags/tag333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6" Type="http://schemas.openxmlformats.org/officeDocument/2006/relationships/tags" Target="../tags/tag378.xml"/><Relationship Id="rId15" Type="http://schemas.openxmlformats.org/officeDocument/2006/relationships/tags" Target="../tags/tag377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3" Type="http://schemas.openxmlformats.org/officeDocument/2006/relationships/tags" Target="../tags/tag393.xml"/><Relationship Id="rId12" Type="http://schemas.openxmlformats.org/officeDocument/2006/relationships/tags" Target="../tags/tag392.xml"/><Relationship Id="rId11" Type="http://schemas.openxmlformats.org/officeDocument/2006/relationships/tags" Target="../tags/tag391.xml"/><Relationship Id="rId10" Type="http://schemas.openxmlformats.org/officeDocument/2006/relationships/tags" Target="../tags/tag39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3" Type="http://schemas.openxmlformats.org/officeDocument/2006/relationships/tags" Target="../tags/tag405.xml"/><Relationship Id="rId12" Type="http://schemas.openxmlformats.org/officeDocument/2006/relationships/tags" Target="../tags/tag404.xml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2" Type="http://schemas.openxmlformats.org/officeDocument/2006/relationships/tags" Target="../tags/tag416.xml"/><Relationship Id="rId11" Type="http://schemas.openxmlformats.org/officeDocument/2006/relationships/tags" Target="../tags/tag415.xml"/><Relationship Id="rId10" Type="http://schemas.openxmlformats.org/officeDocument/2006/relationships/tags" Target="../tags/tag414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424.xml"/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9" Type="http://schemas.openxmlformats.org/officeDocument/2006/relationships/tags" Target="../tags/tag434.xml"/><Relationship Id="rId18" Type="http://schemas.openxmlformats.org/officeDocument/2006/relationships/tags" Target="../tags/tag433.xml"/><Relationship Id="rId17" Type="http://schemas.openxmlformats.org/officeDocument/2006/relationships/tags" Target="../tags/tag432.xml"/><Relationship Id="rId16" Type="http://schemas.openxmlformats.org/officeDocument/2006/relationships/tags" Target="../tags/tag431.xml"/><Relationship Id="rId15" Type="http://schemas.openxmlformats.org/officeDocument/2006/relationships/tags" Target="../tags/tag430.xml"/><Relationship Id="rId14" Type="http://schemas.openxmlformats.org/officeDocument/2006/relationships/tags" Target="../tags/tag429.xml"/><Relationship Id="rId13" Type="http://schemas.openxmlformats.org/officeDocument/2006/relationships/tags" Target="../tags/tag428.xml"/><Relationship Id="rId12" Type="http://schemas.openxmlformats.org/officeDocument/2006/relationships/tags" Target="../tags/tag427.xml"/><Relationship Id="rId11" Type="http://schemas.openxmlformats.org/officeDocument/2006/relationships/tags" Target="../tags/tag426.xml"/><Relationship Id="rId10" Type="http://schemas.openxmlformats.org/officeDocument/2006/relationships/tags" Target="../tags/tag425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451.xml"/><Relationship Id="rId8" Type="http://schemas.openxmlformats.org/officeDocument/2006/relationships/tags" Target="../tags/tag450.xml"/><Relationship Id="rId7" Type="http://schemas.openxmlformats.org/officeDocument/2006/relationships/tags" Target="../tags/tag449.xml"/><Relationship Id="rId6" Type="http://schemas.openxmlformats.org/officeDocument/2006/relationships/tags" Target="../tags/tag448.xml"/><Relationship Id="rId5" Type="http://schemas.openxmlformats.org/officeDocument/2006/relationships/tags" Target="../tags/tag447.xml"/><Relationship Id="rId4" Type="http://schemas.openxmlformats.org/officeDocument/2006/relationships/tags" Target="../tags/tag446.xml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2" Type="http://schemas.openxmlformats.org/officeDocument/2006/relationships/tags" Target="../tags/tag454.xml"/><Relationship Id="rId11" Type="http://schemas.openxmlformats.org/officeDocument/2006/relationships/tags" Target="../tags/tag453.xml"/><Relationship Id="rId10" Type="http://schemas.openxmlformats.org/officeDocument/2006/relationships/tags" Target="../tags/tag452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462.xml"/><Relationship Id="rId8" Type="http://schemas.openxmlformats.org/officeDocument/2006/relationships/tags" Target="../tags/tag461.xml"/><Relationship Id="rId7" Type="http://schemas.openxmlformats.org/officeDocument/2006/relationships/tags" Target="../tags/tag460.xml"/><Relationship Id="rId6" Type="http://schemas.openxmlformats.org/officeDocument/2006/relationships/tags" Target="../tags/tag459.xml"/><Relationship Id="rId5" Type="http://schemas.openxmlformats.org/officeDocument/2006/relationships/tags" Target="../tags/tag458.xml"/><Relationship Id="rId4" Type="http://schemas.openxmlformats.org/officeDocument/2006/relationships/tags" Target="../tags/tag457.xml"/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3" Type="http://schemas.openxmlformats.org/officeDocument/2006/relationships/tags" Target="../tags/tag466.xml"/><Relationship Id="rId12" Type="http://schemas.openxmlformats.org/officeDocument/2006/relationships/tags" Target="../tags/tag465.xml"/><Relationship Id="rId11" Type="http://schemas.openxmlformats.org/officeDocument/2006/relationships/tags" Target="../tags/tag464.xml"/><Relationship Id="rId10" Type="http://schemas.openxmlformats.org/officeDocument/2006/relationships/tags" Target="../tags/tag46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474.xml"/><Relationship Id="rId8" Type="http://schemas.openxmlformats.org/officeDocument/2006/relationships/tags" Target="../tags/tag473.xml"/><Relationship Id="rId7" Type="http://schemas.openxmlformats.org/officeDocument/2006/relationships/tags" Target="../tags/tag472.xml"/><Relationship Id="rId6" Type="http://schemas.openxmlformats.org/officeDocument/2006/relationships/tags" Target="../tags/tag471.xml"/><Relationship Id="rId5" Type="http://schemas.openxmlformats.org/officeDocument/2006/relationships/tags" Target="../tags/tag470.xml"/><Relationship Id="rId4" Type="http://schemas.openxmlformats.org/officeDocument/2006/relationships/tags" Target="../tags/tag469.xml"/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3" Type="http://schemas.openxmlformats.org/officeDocument/2006/relationships/tags" Target="../tags/tag478.xml"/><Relationship Id="rId12" Type="http://schemas.openxmlformats.org/officeDocument/2006/relationships/tags" Target="../tags/tag477.xml"/><Relationship Id="rId11" Type="http://schemas.openxmlformats.org/officeDocument/2006/relationships/tags" Target="../tags/tag476.xml"/><Relationship Id="rId10" Type="http://schemas.openxmlformats.org/officeDocument/2006/relationships/tags" Target="../tags/tag47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8" Type="http://schemas.openxmlformats.org/officeDocument/2006/relationships/tags" Target="../tags/tag485.xml"/><Relationship Id="rId7" Type="http://schemas.openxmlformats.org/officeDocument/2006/relationships/tags" Target="../tags/tag484.xml"/><Relationship Id="rId6" Type="http://schemas.openxmlformats.org/officeDocument/2006/relationships/tags" Target="../tags/tag483.xml"/><Relationship Id="rId5" Type="http://schemas.openxmlformats.org/officeDocument/2006/relationships/tags" Target="../tags/tag482.xml"/><Relationship Id="rId4" Type="http://schemas.openxmlformats.org/officeDocument/2006/relationships/tags" Target="../tags/tag481.xml"/><Relationship Id="rId3" Type="http://schemas.openxmlformats.org/officeDocument/2006/relationships/tags" Target="../tags/tag480.xml"/><Relationship Id="rId2" Type="http://schemas.openxmlformats.org/officeDocument/2006/relationships/tags" Target="../tags/tag479.xml"/><Relationship Id="rId13" Type="http://schemas.openxmlformats.org/officeDocument/2006/relationships/tags" Target="../tags/tag490.xml"/><Relationship Id="rId12" Type="http://schemas.openxmlformats.org/officeDocument/2006/relationships/tags" Target="../tags/tag489.xml"/><Relationship Id="rId11" Type="http://schemas.openxmlformats.org/officeDocument/2006/relationships/tags" Target="../tags/tag488.xml"/><Relationship Id="rId10" Type="http://schemas.openxmlformats.org/officeDocument/2006/relationships/tags" Target="../tags/tag487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4" Type="http://schemas.openxmlformats.org/officeDocument/2006/relationships/tags" Target="../tags/tag503.xml"/><Relationship Id="rId13" Type="http://schemas.openxmlformats.org/officeDocument/2006/relationships/tags" Target="../tags/tag502.xml"/><Relationship Id="rId12" Type="http://schemas.openxmlformats.org/officeDocument/2006/relationships/tags" Target="../tags/tag501.xml"/><Relationship Id="rId11" Type="http://schemas.openxmlformats.org/officeDocument/2006/relationships/tags" Target="../tags/tag500.xml"/><Relationship Id="rId10" Type="http://schemas.openxmlformats.org/officeDocument/2006/relationships/tags" Target="../tags/tag49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tags" Target="../tags/tag509.xml"/><Relationship Id="rId6" Type="http://schemas.openxmlformats.org/officeDocument/2006/relationships/tags" Target="../tags/tag508.xml"/><Relationship Id="rId5" Type="http://schemas.openxmlformats.org/officeDocument/2006/relationships/tags" Target="../tags/tag507.xml"/><Relationship Id="rId4" Type="http://schemas.openxmlformats.org/officeDocument/2006/relationships/tags" Target="../tags/tag506.xml"/><Relationship Id="rId3" Type="http://schemas.openxmlformats.org/officeDocument/2006/relationships/tags" Target="../tags/tag505.xml"/><Relationship Id="rId2" Type="http://schemas.openxmlformats.org/officeDocument/2006/relationships/tags" Target="../tags/tag504.xml"/><Relationship Id="rId10" Type="http://schemas.openxmlformats.org/officeDocument/2006/relationships/tags" Target="../tags/tag5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90.xml"/><Relationship Id="rId23" Type="http://schemas.openxmlformats.org/officeDocument/2006/relationships/tags" Target="../tags/tag289.xml"/><Relationship Id="rId22" Type="http://schemas.openxmlformats.org/officeDocument/2006/relationships/tags" Target="../tags/tag288.xml"/><Relationship Id="rId21" Type="http://schemas.openxmlformats.org/officeDocument/2006/relationships/tags" Target="../tags/tag287.xml"/><Relationship Id="rId20" Type="http://schemas.openxmlformats.org/officeDocument/2006/relationships/tags" Target="../tags/tag2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8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518.xml"/><Relationship Id="rId23" Type="http://schemas.openxmlformats.org/officeDocument/2006/relationships/tags" Target="../tags/tag517.xml"/><Relationship Id="rId22" Type="http://schemas.openxmlformats.org/officeDocument/2006/relationships/tags" Target="../tags/tag516.xml"/><Relationship Id="rId21" Type="http://schemas.openxmlformats.org/officeDocument/2006/relationships/tags" Target="../tags/tag515.xml"/><Relationship Id="rId20" Type="http://schemas.openxmlformats.org/officeDocument/2006/relationships/tags" Target="../tags/tag51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51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523.xml"/><Relationship Id="rId5" Type="http://schemas.openxmlformats.org/officeDocument/2006/relationships/tags" Target="../tags/tag522.xml"/><Relationship Id="rId4" Type="http://schemas.openxmlformats.org/officeDocument/2006/relationships/tags" Target="../tags/tag521.xml"/><Relationship Id="rId3" Type="http://schemas.openxmlformats.org/officeDocument/2006/relationships/tags" Target="../tags/tag520.xml"/><Relationship Id="rId2" Type="http://schemas.openxmlformats.org/officeDocument/2006/relationships/image" Target="../media/image1.png"/><Relationship Id="rId1" Type="http://schemas.openxmlformats.org/officeDocument/2006/relationships/tags" Target="../tags/tag51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42.xml"/><Relationship Id="rId5" Type="http://schemas.openxmlformats.org/officeDocument/2006/relationships/tags" Target="../tags/tag562.xml"/><Relationship Id="rId4" Type="http://schemas.openxmlformats.org/officeDocument/2006/relationships/image" Target="../media/image8.png"/><Relationship Id="rId3" Type="http://schemas.openxmlformats.org/officeDocument/2006/relationships/tags" Target="../tags/tag561.xml"/><Relationship Id="rId2" Type="http://schemas.microsoft.com/office/2007/relationships/media" Target="../media/media2.mp4"/><Relationship Id="rId1" Type="http://schemas.openxmlformats.org/officeDocument/2006/relationships/video" Target="../media/media2.mp4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2.xml"/><Relationship Id="rId6" Type="http://schemas.openxmlformats.org/officeDocument/2006/relationships/tags" Target="../tags/tag567.xml"/><Relationship Id="rId5" Type="http://schemas.openxmlformats.org/officeDocument/2006/relationships/image" Target="../media/image1.png"/><Relationship Id="rId4" Type="http://schemas.openxmlformats.org/officeDocument/2006/relationships/tags" Target="../tags/tag566.xml"/><Relationship Id="rId3" Type="http://schemas.openxmlformats.org/officeDocument/2006/relationships/tags" Target="../tags/tag565.xml"/><Relationship Id="rId2" Type="http://schemas.openxmlformats.org/officeDocument/2006/relationships/tags" Target="../tags/tag564.xml"/><Relationship Id="rId1" Type="http://schemas.openxmlformats.org/officeDocument/2006/relationships/tags" Target="../tags/tag56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42.xml"/><Relationship Id="rId5" Type="http://schemas.openxmlformats.org/officeDocument/2006/relationships/tags" Target="../tags/tag568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0.xml"/><Relationship Id="rId5" Type="http://schemas.openxmlformats.org/officeDocument/2006/relationships/tags" Target="../tags/tag572.xml"/><Relationship Id="rId4" Type="http://schemas.openxmlformats.org/officeDocument/2006/relationships/image" Target="../media/image1.png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tags" Target="../tags/tag5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32.xml"/><Relationship Id="rId8" Type="http://schemas.openxmlformats.org/officeDocument/2006/relationships/tags" Target="../tags/tag531.xml"/><Relationship Id="rId7" Type="http://schemas.openxmlformats.org/officeDocument/2006/relationships/tags" Target="../tags/tag530.xml"/><Relationship Id="rId6" Type="http://schemas.openxmlformats.org/officeDocument/2006/relationships/tags" Target="../tags/tag529.xml"/><Relationship Id="rId5" Type="http://schemas.openxmlformats.org/officeDocument/2006/relationships/tags" Target="../tags/tag528.xml"/><Relationship Id="rId4" Type="http://schemas.openxmlformats.org/officeDocument/2006/relationships/tags" Target="../tags/tag527.xml"/><Relationship Id="rId3" Type="http://schemas.openxmlformats.org/officeDocument/2006/relationships/tags" Target="../tags/tag526.xml"/><Relationship Id="rId2" Type="http://schemas.openxmlformats.org/officeDocument/2006/relationships/tags" Target="../tags/tag525.xml"/><Relationship Id="rId16" Type="http://schemas.openxmlformats.org/officeDocument/2006/relationships/slideLayout" Target="../slideLayouts/slideLayout35.xml"/><Relationship Id="rId15" Type="http://schemas.openxmlformats.org/officeDocument/2006/relationships/tags" Target="../tags/tag538.xml"/><Relationship Id="rId14" Type="http://schemas.openxmlformats.org/officeDocument/2006/relationships/tags" Target="../tags/tag537.xml"/><Relationship Id="rId13" Type="http://schemas.openxmlformats.org/officeDocument/2006/relationships/tags" Target="../tags/tag536.xml"/><Relationship Id="rId12" Type="http://schemas.openxmlformats.org/officeDocument/2006/relationships/tags" Target="../tags/tag535.xml"/><Relationship Id="rId11" Type="http://schemas.openxmlformats.org/officeDocument/2006/relationships/tags" Target="../tags/tag534.xml"/><Relationship Id="rId10" Type="http://schemas.openxmlformats.org/officeDocument/2006/relationships/tags" Target="../tags/tag533.xml"/><Relationship Id="rId1" Type="http://schemas.openxmlformats.org/officeDocument/2006/relationships/tags" Target="../tags/tag52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2.xml"/><Relationship Id="rId6" Type="http://schemas.openxmlformats.org/officeDocument/2006/relationships/tags" Target="../tags/tag543.xml"/><Relationship Id="rId5" Type="http://schemas.openxmlformats.org/officeDocument/2006/relationships/image" Target="../media/image1.png"/><Relationship Id="rId4" Type="http://schemas.openxmlformats.org/officeDocument/2006/relationships/tags" Target="../tags/tag542.xml"/><Relationship Id="rId3" Type="http://schemas.openxmlformats.org/officeDocument/2006/relationships/tags" Target="../tags/tag541.xml"/><Relationship Id="rId2" Type="http://schemas.openxmlformats.org/officeDocument/2006/relationships/tags" Target="../tags/tag540.xml"/><Relationship Id="rId1" Type="http://schemas.openxmlformats.org/officeDocument/2006/relationships/tags" Target="../tags/tag53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2.xml"/><Relationship Id="rId3" Type="http://schemas.openxmlformats.org/officeDocument/2006/relationships/tags" Target="../tags/tag545.xml"/><Relationship Id="rId2" Type="http://schemas.openxmlformats.org/officeDocument/2006/relationships/image" Target="../media/image2.png"/><Relationship Id="rId1" Type="http://schemas.openxmlformats.org/officeDocument/2006/relationships/tags" Target="../tags/tag54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2.xml"/><Relationship Id="rId6" Type="http://schemas.openxmlformats.org/officeDocument/2006/relationships/tags" Target="../tags/tag550.xml"/><Relationship Id="rId5" Type="http://schemas.openxmlformats.org/officeDocument/2006/relationships/image" Target="../media/image1.png"/><Relationship Id="rId4" Type="http://schemas.openxmlformats.org/officeDocument/2006/relationships/tags" Target="../tags/tag549.xml"/><Relationship Id="rId3" Type="http://schemas.openxmlformats.org/officeDocument/2006/relationships/tags" Target="../tags/tag548.xml"/><Relationship Id="rId2" Type="http://schemas.openxmlformats.org/officeDocument/2006/relationships/tags" Target="../tags/tag547.xml"/><Relationship Id="rId1" Type="http://schemas.openxmlformats.org/officeDocument/2006/relationships/tags" Target="../tags/tag54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2.xml"/><Relationship Id="rId3" Type="http://schemas.openxmlformats.org/officeDocument/2006/relationships/tags" Target="../tags/tag552.xml"/><Relationship Id="rId2" Type="http://schemas.openxmlformats.org/officeDocument/2006/relationships/image" Target="../media/image3.png"/><Relationship Id="rId1" Type="http://schemas.openxmlformats.org/officeDocument/2006/relationships/tags" Target="../tags/tag55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2.xml"/><Relationship Id="rId4" Type="http://schemas.openxmlformats.org/officeDocument/2006/relationships/tags" Target="../tags/tag55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2.xml"/><Relationship Id="rId5" Type="http://schemas.openxmlformats.org/officeDocument/2006/relationships/tags" Target="../tags/tag555.xml"/><Relationship Id="rId4" Type="http://schemas.openxmlformats.org/officeDocument/2006/relationships/image" Target="../media/image7.png"/><Relationship Id="rId3" Type="http://schemas.openxmlformats.org/officeDocument/2006/relationships/tags" Target="../tags/tag554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2.xml"/><Relationship Id="rId6" Type="http://schemas.openxmlformats.org/officeDocument/2006/relationships/tags" Target="../tags/tag560.xml"/><Relationship Id="rId5" Type="http://schemas.openxmlformats.org/officeDocument/2006/relationships/image" Target="../media/image1.png"/><Relationship Id="rId4" Type="http://schemas.openxmlformats.org/officeDocument/2006/relationships/tags" Target="../tags/tag559.xml"/><Relationship Id="rId3" Type="http://schemas.openxmlformats.org/officeDocument/2006/relationships/tags" Target="../tags/tag558.xml"/><Relationship Id="rId2" Type="http://schemas.openxmlformats.org/officeDocument/2006/relationships/tags" Target="../tags/tag557.xml"/><Relationship Id="rId1" Type="http://schemas.openxmlformats.org/officeDocument/2006/relationships/tags" Target="../tags/tag5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57825" y="377825"/>
            <a:ext cx="1276350" cy="42545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340350" y="5058410"/>
            <a:ext cx="6008370" cy="521970"/>
          </a:xfrm>
        </p:spPr>
        <p:txBody>
          <a:bodyPr/>
          <a:p>
            <a:r>
              <a:rPr lang="zh-CN" altLang="en-US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小组成员：</a:t>
            </a:r>
            <a:r>
              <a:rPr lang="zh-CN" altLang="en-US" sz="2000" dirty="0">
                <a:solidFill>
                  <a:schemeClr val="accent1"/>
                </a:solidFill>
                <a:sym typeface="+mn-ea"/>
              </a:rPr>
              <a:t>王沛</a:t>
            </a:r>
            <a:r>
              <a:rPr lang="en-US" altLang="zh-CN" sz="2000" dirty="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sym typeface="+mn-ea"/>
              </a:rPr>
              <a:t>程鸿皓</a:t>
            </a:r>
            <a:r>
              <a:rPr lang="en-US" altLang="zh-CN" sz="2000" dirty="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sym typeface="+mn-ea"/>
              </a:rPr>
              <a:t>罗兆祥</a:t>
            </a:r>
            <a:r>
              <a:rPr lang="en-US" altLang="zh-CN" sz="2000" dirty="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sym typeface="+mn-ea"/>
              </a:rPr>
              <a:t>周艺梵</a:t>
            </a:r>
            <a:r>
              <a:rPr lang="en-US" altLang="zh-CN" sz="2000" dirty="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sym typeface="+mn-ea"/>
              </a:rPr>
              <a:t>王润祥</a:t>
            </a:r>
            <a:endParaRPr lang="zh-CN" altLang="en-US" sz="200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212090" y="1836420"/>
            <a:ext cx="11767820" cy="1525270"/>
          </a:xfrm>
        </p:spPr>
        <p:txBody>
          <a:bodyPr>
            <a:noAutofit/>
          </a:bodyPr>
          <a:p>
            <a:r>
              <a:rPr lang="zh-CN" altLang="en-US" sz="4800" dirty="0">
                <a:solidFill>
                  <a:schemeClr val="accent1"/>
                </a:solidFill>
                <a:sym typeface="+mn-ea"/>
              </a:rPr>
              <a:t>基于超导材料的</a:t>
            </a:r>
            <a:br>
              <a:rPr lang="zh-CN" altLang="en-US" sz="4800" dirty="0">
                <a:solidFill>
                  <a:schemeClr val="accent1"/>
                </a:solidFill>
                <a:sym typeface="+mn-ea"/>
              </a:rPr>
            </a:br>
            <a:r>
              <a:rPr lang="zh-CN" altLang="en-US" sz="4800" dirty="0">
                <a:solidFill>
                  <a:schemeClr val="accent1"/>
                </a:solidFill>
                <a:sym typeface="+mn-ea"/>
              </a:rPr>
              <a:t>地铁进出站能量回收利用装置</a:t>
            </a:r>
            <a:endParaRPr lang="zh-CN" altLang="en-US" sz="480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667760" y="4573270"/>
            <a:ext cx="7005320" cy="485140"/>
          </a:xfrm>
        </p:spPr>
        <p:txBody>
          <a:bodyPr/>
          <a:p>
            <a:r>
              <a:rPr lang="zh-CN" altLang="en-US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指导教师：李超</a:t>
            </a: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原续波</a:t>
            </a:r>
            <a:endParaRPr lang="zh-CN" altLang="en-US" sz="20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/>
          <p:nvPr>
            <p:ph sz="quarter" idx="13"/>
          </p:nvPr>
        </p:nvSpPr>
        <p:spPr>
          <a:xfrm>
            <a:off x="788670" y="612775"/>
            <a:ext cx="10935970" cy="5273675"/>
          </a:xfrm>
        </p:spPr>
        <p:txBody>
          <a:bodyPr>
            <a:noAutofit/>
          </a:bodyPr>
          <a:p>
            <a:r>
              <a:rPr lang="zh-CN" altLang="en-US" sz="2400"/>
              <a:t>根据前面介绍的原理，本项目组计划设置相应的地铁节能装置，即将地铁等效为运动的永磁体，将站台等效为静止的超导线圈，地铁在进站时装置吸收制动的能量，在出站时再次利用储存的能量，以此达到节能减排的</a:t>
            </a:r>
            <a:r>
              <a:rPr lang="zh-CN" altLang="en-US" sz="2400"/>
              <a:t>效益</a:t>
            </a:r>
            <a:endParaRPr lang="zh-CN" altLang="en-US" sz="2400"/>
          </a:p>
        </p:txBody>
      </p:sp>
      <p:pic>
        <p:nvPicPr>
          <p:cNvPr id="3" name="运动视频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7840" y="2219960"/>
            <a:ext cx="11121390" cy="36664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 flipH="1">
            <a:off x="1756975" y="1175067"/>
            <a:ext cx="2359025" cy="4507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fontAlgn="base"/>
            <a:r>
              <a:rPr lang="en-US" altLang="zh-CN" sz="28700" b="1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lt"/>
              </a:rPr>
              <a:t>4</a:t>
            </a:r>
            <a:endParaRPr lang="en-US" altLang="zh-CN" sz="28700" b="1" strike="noStrike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25245" y="2707009"/>
            <a:ext cx="5409566" cy="939160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项目进度</a:t>
            </a:r>
            <a:r>
              <a:rPr lang="zh-CN" altLang="en-US" sz="6000" dirty="0"/>
              <a:t>小结</a:t>
            </a:r>
            <a:endParaRPr lang="zh-CN" altLang="en-US" sz="60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425245" y="3646276"/>
            <a:ext cx="5409566" cy="1310880"/>
          </a:xfrm>
        </p:spPr>
        <p:txBody>
          <a:bodyPr/>
          <a:lstStyle/>
          <a:p>
            <a:r>
              <a:rPr sz="2000" dirty="0">
                <a:sym typeface="+mn-ea"/>
              </a:rPr>
              <a:t>小结任务完成情况</a:t>
            </a:r>
            <a:endParaRPr lang="en-US" altLang="zh-CN" sz="2000" dirty="0">
              <a:sym typeface="+mn-ea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57825" y="377825"/>
            <a:ext cx="1276350" cy="4254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961630" y="723265"/>
            <a:ext cx="3813810" cy="2693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4"/>
          <p:cNvSpPr/>
          <p:nvPr>
            <p:ph sz="quarter" idx="13"/>
          </p:nvPr>
        </p:nvSpPr>
        <p:spPr>
          <a:xfrm>
            <a:off x="894715" y="520065"/>
            <a:ext cx="7313930" cy="4271645"/>
          </a:xfrm>
        </p:spPr>
        <p:txBody>
          <a:bodyPr>
            <a:noAutofit/>
          </a:bodyPr>
          <a:p>
            <a:r>
              <a:rPr lang="zh-CN" altLang="en-US" sz="2400"/>
              <a:t>在本阶段工作中，本项目进行了选题的讨论与研究，确立了研究的方向与目标；针对项目进行了市场调研与数据调查，明确研究意义；对相关论文进行学习、研究，并在指导教师与研究生学长的帮助下，进行了演示实验，通过实践验证理论；运用</a:t>
            </a:r>
            <a:r>
              <a:rPr lang="en-US" altLang="zh-CN" sz="2400"/>
              <a:t>solidworks</a:t>
            </a:r>
            <a:r>
              <a:rPr lang="zh-CN" altLang="en-US" sz="2400"/>
              <a:t>等软件进行装置的初步建模与数据</a:t>
            </a:r>
            <a:r>
              <a:rPr lang="zh-CN" altLang="en-US" sz="2400"/>
              <a:t>分析</a:t>
            </a:r>
            <a:endParaRPr lang="zh-CN" altLang="en-US" sz="2400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34060" y="3583940"/>
            <a:ext cx="3341370" cy="29095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8907145" y="3615690"/>
            <a:ext cx="2242820" cy="2877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4701540" y="3583940"/>
            <a:ext cx="3912235" cy="22675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93023" y="2139316"/>
            <a:ext cx="7005955" cy="1491328"/>
          </a:xfrm>
        </p:spPr>
        <p:txBody>
          <a:bodyPr/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pic>
        <p:nvPicPr>
          <p:cNvPr id="15" name="图片 14" descr="图片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84553" y="327342"/>
            <a:ext cx="1422894" cy="4740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2078990" y="2514238"/>
            <a:ext cx="884847" cy="836843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22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en-US" altLang="zh-CN" sz="422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2951223" y="2579437"/>
            <a:ext cx="2908326" cy="470724"/>
          </a:xfrm>
          <a:prstGeom prst="rect">
            <a:avLst/>
          </a:prstGeom>
          <a:noFill/>
        </p:spPr>
        <p:txBody>
          <a:bodyPr wrap="square" lIns="90000" tIns="46800" rIns="90000" bIns="46800"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项目研究背景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2926939" y="3019353"/>
            <a:ext cx="2956894" cy="382598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地铁进出站频繁、耗能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大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7903501" y="2579437"/>
            <a:ext cx="2908326" cy="470724"/>
          </a:xfrm>
          <a:prstGeom prst="rect">
            <a:avLst/>
          </a:prstGeom>
          <a:noFill/>
        </p:spPr>
        <p:txBody>
          <a:bodyPr wrap="square" lIns="90000" tIns="46800" rIns="90000" bIns="4680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项目原理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7051689" y="2514238"/>
            <a:ext cx="884847" cy="836843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22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en-US" altLang="zh-CN" sz="422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7903936" y="3019353"/>
            <a:ext cx="2907458" cy="382598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超导状态下的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楞次定律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2968418" y="4030300"/>
            <a:ext cx="2908326" cy="470724"/>
          </a:xfrm>
          <a:prstGeom prst="rect">
            <a:avLst/>
          </a:prstGeom>
          <a:noFill/>
        </p:spPr>
        <p:txBody>
          <a:bodyPr wrap="square" lIns="90000" tIns="46800" rIns="90000" bIns="4680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项目装置设计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2084722" y="3997342"/>
            <a:ext cx="884847" cy="836843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22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en-US" altLang="zh-CN" sz="422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2944135" y="4502457"/>
            <a:ext cx="2956894" cy="382598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具体结构与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方案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7918189" y="4030300"/>
            <a:ext cx="2908326" cy="47072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1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项目进度</a:t>
            </a:r>
            <a:r>
              <a:rPr lang="zh-CN" altLang="en-US" sz="21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小结</a:t>
            </a:r>
            <a:endParaRPr lang="zh-CN" altLang="en-US" sz="211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7059928" y="3997342"/>
            <a:ext cx="884847" cy="836843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22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en-US" altLang="zh-CN" sz="422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7918623" y="4502457"/>
            <a:ext cx="2907458" cy="382598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小结任务完成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情况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5092383" y="1034415"/>
            <a:ext cx="2004695" cy="829945"/>
          </a:xfrm>
          <a:prstGeom prst="rect">
            <a:avLst/>
          </a:prstGeom>
          <a:noFill/>
        </p:spPr>
        <p:txBody>
          <a:bodyPr vert="horz" wrap="square" lIns="90000" tIns="46800" rIns="90000" bIns="46800" rtlCol="0">
            <a:norm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5155248" y="1788160"/>
            <a:ext cx="1878965" cy="3683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Contents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 flipH="1">
            <a:off x="1756975" y="1175067"/>
            <a:ext cx="2359025" cy="4507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fontAlgn="base"/>
            <a:r>
              <a:rPr lang="en-US" altLang="zh-CN" sz="28700" b="1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lt"/>
              </a:rPr>
              <a:t>1</a:t>
            </a:r>
            <a:endParaRPr lang="en-US" altLang="zh-CN" sz="28700" b="1" strike="noStrike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项目研究</a:t>
            </a:r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dirty="0">
                <a:sym typeface="+mn-ea"/>
              </a:rPr>
              <a:t>地铁进出站频繁、耗能大</a:t>
            </a:r>
            <a:endParaRPr lang="zh-CN" altLang="en-US" dirty="0"/>
          </a:p>
        </p:txBody>
      </p:sp>
      <p:pic>
        <p:nvPicPr>
          <p:cNvPr id="3" name="图片 2" descr="图片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57825" y="377825"/>
            <a:ext cx="1276350" cy="4254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17880" y="1148715"/>
            <a:ext cx="10354945" cy="2634615"/>
          </a:xfrm>
        </p:spPr>
        <p:txBody>
          <a:bodyPr>
            <a:noAutofit/>
          </a:bodyPr>
          <a:lstStyle/>
          <a:p>
            <a:r>
              <a:rPr lang="en-US" altLang="zh-CN" sz="2400" b="0" dirty="0"/>
              <a:t>      </a:t>
            </a:r>
            <a:r>
              <a:rPr lang="zh-CN" altLang="en-US" sz="2400" b="0" dirty="0"/>
              <a:t>随着我国经济发展，</a:t>
            </a:r>
            <a:r>
              <a:rPr lang="zh-CN" altLang="en-US" sz="2400" b="0" dirty="0">
                <a:highlight>
                  <a:srgbClr val="FFFF00"/>
                </a:highlight>
              </a:rPr>
              <a:t>地铁已然成为了人们主要的交通方式</a:t>
            </a:r>
            <a:r>
              <a:rPr lang="zh-CN" altLang="en-US" sz="2400" b="0" dirty="0"/>
              <a:t>。地铁运行的速度很大，而每个站点的发车时间固定，站台与站台之间距离较短约几分钟路程，</a:t>
            </a:r>
            <a:r>
              <a:rPr lang="zh-CN" altLang="en-US" sz="2400" b="0" dirty="0">
                <a:highlight>
                  <a:srgbClr val="FFFF00"/>
                </a:highlight>
              </a:rPr>
              <a:t>导致地铁在一天行驶过程中发车、停车次数非常多。</a:t>
            </a:r>
            <a:r>
              <a:rPr lang="zh-CN" altLang="en-US" sz="2400" b="0" dirty="0"/>
              <a:t>地铁列车一节2车厢能够搭乘大约500名乘客，而一辆列车可搭乘的乘客数目大约3000-5400人，如此</a:t>
            </a:r>
            <a:r>
              <a:rPr lang="zh-CN" altLang="en-US" sz="2400" b="0" dirty="0">
                <a:highlight>
                  <a:srgbClr val="FFFF00"/>
                </a:highlight>
              </a:rPr>
              <a:t>大的负载</a:t>
            </a:r>
            <a:r>
              <a:rPr lang="zh-CN" altLang="en-US" sz="2400" b="0" dirty="0"/>
              <a:t>下，地铁的制动必然会产生巨大的能量浪费！我国地铁</a:t>
            </a:r>
            <a:r>
              <a:rPr lang="zh-CN" altLang="en-US" sz="2400" b="0" dirty="0">
                <a:highlight>
                  <a:srgbClr val="FFFF00"/>
                </a:highlight>
              </a:rPr>
              <a:t>在启动和制动方面损耗巨大</a:t>
            </a:r>
            <a:r>
              <a:rPr lang="zh-CN" altLang="en-US" sz="2400" b="0" dirty="0"/>
              <a:t>，如若将其利用起来，将节省巨大的能量与</a:t>
            </a:r>
            <a:r>
              <a:rPr lang="zh-CN" altLang="en-US" sz="2400" b="0" dirty="0"/>
              <a:t>开支。</a:t>
            </a:r>
            <a:endParaRPr lang="zh-CN" altLang="en-US" sz="2400" b="0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48765" y="4110990"/>
            <a:ext cx="8476615" cy="18992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 flipH="1">
            <a:off x="1756975" y="1175067"/>
            <a:ext cx="2359025" cy="4507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fontAlgn="base"/>
            <a:r>
              <a:rPr lang="en-US" altLang="zh-CN" sz="28700" b="1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lt"/>
              </a:rPr>
              <a:t>2</a:t>
            </a:r>
            <a:endParaRPr lang="en-US" altLang="zh-CN" sz="28700" b="1" strike="noStrike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25245" y="2707009"/>
            <a:ext cx="5409566" cy="939160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项目原理</a:t>
            </a:r>
            <a:endParaRPr lang="zh-CN" altLang="en-US" sz="60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425245" y="3646276"/>
            <a:ext cx="5409566" cy="1310880"/>
          </a:xfrm>
        </p:spPr>
        <p:txBody>
          <a:bodyPr/>
          <a:lstStyle/>
          <a:p>
            <a:r>
              <a:rPr sz="2000" dirty="0">
                <a:sym typeface="+mn-ea"/>
              </a:rPr>
              <a:t>超导状态下的</a:t>
            </a:r>
            <a:r>
              <a:rPr lang="en-US" altLang="zh-CN" sz="2000" dirty="0">
                <a:sym typeface="+mn-ea"/>
              </a:rPr>
              <a:t>“</a:t>
            </a:r>
            <a:r>
              <a:rPr sz="2000" dirty="0">
                <a:sym typeface="+mn-ea"/>
              </a:rPr>
              <a:t>楞次定律</a:t>
            </a:r>
            <a:r>
              <a:rPr lang="en-US" altLang="zh-CN" sz="2000" dirty="0">
                <a:sym typeface="+mn-ea"/>
              </a:rPr>
              <a:t>”</a:t>
            </a:r>
            <a:endParaRPr lang="en-US" altLang="zh-CN" sz="2000" dirty="0">
              <a:sym typeface="+mn-ea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57825" y="377825"/>
            <a:ext cx="1276350" cy="4254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02510" y="2461260"/>
            <a:ext cx="10354945" cy="2634615"/>
          </a:xfrm>
        </p:spPr>
        <p:txBody>
          <a:bodyPr>
            <a:noAutofit/>
          </a:bodyPr>
          <a:lstStyle/>
          <a:p>
            <a:r>
              <a:rPr lang="en-US" altLang="zh-CN" sz="2400" b="0" dirty="0"/>
              <a:t>      </a:t>
            </a:r>
            <a:r>
              <a:rPr lang="zh-CN" altLang="en-US" sz="2400" b="0" dirty="0"/>
              <a:t>随</a:t>
            </a:r>
            <a:endParaRPr lang="zh-CN" altLang="en-US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536700"/>
            <a:ext cx="5113020" cy="3937000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sz="quarter" idx="13"/>
          </p:nvPr>
        </p:nvSpPr>
        <p:spPr>
          <a:xfrm>
            <a:off x="5351145" y="1455420"/>
            <a:ext cx="6222365" cy="4464685"/>
          </a:xfrm>
        </p:spPr>
        <p:txBody>
          <a:bodyPr>
            <a:noAutofit/>
          </a:bodyPr>
          <a:p>
            <a:r>
              <a:rPr lang="zh-CN" altLang="en-US" sz="2400"/>
              <a:t>如图为一个永磁体与超导线圈组成的简易装置，在超导状态下，当永磁体穿越超导线圈时，宏观上会表现为</a:t>
            </a:r>
            <a:r>
              <a:rPr lang="en-US" altLang="zh-CN" sz="2400">
                <a:highlight>
                  <a:srgbClr val="FFFF00"/>
                </a:highlight>
              </a:rPr>
              <a:t>“</a:t>
            </a:r>
            <a:r>
              <a:rPr lang="zh-CN" altLang="en-US" sz="2400">
                <a:highlight>
                  <a:srgbClr val="FFFF00"/>
                </a:highlight>
              </a:rPr>
              <a:t>来拒去推</a:t>
            </a:r>
            <a:r>
              <a:rPr lang="en-US" altLang="zh-CN" sz="2400">
                <a:highlight>
                  <a:srgbClr val="FFFF00"/>
                </a:highlight>
              </a:rPr>
              <a:t>”</a:t>
            </a:r>
            <a:r>
              <a:rPr lang="zh-CN" altLang="en-US" sz="2400"/>
              <a:t>的特殊效果，即永磁体在线圈上部向线圈运动时会受到向上的阻力，而穿越线圈后会受到向下的推力。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/>
          <p:nvPr>
            <p:ph sz="quarter" idx="13"/>
          </p:nvPr>
        </p:nvSpPr>
        <p:spPr>
          <a:xfrm>
            <a:off x="551815" y="890270"/>
            <a:ext cx="3417570" cy="4464685"/>
          </a:xfrm>
        </p:spPr>
        <p:txBody>
          <a:bodyPr>
            <a:noAutofit/>
          </a:bodyPr>
          <a:p>
            <a:r>
              <a:rPr lang="zh-CN" altLang="en-US" sz="2400"/>
              <a:t>根据永磁体在穿越线圈过程中线圈磁通量与感应电流的变化，可将线圈等效为所示右图中的黄色磁体，故整个下落过程可等效为右图，根据</a:t>
            </a:r>
            <a:r>
              <a:rPr lang="en-US" altLang="zh-CN" sz="2400"/>
              <a:t>“</a:t>
            </a:r>
            <a:r>
              <a:rPr lang="zh-CN" altLang="en-US" sz="2400"/>
              <a:t>同性相斥</a:t>
            </a:r>
            <a:r>
              <a:rPr lang="en-US" altLang="zh-CN" sz="2400"/>
              <a:t>”</a:t>
            </a:r>
            <a:r>
              <a:rPr lang="zh-CN" altLang="en-US" sz="2400"/>
              <a:t>的原理判断其受力</a:t>
            </a:r>
            <a:r>
              <a:rPr lang="zh-CN" altLang="en-US" sz="2400"/>
              <a:t>状况。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3960" y="504190"/>
            <a:ext cx="2164080" cy="6103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770" y="622300"/>
            <a:ext cx="1723390" cy="2758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45" y="3562350"/>
            <a:ext cx="1539240" cy="279590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7588250" y="2185670"/>
            <a:ext cx="1239520" cy="39116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588250" y="4206240"/>
            <a:ext cx="1239520" cy="38227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/>
          <p:nvPr>
            <p:ph sz="quarter" idx="13"/>
          </p:nvPr>
        </p:nvSpPr>
        <p:spPr>
          <a:xfrm>
            <a:off x="551815" y="890270"/>
            <a:ext cx="3417570" cy="4464685"/>
          </a:xfrm>
        </p:spPr>
        <p:txBody>
          <a:bodyPr>
            <a:noAutofit/>
          </a:bodyPr>
          <a:p>
            <a:r>
              <a:rPr lang="zh-CN" altLang="en-US" sz="2400"/>
              <a:t>左上角为受力情况，根据显示可以看到磁体在上部的受力为正，即向上，在下部的受力为负，即</a:t>
            </a:r>
            <a:r>
              <a:rPr lang="zh-CN" altLang="en-US" sz="2400"/>
              <a:t>向下。</a:t>
            </a:r>
            <a:endParaRPr lang="zh-CN" altLang="en-US" sz="2400"/>
          </a:p>
        </p:txBody>
      </p:sp>
      <p:pic>
        <p:nvPicPr>
          <p:cNvPr id="2" name="13C273AFE694F02488225B77D22AC17C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69385" y="890270"/>
            <a:ext cx="7774305" cy="42278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 flipH="1">
            <a:off x="1756975" y="1175067"/>
            <a:ext cx="2359025" cy="4507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fontAlgn="base"/>
            <a:r>
              <a:rPr lang="en-US" altLang="zh-CN" sz="28700" b="1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lt"/>
              </a:rPr>
              <a:t>3</a:t>
            </a:r>
            <a:endParaRPr lang="en-US" altLang="zh-CN" sz="28700" b="1" strike="noStrike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25245" y="2707009"/>
            <a:ext cx="5409566" cy="939160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项目装置</a:t>
            </a:r>
            <a:r>
              <a:rPr lang="zh-CN" altLang="en-US" sz="6000" dirty="0"/>
              <a:t>设计</a:t>
            </a:r>
            <a:endParaRPr lang="zh-CN" altLang="en-US" sz="60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425245" y="3646276"/>
            <a:ext cx="5409566" cy="1310880"/>
          </a:xfrm>
        </p:spPr>
        <p:txBody>
          <a:bodyPr/>
          <a:lstStyle/>
          <a:p>
            <a:r>
              <a:rPr sz="2000" dirty="0">
                <a:sym typeface="+mn-ea"/>
              </a:rPr>
              <a:t>具体结构与方案</a:t>
            </a:r>
            <a:endParaRPr lang="en-US" altLang="zh-CN" sz="2000" dirty="0">
              <a:sym typeface="+mn-ea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57825" y="377825"/>
            <a:ext cx="1276350" cy="4254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2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4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4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4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4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519.xml><?xml version="1.0" encoding="utf-8"?>
<p:tagLst xmlns:p="http://schemas.openxmlformats.org/presentationml/2006/main">
  <p:tag name="KSO_WM_UNIT_VALUE" val="118*354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2582_1*j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b"/>
  <p:tag name="KSO_WM_UNIT_TEXT_FILL_FORE_SCHEMECOLOR_INDEX_BRIGHTNESS" val="0.15"/>
  <p:tag name="KSO_WM_UNIT_TEXT_FILL_FORE_SCHEMECOLOR_INDEX" val="13"/>
  <p:tag name="KSO_WM_UNIT_TEXT_FILL_TYPE" val="1"/>
</p:tagLst>
</file>

<file path=ppt/tags/tag521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2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2_1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23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  <p:tag name="KSO_WM_SPECIAL_SOURCE" val="bdnull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82_4*l_h_i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582_4*l_h_a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6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82_4*l_h_f*1_1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582_4*l_h_a*1_2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82_4*l_h_i*1_2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82_4*l_h_f*1_2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582_4*l_h_a*1_3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82_4*l_h_i*1_3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3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82_4*l_h_f*1_3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582_4*l_h_a*1_4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82_4*l_h_i*1_4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35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582_4*l_h_f*1_4_1"/>
  <p:tag name="KSO_WM_TEMPLATE_CATEGORY" val="custom"/>
  <p:tag name="KSO_WM_TEMPLATE_INDEX" val="20202582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36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82_4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3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4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38.xml><?xml version="1.0" encoding="utf-8"?>
<p:tagLst xmlns:p="http://schemas.openxmlformats.org/presentationml/2006/main">
  <p:tag name="KSO_WM_SLIDE_ID" val="custom2020258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82"/>
  <p:tag name="KSO_WM_SLIDE_LAYOUT" val="a_b_l"/>
  <p:tag name="KSO_WM_SLIDE_LAYOUT_CNT" val="1_1_1"/>
  <p:tag name="KSO_WM_SPECIAL_SOURCE" val="bdnull"/>
</p:tagLst>
</file>

<file path=ppt/tags/tag539.xml><?xml version="1.0" encoding="utf-8"?>
<p:tagLst xmlns:p="http://schemas.openxmlformats.org/presentationml/2006/main">
  <p:tag name="KSO_WM_UNIT_PRESET_TEXT" val="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82_7*e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1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2_7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2.xml><?xml version="1.0" encoding="utf-8"?>
<p:tagLst xmlns:p="http://schemas.openxmlformats.org/presentationml/2006/main">
  <p:tag name="KSO_WM_UNIT_VALUE" val="118*354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2582_7*j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  <p:tag name="KSO_WM_SPECIAL_SOURCE" val="bdnull"/>
</p:tagLst>
</file>

<file path=ppt/tags/tag5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9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5.xml><?xml version="1.0" encoding="utf-8"?>
<p:tagLst xmlns:p="http://schemas.openxmlformats.org/presentationml/2006/main">
  <p:tag name="KSO_WM_SLIDE_ID" val="custom2020258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82"/>
  <p:tag name="KSO_WM_SLIDE_LAYOUT" val="a_f"/>
  <p:tag name="KSO_WM_SLIDE_LAYOUT_CNT" val="1_1"/>
  <p:tag name="KSO_WM_SPECIAL_SOURCE" val="bdnull"/>
</p:tagLst>
</file>

<file path=ppt/tags/tag546.xml><?xml version="1.0" encoding="utf-8"?>
<p:tagLst xmlns:p="http://schemas.openxmlformats.org/presentationml/2006/main">
  <p:tag name="KSO_WM_UNIT_PRESET_TEXT" val="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82_7*e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8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2_7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9.xml><?xml version="1.0" encoding="utf-8"?>
<p:tagLst xmlns:p="http://schemas.openxmlformats.org/presentationml/2006/main">
  <p:tag name="KSO_WM_UNIT_VALUE" val="118*354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2582_7*j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  <p:tag name="KSO_WM_SPECIAL_SOURCE" val="bdnull"/>
</p:tagLst>
</file>

<file path=ppt/tags/tag55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9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2.xml><?xml version="1.0" encoding="utf-8"?>
<p:tagLst xmlns:p="http://schemas.openxmlformats.org/presentationml/2006/main">
  <p:tag name="KSO_WM_SLIDE_ID" val="custom2020258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82"/>
  <p:tag name="KSO_WM_SLIDE_LAYOUT" val="a_f"/>
  <p:tag name="KSO_WM_SLIDE_LAYOUT_CNT" val="1_1"/>
  <p:tag name="KSO_WM_SPECIAL_SOURCE" val="bdnull"/>
</p:tagLst>
</file>

<file path=ppt/tags/tag553.xml><?xml version="1.0" encoding="utf-8"?>
<p:tagLst xmlns:p="http://schemas.openxmlformats.org/presentationml/2006/main">
  <p:tag name="KSO_WM_SLIDE_ID" val="custom2020258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82"/>
  <p:tag name="KSO_WM_SLIDE_LAYOUT" val="a_f"/>
  <p:tag name="KSO_WM_SLIDE_LAYOUT_CNT" val="1_1"/>
  <p:tag name="KSO_WM_SPECIAL_SOURCE" val="bdnull"/>
</p:tagLst>
</file>

<file path=ppt/tags/tag554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5733*2941*775*775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555.xml><?xml version="1.0" encoding="utf-8"?>
<p:tagLst xmlns:p="http://schemas.openxmlformats.org/presentationml/2006/main">
  <p:tag name="KSO_WM_SLIDE_ID" val="custom2020258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82"/>
  <p:tag name="KSO_WM_SLIDE_LAYOUT" val="a_f"/>
  <p:tag name="KSO_WM_SLIDE_LAYOUT_CNT" val="1_1"/>
  <p:tag name="KSO_WM_SPECIAL_SOURCE" val="bdnull"/>
</p:tagLst>
</file>

<file path=ppt/tags/tag556.xml><?xml version="1.0" encoding="utf-8"?>
<p:tagLst xmlns:p="http://schemas.openxmlformats.org/presentationml/2006/main">
  <p:tag name="KSO_WM_UNIT_PRESET_TEXT" val="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82_7*e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8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2_7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9.xml><?xml version="1.0" encoding="utf-8"?>
<p:tagLst xmlns:p="http://schemas.openxmlformats.org/presentationml/2006/main">
  <p:tag name="KSO_WM_UNIT_VALUE" val="118*354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2582_7*j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  <p:tag name="KSO_WM_SPECIAL_SOURCE" val="bdnull"/>
</p:tagLst>
</file>

<file path=ppt/tags/tag56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8527*2657*459*459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562.xml><?xml version="1.0" encoding="utf-8"?>
<p:tagLst xmlns:p="http://schemas.openxmlformats.org/presentationml/2006/main">
  <p:tag name="KSO_WM_SLIDE_ID" val="custom2020258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82"/>
  <p:tag name="KSO_WM_SLIDE_LAYOUT" val="a_f"/>
  <p:tag name="KSO_WM_SLIDE_LAYOUT_CNT" val="1_1"/>
  <p:tag name="KSO_WM_SPECIAL_SOURCE" val="bdnull"/>
</p:tagLst>
</file>

<file path=ppt/tags/tag563.xml><?xml version="1.0" encoding="utf-8"?>
<p:tagLst xmlns:p="http://schemas.openxmlformats.org/presentationml/2006/main">
  <p:tag name="KSO_WM_UNIT_PRESET_TEXT" val="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82_7*e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5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82_7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p="http://schemas.openxmlformats.org/presentationml/2006/main">
  <p:tag name="KSO_WM_UNIT_VALUE" val="118*354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2582_7*j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  <p:tag name="KSO_WM_SPECIAL_SOURCE" val="bdnull"/>
</p:tagLst>
</file>

<file path=ppt/tags/tag568.xml><?xml version="1.0" encoding="utf-8"?>
<p:tagLst xmlns:p="http://schemas.openxmlformats.org/presentationml/2006/main">
  <p:tag name="KSO_WM_SLIDE_ID" val="custom2020258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82"/>
  <p:tag name="KSO_WM_SLIDE_LAYOUT" val="a_f"/>
  <p:tag name="KSO_WM_SLIDE_LAYOUT_CNT" val="1_1"/>
  <p:tag name="KSO_WM_SPECIAL_SOURCE" val="bdnull"/>
</p:tagLst>
</file>

<file path=ppt/tags/tag569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5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PRESET_TEXT" val="谢谢观看"/>
  <p:tag name="KSO_WM_UNIT_ISNUMDGMTITLE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0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82_15*b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PRESET_TEXT" val="汇报日期"/>
  <p:tag name="KSO_WM_UNIT_ISNUMDGMTITLE" val="0"/>
</p:tagLst>
</file>

<file path=ppt/tags/tag571.xml><?xml version="1.0" encoding="utf-8"?>
<p:tagLst xmlns:p="http://schemas.openxmlformats.org/presentationml/2006/main">
  <p:tag name="KSO_WM_UNIT_VALUE" val="132*395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2582_15*j*1"/>
  <p:tag name="KSO_WM_TEMPLATE_CATEGORY" val="custom"/>
  <p:tag name="KSO_WM_TEMPLATE_INDEX" val="20202582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SLIDE_ID" val="custom20202582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82"/>
  <p:tag name="KSO_WM_SLIDE_LAYOUT" val="a_b_j"/>
  <p:tag name="KSO_WM_SLIDE_LAYOUT_CNT" val="1_2_1"/>
  <p:tag name="KSO_WM_SPECIAL_SOURCE" val="bdnull"/>
</p:tagLst>
</file>

<file path=ppt/tags/tag573.xml><?xml version="1.0" encoding="utf-8"?>
<p:tagLst xmlns:p="http://schemas.openxmlformats.org/presentationml/2006/main">
  <p:tag name="KSO_DOCER_TEMPLATE_OPEN_ONCE_MARK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WPS 演示</Application>
  <PresentationFormat>宽屏</PresentationFormat>
  <Paragraphs>76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汉仪旗黑-85S</vt:lpstr>
      <vt:lpstr>黑体</vt:lpstr>
      <vt:lpstr>Arial Unicode MS</vt:lpstr>
      <vt:lpstr>Calibri</vt:lpstr>
      <vt:lpstr>Office 主题​​</vt:lpstr>
      <vt:lpstr>1_Office 主题​​</vt:lpstr>
      <vt:lpstr>2_Office 主题​​</vt:lpstr>
      <vt:lpstr>基于超导材料的 地铁进出站能量回收利用装置</vt:lpstr>
      <vt:lpstr>PowerPoint 演示文稿</vt:lpstr>
      <vt:lpstr>项目研究背景</vt:lpstr>
      <vt:lpstr>      随着我国经济发展，地铁已然成为了人们主要的交通方式。地铁运行的速度很大，而每个站点的发车时间固定，站台与站台之间距离较短约几分钟路程，导致地铁在一天行驶过程中发车、停车次数非常多。地铁列车一节2车厢能够搭乘大约500名乘客，而一辆列车可搭乘的乘客数目大约3000-5400人，如此大的负载下，地铁的制动必然会产生巨大的能量浪费！我国地铁在启动和制动方面损耗巨大，如若将其利用起来，将节省巨大的能量与开支。</vt:lpstr>
      <vt:lpstr>项目原理</vt:lpstr>
      <vt:lpstr>      随</vt:lpstr>
      <vt:lpstr>PowerPoint 演示文稿</vt:lpstr>
      <vt:lpstr>PowerPoint 演示文稿</vt:lpstr>
      <vt:lpstr>项目装置设计</vt:lpstr>
      <vt:lpstr>PowerPoint 演示文稿</vt:lpstr>
      <vt:lpstr>项目进度小结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忆</cp:lastModifiedBy>
  <cp:revision>174</cp:revision>
  <dcterms:created xsi:type="dcterms:W3CDTF">2019-06-19T02:08:00Z</dcterms:created>
  <dcterms:modified xsi:type="dcterms:W3CDTF">2022-01-13T01:56:02Z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D026EB263D014644BCEF2B632064D35E</vt:lpwstr>
  </property>
</Properties>
</file>