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3.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4.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5.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6.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33"/>
  </p:notesMasterIdLst>
  <p:sldIdLst>
    <p:sldId id="410" r:id="rId2"/>
    <p:sldId id="415" r:id="rId3"/>
    <p:sldId id="417" r:id="rId4"/>
    <p:sldId id="489" r:id="rId5"/>
    <p:sldId id="473" r:id="rId6"/>
    <p:sldId id="474" r:id="rId7"/>
    <p:sldId id="475" r:id="rId8"/>
    <p:sldId id="433" r:id="rId9"/>
    <p:sldId id="476" r:id="rId10"/>
    <p:sldId id="477" r:id="rId11"/>
    <p:sldId id="478" r:id="rId12"/>
    <p:sldId id="479" r:id="rId13"/>
    <p:sldId id="482" r:id="rId14"/>
    <p:sldId id="483" r:id="rId15"/>
    <p:sldId id="439" r:id="rId16"/>
    <p:sldId id="480" r:id="rId17"/>
    <p:sldId id="481" r:id="rId18"/>
    <p:sldId id="484" r:id="rId19"/>
    <p:sldId id="485" r:id="rId20"/>
    <p:sldId id="443" r:id="rId21"/>
    <p:sldId id="486" r:id="rId22"/>
    <p:sldId id="487" r:id="rId23"/>
    <p:sldId id="449" r:id="rId24"/>
    <p:sldId id="490" r:id="rId25"/>
    <p:sldId id="491" r:id="rId26"/>
    <p:sldId id="492" r:id="rId27"/>
    <p:sldId id="493" r:id="rId28"/>
    <p:sldId id="494" r:id="rId29"/>
    <p:sldId id="495" r:id="rId30"/>
    <p:sldId id="496" r:id="rId31"/>
    <p:sldId id="43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32" autoAdjust="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0A5FD-462C-4737-B45B-7D0251201745}" type="datetimeFigureOut">
              <a:rPr lang="zh-CN" altLang="en-US" smtClean="0"/>
              <a:t>2021/12/20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9F060-ECD9-413A-AEA8-6533A3EF35A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C41CAE-21AA-4E31-819F-5502D2AE3057}"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9C41CAE-21AA-4E31-819F-5502D2AE3057}"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9C41CAE-21AA-4E31-819F-5502D2AE3057}" type="slidenum">
              <a:rPr lang="zh-CN" altLang="en-US" smtClean="0"/>
              <a:t>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9C41CAE-21AA-4E31-819F-5502D2AE3057}" type="slidenum">
              <a:rPr lang="zh-CN" altLang="en-US" smtClean="0"/>
              <a:t>15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9C41CAE-21AA-4E31-819F-5502D2AE3057}" type="slidenum">
              <a:rPr lang="zh-CN" altLang="en-US" smtClean="0"/>
              <a:t>20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9C41CAE-21AA-4E31-819F-5502D2AE3057}" type="slidenum">
              <a:rPr lang="zh-CN" altLang="en-US" smtClean="0"/>
              <a:t>23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C41CAE-21AA-4E31-819F-5502D2AE3057}" type="slidenum">
              <a:rPr lang="zh-CN" altLang="en-US" smtClean="0"/>
              <a:t>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Master" Target="../slideMasters/slideMaster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5.sv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4.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3.jpeg"/><Relationship Id="rId5" Type="http://schemas.openxmlformats.org/officeDocument/2006/relationships/tags" Target="../tags/tag15.xml"/><Relationship Id="rId10" Type="http://schemas.openxmlformats.org/officeDocument/2006/relationships/slideMaster" Target="../slideMasters/slideMaster1.xml"/><Relationship Id="rId4" Type="http://schemas.openxmlformats.org/officeDocument/2006/relationships/tags" Target="../tags/tag14.xml"/><Relationship Id="rId9" Type="http://schemas.openxmlformats.org/officeDocument/2006/relationships/tags" Target="../tags/tag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635151DE-4A76-42E6-B10B-CA988E7C555F}" type="datetimeFigureOut">
              <a:rPr lang="zh-CN" altLang="en-US" smtClean="0"/>
              <a:t>2021/12/20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7AFE19-EE8F-428B-9B55-CB6954C3E35D}"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35151DE-4A76-42E6-B10B-CA988E7C555F}" type="datetimeFigureOut">
              <a:rPr lang="zh-CN" altLang="en-US" smtClean="0"/>
              <a:t>2021/12/20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7AFE19-EE8F-428B-9B55-CB6954C3E35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35151DE-4A76-42E6-B10B-CA988E7C555F}" type="datetimeFigureOut">
              <a:rPr lang="zh-CN" altLang="en-US" smtClean="0"/>
              <a:t>2021/12/20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7AFE19-EE8F-428B-9B55-CB6954C3E35D}"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067653" y="1519200"/>
            <a:ext cx="6098400" cy="1940400"/>
          </a:xfrm>
        </p:spPr>
        <p:txBody>
          <a:bodyPr lIns="91440" tIns="45720" rIns="91440" bIns="45720" anchor="t" anchorCtr="0">
            <a:normAutofit/>
          </a:bodyPr>
          <a:lstStyle>
            <a:lvl1pPr>
              <a:defRPr sz="6000" u="none" strike="noStrike" kern="1200" cap="none" spc="300" normalizeH="0">
                <a:solidFill>
                  <a:schemeClr val="tx1"/>
                </a:solidFill>
                <a:uFillTx/>
                <a:latin typeface="微软雅黑" panose="020B0503020204020204" pitchFamily="34" charset="-122"/>
                <a:ea typeface="微软雅黑" panose="020B0503020204020204" pitchFamily="34" charset="-122"/>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069200" y="3459600"/>
            <a:ext cx="2390400" cy="709200"/>
          </a:xfrm>
        </p:spPr>
        <p:txBody>
          <a:bodyPr lIns="91440" tIns="45720" rIns="91440" bIns="45720">
            <a:normAutofit/>
          </a:bodyPr>
          <a:lstStyle>
            <a:lvl1pPr marL="0" indent="0" eaLnBrk="1" fontAlgn="auto" latinLnBrk="0" hangingPunct="1">
              <a:lnSpc>
                <a:spcPct val="100000"/>
              </a:lnSpc>
              <a:spcAft>
                <a:spcPts val="0"/>
              </a:spcAft>
              <a:buNone/>
              <a:defRPr kumimoji="0" lang="zh-CN" altLang="en-US" sz="4000" b="1" i="0" u="none" strike="noStrike" kern="1200" cap="none" spc="150" normalizeH="0" baseline="0" noProof="1">
                <a:solidFill>
                  <a:schemeClr val="tx1"/>
                </a:solidFill>
                <a:uFillTx/>
                <a:latin typeface="微软雅黑" panose="020B0503020204020204" pitchFamily="34" charset="-122"/>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编辑标题</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2021/12/20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
        <p:nvSpPr>
          <p:cNvPr id="13" name="任意多边形: 形状 12"/>
          <p:cNvSpPr/>
          <p:nvPr>
            <p:custDataLst>
              <p:tags r:id="rId6"/>
            </p:custDataLst>
          </p:nvPr>
        </p:nvSpPr>
        <p:spPr>
          <a:xfrm>
            <a:off x="9790001" y="4719484"/>
            <a:ext cx="2158251" cy="2138516"/>
          </a:xfrm>
          <a:custGeom>
            <a:avLst/>
            <a:gdLst>
              <a:gd name="connsiteX0" fmla="*/ 984783 w 2158251"/>
              <a:gd name="connsiteY0" fmla="*/ 0 h 2138516"/>
              <a:gd name="connsiteX1" fmla="*/ 2158251 w 2158251"/>
              <a:gd name="connsiteY1" fmla="*/ 0 h 2138516"/>
              <a:gd name="connsiteX2" fmla="*/ 1173468 w 2158251"/>
              <a:gd name="connsiteY2" fmla="*/ 2138516 h 2138516"/>
              <a:gd name="connsiteX3" fmla="*/ 0 w 2158251"/>
              <a:gd name="connsiteY3" fmla="*/ 2138516 h 2138516"/>
            </a:gdLst>
            <a:ahLst/>
            <a:cxnLst>
              <a:cxn ang="0">
                <a:pos x="connsiteX0" y="connsiteY0"/>
              </a:cxn>
              <a:cxn ang="0">
                <a:pos x="connsiteX1" y="connsiteY1"/>
              </a:cxn>
              <a:cxn ang="0">
                <a:pos x="connsiteX2" y="connsiteY2"/>
              </a:cxn>
              <a:cxn ang="0">
                <a:pos x="connsiteX3" y="connsiteY3"/>
              </a:cxn>
            </a:cxnLst>
            <a:rect l="l" t="t" r="r" b="b"/>
            <a:pathLst>
              <a:path w="2158251" h="2138516">
                <a:moveTo>
                  <a:pt x="984783" y="0"/>
                </a:moveTo>
                <a:lnTo>
                  <a:pt x="2158251" y="0"/>
                </a:lnTo>
                <a:lnTo>
                  <a:pt x="1173468" y="2138516"/>
                </a:lnTo>
                <a:lnTo>
                  <a:pt x="0" y="21385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平行四边形 13"/>
          <p:cNvSpPr/>
          <p:nvPr>
            <p:custDataLst>
              <p:tags r:id="rId7"/>
            </p:custDataLst>
          </p:nvPr>
        </p:nvSpPr>
        <p:spPr>
          <a:xfrm>
            <a:off x="7698658" y="0"/>
            <a:ext cx="2450290" cy="2772697"/>
          </a:xfrm>
          <a:prstGeom prst="parallelogram">
            <a:avLst>
              <a:gd name="adj" fmla="val 5210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8"/>
            </p:custDataLst>
          </p:nvPr>
        </p:nvSpPr>
        <p:spPr>
          <a:xfrm>
            <a:off x="1188678" y="4334306"/>
            <a:ext cx="965771" cy="821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dirty="0"/>
          </a:p>
        </p:txBody>
      </p:sp>
      <p:sp>
        <p:nvSpPr>
          <p:cNvPr id="19" name="任意多边形: 形状 18"/>
          <p:cNvSpPr/>
          <p:nvPr>
            <p:custDataLst>
              <p:tags r:id="rId9"/>
            </p:custDataLst>
          </p:nvPr>
        </p:nvSpPr>
        <p:spPr>
          <a:xfrm rot="1568113">
            <a:off x="8033983" y="-655071"/>
            <a:ext cx="3613355" cy="8756543"/>
          </a:xfrm>
          <a:custGeom>
            <a:avLst/>
            <a:gdLst>
              <a:gd name="connsiteX0" fmla="*/ 2277573 w 3613355"/>
              <a:gd name="connsiteY0" fmla="*/ 0 h 8756543"/>
              <a:gd name="connsiteX1" fmla="*/ 3613355 w 3613355"/>
              <a:gd name="connsiteY1" fmla="*/ 2722435 h 8756543"/>
              <a:gd name="connsiteX2" fmla="*/ 3613355 w 3613355"/>
              <a:gd name="connsiteY2" fmla="*/ 6983624 h 8756543"/>
              <a:gd name="connsiteX3" fmla="*/ 0 w 3613355"/>
              <a:gd name="connsiteY3" fmla="*/ 8756543 h 8756543"/>
              <a:gd name="connsiteX4" fmla="*/ 0 w 3613355"/>
              <a:gd name="connsiteY4" fmla="*/ 1117508 h 8756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355" h="8756543">
                <a:moveTo>
                  <a:pt x="2277573" y="0"/>
                </a:moveTo>
                <a:lnTo>
                  <a:pt x="3613355" y="2722435"/>
                </a:lnTo>
                <a:lnTo>
                  <a:pt x="3613355" y="6983624"/>
                </a:lnTo>
                <a:lnTo>
                  <a:pt x="0" y="8756543"/>
                </a:lnTo>
                <a:lnTo>
                  <a:pt x="0" y="11175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2" name="文本占位符 21"/>
          <p:cNvSpPr>
            <a:spLocks noGrp="1"/>
          </p:cNvSpPr>
          <p:nvPr>
            <p:ph type="body" sz="quarter" idx="13" hasCustomPrompt="1"/>
            <p:custDataLst>
              <p:tags r:id="rId10"/>
            </p:custDataLst>
          </p:nvPr>
        </p:nvSpPr>
        <p:spPr>
          <a:xfrm>
            <a:off x="1069200" y="4582800"/>
            <a:ext cx="3758400" cy="1663200"/>
          </a:xfrm>
        </p:spPr>
        <p:txBody>
          <a:bodyPr lIns="91440" tIns="45720" rIns="91440" bIns="45720"/>
          <a:lstStyle>
            <a:lvl1pPr marL="0" indent="0">
              <a:lnSpc>
                <a:spcPct val="100000"/>
              </a:lnSpc>
              <a:spcAft>
                <a:spcPts val="0"/>
              </a:spcAft>
              <a:buNone/>
              <a:defRPr>
                <a:solidFill>
                  <a:schemeClr val="bg1">
                    <a:lumMod val="50000"/>
                  </a:schemeClr>
                </a:solidFill>
              </a:defRPr>
            </a:lvl1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sz="1600" dirty="0">
                <a:solidFill>
                  <a:schemeClr val="bg2">
                    <a:lumMod val="50000"/>
                  </a:schemeClr>
                </a:solidFill>
                <a:latin typeface="Arial" panose="020B0604020202020204" pitchFamily="34" charset="0"/>
                <a:ea typeface="微软雅黑" panose="020B0503020204020204" pitchFamily="34" charset="-122"/>
              </a:rPr>
              <a:t>单击此处添加文本具体内容，简明扼要地阐述你的观点</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末尾幻灯片">
    <p:spTree>
      <p:nvGrpSpPr>
        <p:cNvPr id="1" name=""/>
        <p:cNvGrpSpPr/>
        <p:nvPr/>
      </p:nvGrpSpPr>
      <p:grpSpPr>
        <a:xfrm>
          <a:off x="0" y="0"/>
          <a:ext cx="0" cy="0"/>
          <a:chOff x="0" y="0"/>
          <a:chExt cx="0" cy="0"/>
        </a:xfrm>
      </p:grpSpPr>
      <p:sp>
        <p:nvSpPr>
          <p:cNvPr id="5" name="灯片编号占位符 4"/>
          <p:cNvSpPr>
            <a:spLocks noGrp="1"/>
          </p:cNvSpPr>
          <p:nvPr>
            <p:ph type="sldNum" sz="quarter" idx="12"/>
            <p:custDataLst>
              <p:tags r:id="rId1"/>
            </p:custDataLst>
          </p:nvPr>
        </p:nvSpPr>
        <p:spPr/>
        <p:txBody>
          <a:bodyPr/>
          <a:lstStyle/>
          <a:p>
            <a:fld id="{49AE70B2-8BF9-45C0-BB95-33D1B9D3A854}" type="slidenum">
              <a:rPr lang="zh-CN" altLang="en-US" smtClean="0"/>
              <a:t>‹#›</a:t>
            </a:fld>
            <a:endParaRPr lang="zh-CN" altLang="en-US"/>
          </a:p>
        </p:txBody>
      </p:sp>
      <p:pic>
        <p:nvPicPr>
          <p:cNvPr id="6" name="图片 5"/>
          <p:cNvPicPr>
            <a:picLocks noChangeAspect="1"/>
          </p:cNvPicPr>
          <p:nvPr>
            <p:custDataLst>
              <p:tags r:id="rId2"/>
            </p:custDataLst>
          </p:nvPr>
        </p:nvPicPr>
        <p:blipFill>
          <a:blip r:embed="rId11">
            <a:extLst>
              <a:ext uri="{28A0092B-C50C-407E-A947-70E740481C1C}">
                <a14:useLocalDpi xmlns:a14="http://schemas.microsoft.com/office/drawing/2010/main" val="0"/>
              </a:ext>
            </a:extLst>
          </a:blip>
          <a:srcRect l="26054" t="27750" r="39835" b="11080"/>
          <a:stretch>
            <a:fillRect/>
          </a:stretch>
        </p:blipFill>
        <p:spPr>
          <a:xfrm>
            <a:off x="5398421" y="3"/>
            <a:ext cx="6793580" cy="6857999"/>
          </a:xfrm>
          <a:custGeom>
            <a:avLst/>
            <a:gdLst>
              <a:gd name="connsiteX0" fmla="*/ 4188061 w 6793580"/>
              <a:gd name="connsiteY0" fmla="*/ 0 h 6857999"/>
              <a:gd name="connsiteX1" fmla="*/ 6793580 w 6793580"/>
              <a:gd name="connsiteY1" fmla="*/ 0 h 6857999"/>
              <a:gd name="connsiteX2" fmla="*/ 6793580 w 6793580"/>
              <a:gd name="connsiteY2" fmla="*/ 6857999 h 6857999"/>
              <a:gd name="connsiteX3" fmla="*/ 0 w 6793580"/>
              <a:gd name="connsiteY3" fmla="*/ 6857999 h 6857999"/>
              <a:gd name="connsiteX4" fmla="*/ 0 w 6793580"/>
              <a:gd name="connsiteY4" fmla="*/ 6857997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3580" h="6857999">
                <a:moveTo>
                  <a:pt x="4188061" y="0"/>
                </a:moveTo>
                <a:lnTo>
                  <a:pt x="6793580" y="0"/>
                </a:lnTo>
                <a:lnTo>
                  <a:pt x="6793580" y="6857999"/>
                </a:lnTo>
                <a:lnTo>
                  <a:pt x="0" y="6857999"/>
                </a:lnTo>
                <a:lnTo>
                  <a:pt x="0" y="6857997"/>
                </a:lnTo>
                <a:close/>
              </a:path>
            </a:pathLst>
          </a:custGeom>
        </p:spPr>
      </p:pic>
      <p:sp>
        <p:nvSpPr>
          <p:cNvPr id="10" name="梯形 9"/>
          <p:cNvSpPr/>
          <p:nvPr>
            <p:custDataLst>
              <p:tags r:id="rId3"/>
            </p:custDataLst>
          </p:nvPr>
        </p:nvSpPr>
        <p:spPr>
          <a:xfrm rot="3625264">
            <a:off x="7181723" y="2140766"/>
            <a:ext cx="1158825" cy="383460"/>
          </a:xfrm>
          <a:prstGeom prst="trapezoid">
            <a:avLst>
              <a:gd name="adj" fmla="val 4359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p:cNvPicPr>
            <a:picLocks noChangeAspect="1"/>
          </p:cNvPicPr>
          <p:nvPr>
            <p:custDataLst>
              <p:tags r:id="rId4"/>
            </p:custDataLst>
          </p:nvPr>
        </p:nvPicPr>
        <p:blipFill>
          <a:blip r:embed="rId12">
            <a:extLst>
              <a:ext uri="{96DAC541-7B7A-43D3-8B79-37D633B846F1}">
                <asvg:svgBlip xmlns:asvg="http://schemas.microsoft.com/office/drawing/2016/SVG/main" r:embed="rId13"/>
              </a:ext>
            </a:extLst>
          </a:blip>
          <a:stretch>
            <a:fillRect/>
          </a:stretch>
        </p:blipFill>
        <p:spPr>
          <a:xfrm>
            <a:off x="6485642" y="1890598"/>
            <a:ext cx="4029577" cy="4971403"/>
          </a:xfrm>
          <a:prstGeom prst="rect">
            <a:avLst/>
          </a:prstGeom>
        </p:spPr>
      </p:pic>
      <p:sp>
        <p:nvSpPr>
          <p:cNvPr id="12" name="等腰三角形 11"/>
          <p:cNvSpPr/>
          <p:nvPr>
            <p:custDataLst>
              <p:tags r:id="rId5"/>
            </p:custDataLst>
          </p:nvPr>
        </p:nvSpPr>
        <p:spPr>
          <a:xfrm rot="10800000">
            <a:off x="6598626" y="0"/>
            <a:ext cx="3055434" cy="260542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6"/>
            </p:custDataLst>
          </p:nvPr>
        </p:nvSpPr>
        <p:spPr>
          <a:xfrm>
            <a:off x="596900" y="3088640"/>
            <a:ext cx="5092065" cy="899160"/>
          </a:xfrm>
        </p:spPr>
        <p:txBody>
          <a:bodyPr vert="horz" lIns="91440" tIns="45720" rIns="91440" bIns="45720" rtlCol="0" anchor="t" anchorCtr="0">
            <a:normAutofit/>
          </a:bodyPr>
          <a:lstStyle>
            <a:lvl1pPr marL="0" marR="0" algn="l" defTabSz="914400" rtl="0" eaLnBrk="1" fontAlgn="auto" latinLnBrk="0" hangingPunct="1">
              <a:lnSpc>
                <a:spcPct val="100000"/>
              </a:lnSpc>
              <a:buNone/>
              <a:defRPr kumimoji="0" lang="zh-CN" altLang="en-US" sz="6000" b="0" i="0" u="none" strike="noStrike" kern="1200" cap="none" spc="6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t>2021/12/20</a:t>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18" name="文本占位符 17"/>
          <p:cNvSpPr>
            <a:spLocks noGrp="1"/>
          </p:cNvSpPr>
          <p:nvPr>
            <p:ph type="body" sz="quarter" idx="14" hasCustomPrompt="1"/>
            <p:custDataLst>
              <p:tags r:id="rId9"/>
            </p:custDataLst>
          </p:nvPr>
        </p:nvSpPr>
        <p:spPr>
          <a:xfrm>
            <a:off x="596900" y="4035425"/>
            <a:ext cx="5093335" cy="693420"/>
          </a:xfrm>
        </p:spPr>
        <p:txBody>
          <a:bodyPr lIns="91440" tIns="45720" rIns="91440" bIns="45720">
            <a:normAutofit/>
          </a:bodyPr>
          <a:lstStyle>
            <a:lvl1pPr marL="0" indent="0">
              <a:lnSpc>
                <a:spcPct val="100000"/>
              </a:lnSpc>
              <a:spcAft>
                <a:spcPts val="0"/>
              </a:spcAft>
              <a:buNone/>
              <a:defRPr sz="3200"/>
            </a:lvl1pPr>
          </a:lstStyle>
          <a:p>
            <a:pPr lvl="0"/>
            <a:r>
              <a:rPr lang="zh-CN" altLang="en-US" dirty="0"/>
              <a:t>单击此处编辑文本</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35151DE-4A76-42E6-B10B-CA988E7C555F}" type="datetimeFigureOut">
              <a:rPr lang="zh-CN" altLang="en-US" smtClean="0"/>
              <a:t>2021/12/20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7AFE19-EE8F-428B-9B55-CB6954C3E35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35151DE-4A76-42E6-B10B-CA988E7C555F}" type="datetimeFigureOut">
              <a:rPr lang="zh-CN" altLang="en-US" smtClean="0"/>
              <a:t>2021/12/20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7AFE19-EE8F-428B-9B55-CB6954C3E35D}"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35151DE-4A76-42E6-B10B-CA988E7C555F}" type="datetimeFigureOut">
              <a:rPr lang="zh-CN" altLang="en-US" smtClean="0"/>
              <a:t>2021/12/20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7AFE19-EE8F-428B-9B55-CB6954C3E35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35151DE-4A76-42E6-B10B-CA988E7C555F}" type="datetimeFigureOut">
              <a:rPr lang="zh-CN" altLang="en-US" smtClean="0"/>
              <a:t>2021/12/20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47AFE19-EE8F-428B-9B55-CB6954C3E35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35151DE-4A76-42E6-B10B-CA988E7C555F}" type="datetimeFigureOut">
              <a:rPr lang="zh-CN" altLang="en-US" smtClean="0"/>
              <a:t>2021/12/20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47AFE19-EE8F-428B-9B55-CB6954C3E35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151DE-4A76-42E6-B10B-CA988E7C555F}" type="datetimeFigureOut">
              <a:rPr lang="zh-CN" altLang="en-US" smtClean="0"/>
              <a:t>2021/12/20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47AFE19-EE8F-428B-9B55-CB6954C3E35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35151DE-4A76-42E6-B10B-CA988E7C555F}" type="datetimeFigureOut">
              <a:rPr lang="zh-CN" altLang="en-US" smtClean="0"/>
              <a:t>2021/12/20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7AFE19-EE8F-428B-9B55-CB6954C3E35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35151DE-4A76-42E6-B10B-CA988E7C555F}" type="datetimeFigureOut">
              <a:rPr lang="zh-CN" altLang="en-US" smtClean="0"/>
              <a:t>2021/12/20</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7AFE19-EE8F-428B-9B55-CB6954C3E35D}"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alphaModFix amt="45000"/>
            <a:lum/>
          </a:blip>
          <a:srcRect/>
          <a:stretch>
            <a:fillRect t="-70000" b="-7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35151DE-4A76-42E6-B10B-CA988E7C555F}" type="datetimeFigureOut">
              <a:rPr lang="zh-CN" altLang="en-US" smtClean="0"/>
              <a:t>2021/12/20</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47AFE19-EE8F-428B-9B55-CB6954C3E35D}"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slideLayout" Target="../slideLayouts/slideLayout12.xml"/><Relationship Id="rId4" Type="http://schemas.openxmlformats.org/officeDocument/2006/relationships/tags" Target="../tags/tag2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notesSlide" Target="../notesSlides/notesSlide4.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Layout" Target="../slideLayouts/slideLayout12.xml"/><Relationship Id="rId5" Type="http://schemas.openxmlformats.org/officeDocument/2006/relationships/tags" Target="../tags/tag54.xml"/><Relationship Id="rId4" Type="http://schemas.openxmlformats.org/officeDocument/2006/relationships/tags" Target="../tags/tag5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tags" Target="../tags/tag36.xml"/><Relationship Id="rId18" Type="http://schemas.openxmlformats.org/officeDocument/2006/relationships/notesSlide" Target="../notesSlides/notesSlide1.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tags" Target="../tags/tag35.xml"/><Relationship Id="rId17" Type="http://schemas.openxmlformats.org/officeDocument/2006/relationships/slideLayout" Target="../slideLayouts/slideLayout6.xml"/><Relationship Id="rId2" Type="http://schemas.openxmlformats.org/officeDocument/2006/relationships/tags" Target="../tags/tag25.xml"/><Relationship Id="rId16" Type="http://schemas.openxmlformats.org/officeDocument/2006/relationships/tags" Target="../tags/tag39.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tags" Target="../tags/tag34.xml"/><Relationship Id="rId5" Type="http://schemas.openxmlformats.org/officeDocument/2006/relationships/tags" Target="../tags/tag28.xml"/><Relationship Id="rId15" Type="http://schemas.openxmlformats.org/officeDocument/2006/relationships/tags" Target="../tags/tag38.xml"/><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tags" Target="../tags/tag37.xml"/></Relationships>
</file>

<file path=ppt/slides/_rels/slide2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5.xml"/><Relationship Id="rId5" Type="http://schemas.openxmlformats.org/officeDocument/2006/relationships/slideLayout" Target="../slideLayouts/slideLayout12.xml"/><Relationship Id="rId4" Type="http://schemas.openxmlformats.org/officeDocument/2006/relationships/tags" Target="../tags/tag5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6.xml"/><Relationship Id="rId5" Type="http://schemas.openxmlformats.org/officeDocument/2006/relationships/slideLayout" Target="../slideLayouts/slideLayout12.xml"/><Relationship Id="rId4" Type="http://schemas.openxmlformats.org/officeDocument/2006/relationships/tags" Target="../tags/tag6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notesSlide" Target="../notesSlides/notesSlide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slideLayout" Target="../slideLayouts/slideLayout12.xml"/><Relationship Id="rId5" Type="http://schemas.openxmlformats.org/officeDocument/2006/relationships/tags" Target="../tags/tag44.xml"/><Relationship Id="rId4" Type="http://schemas.openxmlformats.org/officeDocument/2006/relationships/tags" Target="../tags/tag4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notesSlide" Target="../notesSlides/notesSlide7.xml"/><Relationship Id="rId5" Type="http://schemas.openxmlformats.org/officeDocument/2006/relationships/slideLayout" Target="../slideLayouts/slideLayout13.xml"/><Relationship Id="rId4"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notesSlide" Target="../notesSlides/notesSlide3.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Layout" Target="../slideLayouts/slideLayout12.xml"/><Relationship Id="rId5" Type="http://schemas.openxmlformats.org/officeDocument/2006/relationships/tags" Target="../tags/tag49.xml"/><Relationship Id="rId4" Type="http://schemas.openxmlformats.org/officeDocument/2006/relationships/tags" Target="../tags/tag4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483686" y="404496"/>
            <a:ext cx="6706235" cy="4868950"/>
          </a:xfrm>
        </p:spPr>
        <p:txBody>
          <a:bodyPr/>
          <a:lstStyle/>
          <a:p>
            <a:r>
              <a:rPr lang="zh-CN" altLang="en-US" dirty="0"/>
              <a:t>课程报告四</a:t>
            </a:r>
          </a:p>
        </p:txBody>
      </p:sp>
      <p:sp>
        <p:nvSpPr>
          <p:cNvPr id="6" name="文本占位符 5"/>
          <p:cNvSpPr>
            <a:spLocks noGrp="1"/>
          </p:cNvSpPr>
          <p:nvPr>
            <p:ph type="body" idx="1"/>
            <p:custDataLst>
              <p:tags r:id="rId3"/>
            </p:custDataLst>
          </p:nvPr>
        </p:nvSpPr>
        <p:spPr>
          <a:xfrm>
            <a:off x="1059632" y="2845003"/>
            <a:ext cx="6130290" cy="2099945"/>
          </a:xfrm>
        </p:spPr>
        <p:txBody>
          <a:bodyPr>
            <a:normAutofit/>
          </a:bodyPr>
          <a:lstStyle/>
          <a:p>
            <a:pPr>
              <a:lnSpc>
                <a:spcPct val="140000"/>
              </a:lnSpc>
            </a:pPr>
            <a:r>
              <a:rPr lang="zh-CN" altLang="en-US" dirty="0"/>
              <a:t>汇报人：王炳达</a:t>
            </a:r>
            <a:r>
              <a:rPr lang="en-US" altLang="zh-CN" dirty="0"/>
              <a:t>   </a:t>
            </a:r>
            <a:r>
              <a:rPr lang="zh-CN" altLang="en-US" dirty="0"/>
              <a:t>王宗辉周艺梵</a:t>
            </a:r>
            <a:r>
              <a:rPr lang="en-US" altLang="zh-CN" dirty="0"/>
              <a:t>   </a:t>
            </a:r>
            <a:r>
              <a:rPr lang="zh-CN" altLang="en-US" dirty="0"/>
              <a:t>郭法</a:t>
            </a:r>
            <a:r>
              <a:rPr lang="en-US" altLang="zh-CN" dirty="0"/>
              <a:t>      </a:t>
            </a:r>
            <a:r>
              <a:rPr lang="zh-CN" altLang="en-US" dirty="0"/>
              <a:t>刘洋</a:t>
            </a:r>
          </a:p>
        </p:txBody>
      </p:sp>
      <p:sp>
        <p:nvSpPr>
          <p:cNvPr id="5" name="文本占位符 4"/>
          <p:cNvSpPr>
            <a:spLocks noGrp="1"/>
          </p:cNvSpPr>
          <p:nvPr>
            <p:ph type="body" sz="quarter" idx="13"/>
            <p:custDataLst>
              <p:tags r:id="rId4"/>
            </p:custDataLst>
          </p:nvPr>
        </p:nvSpPr>
        <p:spPr>
          <a:xfrm>
            <a:off x="771660" y="1584555"/>
            <a:ext cx="6706235" cy="912495"/>
          </a:xfrm>
        </p:spPr>
        <p:txBody>
          <a:bodyPr>
            <a:normAutofit fontScale="95000" lnSpcReduction="10000"/>
          </a:bodyPr>
          <a:lstStyle/>
          <a:p>
            <a:r>
              <a:rPr lang="zh-CN" altLang="en-US" sz="6000" dirty="0">
                <a:solidFill>
                  <a:schemeClr val="tx1"/>
                </a:solidFill>
                <a:effectLst>
                  <a:outerShdw blurRad="38100" dist="19050" dir="2700000" algn="tl" rotWithShape="0">
                    <a:schemeClr val="dk1">
                      <a:alpha val="40000"/>
                    </a:schemeClr>
                  </a:outerShdw>
                </a:effectLst>
              </a:rPr>
              <a:t>求是学部二班四组</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FC87A21-4A69-4506-9309-CBA2DAA72DF3}"/>
              </a:ext>
            </a:extLst>
          </p:cNvPr>
          <p:cNvSpPr txBox="1"/>
          <p:nvPr/>
        </p:nvSpPr>
        <p:spPr>
          <a:xfrm>
            <a:off x="497306" y="449178"/>
            <a:ext cx="8277726" cy="1077218"/>
          </a:xfrm>
          <a:prstGeom prst="rect">
            <a:avLst/>
          </a:prstGeom>
          <a:noFill/>
        </p:spPr>
        <p:txBody>
          <a:bodyPr wrap="square">
            <a:spAutoFit/>
          </a:bodyPr>
          <a:lstStyle/>
          <a:p>
            <a:r>
              <a:rPr lang="zh-CN" altLang="zh-CN" sz="3200" dirty="0">
                <a:effectLst/>
                <a:latin typeface="黑体" panose="02010609060101010101" pitchFamily="49" charset="-122"/>
                <a:ea typeface="黑体" panose="02010609060101010101" pitchFamily="49" charset="-122"/>
                <a:cs typeface="Times New Roman" panose="02020603050405020304" pitchFamily="18" charset="0"/>
              </a:rPr>
              <a:t>电机联轴器：联轴器将电机与旋转轴连接，通过旋转轴传递动力。</a:t>
            </a:r>
            <a:endParaRPr lang="zh-CN" altLang="en-US" sz="320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FC33438E-6A87-4428-9465-6AAC2324EE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4190" y="1538485"/>
            <a:ext cx="6207292" cy="4870337"/>
          </a:xfrm>
          <a:prstGeom prst="rect">
            <a:avLst/>
          </a:prstGeom>
          <a:noFill/>
          <a:ln>
            <a:noFill/>
          </a:ln>
        </p:spPr>
      </p:pic>
    </p:spTree>
    <p:extLst>
      <p:ext uri="{BB962C8B-B14F-4D97-AF65-F5344CB8AC3E}">
        <p14:creationId xmlns:p14="http://schemas.microsoft.com/office/powerpoint/2010/main" val="525440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CD6006-26C5-4814-BC2E-610ED43336E2}"/>
              </a:ext>
            </a:extLst>
          </p:cNvPr>
          <p:cNvSpPr txBox="1"/>
          <p:nvPr/>
        </p:nvSpPr>
        <p:spPr>
          <a:xfrm>
            <a:off x="737937" y="609600"/>
            <a:ext cx="7764379" cy="584775"/>
          </a:xfrm>
          <a:prstGeom prst="rect">
            <a:avLst/>
          </a:prstGeom>
          <a:noFill/>
        </p:spPr>
        <p:txBody>
          <a:bodyPr wrap="square">
            <a:spAutoFit/>
          </a:bodyPr>
          <a:lstStyle/>
          <a:p>
            <a:r>
              <a:rPr lang="zh-CN" altLang="zh-CN" sz="3200" dirty="0">
                <a:effectLst/>
                <a:latin typeface="黑体" panose="02010609060101010101" pitchFamily="49" charset="-122"/>
                <a:ea typeface="黑体" panose="02010609060101010101" pitchFamily="49" charset="-122"/>
                <a:cs typeface="Times New Roman" panose="02020603050405020304" pitchFamily="18" charset="0"/>
              </a:rPr>
              <a:t>电机板：固定电机与底板。</a:t>
            </a:r>
            <a:endParaRPr lang="zh-CN" altLang="en-US" sz="320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2DCF8CAF-7E21-4880-878F-D8E096C5F7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647" y="1462497"/>
            <a:ext cx="5468353" cy="4785903"/>
          </a:xfrm>
          <a:prstGeom prst="rect">
            <a:avLst/>
          </a:prstGeom>
          <a:noFill/>
          <a:ln>
            <a:noFill/>
          </a:ln>
        </p:spPr>
      </p:pic>
    </p:spTree>
    <p:extLst>
      <p:ext uri="{BB962C8B-B14F-4D97-AF65-F5344CB8AC3E}">
        <p14:creationId xmlns:p14="http://schemas.microsoft.com/office/powerpoint/2010/main" val="265288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C3DD9D9-8B0B-4A8C-83D3-E2F66DFE47E2}"/>
              </a:ext>
            </a:extLst>
          </p:cNvPr>
          <p:cNvSpPr txBox="1"/>
          <p:nvPr/>
        </p:nvSpPr>
        <p:spPr>
          <a:xfrm>
            <a:off x="513347" y="511024"/>
            <a:ext cx="10186737" cy="1077218"/>
          </a:xfrm>
          <a:prstGeom prst="rect">
            <a:avLst/>
          </a:prstGeom>
          <a:noFill/>
        </p:spPr>
        <p:txBody>
          <a:bodyPr wrap="square">
            <a:spAutoFit/>
          </a:bodyPr>
          <a:lstStyle/>
          <a:p>
            <a:r>
              <a:rPr lang="zh-CN" altLang="zh-CN" sz="3200" dirty="0">
                <a:effectLst/>
                <a:latin typeface="黑体" panose="02010609060101010101" pitchFamily="49" charset="-122"/>
                <a:ea typeface="黑体" panose="02010609060101010101" pitchFamily="49" charset="-122"/>
                <a:cs typeface="Times New Roman" panose="02020603050405020304" pitchFamily="18" charset="0"/>
              </a:rPr>
              <a:t>舵机：</a:t>
            </a:r>
            <a:r>
              <a:rPr lang="zh-CN" altLang="zh-CN" sz="3200" dirty="0">
                <a:solidFill>
                  <a:srgbClr val="333333"/>
                </a:solidFill>
                <a:effectLst/>
                <a:latin typeface="黑体" panose="02010609060101010101" pitchFamily="49" charset="-122"/>
                <a:ea typeface="黑体" panose="02010609060101010101" pitchFamily="49" charset="-122"/>
                <a:cs typeface="Times New Roman" panose="02020603050405020304" pitchFamily="18" charset="0"/>
              </a:rPr>
              <a:t>舵机是一种角度伺服的驱动，可以精准控制角度实现投放物块的准确</a:t>
            </a:r>
            <a:endParaRPr lang="zh-CN" altLang="en-US" sz="320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2E63A6E5-EBBC-40A5-9405-E392D5AFC6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5008" y="1921669"/>
            <a:ext cx="6197266" cy="4425307"/>
          </a:xfrm>
          <a:prstGeom prst="rect">
            <a:avLst/>
          </a:prstGeom>
          <a:noFill/>
          <a:ln>
            <a:noFill/>
          </a:ln>
        </p:spPr>
      </p:pic>
    </p:spTree>
    <p:extLst>
      <p:ext uri="{BB962C8B-B14F-4D97-AF65-F5344CB8AC3E}">
        <p14:creationId xmlns:p14="http://schemas.microsoft.com/office/powerpoint/2010/main" val="3314024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EE766DE-7AB1-4BAD-883C-2E9DBEB1848C}"/>
              </a:ext>
            </a:extLst>
          </p:cNvPr>
          <p:cNvSpPr txBox="1"/>
          <p:nvPr/>
        </p:nvSpPr>
        <p:spPr>
          <a:xfrm>
            <a:off x="529390" y="543108"/>
            <a:ext cx="9144000" cy="1077218"/>
          </a:xfrm>
          <a:prstGeom prst="rect">
            <a:avLst/>
          </a:prstGeom>
          <a:noFill/>
        </p:spPr>
        <p:txBody>
          <a:bodyPr wrap="square">
            <a:spAutoFit/>
          </a:bodyPr>
          <a:lstStyle/>
          <a:p>
            <a:r>
              <a:rPr lang="zh-CN" altLang="zh-CN" sz="3200" dirty="0">
                <a:effectLst/>
                <a:latin typeface="黑体" panose="02010609060101010101" pitchFamily="49" charset="-122"/>
                <a:ea typeface="黑体" panose="02010609060101010101" pitchFamily="49" charset="-122"/>
                <a:cs typeface="Times New Roman" panose="02020603050405020304" pitchFamily="18" charset="0"/>
              </a:rPr>
              <a:t>驱动轮：实现小车的循迹功能，并通过两轮的配合实现转向。</a:t>
            </a:r>
            <a:endParaRPr lang="zh-CN" altLang="en-US" sz="320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77F42E24-2C9A-4E85-9ECD-D480B20510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9389" y="1611629"/>
            <a:ext cx="5743073" cy="4498269"/>
          </a:xfrm>
          <a:prstGeom prst="rect">
            <a:avLst/>
          </a:prstGeom>
          <a:noFill/>
          <a:ln>
            <a:noFill/>
          </a:ln>
        </p:spPr>
      </p:pic>
    </p:spTree>
    <p:extLst>
      <p:ext uri="{BB962C8B-B14F-4D97-AF65-F5344CB8AC3E}">
        <p14:creationId xmlns:p14="http://schemas.microsoft.com/office/powerpoint/2010/main" val="4176528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5EBF4DD-FE73-4423-BAC2-7426C4E3654F}"/>
              </a:ext>
            </a:extLst>
          </p:cNvPr>
          <p:cNvSpPr txBox="1"/>
          <p:nvPr/>
        </p:nvSpPr>
        <p:spPr>
          <a:xfrm>
            <a:off x="433137" y="401053"/>
            <a:ext cx="10443410" cy="1077218"/>
          </a:xfrm>
          <a:prstGeom prst="rect">
            <a:avLst/>
          </a:prstGeom>
          <a:noFill/>
        </p:spPr>
        <p:txBody>
          <a:bodyPr wrap="square">
            <a:spAutoFit/>
          </a:bodyPr>
          <a:lstStyle/>
          <a:p>
            <a:r>
              <a:rPr lang="zh-CN" altLang="zh-CN" sz="3200" dirty="0">
                <a:effectLst/>
                <a:latin typeface="黑体" panose="02010609060101010101" pitchFamily="49" charset="-122"/>
                <a:ea typeface="黑体" panose="02010609060101010101" pitchFamily="49" charset="-122"/>
                <a:cs typeface="Times New Roman" panose="02020603050405020304" pitchFamily="18" charset="0"/>
              </a:rPr>
              <a:t>万向轮：使小车后轮能够灵活地跟随前轮转弯，保证小车沿轨迹正常行进。</a:t>
            </a:r>
            <a:endParaRPr lang="zh-CN" altLang="en-US" sz="320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E9E81EA3-56EA-4799-8BF6-73CEB6ECAE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3137" y="1478270"/>
            <a:ext cx="6432884" cy="4589431"/>
          </a:xfrm>
          <a:prstGeom prst="rect">
            <a:avLst/>
          </a:prstGeom>
          <a:noFill/>
          <a:ln>
            <a:noFill/>
          </a:ln>
        </p:spPr>
      </p:pic>
    </p:spTree>
    <p:extLst>
      <p:ext uri="{BB962C8B-B14F-4D97-AF65-F5344CB8AC3E}">
        <p14:creationId xmlns:p14="http://schemas.microsoft.com/office/powerpoint/2010/main" val="2087819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2"/>
            </p:custDataLst>
          </p:nvPr>
        </p:nvSpPr>
        <p:spPr>
          <a:xfrm>
            <a:off x="8923803" y="2359742"/>
            <a:ext cx="2214215" cy="2138516"/>
          </a:xfrm>
          <a:prstGeom prst="rect">
            <a:avLst/>
          </a:prstGeom>
          <a:noFill/>
        </p:spPr>
        <p:txBody>
          <a:bodyPr wrap="square" rtlCol="0">
            <a:normAutofit/>
          </a:bodyPr>
          <a:lstStyle/>
          <a:p>
            <a:pPr algn="ctr"/>
            <a:r>
              <a:rPr lang="zh-CN" altLang="en-US" sz="11800" dirty="0">
                <a:solidFill>
                  <a:schemeClr val="bg1"/>
                </a:solidFill>
                <a:latin typeface="Arial" panose="020B0604020202020204" pitchFamily="34" charset="0"/>
                <a:ea typeface="微软雅黑" panose="020B0503020204020204" pitchFamily="34" charset="-122"/>
                <a:sym typeface="Arial" panose="020B0604020202020204" pitchFamily="34" charset="0"/>
              </a:rPr>
              <a:t>0</a:t>
            </a:r>
            <a:r>
              <a:rPr lang="en-US" altLang="zh-CN" sz="11800" dirty="0">
                <a:solidFill>
                  <a:schemeClr val="bg1"/>
                </a:solidFill>
                <a:latin typeface="Arial" panose="020B0604020202020204" pitchFamily="34" charset="0"/>
                <a:ea typeface="微软雅黑" panose="020B0503020204020204" pitchFamily="34" charset="-122"/>
                <a:sym typeface="Arial" panose="020B0604020202020204" pitchFamily="34" charset="0"/>
              </a:rPr>
              <a:t>3</a:t>
            </a:r>
            <a:endParaRPr lang="zh-CN" altLang="en-US" sz="11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a:spLocks noGrp="1"/>
          </p:cNvSpPr>
          <p:nvPr>
            <p:ph type="title"/>
            <p:custDataLst>
              <p:tags r:id="rId3"/>
            </p:custDataLst>
          </p:nvPr>
        </p:nvSpPr>
        <p:spPr>
          <a:xfrm>
            <a:off x="1053982" y="2113089"/>
            <a:ext cx="7345300" cy="1940400"/>
          </a:xfrm>
          <a:noFill/>
        </p:spPr>
        <p:txBody>
          <a:bodyPr>
            <a:normAutofit/>
          </a:bodyPr>
          <a:lstStyle/>
          <a:p>
            <a:pPr algn="just"/>
            <a:r>
              <a:rPr lang="zh-CN" altLang="en-US" b="1" kern="100" spc="100" dirty="0">
                <a:solidFill>
                  <a:schemeClr val="accent1"/>
                </a:solidFill>
                <a:effectLst/>
                <a:latin typeface="Arial" panose="020B0604020202020204" pitchFamily="34" charset="0"/>
                <a:ea typeface="黑体" panose="02010609060101010101" pitchFamily="49" charset="-122"/>
                <a:cs typeface="Times New Roman" panose="02020603050405020304" pitchFamily="18" charset="0"/>
                <a:sym typeface="Arial" panose="020B0604020202020204" pitchFamily="34" charset="0"/>
              </a:rPr>
              <a:t>传感系统</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9" name="文本占位符 8"/>
          <p:cNvSpPr>
            <a:spLocks noGrp="1"/>
          </p:cNvSpPr>
          <p:nvPr>
            <p:ph type="body" idx="1"/>
            <p:custDataLst>
              <p:tags r:id="rId4"/>
            </p:custDataLst>
          </p:nvPr>
        </p:nvSpPr>
        <p:spPr>
          <a:xfrm>
            <a:off x="1053982" y="4498258"/>
            <a:ext cx="6575425" cy="1254760"/>
          </a:xfrm>
          <a:noFill/>
        </p:spPr>
        <p:txBody>
          <a:bodyPr>
            <a:normAutofit/>
          </a:bodyPr>
          <a:lstStyle/>
          <a:p>
            <a:r>
              <a:rPr lang="zh-CN" altLang="en-US" sz="4000" b="1" spc="300" dirty="0">
                <a:solidFill>
                  <a:schemeClr val="tx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负责人：王宗辉</a:t>
            </a:r>
          </a:p>
        </p:txBody>
      </p:sp>
      <p:sp>
        <p:nvSpPr>
          <p:cNvPr id="10" name="文本占位符 9"/>
          <p:cNvSpPr>
            <a:spLocks noGrp="1"/>
          </p:cNvSpPr>
          <p:nvPr>
            <p:ph type="body" sz="quarter" idx="13"/>
            <p:custDataLst>
              <p:tags r:id="rId5"/>
            </p:custDataLst>
          </p:nvPr>
        </p:nvSpPr>
        <p:spPr>
          <a:noFill/>
        </p:spPr>
        <p:txBody>
          <a:bodyPr/>
          <a:lstStyle/>
          <a:p>
            <a:r>
              <a:rPr lang="en-US" altLang="zh-CN" sz="1600" dirty="0">
                <a:solidFill>
                  <a:schemeClr val="bg2">
                    <a:lumMod val="50000"/>
                  </a:schemeClr>
                </a:solidFill>
                <a:latin typeface="Arial" panose="020B0604020202020204" pitchFamily="34" charset="0"/>
                <a:sym typeface="Arial" panose="020B0604020202020204" pitchFamily="34" charset="0"/>
              </a:rPr>
              <a:t>  </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59412E2-F93B-48BA-AC0E-76C09E116D48}"/>
              </a:ext>
            </a:extLst>
          </p:cNvPr>
          <p:cNvSpPr txBox="1"/>
          <p:nvPr/>
        </p:nvSpPr>
        <p:spPr>
          <a:xfrm>
            <a:off x="657726" y="593559"/>
            <a:ext cx="9577137" cy="1569660"/>
          </a:xfrm>
          <a:prstGeom prst="rect">
            <a:avLst/>
          </a:prstGeom>
          <a:noFill/>
        </p:spPr>
        <p:txBody>
          <a:bodyPr wrap="square">
            <a:spAutoFit/>
          </a:bodyPr>
          <a:lstStyle/>
          <a:p>
            <a:r>
              <a:rPr lang="zh-CN" altLang="zh-CN" sz="3200" dirty="0">
                <a:effectLst/>
                <a:latin typeface="黑体" panose="02010609060101010101" pitchFamily="49" charset="-122"/>
                <a:ea typeface="黑体" panose="02010609060101010101" pitchFamily="49" charset="-122"/>
                <a:cs typeface="Times New Roman" panose="02020603050405020304" pitchFamily="18" charset="0"/>
              </a:rPr>
              <a:t>面包板：面包板上存在很多小插孔，可以省略焊接步骤，节省电路的组装时间，对于项目组智能派送车的电路连接十分重要。</a:t>
            </a:r>
            <a:endParaRPr lang="zh-CN" altLang="en-US" sz="320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A5BD0910-5DE2-4456-9A54-464D43B6B1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7726" y="2163219"/>
            <a:ext cx="7417702" cy="3403392"/>
          </a:xfrm>
          <a:prstGeom prst="rect">
            <a:avLst/>
          </a:prstGeom>
          <a:noFill/>
          <a:ln>
            <a:noFill/>
          </a:ln>
        </p:spPr>
      </p:pic>
    </p:spTree>
    <p:extLst>
      <p:ext uri="{BB962C8B-B14F-4D97-AF65-F5344CB8AC3E}">
        <p14:creationId xmlns:p14="http://schemas.microsoft.com/office/powerpoint/2010/main" val="1293597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89D8178-22D0-4E37-9B1A-4ADE385E879A}"/>
              </a:ext>
            </a:extLst>
          </p:cNvPr>
          <p:cNvSpPr txBox="1"/>
          <p:nvPr/>
        </p:nvSpPr>
        <p:spPr>
          <a:xfrm>
            <a:off x="449178" y="591234"/>
            <a:ext cx="10844463" cy="1077218"/>
          </a:xfrm>
          <a:prstGeom prst="rect">
            <a:avLst/>
          </a:prstGeom>
          <a:noFill/>
        </p:spPr>
        <p:txBody>
          <a:bodyPr wrap="square">
            <a:spAutoFit/>
          </a:bodyPr>
          <a:lstStyle/>
          <a:p>
            <a:r>
              <a:rPr lang="zh-CN" altLang="zh-CN" sz="3200" dirty="0">
                <a:effectLst/>
                <a:latin typeface="黑体" panose="02010609060101010101" pitchFamily="49" charset="-122"/>
                <a:ea typeface="黑体" panose="02010609060101010101" pitchFamily="49" charset="-122"/>
                <a:cs typeface="Times New Roman" panose="02020603050405020304" pitchFamily="18" charset="0"/>
              </a:rPr>
              <a:t>电池盒：储存作为电源的电池，将电池与外部零件分隔开，便于更好地提供电能。</a:t>
            </a:r>
            <a:endParaRPr lang="zh-CN" altLang="en-US" sz="320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53A1C052-7A56-405D-9EB8-E91547F229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178" y="1740534"/>
            <a:ext cx="6577264" cy="4211159"/>
          </a:xfrm>
          <a:prstGeom prst="rect">
            <a:avLst/>
          </a:prstGeom>
          <a:noFill/>
          <a:ln>
            <a:noFill/>
          </a:ln>
        </p:spPr>
      </p:pic>
    </p:spTree>
    <p:extLst>
      <p:ext uri="{BB962C8B-B14F-4D97-AF65-F5344CB8AC3E}">
        <p14:creationId xmlns:p14="http://schemas.microsoft.com/office/powerpoint/2010/main" val="1658935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D27BAE2-597A-48CD-87E7-2969F3750D40}"/>
              </a:ext>
            </a:extLst>
          </p:cNvPr>
          <p:cNvSpPr txBox="1"/>
          <p:nvPr/>
        </p:nvSpPr>
        <p:spPr>
          <a:xfrm>
            <a:off x="304800" y="314235"/>
            <a:ext cx="11036968" cy="2062103"/>
          </a:xfrm>
          <a:prstGeom prst="rect">
            <a:avLst/>
          </a:prstGeom>
          <a:noFill/>
        </p:spPr>
        <p:txBody>
          <a:bodyPr wrap="square">
            <a:spAutoFit/>
          </a:bodyPr>
          <a:lstStyle/>
          <a:p>
            <a:r>
              <a:rPr lang="zh-CN" altLang="zh-CN" sz="3200" dirty="0">
                <a:effectLst/>
                <a:latin typeface="黑体" panose="02010609060101010101" pitchFamily="49" charset="-122"/>
                <a:ea typeface="黑体" panose="02010609060101010101" pitchFamily="49" charset="-122"/>
                <a:cs typeface="宋体" panose="02010600030101010101" pitchFamily="2" charset="-122"/>
              </a:rPr>
              <a:t>四路红外传感器：</a:t>
            </a:r>
            <a:r>
              <a:rPr lang="zh-CN" altLang="zh-CN" sz="3200" dirty="0">
                <a:effectLst/>
                <a:latin typeface="黑体" panose="02010609060101010101" pitchFamily="49" charset="-122"/>
                <a:ea typeface="黑体" panose="02010609060101010101" pitchFamily="49" charset="-122"/>
                <a:cs typeface="Times New Roman" panose="02020603050405020304" pitchFamily="18" charset="0"/>
              </a:rPr>
              <a:t>红外传感器电路设计相对简单，检测信息速度快且成本低。检测四个位置的路况信息，确定小车的循迹情况，能够较精准地确定小车相对轨迹黑线的位置，并保证小车能感知投放定位点，从而发出刹车命令。</a:t>
            </a:r>
            <a:r>
              <a:rPr lang="zh-CN" altLang="zh-CN" sz="3200" dirty="0">
                <a:effectLst/>
                <a:latin typeface="黑体" panose="02010609060101010101" pitchFamily="49" charset="-122"/>
                <a:ea typeface="黑体" panose="02010609060101010101" pitchFamily="49" charset="-122"/>
                <a:cs typeface="宋体" panose="02010600030101010101" pitchFamily="2" charset="-122"/>
              </a:rPr>
              <a:t> </a:t>
            </a:r>
            <a:endParaRPr lang="zh-CN" altLang="en-US" sz="320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4456B3A3-E54E-4E0F-B038-2D5B0574B56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99" y="2621279"/>
            <a:ext cx="8454189" cy="3757417"/>
          </a:xfrm>
          <a:prstGeom prst="rect">
            <a:avLst/>
          </a:prstGeom>
          <a:noFill/>
          <a:ln>
            <a:noFill/>
          </a:ln>
        </p:spPr>
      </p:pic>
    </p:spTree>
    <p:extLst>
      <p:ext uri="{BB962C8B-B14F-4D97-AF65-F5344CB8AC3E}">
        <p14:creationId xmlns:p14="http://schemas.microsoft.com/office/powerpoint/2010/main" val="2306242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56BCE25-2460-429E-8674-545AEF5776C3}"/>
              </a:ext>
            </a:extLst>
          </p:cNvPr>
          <p:cNvSpPr txBox="1"/>
          <p:nvPr/>
        </p:nvSpPr>
        <p:spPr>
          <a:xfrm>
            <a:off x="417095" y="494982"/>
            <a:ext cx="10427368" cy="1077218"/>
          </a:xfrm>
          <a:prstGeom prst="rect">
            <a:avLst/>
          </a:prstGeom>
          <a:noFill/>
        </p:spPr>
        <p:txBody>
          <a:bodyPr wrap="square">
            <a:spAutoFit/>
          </a:bodyPr>
          <a:lstStyle/>
          <a:p>
            <a:r>
              <a:rPr lang="en-US" altLang="zh-CN" sz="3200" dirty="0">
                <a:effectLst/>
                <a:latin typeface="黑体" panose="02010609060101010101" pitchFamily="49" charset="-122"/>
                <a:ea typeface="黑体" panose="02010609060101010101" pitchFamily="49" charset="-122"/>
              </a:rPr>
              <a:t>Arduino</a:t>
            </a:r>
            <a:r>
              <a:rPr lang="zh-CN" altLang="zh-CN" sz="3200" dirty="0">
                <a:effectLst/>
                <a:latin typeface="黑体" panose="02010609060101010101" pitchFamily="49" charset="-122"/>
                <a:ea typeface="黑体" panose="02010609060101010101" pitchFamily="49" charset="-122"/>
                <a:cs typeface="Times New Roman" panose="02020603050405020304" pitchFamily="18" charset="0"/>
              </a:rPr>
              <a:t>开发板：</a:t>
            </a:r>
            <a:r>
              <a:rPr lang="zh-CN" altLang="zh-CN" sz="3200" dirty="0">
                <a:effectLst/>
                <a:latin typeface="黑体" panose="02010609060101010101" pitchFamily="49" charset="-122"/>
                <a:ea typeface="黑体" panose="02010609060101010101" pitchFamily="49" charset="-122"/>
                <a:cs typeface="宋体" panose="02010600030101010101" pitchFamily="2" charset="-122"/>
              </a:rPr>
              <a:t>作为总控制系统，其可接收红外传感器信号、识别黑线信号以及控制驱动和投放装置。</a:t>
            </a:r>
            <a:endParaRPr lang="zh-CN" altLang="en-US" sz="320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AC768AE7-E329-4229-98D4-7022DA324F8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094" y="1920441"/>
            <a:ext cx="8422105" cy="4853096"/>
          </a:xfrm>
          <a:prstGeom prst="rect">
            <a:avLst/>
          </a:prstGeom>
          <a:noFill/>
          <a:ln>
            <a:noFill/>
          </a:ln>
        </p:spPr>
      </p:pic>
    </p:spTree>
    <p:extLst>
      <p:ext uri="{BB962C8B-B14F-4D97-AF65-F5344CB8AC3E}">
        <p14:creationId xmlns:p14="http://schemas.microsoft.com/office/powerpoint/2010/main" val="402614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custDataLst>
              <p:tags r:id="rId2"/>
            </p:custDataLst>
          </p:nvPr>
        </p:nvSpPr>
        <p:spPr>
          <a:xfrm>
            <a:off x="-91440" y="1851025"/>
            <a:ext cx="2331720" cy="1885950"/>
          </a:xfrm>
          <a:prstGeom prst="rect">
            <a:avLst/>
          </a:prstGeom>
          <a:noFill/>
        </p:spPr>
        <p:txBody>
          <a:bodyPr wrap="square" rtlCol="0" anchor="b">
            <a:normAutofit/>
          </a:bodyPr>
          <a:lstStyle/>
          <a:p>
            <a:r>
              <a:rPr lang="en-US" altLang="zh-CN" sz="6000" b="1" spc="150" dirty="0">
                <a:solidFill>
                  <a:schemeClr val="accent1"/>
                </a:solidFill>
                <a:latin typeface="Arial" panose="020B0604020202020204" pitchFamily="34" charset="0"/>
                <a:ea typeface="微软雅黑" panose="020B0503020204020204" pitchFamily="34" charset="-122"/>
                <a:sym typeface="Arial" panose="020B0604020202020204" pitchFamily="34" charset="0"/>
              </a:rPr>
              <a:t>1</a:t>
            </a:r>
          </a:p>
        </p:txBody>
      </p:sp>
      <p:sp>
        <p:nvSpPr>
          <p:cNvPr id="29" name="文本框 28"/>
          <p:cNvSpPr txBox="1"/>
          <p:nvPr>
            <p:custDataLst>
              <p:tags r:id="rId3"/>
            </p:custDataLst>
          </p:nvPr>
        </p:nvSpPr>
        <p:spPr>
          <a:xfrm>
            <a:off x="-91418" y="3736970"/>
            <a:ext cx="2761018" cy="1144603"/>
          </a:xfrm>
          <a:prstGeom prst="rect">
            <a:avLst/>
          </a:prstGeom>
          <a:noFill/>
        </p:spPr>
        <p:txBody>
          <a:bodyPr wrap="square" rtlCol="0" anchor="b">
            <a:noAutofit/>
          </a:bodyPr>
          <a:lstStyle/>
          <a:p>
            <a:endParaRPr lang="en-US" altLang="zh-CN" sz="2800" b="1" spc="300" dirty="0">
              <a:latin typeface="Arial" panose="020B0604020202020204" pitchFamily="34" charset="0"/>
              <a:ea typeface="微软雅黑" panose="020B0503020204020204" pitchFamily="34" charset="-122"/>
              <a:sym typeface="Arial" panose="020B0604020202020204" pitchFamily="34" charset="0"/>
            </a:endParaRPr>
          </a:p>
          <a:p>
            <a:endParaRPr lang="en-US" altLang="zh-CN" sz="2800" b="1" spc="300" dirty="0">
              <a:latin typeface="Arial" panose="020B0604020202020204" pitchFamily="34" charset="0"/>
              <a:ea typeface="微软雅黑" panose="020B0503020204020204" pitchFamily="34" charset="-122"/>
              <a:sym typeface="Arial" panose="020B0604020202020204" pitchFamily="34" charset="0"/>
            </a:endParaRPr>
          </a:p>
          <a:p>
            <a:endParaRPr lang="en-US" altLang="zh-CN" sz="2800" b="1" spc="300" dirty="0">
              <a:latin typeface="Arial" panose="020B0604020202020204" pitchFamily="34" charset="0"/>
              <a:ea typeface="微软雅黑" panose="020B0503020204020204" pitchFamily="34" charset="-122"/>
              <a:sym typeface="Arial" panose="020B0604020202020204" pitchFamily="34" charset="0"/>
            </a:endParaRPr>
          </a:p>
          <a:p>
            <a:endParaRPr lang="en-US" altLang="zh-CN" sz="2800" b="1" spc="300" dirty="0">
              <a:latin typeface="Arial" panose="020B0604020202020204" pitchFamily="34" charset="0"/>
              <a:ea typeface="微软雅黑" panose="020B0503020204020204" pitchFamily="34" charset="-122"/>
              <a:sym typeface="Arial" panose="020B0604020202020204" pitchFamily="34" charset="0"/>
            </a:endParaRPr>
          </a:p>
          <a:p>
            <a:r>
              <a:rPr lang="zh-CN" altLang="en-US" sz="2800" b="1" spc="300" dirty="0">
                <a:latin typeface="Arial" panose="020B0604020202020204" pitchFamily="34" charset="0"/>
                <a:ea typeface="微软雅黑" panose="020B0503020204020204" pitchFamily="34" charset="-122"/>
                <a:sym typeface="Arial" panose="020B0604020202020204" pitchFamily="34" charset="0"/>
              </a:rPr>
              <a:t>配件选用</a:t>
            </a:r>
            <a:endParaRPr lang="en-US" altLang="zh-CN" sz="2800" b="1" spc="300" dirty="0">
              <a:latin typeface="Arial" panose="020B0604020202020204" pitchFamily="34" charset="0"/>
              <a:ea typeface="微软雅黑" panose="020B0503020204020204" pitchFamily="34" charset="-122"/>
              <a:sym typeface="Arial" panose="020B0604020202020204" pitchFamily="34" charset="0"/>
            </a:endParaRPr>
          </a:p>
          <a:p>
            <a:r>
              <a:rPr lang="zh-CN" altLang="en-US" sz="2800" b="1" spc="300" dirty="0">
                <a:latin typeface="Arial" panose="020B0604020202020204" pitchFamily="34" charset="0"/>
                <a:ea typeface="微软雅黑" panose="020B0503020204020204" pitchFamily="34" charset="-122"/>
                <a:sym typeface="Arial" panose="020B0604020202020204" pitchFamily="34" charset="0"/>
              </a:rPr>
              <a:t>投放与转向机构设计</a:t>
            </a:r>
            <a:endParaRPr lang="en-US" altLang="zh-CN" sz="2800" b="1" spc="300" dirty="0">
              <a:latin typeface="Arial" panose="020B0604020202020204" pitchFamily="34" charset="0"/>
              <a:ea typeface="微软雅黑" panose="020B0503020204020204" pitchFamily="34" charset="-122"/>
              <a:sym typeface="Arial" panose="020B0604020202020204" pitchFamily="34" charset="0"/>
            </a:endParaRPr>
          </a:p>
          <a:p>
            <a:r>
              <a:rPr lang="zh-CN" altLang="en-US" sz="2800" b="1" spc="300" dirty="0">
                <a:latin typeface="Arial" panose="020B0604020202020204" pitchFamily="34" charset="0"/>
                <a:ea typeface="微软雅黑" panose="020B0503020204020204" pitchFamily="34" charset="-122"/>
                <a:sym typeface="Arial" panose="020B0604020202020204" pitchFamily="34" charset="0"/>
              </a:rPr>
              <a:t>概念草图</a:t>
            </a:r>
          </a:p>
        </p:txBody>
      </p:sp>
      <p:sp>
        <p:nvSpPr>
          <p:cNvPr id="30" name="文本框 29"/>
          <p:cNvSpPr txBox="1"/>
          <p:nvPr>
            <p:custDataLst>
              <p:tags r:id="rId4"/>
            </p:custDataLst>
          </p:nvPr>
        </p:nvSpPr>
        <p:spPr>
          <a:xfrm>
            <a:off x="0" y="5370532"/>
            <a:ext cx="2963781" cy="479830"/>
          </a:xfrm>
          <a:prstGeom prst="rect">
            <a:avLst/>
          </a:prstGeom>
          <a:noFill/>
        </p:spPr>
        <p:txBody>
          <a:bodyPr wrap="square" rtlCol="0">
            <a:noAutofit/>
            <a:scene3d>
              <a:camera prst="orthographicFront"/>
              <a:lightRig rig="threePt" dir="t"/>
            </a:scene3d>
          </a:bodyPr>
          <a:lstStyle/>
          <a:p>
            <a:r>
              <a:rPr lang="zh-CN" altLang="en-US" sz="2800" spc="100"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Arial" panose="020B0604020202020204" pitchFamily="34" charset="0"/>
              </a:rPr>
              <a:t>王炳达</a:t>
            </a:r>
            <a:endParaRPr lang="en-US" altLang="zh-CN" sz="2800" spc="100"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Arial" panose="020B0604020202020204" pitchFamily="34" charset="0"/>
            </a:endParaRPr>
          </a:p>
          <a:p>
            <a:r>
              <a:rPr lang="zh-CN" altLang="en-US" sz="2800" spc="100" dirty="0">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Arial" panose="020B0604020202020204" pitchFamily="34" charset="0"/>
              </a:rPr>
              <a:t>周艺梵</a:t>
            </a:r>
            <a:endParaRPr lang="zh-CN" altLang="en-US" sz="2800" spc="100"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4" name="文本框 33"/>
          <p:cNvSpPr txBox="1"/>
          <p:nvPr>
            <p:custDataLst>
              <p:tags r:id="rId5"/>
            </p:custDataLst>
          </p:nvPr>
        </p:nvSpPr>
        <p:spPr>
          <a:xfrm>
            <a:off x="2466374" y="1790358"/>
            <a:ext cx="2321681" cy="1885728"/>
          </a:xfrm>
          <a:prstGeom prst="rect">
            <a:avLst/>
          </a:prstGeom>
          <a:noFill/>
        </p:spPr>
        <p:txBody>
          <a:bodyPr wrap="square" rtlCol="0" anchor="b">
            <a:normAutofit/>
          </a:bodyPr>
          <a:lstStyle/>
          <a:p>
            <a:r>
              <a:rPr lang="en-US" altLang="zh-CN" sz="6000" b="1" spc="150" dirty="0">
                <a:solidFill>
                  <a:schemeClr val="accent1"/>
                </a:solidFill>
                <a:latin typeface="Arial" panose="020B0604020202020204" pitchFamily="34" charset="0"/>
                <a:ea typeface="微软雅黑" panose="020B0503020204020204" pitchFamily="34" charset="-122"/>
                <a:sym typeface="Arial" panose="020B0604020202020204" pitchFamily="34" charset="0"/>
              </a:rPr>
              <a:t>2</a:t>
            </a:r>
          </a:p>
        </p:txBody>
      </p:sp>
      <p:sp>
        <p:nvSpPr>
          <p:cNvPr id="35" name="文本框 34"/>
          <p:cNvSpPr txBox="1"/>
          <p:nvPr>
            <p:custDataLst>
              <p:tags r:id="rId6"/>
            </p:custDataLst>
          </p:nvPr>
        </p:nvSpPr>
        <p:spPr>
          <a:xfrm>
            <a:off x="2513061" y="3328645"/>
            <a:ext cx="2963781" cy="846255"/>
          </a:xfrm>
          <a:prstGeom prst="rect">
            <a:avLst/>
          </a:prstGeom>
          <a:noFill/>
        </p:spPr>
        <p:txBody>
          <a:bodyPr wrap="square" rtlCol="0" anchor="b">
            <a:normAutofit/>
          </a:bodyPr>
          <a:lstStyle/>
          <a:p>
            <a:r>
              <a:rPr lang="zh-CN" altLang="en-US" sz="2800" b="1" spc="300" dirty="0">
                <a:latin typeface="Arial" panose="020B0604020202020204" pitchFamily="34" charset="0"/>
                <a:ea typeface="微软雅黑" panose="020B0503020204020204" pitchFamily="34" charset="-122"/>
                <a:sym typeface="Arial" panose="020B0604020202020204" pitchFamily="34" charset="0"/>
              </a:rPr>
              <a:t>驱动系统设计</a:t>
            </a:r>
          </a:p>
        </p:txBody>
      </p:sp>
      <p:sp>
        <p:nvSpPr>
          <p:cNvPr id="36" name="文本框 35"/>
          <p:cNvSpPr txBox="1"/>
          <p:nvPr>
            <p:custDataLst>
              <p:tags r:id="rId7"/>
            </p:custDataLst>
          </p:nvPr>
        </p:nvSpPr>
        <p:spPr>
          <a:xfrm>
            <a:off x="2406568" y="5443066"/>
            <a:ext cx="2453005" cy="480060"/>
          </a:xfrm>
          <a:prstGeom prst="rect">
            <a:avLst/>
          </a:prstGeom>
          <a:noFill/>
        </p:spPr>
        <p:txBody>
          <a:bodyPr wrap="square" rtlCol="0">
            <a:noAutofit/>
            <a:scene3d>
              <a:camera prst="orthographicFront"/>
              <a:lightRig rig="threePt" dir="t"/>
            </a:scene3d>
          </a:bodyPr>
          <a:lstStyle/>
          <a:p>
            <a:r>
              <a:rPr lang="zh-CN" altLang="en-US" sz="2800" spc="100"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Arial" panose="020B0604020202020204" pitchFamily="34" charset="0"/>
              </a:rPr>
              <a:t>刘洋</a:t>
            </a:r>
          </a:p>
        </p:txBody>
      </p:sp>
      <p:sp>
        <p:nvSpPr>
          <p:cNvPr id="41" name="文本框 40"/>
          <p:cNvSpPr txBox="1"/>
          <p:nvPr>
            <p:custDataLst>
              <p:tags r:id="rId8"/>
            </p:custDataLst>
          </p:nvPr>
        </p:nvSpPr>
        <p:spPr>
          <a:xfrm>
            <a:off x="4919154" y="1790358"/>
            <a:ext cx="2321681" cy="1885728"/>
          </a:xfrm>
          <a:prstGeom prst="rect">
            <a:avLst/>
          </a:prstGeom>
          <a:noFill/>
        </p:spPr>
        <p:txBody>
          <a:bodyPr wrap="square" rtlCol="0" anchor="b">
            <a:normAutofit/>
          </a:bodyPr>
          <a:lstStyle/>
          <a:p>
            <a:r>
              <a:rPr lang="en-US" altLang="zh-CN" sz="6000" b="1" spc="150" dirty="0">
                <a:solidFill>
                  <a:schemeClr val="accent1"/>
                </a:solidFill>
                <a:latin typeface="Arial" panose="020B0604020202020204" pitchFamily="34" charset="0"/>
                <a:ea typeface="微软雅黑" panose="020B0503020204020204" pitchFamily="34" charset="-122"/>
                <a:sym typeface="Arial" panose="020B0604020202020204" pitchFamily="34" charset="0"/>
              </a:rPr>
              <a:t>3</a:t>
            </a:r>
          </a:p>
        </p:txBody>
      </p:sp>
      <p:sp>
        <p:nvSpPr>
          <p:cNvPr id="42" name="文本框 41"/>
          <p:cNvSpPr txBox="1"/>
          <p:nvPr>
            <p:custDataLst>
              <p:tags r:id="rId9"/>
            </p:custDataLst>
          </p:nvPr>
        </p:nvSpPr>
        <p:spPr>
          <a:xfrm>
            <a:off x="4853321" y="3338855"/>
            <a:ext cx="2963781" cy="846255"/>
          </a:xfrm>
          <a:prstGeom prst="rect">
            <a:avLst/>
          </a:prstGeom>
          <a:noFill/>
        </p:spPr>
        <p:txBody>
          <a:bodyPr wrap="square" rtlCol="0" anchor="b">
            <a:normAutofit/>
          </a:bodyPr>
          <a:lstStyle/>
          <a:p>
            <a:r>
              <a:rPr lang="zh-CN" altLang="en-US" sz="2800" b="1" spc="300" dirty="0">
                <a:latin typeface="Arial" panose="020B0604020202020204" pitchFamily="34" charset="0"/>
                <a:ea typeface="微软雅黑" panose="020B0503020204020204" pitchFamily="34" charset="-122"/>
                <a:sym typeface="Arial" panose="020B0604020202020204" pitchFamily="34" charset="0"/>
              </a:rPr>
              <a:t>传感系统设计</a:t>
            </a:r>
          </a:p>
        </p:txBody>
      </p:sp>
      <p:sp>
        <p:nvSpPr>
          <p:cNvPr id="43" name="文本框 42"/>
          <p:cNvSpPr txBox="1"/>
          <p:nvPr>
            <p:custDataLst>
              <p:tags r:id="rId10"/>
            </p:custDataLst>
          </p:nvPr>
        </p:nvSpPr>
        <p:spPr>
          <a:xfrm>
            <a:off x="4898710" y="5449474"/>
            <a:ext cx="2963781" cy="479830"/>
          </a:xfrm>
          <a:prstGeom prst="rect">
            <a:avLst/>
          </a:prstGeom>
          <a:noFill/>
        </p:spPr>
        <p:txBody>
          <a:bodyPr wrap="square" rtlCol="0">
            <a:noAutofit/>
          </a:bodyPr>
          <a:lstStyle/>
          <a:p>
            <a:r>
              <a:rPr lang="zh-CN" altLang="en-US" sz="2800" spc="100" dirty="0">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Arial" panose="020B0604020202020204" pitchFamily="34" charset="0"/>
              </a:rPr>
              <a:t>王宗辉</a:t>
            </a:r>
            <a:endParaRPr lang="zh-CN" altLang="en-US" sz="2800" spc="100"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45" name="文本框 44"/>
          <p:cNvSpPr txBox="1"/>
          <p:nvPr>
            <p:custDataLst>
              <p:tags r:id="rId11"/>
            </p:custDataLst>
          </p:nvPr>
        </p:nvSpPr>
        <p:spPr>
          <a:xfrm>
            <a:off x="7293627" y="1763237"/>
            <a:ext cx="2321681" cy="1885728"/>
          </a:xfrm>
          <a:prstGeom prst="rect">
            <a:avLst/>
          </a:prstGeom>
          <a:noFill/>
        </p:spPr>
        <p:txBody>
          <a:bodyPr wrap="square" rtlCol="0" anchor="b">
            <a:normAutofit/>
          </a:bodyPr>
          <a:lstStyle/>
          <a:p>
            <a:r>
              <a:rPr lang="en-US" altLang="zh-CN" sz="6000" b="1" spc="150" dirty="0">
                <a:solidFill>
                  <a:schemeClr val="accent1"/>
                </a:solidFill>
                <a:latin typeface="Arial" panose="020B0604020202020204" pitchFamily="34" charset="0"/>
                <a:ea typeface="微软雅黑" panose="020B0503020204020204" pitchFamily="34" charset="-122"/>
                <a:sym typeface="Arial" panose="020B0604020202020204" pitchFamily="34" charset="0"/>
              </a:rPr>
              <a:t>4</a:t>
            </a:r>
          </a:p>
        </p:txBody>
      </p:sp>
      <p:sp>
        <p:nvSpPr>
          <p:cNvPr id="46" name="文本框 45"/>
          <p:cNvSpPr txBox="1"/>
          <p:nvPr>
            <p:custDataLst>
              <p:tags r:id="rId12"/>
            </p:custDataLst>
          </p:nvPr>
        </p:nvSpPr>
        <p:spPr>
          <a:xfrm>
            <a:off x="7325994" y="3572291"/>
            <a:ext cx="3294380" cy="846455"/>
          </a:xfrm>
          <a:prstGeom prst="rect">
            <a:avLst/>
          </a:prstGeom>
          <a:noFill/>
        </p:spPr>
        <p:txBody>
          <a:bodyPr wrap="square" rtlCol="0" anchor="b">
            <a:noAutofit/>
          </a:bodyPr>
          <a:lstStyle/>
          <a:p>
            <a:r>
              <a:rPr lang="zh-CN" altLang="en-US" sz="2800" b="1" spc="300" dirty="0">
                <a:latin typeface="Arial" panose="020B0604020202020204" pitchFamily="34" charset="0"/>
                <a:ea typeface="微软雅黑" panose="020B0503020204020204" pitchFamily="34" charset="-122"/>
                <a:sym typeface="Arial" panose="020B0604020202020204" pitchFamily="34" charset="0"/>
              </a:rPr>
              <a:t>整体模型建立</a:t>
            </a:r>
            <a:endParaRPr lang="en-US" altLang="zh-CN" sz="2800" b="1" spc="300" dirty="0">
              <a:latin typeface="Arial" panose="020B0604020202020204" pitchFamily="34" charset="0"/>
              <a:ea typeface="微软雅黑" panose="020B0503020204020204" pitchFamily="34" charset="-122"/>
              <a:sym typeface="Arial" panose="020B0604020202020204" pitchFamily="34" charset="0"/>
            </a:endParaRPr>
          </a:p>
          <a:p>
            <a:r>
              <a:rPr lang="zh-CN" altLang="en-US" sz="2800" b="1" spc="300" dirty="0">
                <a:latin typeface="Arial" panose="020B0604020202020204" pitchFamily="34" charset="0"/>
                <a:ea typeface="微软雅黑" panose="020B0503020204020204" pitchFamily="34" charset="-122"/>
                <a:sym typeface="Arial" panose="020B0604020202020204" pitchFamily="34" charset="0"/>
              </a:rPr>
              <a:t>爆炸图</a:t>
            </a:r>
          </a:p>
        </p:txBody>
      </p:sp>
      <p:sp>
        <p:nvSpPr>
          <p:cNvPr id="47" name="文本框 46"/>
          <p:cNvSpPr txBox="1"/>
          <p:nvPr>
            <p:custDataLst>
              <p:tags r:id="rId13"/>
            </p:custDataLst>
          </p:nvPr>
        </p:nvSpPr>
        <p:spPr>
          <a:xfrm>
            <a:off x="7293627" y="5464179"/>
            <a:ext cx="2963781" cy="479830"/>
          </a:xfrm>
          <a:prstGeom prst="rect">
            <a:avLst/>
          </a:prstGeom>
          <a:noFill/>
        </p:spPr>
        <p:txBody>
          <a:bodyPr wrap="square" rtlCol="0">
            <a:noAutofit/>
            <a:scene3d>
              <a:camera prst="orthographicFront"/>
              <a:lightRig rig="threePt" dir="t"/>
            </a:scene3d>
          </a:bodyPr>
          <a:lstStyle/>
          <a:p>
            <a:r>
              <a:rPr lang="zh-CN" altLang="en-US" sz="2800" spc="100" dirty="0">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Arial" panose="020B0604020202020204" pitchFamily="34" charset="0"/>
              </a:rPr>
              <a:t>郭法</a:t>
            </a:r>
            <a:endParaRPr lang="zh-CN" altLang="en-US" sz="2800" spc="100"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custDataLst>
              <p:tags r:id="rId14"/>
            </p:custDataLst>
          </p:nvPr>
        </p:nvSpPr>
        <p:spPr>
          <a:xfrm>
            <a:off x="11454435" y="2618090"/>
            <a:ext cx="2321681" cy="1885728"/>
          </a:xfrm>
          <a:prstGeom prst="rect">
            <a:avLst/>
          </a:prstGeom>
          <a:noFill/>
        </p:spPr>
        <p:txBody>
          <a:bodyPr wrap="square" rtlCol="0" anchor="b">
            <a:normAutofit/>
          </a:bodyPr>
          <a:lstStyle/>
          <a:p>
            <a:endParaRPr lang="zh-CN" altLang="en-US" sz="6000" b="1" spc="15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p:cNvSpPr txBox="1"/>
          <p:nvPr/>
        </p:nvSpPr>
        <p:spPr>
          <a:xfrm>
            <a:off x="3598392" y="351508"/>
            <a:ext cx="5764530" cy="1569660"/>
          </a:xfrm>
          <a:prstGeom prst="rect">
            <a:avLst/>
          </a:prstGeom>
          <a:noFill/>
        </p:spPr>
        <p:txBody>
          <a:bodyPr wrap="square" rtlCol="0">
            <a:spAutoFit/>
          </a:bodyPr>
          <a:lstStyle/>
          <a:p>
            <a:r>
              <a:rPr lang="en-US" altLang="zh-CN" sz="9600" b="1" dirty="0"/>
              <a:t>contents</a:t>
            </a:r>
            <a:endParaRPr lang="zh-CN" altLang="en-US" sz="9600" b="1" dirty="0"/>
          </a:p>
        </p:txBody>
      </p:sp>
      <p:sp>
        <p:nvSpPr>
          <p:cNvPr id="4" name="文本框 3"/>
          <p:cNvSpPr txBox="1"/>
          <p:nvPr>
            <p:custDataLst>
              <p:tags r:id="rId15"/>
            </p:custDataLst>
          </p:nvPr>
        </p:nvSpPr>
        <p:spPr>
          <a:xfrm>
            <a:off x="10596065" y="1790358"/>
            <a:ext cx="2321681" cy="1885728"/>
          </a:xfrm>
          <a:prstGeom prst="rect">
            <a:avLst/>
          </a:prstGeom>
          <a:noFill/>
        </p:spPr>
        <p:txBody>
          <a:bodyPr wrap="square" rtlCol="0" anchor="b">
            <a:normAutofit/>
          </a:bodyPr>
          <a:lstStyle/>
          <a:p>
            <a:r>
              <a:rPr lang="en-US" altLang="zh-CN" sz="6000" b="1" spc="150" dirty="0">
                <a:solidFill>
                  <a:schemeClr val="accent1"/>
                </a:solidFill>
                <a:latin typeface="Arial" panose="020B0604020202020204" pitchFamily="34" charset="0"/>
                <a:ea typeface="微软雅黑" panose="020B0503020204020204" pitchFamily="34" charset="-122"/>
                <a:sym typeface="Arial" panose="020B0604020202020204" pitchFamily="34" charset="0"/>
              </a:rPr>
              <a:t>5</a:t>
            </a:r>
          </a:p>
        </p:txBody>
      </p:sp>
      <p:sp>
        <p:nvSpPr>
          <p:cNvPr id="5" name="文本框 4"/>
          <p:cNvSpPr txBox="1"/>
          <p:nvPr/>
        </p:nvSpPr>
        <p:spPr>
          <a:xfrm>
            <a:off x="9892245" y="3535104"/>
            <a:ext cx="1987725" cy="2246769"/>
          </a:xfrm>
          <a:prstGeom prst="rect">
            <a:avLst/>
          </a:prstGeom>
          <a:noFill/>
        </p:spPr>
        <p:txBody>
          <a:bodyPr wrap="square" rtlCol="0" anchor="t">
            <a:spAutoFit/>
          </a:bodyPr>
          <a:lstStyle/>
          <a:p>
            <a:r>
              <a:rPr lang="zh-CN" altLang="en-US" sz="2800" b="1" spc="300" dirty="0">
                <a:latin typeface="Arial" panose="020B0604020202020204" pitchFamily="34" charset="0"/>
                <a:ea typeface="微软雅黑" panose="020B0503020204020204" pitchFamily="34" charset="-122"/>
                <a:sym typeface="Arial" panose="020B0604020202020204" pitchFamily="34" charset="0"/>
              </a:rPr>
              <a:t>产品</a:t>
            </a:r>
            <a:r>
              <a:rPr lang="en-US" altLang="zh-CN" sz="2800" b="1" spc="300" dirty="0">
                <a:latin typeface="Arial" panose="020B0604020202020204" pitchFamily="34" charset="0"/>
                <a:ea typeface="微软雅黑" panose="020B0503020204020204" pitchFamily="34" charset="-122"/>
                <a:sym typeface="Arial" panose="020B0604020202020204" pitchFamily="34" charset="0"/>
              </a:rPr>
              <a:t>2D</a:t>
            </a:r>
            <a:r>
              <a:rPr lang="zh-CN" altLang="en-US" sz="2800" b="1" spc="300" dirty="0">
                <a:latin typeface="Arial" panose="020B0604020202020204" pitchFamily="34" charset="0"/>
                <a:ea typeface="微软雅黑" panose="020B0503020204020204" pitchFamily="34" charset="-122"/>
                <a:sym typeface="Arial" panose="020B0604020202020204" pitchFamily="34" charset="0"/>
              </a:rPr>
              <a:t>图</a:t>
            </a:r>
            <a:endParaRPr lang="en-US" altLang="zh-CN" sz="2800" b="1" spc="300" dirty="0">
              <a:latin typeface="Arial" panose="020B0604020202020204" pitchFamily="34" charset="0"/>
              <a:ea typeface="微软雅黑" panose="020B0503020204020204" pitchFamily="34" charset="-122"/>
              <a:sym typeface="Arial" panose="020B0604020202020204" pitchFamily="34" charset="0"/>
            </a:endParaRPr>
          </a:p>
          <a:p>
            <a:r>
              <a:rPr lang="zh-CN" altLang="en-US" sz="2800" b="1" spc="300" dirty="0">
                <a:latin typeface="Arial" panose="020B0604020202020204" pitchFamily="34" charset="0"/>
                <a:ea typeface="微软雅黑" panose="020B0503020204020204" pitchFamily="34" charset="-122"/>
                <a:sym typeface="Arial" panose="020B0604020202020204" pitchFamily="34" charset="0"/>
              </a:rPr>
              <a:t>任务完成小结</a:t>
            </a:r>
            <a:endParaRPr lang="en-US" altLang="zh-CN" sz="2800" b="1" spc="300" dirty="0">
              <a:latin typeface="Arial" panose="020B0604020202020204" pitchFamily="34" charset="0"/>
              <a:ea typeface="微软雅黑" panose="020B0503020204020204" pitchFamily="34" charset="-122"/>
              <a:sym typeface="Arial" panose="020B0604020202020204" pitchFamily="34" charset="0"/>
            </a:endParaRPr>
          </a:p>
          <a:p>
            <a:r>
              <a:rPr lang="zh-CN" altLang="en-US" sz="2800" b="1" spc="300" dirty="0">
                <a:latin typeface="Arial" panose="020B0604020202020204" pitchFamily="34" charset="0"/>
                <a:ea typeface="微软雅黑" panose="020B0503020204020204" pitchFamily="34" charset="-122"/>
                <a:sym typeface="Arial" panose="020B0604020202020204" pitchFamily="34" charset="0"/>
              </a:rPr>
              <a:t>会议记录</a:t>
            </a:r>
            <a:endParaRPr lang="en-US" altLang="zh-CN" sz="2800" b="1" spc="300" dirty="0">
              <a:latin typeface="Arial" panose="020B0604020202020204" pitchFamily="34" charset="0"/>
              <a:ea typeface="微软雅黑" panose="020B0503020204020204" pitchFamily="34" charset="-122"/>
              <a:sym typeface="Arial" panose="020B0604020202020204" pitchFamily="34" charset="0"/>
            </a:endParaRPr>
          </a:p>
          <a:p>
            <a:endParaRPr lang="en-US" altLang="zh-CN" sz="2800" b="1" spc="300" dirty="0">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p:cNvSpPr txBox="1"/>
          <p:nvPr>
            <p:custDataLst>
              <p:tags r:id="rId16"/>
            </p:custDataLst>
          </p:nvPr>
        </p:nvSpPr>
        <p:spPr>
          <a:xfrm>
            <a:off x="10010444" y="5476731"/>
            <a:ext cx="2313305" cy="480060"/>
          </a:xfrm>
          <a:prstGeom prst="rect">
            <a:avLst/>
          </a:prstGeom>
          <a:noFill/>
        </p:spPr>
        <p:txBody>
          <a:bodyPr wrap="square" rtlCol="0">
            <a:noAutofit/>
            <a:scene3d>
              <a:camera prst="orthographicFront"/>
              <a:lightRig rig="threePt" dir="t"/>
            </a:scene3d>
          </a:bodyPr>
          <a:lstStyle/>
          <a:p>
            <a:r>
              <a:rPr lang="zh-CN" altLang="en-US" sz="2800" spc="100" dirty="0">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Arial" panose="020B0604020202020204" pitchFamily="34" charset="0"/>
              </a:rPr>
              <a:t>周艺梵</a:t>
            </a:r>
            <a:endParaRPr lang="zh-CN" altLang="en-US" sz="2800" spc="100" dirty="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sym typeface="Arial" panose="020B0604020202020204" pitchFamily="34" charset="0"/>
            </a:endParaRPr>
          </a:p>
        </p:txBody>
      </p:sp>
      <p:cxnSp>
        <p:nvCxnSpPr>
          <p:cNvPr id="7" name="直接连接符 6"/>
          <p:cNvCxnSpPr/>
          <p:nvPr/>
        </p:nvCxnSpPr>
        <p:spPr>
          <a:xfrm>
            <a:off x="2476500" y="2799080"/>
            <a:ext cx="10160" cy="3286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889500" y="2799080"/>
            <a:ext cx="10160" cy="3286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262660" y="2748280"/>
            <a:ext cx="10160" cy="3286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9887165" y="2763782"/>
            <a:ext cx="10160" cy="328612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2"/>
            </p:custDataLst>
          </p:nvPr>
        </p:nvSpPr>
        <p:spPr>
          <a:xfrm>
            <a:off x="8923803" y="2359742"/>
            <a:ext cx="2214215" cy="2138516"/>
          </a:xfrm>
          <a:prstGeom prst="rect">
            <a:avLst/>
          </a:prstGeom>
          <a:noFill/>
        </p:spPr>
        <p:txBody>
          <a:bodyPr wrap="square" rtlCol="0">
            <a:normAutofit/>
          </a:bodyPr>
          <a:lstStyle/>
          <a:p>
            <a:pPr algn="ctr"/>
            <a:r>
              <a:rPr lang="zh-CN" altLang="en-US" sz="11800" dirty="0">
                <a:solidFill>
                  <a:schemeClr val="bg1"/>
                </a:solidFill>
                <a:latin typeface="Arial" panose="020B0604020202020204" pitchFamily="34" charset="0"/>
                <a:ea typeface="微软雅黑" panose="020B0503020204020204" pitchFamily="34" charset="-122"/>
                <a:sym typeface="Arial" panose="020B0604020202020204" pitchFamily="34" charset="0"/>
              </a:rPr>
              <a:t>0</a:t>
            </a:r>
            <a:r>
              <a:rPr lang="en-US" altLang="zh-CN" sz="11800" dirty="0">
                <a:solidFill>
                  <a:schemeClr val="bg1"/>
                </a:solidFill>
                <a:latin typeface="Arial" panose="020B0604020202020204" pitchFamily="34" charset="0"/>
                <a:ea typeface="微软雅黑" panose="020B0503020204020204" pitchFamily="34" charset="-122"/>
                <a:sym typeface="Arial" panose="020B0604020202020204" pitchFamily="34" charset="0"/>
              </a:rPr>
              <a:t>4</a:t>
            </a:r>
            <a:endParaRPr lang="zh-CN" altLang="en-US" sz="11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a:spLocks noGrp="1"/>
          </p:cNvSpPr>
          <p:nvPr>
            <p:ph type="title"/>
            <p:custDataLst>
              <p:tags r:id="rId3"/>
            </p:custDataLst>
          </p:nvPr>
        </p:nvSpPr>
        <p:spPr>
          <a:xfrm>
            <a:off x="433634" y="1866760"/>
            <a:ext cx="4940472" cy="2138516"/>
          </a:xfrm>
          <a:noFill/>
        </p:spPr>
        <p:txBody>
          <a:bodyPr>
            <a:normAutofit/>
          </a:bodyPr>
          <a:lstStyle/>
          <a:p>
            <a:pPr algn="just"/>
            <a:r>
              <a:rPr lang="zh-CN" altLang="en-US" b="1" kern="100" spc="100" dirty="0">
                <a:solidFill>
                  <a:schemeClr val="accent1"/>
                </a:solidFill>
                <a:latin typeface="Arial" panose="020B0604020202020204" pitchFamily="34" charset="0"/>
                <a:ea typeface="黑体" panose="02010609060101010101" pitchFamily="49" charset="-122"/>
                <a:cs typeface="Times New Roman" panose="02020603050405020304" pitchFamily="18" charset="0"/>
                <a:sym typeface="Arial" panose="020B0604020202020204" pitchFamily="34" charset="0"/>
              </a:rPr>
              <a:t>整体模型建立</a:t>
            </a:r>
            <a:br>
              <a:rPr lang="en-US" altLang="zh-CN" b="1" kern="100" spc="100" dirty="0">
                <a:solidFill>
                  <a:schemeClr val="accent1"/>
                </a:solidFill>
                <a:latin typeface="Arial" panose="020B0604020202020204" pitchFamily="34" charset="0"/>
                <a:ea typeface="黑体" panose="02010609060101010101" pitchFamily="49" charset="-122"/>
                <a:cs typeface="Times New Roman" panose="02020603050405020304" pitchFamily="18" charset="0"/>
                <a:sym typeface="Arial" panose="020B0604020202020204" pitchFamily="34" charset="0"/>
              </a:rPr>
            </a:br>
            <a:r>
              <a:rPr lang="zh-CN" altLang="en-US" b="1" kern="100" spc="100" dirty="0">
                <a:solidFill>
                  <a:schemeClr val="accent1"/>
                </a:solidFill>
                <a:latin typeface="Arial" panose="020B0604020202020204" pitchFamily="34" charset="0"/>
                <a:ea typeface="黑体" panose="02010609060101010101" pitchFamily="49" charset="-122"/>
                <a:cs typeface="Times New Roman" panose="02020603050405020304" pitchFamily="18" charset="0"/>
                <a:sym typeface="Arial" panose="020B0604020202020204" pitchFamily="34" charset="0"/>
              </a:rPr>
              <a:t>爆炸图</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9" name="文本占位符 8"/>
          <p:cNvSpPr>
            <a:spLocks noGrp="1"/>
          </p:cNvSpPr>
          <p:nvPr>
            <p:ph type="body" idx="1"/>
            <p:custDataLst>
              <p:tags r:id="rId4"/>
            </p:custDataLst>
          </p:nvPr>
        </p:nvSpPr>
        <p:spPr>
          <a:xfrm>
            <a:off x="1053982" y="4498258"/>
            <a:ext cx="6575425" cy="1254760"/>
          </a:xfrm>
          <a:noFill/>
        </p:spPr>
        <p:txBody>
          <a:bodyPr>
            <a:normAutofit/>
          </a:bodyPr>
          <a:lstStyle/>
          <a:p>
            <a:r>
              <a:rPr lang="zh-CN" altLang="en-US" sz="4000" b="1" spc="300" dirty="0">
                <a:solidFill>
                  <a:schemeClr val="tx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负责人：</a:t>
            </a:r>
            <a:r>
              <a:rPr lang="zh-CN" altLang="en-US" spc="300" dirty="0">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郭法</a:t>
            </a:r>
            <a:endParaRPr lang="zh-CN" altLang="en-US" sz="4000" b="1" spc="300" dirty="0">
              <a:solidFill>
                <a:schemeClr val="tx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F464A10-66C1-4A4A-B509-431052E044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16842" y="974557"/>
            <a:ext cx="6096000" cy="4652211"/>
          </a:xfrm>
          <a:prstGeom prst="rect">
            <a:avLst/>
          </a:prstGeom>
          <a:noFill/>
          <a:ln>
            <a:noFill/>
          </a:ln>
        </p:spPr>
      </p:pic>
      <p:sp>
        <p:nvSpPr>
          <p:cNvPr id="6" name="文本框 5">
            <a:extLst>
              <a:ext uri="{FF2B5EF4-FFF2-40B4-BE49-F238E27FC236}">
                <a16:creationId xmlns:a16="http://schemas.microsoft.com/office/drawing/2014/main" id="{08C0F3BE-0F02-4BD6-AC88-4BD1D80E16BF}"/>
              </a:ext>
            </a:extLst>
          </p:cNvPr>
          <p:cNvSpPr txBox="1"/>
          <p:nvPr/>
        </p:nvSpPr>
        <p:spPr>
          <a:xfrm>
            <a:off x="208546" y="133802"/>
            <a:ext cx="6096000" cy="6333722"/>
          </a:xfrm>
          <a:prstGeom prst="rect">
            <a:avLst/>
          </a:prstGeom>
          <a:noFill/>
        </p:spPr>
        <p:txBody>
          <a:bodyPr wrap="square">
            <a:spAutoFit/>
          </a:bodyPr>
          <a:lstStyle/>
          <a:p>
            <a:pPr algn="just">
              <a:lnSpc>
                <a:spcPct val="125000"/>
              </a:lnSpc>
            </a:pPr>
            <a:r>
              <a:rPr lang="zh-CN" altLang="zh-CN" sz="2000" b="1" kern="100" dirty="0">
                <a:effectLst/>
                <a:latin typeface="等线" panose="02010600030101010101" pitchFamily="2" charset="-122"/>
                <a:ea typeface="黑体" panose="02010609060101010101" pitchFamily="49" charset="-122"/>
              </a:rPr>
              <a:t>项目产品整车结构设计</a:t>
            </a:r>
            <a:endParaRPr lang="zh-CN" altLang="zh-CN" sz="2000" b="1" kern="100" dirty="0">
              <a:effectLst/>
              <a:latin typeface="等线" panose="02010600030101010101" pitchFamily="2" charset="-122"/>
              <a:ea typeface="等线" panose="02010600030101010101" pitchFamily="2" charset="-122"/>
            </a:endParaRPr>
          </a:p>
          <a:p>
            <a:pPr indent="304800" algn="just">
              <a:lnSpc>
                <a:spcPct val="125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对于智能派送车整车结构设计，项目组采用双层结构、前轮驱动模式、差速转向机构、推杆式投放机构</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endParaRPr>
          </a:p>
          <a:p>
            <a:pPr indent="304800" algn="just">
              <a:lnSpc>
                <a:spcPct val="125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双层结构能够保证小车的空间充裕和零件的摆放整齐，驱动前轮利用两轮的速度差转向，双万向后轮保证小车的稳定性，投放利用舵机控制推杆的转动将物块推下，舵机可以控制精度保证物块的准确落地。</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5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智能派送车的第一层，红外传感器位于车的前部，从车底盘探出，便于精准识别黑线。两个小电池盒对立放置在两侧，维持小车平衡。电机驱动器对应放在两驱动前轮上方，</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Arduino</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开发板放置在两电机驱动器之间。第二层放置大电池盒和面包板，便于杜邦线的连接整理。</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5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零部件之间的连接方式分为插孔式连接、螺栓螺母连接、铜柱连接。其中驱动轮与驱动电机，投放箱与下底板之间为插孔式连接。电机支架与电机、电机支架与下底板、电机驱动模块与下底板、面包板与上底板、</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Arduino</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开发板与下底板之间为螺栓螺母连接。上下底板之间、传感器与下底板、万向轮与下底板之间为铜柱连接。</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92359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5038EDC-DDD3-4B24-A1EA-E400AA1A0D9C}"/>
              </a:ext>
            </a:extLst>
          </p:cNvPr>
          <p:cNvSpPr txBox="1"/>
          <p:nvPr/>
        </p:nvSpPr>
        <p:spPr>
          <a:xfrm>
            <a:off x="689811" y="224590"/>
            <a:ext cx="10395284" cy="1824089"/>
          </a:xfrm>
          <a:prstGeom prst="rect">
            <a:avLst/>
          </a:prstGeom>
          <a:noFill/>
        </p:spPr>
        <p:txBody>
          <a:bodyPr wrap="square">
            <a:spAutoFit/>
          </a:bodyPr>
          <a:lstStyle/>
          <a:p>
            <a:pPr algn="just">
              <a:lnSpc>
                <a:spcPct val="125000"/>
              </a:lnSpc>
            </a:pPr>
            <a:r>
              <a:rPr lang="zh-CN" altLang="en-US" sz="3200" b="1" kern="100" dirty="0">
                <a:latin typeface="黑体" panose="02010609060101010101" pitchFamily="49" charset="-122"/>
                <a:ea typeface="黑体" panose="02010609060101010101" pitchFamily="49" charset="-122"/>
              </a:rPr>
              <a:t>智能派送</a:t>
            </a:r>
            <a:r>
              <a:rPr lang="zh-CN" altLang="zh-CN" sz="3200" b="1" kern="100" dirty="0">
                <a:effectLst/>
                <a:latin typeface="黑体" panose="02010609060101010101" pitchFamily="49" charset="-122"/>
                <a:ea typeface="黑体" panose="02010609060101010101" pitchFamily="49" charset="-122"/>
              </a:rPr>
              <a:t>车爆炸图</a:t>
            </a:r>
          </a:p>
          <a:p>
            <a:pPr indent="304800" algn="just">
              <a:lnSpc>
                <a:spcPct val="125000"/>
              </a:lnSpc>
            </a:pP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为方便查看装配体中各零件之间的装配关系以及各个零件的装配过程，项目组制作小车爆炸图，如图所示。在爆炸图中，零件按照装配关系偏离原来的装配位置，将复杂的小车结构清晰地呈现出来</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E51E35B0-4E3B-41EB-A708-30EB319021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9810" y="2487528"/>
            <a:ext cx="6368715" cy="4095489"/>
          </a:xfrm>
          <a:prstGeom prst="rect">
            <a:avLst/>
          </a:prstGeom>
          <a:noFill/>
          <a:ln>
            <a:noFill/>
          </a:ln>
        </p:spPr>
      </p:pic>
    </p:spTree>
    <p:extLst>
      <p:ext uri="{BB962C8B-B14F-4D97-AF65-F5344CB8AC3E}">
        <p14:creationId xmlns:p14="http://schemas.microsoft.com/office/powerpoint/2010/main" val="320855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2"/>
            </p:custDataLst>
          </p:nvPr>
        </p:nvSpPr>
        <p:spPr>
          <a:xfrm>
            <a:off x="8923803" y="2359742"/>
            <a:ext cx="2214215" cy="2138516"/>
          </a:xfrm>
          <a:prstGeom prst="rect">
            <a:avLst/>
          </a:prstGeom>
          <a:noFill/>
        </p:spPr>
        <p:txBody>
          <a:bodyPr wrap="square" rtlCol="0">
            <a:normAutofit/>
          </a:bodyPr>
          <a:lstStyle/>
          <a:p>
            <a:pPr algn="ctr"/>
            <a:r>
              <a:rPr lang="en-US" sz="11800" dirty="0">
                <a:solidFill>
                  <a:schemeClr val="bg1"/>
                </a:solidFill>
                <a:latin typeface="Arial" panose="020B0604020202020204" pitchFamily="34" charset="0"/>
                <a:ea typeface="微软雅黑" panose="020B0503020204020204" pitchFamily="34" charset="-122"/>
                <a:sym typeface="Arial" panose="020B0604020202020204" pitchFamily="34" charset="0"/>
              </a:rPr>
              <a:t>05</a:t>
            </a:r>
          </a:p>
        </p:txBody>
      </p:sp>
      <p:sp>
        <p:nvSpPr>
          <p:cNvPr id="6" name="标题 5"/>
          <p:cNvSpPr>
            <a:spLocks noGrp="1"/>
          </p:cNvSpPr>
          <p:nvPr>
            <p:ph type="title"/>
            <p:custDataLst>
              <p:tags r:id="rId3"/>
            </p:custDataLst>
          </p:nvPr>
        </p:nvSpPr>
        <p:spPr>
          <a:xfrm>
            <a:off x="733989" y="1826120"/>
            <a:ext cx="4447612" cy="2138516"/>
          </a:xfrm>
          <a:noFill/>
        </p:spPr>
        <p:txBody>
          <a:bodyPr>
            <a:normAutofit fontScale="90000"/>
          </a:bodyPr>
          <a:lstStyle/>
          <a:p>
            <a:pPr algn="just"/>
            <a:r>
              <a:rPr lang="zh-CN" altLang="en-US" b="1" kern="100" spc="100" dirty="0">
                <a:solidFill>
                  <a:schemeClr val="accent1"/>
                </a:solidFill>
                <a:latin typeface="Arial" panose="020B0604020202020204" pitchFamily="34" charset="0"/>
                <a:ea typeface="黑体" panose="02010609060101010101" pitchFamily="49" charset="-122"/>
                <a:cs typeface="Times New Roman" panose="02020603050405020304" pitchFamily="18" charset="0"/>
                <a:sym typeface="Arial" panose="020B0604020202020204" pitchFamily="34" charset="0"/>
              </a:rPr>
              <a:t>产品</a:t>
            </a:r>
            <a:r>
              <a:rPr lang="en-US" altLang="zh-CN" b="1" kern="100" spc="100" dirty="0">
                <a:solidFill>
                  <a:schemeClr val="accent1"/>
                </a:solidFill>
                <a:latin typeface="Arial" panose="020B0604020202020204" pitchFamily="34" charset="0"/>
                <a:ea typeface="黑体" panose="02010609060101010101" pitchFamily="49" charset="-122"/>
                <a:cs typeface="Times New Roman" panose="02020603050405020304" pitchFamily="18" charset="0"/>
                <a:sym typeface="Arial" panose="020B0604020202020204" pitchFamily="34" charset="0"/>
              </a:rPr>
              <a:t>2D</a:t>
            </a:r>
            <a:r>
              <a:rPr lang="zh-CN" altLang="en-US" b="1" kern="100" spc="100" dirty="0">
                <a:solidFill>
                  <a:schemeClr val="accent1"/>
                </a:solidFill>
                <a:latin typeface="Arial" panose="020B0604020202020204" pitchFamily="34" charset="0"/>
                <a:ea typeface="黑体" panose="02010609060101010101" pitchFamily="49" charset="-122"/>
                <a:cs typeface="Times New Roman" panose="02020603050405020304" pitchFamily="18" charset="0"/>
                <a:sym typeface="Arial" panose="020B0604020202020204" pitchFamily="34" charset="0"/>
              </a:rPr>
              <a:t>图</a:t>
            </a:r>
            <a:br>
              <a:rPr lang="en-US" altLang="zh-CN" b="1" kern="100" spc="100" dirty="0">
                <a:solidFill>
                  <a:schemeClr val="accent1"/>
                </a:solidFill>
                <a:latin typeface="Arial" panose="020B0604020202020204" pitchFamily="34" charset="0"/>
                <a:ea typeface="黑体" panose="02010609060101010101" pitchFamily="49" charset="-122"/>
                <a:cs typeface="Times New Roman" panose="02020603050405020304" pitchFamily="18" charset="0"/>
                <a:sym typeface="Arial" panose="020B0604020202020204" pitchFamily="34" charset="0"/>
              </a:rPr>
            </a:br>
            <a:r>
              <a:rPr lang="zh-CN" altLang="en-US" b="1" kern="100" spc="100" dirty="0">
                <a:solidFill>
                  <a:schemeClr val="accent1"/>
                </a:solidFill>
                <a:latin typeface="Arial" panose="020B0604020202020204" pitchFamily="34" charset="0"/>
                <a:ea typeface="黑体" panose="02010609060101010101" pitchFamily="49" charset="-122"/>
                <a:cs typeface="Times New Roman" panose="02020603050405020304" pitchFamily="18" charset="0"/>
                <a:sym typeface="Arial" panose="020B0604020202020204" pitchFamily="34" charset="0"/>
              </a:rPr>
              <a:t>任务完成小结</a:t>
            </a:r>
            <a:br>
              <a:rPr lang="en-US" altLang="zh-CN" b="1" kern="100" spc="100" dirty="0">
                <a:solidFill>
                  <a:schemeClr val="accent1"/>
                </a:solidFill>
                <a:latin typeface="Arial" panose="020B0604020202020204" pitchFamily="34" charset="0"/>
                <a:ea typeface="黑体" panose="02010609060101010101" pitchFamily="49" charset="-122"/>
                <a:cs typeface="Times New Roman" panose="02020603050405020304" pitchFamily="18" charset="0"/>
                <a:sym typeface="Arial" panose="020B0604020202020204" pitchFamily="34" charset="0"/>
              </a:rPr>
            </a:br>
            <a:r>
              <a:rPr lang="zh-CN" altLang="en-US" b="1" kern="100" spc="100" dirty="0">
                <a:solidFill>
                  <a:schemeClr val="accent1"/>
                </a:solidFill>
                <a:latin typeface="Arial" panose="020B0604020202020204" pitchFamily="34" charset="0"/>
                <a:ea typeface="黑体" panose="02010609060101010101" pitchFamily="49" charset="-122"/>
                <a:cs typeface="Times New Roman" panose="02020603050405020304" pitchFamily="18" charset="0"/>
                <a:sym typeface="Arial" panose="020B0604020202020204" pitchFamily="34" charset="0"/>
              </a:rPr>
              <a:t>会议记录</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9" name="文本占位符 8"/>
          <p:cNvSpPr>
            <a:spLocks noGrp="1"/>
          </p:cNvSpPr>
          <p:nvPr>
            <p:ph type="body" idx="1"/>
            <p:custDataLst>
              <p:tags r:id="rId4"/>
            </p:custDataLst>
          </p:nvPr>
        </p:nvSpPr>
        <p:spPr>
          <a:xfrm>
            <a:off x="1053982" y="4498258"/>
            <a:ext cx="6575425" cy="1254760"/>
          </a:xfrm>
          <a:noFill/>
        </p:spPr>
        <p:txBody>
          <a:bodyPr>
            <a:normAutofit/>
          </a:bodyPr>
          <a:lstStyle/>
          <a:p>
            <a:r>
              <a:rPr lang="zh-CN" altLang="en-US" sz="4000" b="1" spc="300" dirty="0">
                <a:solidFill>
                  <a:schemeClr val="tx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负责人：周艺梵</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42F1E13-9D80-4F98-B042-E8201509AB2C}"/>
              </a:ext>
            </a:extLst>
          </p:cNvPr>
          <p:cNvSpPr txBox="1"/>
          <p:nvPr/>
        </p:nvSpPr>
        <p:spPr>
          <a:xfrm>
            <a:off x="593559" y="376807"/>
            <a:ext cx="6096000" cy="584775"/>
          </a:xfrm>
          <a:prstGeom prst="rect">
            <a:avLst/>
          </a:prstGeom>
          <a:noFill/>
        </p:spPr>
        <p:txBody>
          <a:bodyPr wrap="square">
            <a:spAutoFit/>
          </a:bodyPr>
          <a:lstStyle/>
          <a:p>
            <a:r>
              <a:rPr lang="zh-CN" altLang="zh-CN" sz="3200" dirty="0">
                <a:effectLst/>
                <a:latin typeface="黑体" panose="02010609060101010101" pitchFamily="49" charset="-122"/>
                <a:ea typeface="黑体" panose="02010609060101010101" pitchFamily="49" charset="-122"/>
                <a:cs typeface="Times New Roman" panose="02020603050405020304" pitchFamily="18" charset="0"/>
              </a:rPr>
              <a:t>项目产品</a:t>
            </a:r>
            <a:r>
              <a:rPr lang="en-US" altLang="zh-CN" sz="3200" dirty="0">
                <a:effectLst/>
                <a:latin typeface="黑体" panose="02010609060101010101" pitchFamily="49" charset="-122"/>
                <a:ea typeface="黑体" panose="02010609060101010101" pitchFamily="49" charset="-122"/>
                <a:cs typeface="Times New Roman" panose="02020603050405020304" pitchFamily="18" charset="0"/>
              </a:rPr>
              <a:t>2D</a:t>
            </a:r>
            <a:r>
              <a:rPr lang="zh-CN" altLang="en-US" sz="3200" dirty="0">
                <a:effectLst/>
                <a:latin typeface="黑体" panose="02010609060101010101" pitchFamily="49" charset="-122"/>
                <a:ea typeface="黑体" panose="02010609060101010101" pitchFamily="49" charset="-122"/>
                <a:cs typeface="Times New Roman" panose="02020603050405020304" pitchFamily="18" charset="0"/>
              </a:rPr>
              <a:t>图</a:t>
            </a:r>
            <a:endParaRPr lang="zh-CN" altLang="en-US" sz="3200" dirty="0">
              <a:latin typeface="黑体" panose="02010609060101010101" pitchFamily="49" charset="-122"/>
              <a:ea typeface="黑体" panose="02010609060101010101" pitchFamily="49" charset="-122"/>
            </a:endParaRPr>
          </a:p>
        </p:txBody>
      </p:sp>
      <p:sp>
        <p:nvSpPr>
          <p:cNvPr id="4" name="Rectangle 2">
            <a:extLst>
              <a:ext uri="{FF2B5EF4-FFF2-40B4-BE49-F238E27FC236}">
                <a16:creationId xmlns:a16="http://schemas.microsoft.com/office/drawing/2014/main" id="{C1F61872-CDD5-4862-8A39-F5FE6BA4B22E}"/>
              </a:ext>
            </a:extLst>
          </p:cNvPr>
          <p:cNvSpPr>
            <a:spLocks noChangeArrowheads="1"/>
          </p:cNvSpPr>
          <p:nvPr/>
        </p:nvSpPr>
        <p:spPr bwMode="auto">
          <a:xfrm>
            <a:off x="770021" y="8341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7" name="图片 20">
            <a:extLst>
              <a:ext uri="{FF2B5EF4-FFF2-40B4-BE49-F238E27FC236}">
                <a16:creationId xmlns:a16="http://schemas.microsoft.com/office/drawing/2014/main" id="{DB0541F4-0238-4BD7-BBE2-BBBE8F7DE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021" y="1418965"/>
            <a:ext cx="5131889" cy="36824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574326E6-99A3-4E9A-9751-2E46A50DCC46}"/>
              </a:ext>
            </a:extLst>
          </p:cNvPr>
          <p:cNvSpPr>
            <a:spLocks noChangeArrowheads="1"/>
          </p:cNvSpPr>
          <p:nvPr/>
        </p:nvSpPr>
        <p:spPr bwMode="auto">
          <a:xfrm>
            <a:off x="1732490" y="5623700"/>
            <a:ext cx="24064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Arduino</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开发板</a:t>
            </a:r>
            <a:r>
              <a:rPr kumimoji="0" lang="en-US" altLang="zh-CN" sz="2000" b="0" i="0" u="none" strike="noStrike" cap="none" normalizeH="0" baseline="0" dirty="0">
                <a:ln>
                  <a:noFill/>
                </a:ln>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2D</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图</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7FF43AEA-0E52-478D-B016-F60DF58135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90092" y="1418964"/>
            <a:ext cx="5211382" cy="3682423"/>
          </a:xfrm>
          <a:prstGeom prst="rect">
            <a:avLst/>
          </a:prstGeom>
          <a:noFill/>
          <a:ln>
            <a:noFill/>
          </a:ln>
        </p:spPr>
      </p:pic>
      <p:sp>
        <p:nvSpPr>
          <p:cNvPr id="9" name="文本框 8">
            <a:extLst>
              <a:ext uri="{FF2B5EF4-FFF2-40B4-BE49-F238E27FC236}">
                <a16:creationId xmlns:a16="http://schemas.microsoft.com/office/drawing/2014/main" id="{2AC827A8-C63D-4742-BF0D-935B70302C7E}"/>
              </a:ext>
            </a:extLst>
          </p:cNvPr>
          <p:cNvSpPr txBox="1"/>
          <p:nvPr/>
        </p:nvSpPr>
        <p:spPr>
          <a:xfrm>
            <a:off x="7581283" y="5654478"/>
            <a:ext cx="6481010" cy="400110"/>
          </a:xfrm>
          <a:prstGeom prst="rect">
            <a:avLst/>
          </a:prstGeom>
          <a:noFill/>
        </p:spPr>
        <p:txBody>
          <a:bodyPr wrap="square">
            <a:spAutoFit/>
          </a:bodyPr>
          <a:lstStyle/>
          <a:p>
            <a:r>
              <a:rPr lang="zh-CN" altLang="zh-CN" sz="2000" dirty="0">
                <a:effectLst/>
                <a:ea typeface="宋体" panose="02010600030101010101" pitchFamily="2" charset="-122"/>
                <a:cs typeface="宋体" panose="02010600030101010101" pitchFamily="2" charset="-122"/>
              </a:rPr>
              <a:t>四路红外传感器</a:t>
            </a:r>
            <a:r>
              <a:rPr lang="en-US" altLang="zh-CN" sz="2000" dirty="0">
                <a:effectLst/>
                <a:latin typeface="Times New Roman" panose="02020603050405020304" pitchFamily="18" charset="0"/>
                <a:ea typeface="宋体" panose="02010600030101010101" pitchFamily="2" charset="-122"/>
              </a:rPr>
              <a:t>2D</a:t>
            </a:r>
            <a:r>
              <a:rPr lang="zh-CN" altLang="zh-CN" sz="2000" dirty="0">
                <a:effectLst/>
                <a:ea typeface="宋体" panose="02010600030101010101" pitchFamily="2" charset="-122"/>
                <a:cs typeface="宋体" panose="02010600030101010101" pitchFamily="2" charset="-122"/>
              </a:rPr>
              <a:t>图</a:t>
            </a:r>
            <a:endParaRPr lang="zh-CN" altLang="en-US" sz="2000" dirty="0"/>
          </a:p>
        </p:txBody>
      </p:sp>
    </p:spTree>
    <p:extLst>
      <p:ext uri="{BB962C8B-B14F-4D97-AF65-F5344CB8AC3E}">
        <p14:creationId xmlns:p14="http://schemas.microsoft.com/office/powerpoint/2010/main" val="3639596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5CC6D4D-16EA-42CB-879A-6D970DD7C8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771" y="642808"/>
            <a:ext cx="5625514" cy="4766925"/>
          </a:xfrm>
          <a:prstGeom prst="rect">
            <a:avLst/>
          </a:prstGeom>
          <a:noFill/>
          <a:ln>
            <a:noFill/>
          </a:ln>
        </p:spPr>
      </p:pic>
      <p:sp>
        <p:nvSpPr>
          <p:cNvPr id="4" name="文本框 3">
            <a:extLst>
              <a:ext uri="{FF2B5EF4-FFF2-40B4-BE49-F238E27FC236}">
                <a16:creationId xmlns:a16="http://schemas.microsoft.com/office/drawing/2014/main" id="{A1618A87-EA74-4E32-B584-DF6F0F767329}"/>
              </a:ext>
            </a:extLst>
          </p:cNvPr>
          <p:cNvSpPr txBox="1"/>
          <p:nvPr/>
        </p:nvSpPr>
        <p:spPr>
          <a:xfrm>
            <a:off x="2190750" y="5815081"/>
            <a:ext cx="6096000" cy="400110"/>
          </a:xfrm>
          <a:prstGeom prst="rect">
            <a:avLst/>
          </a:prstGeom>
          <a:noFill/>
        </p:spPr>
        <p:txBody>
          <a:bodyPr wrap="square">
            <a:spAutoFit/>
          </a:bodyPr>
          <a:lstStyle/>
          <a:p>
            <a:r>
              <a:rPr lang="zh-CN" altLang="zh-CN" sz="2000" dirty="0">
                <a:effectLst/>
                <a:ea typeface="宋体" panose="02010600030101010101" pitchFamily="2" charset="-122"/>
                <a:cs typeface="宋体" panose="02010600030101010101" pitchFamily="2" charset="-122"/>
              </a:rPr>
              <a:t>电机</a:t>
            </a:r>
            <a:r>
              <a:rPr lang="en-US" altLang="zh-CN" sz="2000" dirty="0">
                <a:effectLst/>
                <a:latin typeface="Times New Roman" panose="02020603050405020304" pitchFamily="18" charset="0"/>
                <a:ea typeface="宋体" panose="02010600030101010101" pitchFamily="2" charset="-122"/>
              </a:rPr>
              <a:t>2D</a:t>
            </a:r>
            <a:r>
              <a:rPr lang="zh-CN" altLang="zh-CN" sz="2000" dirty="0">
                <a:effectLst/>
                <a:ea typeface="宋体" panose="02010600030101010101" pitchFamily="2" charset="-122"/>
                <a:cs typeface="宋体" panose="02010600030101010101" pitchFamily="2" charset="-122"/>
              </a:rPr>
              <a:t>图</a:t>
            </a:r>
            <a:endParaRPr lang="zh-CN" altLang="en-US" sz="2000" dirty="0"/>
          </a:p>
        </p:txBody>
      </p:sp>
      <p:pic>
        <p:nvPicPr>
          <p:cNvPr id="5" name="图片 4">
            <a:extLst>
              <a:ext uri="{FF2B5EF4-FFF2-40B4-BE49-F238E27FC236}">
                <a16:creationId xmlns:a16="http://schemas.microsoft.com/office/drawing/2014/main" id="{4F3856B9-C126-411B-BD26-A54CE02CE9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27419"/>
            <a:ext cx="5961641" cy="4782313"/>
          </a:xfrm>
          <a:prstGeom prst="rect">
            <a:avLst/>
          </a:prstGeom>
          <a:noFill/>
          <a:ln>
            <a:noFill/>
          </a:ln>
        </p:spPr>
      </p:pic>
      <p:sp>
        <p:nvSpPr>
          <p:cNvPr id="7" name="文本框 6">
            <a:extLst>
              <a:ext uri="{FF2B5EF4-FFF2-40B4-BE49-F238E27FC236}">
                <a16:creationId xmlns:a16="http://schemas.microsoft.com/office/drawing/2014/main" id="{4A9B8674-476B-45DD-8E2B-98017D8CD4AD}"/>
              </a:ext>
            </a:extLst>
          </p:cNvPr>
          <p:cNvSpPr txBox="1"/>
          <p:nvPr/>
        </p:nvSpPr>
        <p:spPr>
          <a:xfrm>
            <a:off x="8446169" y="5830470"/>
            <a:ext cx="6304546" cy="400110"/>
          </a:xfrm>
          <a:prstGeom prst="rect">
            <a:avLst/>
          </a:prstGeom>
          <a:noFill/>
        </p:spPr>
        <p:txBody>
          <a:bodyPr wrap="square">
            <a:spAutoFit/>
          </a:bodyPr>
          <a:lstStyle/>
          <a:p>
            <a:r>
              <a:rPr lang="zh-CN" altLang="zh-CN" sz="2000" dirty="0">
                <a:effectLst/>
                <a:ea typeface="宋体" panose="02010600030101010101" pitchFamily="2" charset="-122"/>
                <a:cs typeface="Times New Roman" panose="02020603050405020304" pitchFamily="18" charset="0"/>
              </a:rPr>
              <a:t>电机联轴器</a:t>
            </a:r>
            <a:r>
              <a:rPr lang="en-US" altLang="zh-CN" sz="2000" dirty="0">
                <a:effectLst/>
                <a:latin typeface="Times New Roman" panose="02020603050405020304" pitchFamily="18" charset="0"/>
                <a:ea typeface="宋体" panose="02010600030101010101" pitchFamily="2" charset="-122"/>
              </a:rPr>
              <a:t>2D</a:t>
            </a:r>
            <a:r>
              <a:rPr lang="zh-CN" altLang="zh-CN" sz="2000" dirty="0">
                <a:effectLst/>
                <a:ea typeface="宋体" panose="02010600030101010101" pitchFamily="2" charset="-122"/>
                <a:cs typeface="Times New Roman" panose="02020603050405020304" pitchFamily="18" charset="0"/>
              </a:rPr>
              <a:t>图</a:t>
            </a:r>
            <a:endParaRPr lang="zh-CN" altLang="en-US" sz="2000" dirty="0"/>
          </a:p>
        </p:txBody>
      </p:sp>
    </p:spTree>
    <p:extLst>
      <p:ext uri="{BB962C8B-B14F-4D97-AF65-F5344CB8AC3E}">
        <p14:creationId xmlns:p14="http://schemas.microsoft.com/office/powerpoint/2010/main" val="3627756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2BD8B2E-F67A-47DD-9DA6-00F687F451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380" y="530495"/>
            <a:ext cx="5260272" cy="4715273"/>
          </a:xfrm>
          <a:prstGeom prst="rect">
            <a:avLst/>
          </a:prstGeom>
          <a:noFill/>
          <a:ln>
            <a:noFill/>
          </a:ln>
        </p:spPr>
      </p:pic>
      <p:sp>
        <p:nvSpPr>
          <p:cNvPr id="4" name="文本框 3">
            <a:extLst>
              <a:ext uri="{FF2B5EF4-FFF2-40B4-BE49-F238E27FC236}">
                <a16:creationId xmlns:a16="http://schemas.microsoft.com/office/drawing/2014/main" id="{91F80D33-4C63-41C5-8ADC-61B4685A1144}"/>
              </a:ext>
            </a:extLst>
          </p:cNvPr>
          <p:cNvSpPr txBox="1"/>
          <p:nvPr/>
        </p:nvSpPr>
        <p:spPr>
          <a:xfrm>
            <a:off x="1957137" y="5688379"/>
            <a:ext cx="6096000" cy="400110"/>
          </a:xfrm>
          <a:prstGeom prst="rect">
            <a:avLst/>
          </a:prstGeom>
          <a:noFill/>
        </p:spPr>
        <p:txBody>
          <a:bodyPr wrap="square">
            <a:spAutoFit/>
          </a:bodyPr>
          <a:lstStyle/>
          <a:p>
            <a:r>
              <a:rPr lang="zh-CN" altLang="zh-CN" sz="2000" dirty="0">
                <a:effectLst/>
                <a:ea typeface="宋体" panose="02010600030101010101" pitchFamily="2" charset="-122"/>
                <a:cs typeface="Times New Roman" panose="02020603050405020304" pitchFamily="18" charset="0"/>
              </a:rPr>
              <a:t>电机板</a:t>
            </a:r>
            <a:r>
              <a:rPr lang="en-US" altLang="zh-CN" sz="2000" dirty="0">
                <a:effectLst/>
                <a:latin typeface="Times New Roman" panose="02020603050405020304" pitchFamily="18" charset="0"/>
                <a:ea typeface="宋体" panose="02010600030101010101" pitchFamily="2" charset="-122"/>
              </a:rPr>
              <a:t>2D</a:t>
            </a:r>
            <a:r>
              <a:rPr lang="zh-CN" altLang="zh-CN" sz="2000" dirty="0">
                <a:effectLst/>
                <a:ea typeface="宋体" panose="02010600030101010101" pitchFamily="2" charset="-122"/>
                <a:cs typeface="Times New Roman" panose="02020603050405020304" pitchFamily="18" charset="0"/>
              </a:rPr>
              <a:t>图</a:t>
            </a:r>
            <a:endParaRPr lang="zh-CN" altLang="en-US" sz="2000" dirty="0"/>
          </a:p>
        </p:txBody>
      </p:sp>
      <p:pic>
        <p:nvPicPr>
          <p:cNvPr id="5" name="图片 4">
            <a:extLst>
              <a:ext uri="{FF2B5EF4-FFF2-40B4-BE49-F238E27FC236}">
                <a16:creationId xmlns:a16="http://schemas.microsoft.com/office/drawing/2014/main" id="{250CC8AA-BF46-4D16-A39C-F446F49317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98293" y="569457"/>
            <a:ext cx="6281055" cy="4676312"/>
          </a:xfrm>
          <a:prstGeom prst="rect">
            <a:avLst/>
          </a:prstGeom>
          <a:noFill/>
          <a:ln>
            <a:noFill/>
          </a:ln>
        </p:spPr>
      </p:pic>
      <p:sp>
        <p:nvSpPr>
          <p:cNvPr id="7" name="文本框 6">
            <a:extLst>
              <a:ext uri="{FF2B5EF4-FFF2-40B4-BE49-F238E27FC236}">
                <a16:creationId xmlns:a16="http://schemas.microsoft.com/office/drawing/2014/main" id="{B01C0D2A-B5A6-44C5-8977-5EC66B2E31EF}"/>
              </a:ext>
            </a:extLst>
          </p:cNvPr>
          <p:cNvSpPr txBox="1"/>
          <p:nvPr/>
        </p:nvSpPr>
        <p:spPr>
          <a:xfrm>
            <a:off x="8009020" y="5688379"/>
            <a:ext cx="6729662" cy="400110"/>
          </a:xfrm>
          <a:prstGeom prst="rect">
            <a:avLst/>
          </a:prstGeom>
          <a:noFill/>
        </p:spPr>
        <p:txBody>
          <a:bodyPr wrap="square">
            <a:spAutoFit/>
          </a:bodyPr>
          <a:lstStyle/>
          <a:p>
            <a:r>
              <a:rPr lang="zh-CN" altLang="zh-CN" sz="2000" dirty="0">
                <a:effectLst/>
                <a:ea typeface="宋体" panose="02010600030101010101" pitchFamily="2" charset="-122"/>
                <a:cs typeface="Times New Roman" panose="02020603050405020304" pitchFamily="18" charset="0"/>
              </a:rPr>
              <a:t>舵机</a:t>
            </a:r>
            <a:r>
              <a:rPr lang="en-US" altLang="zh-CN" sz="2000" dirty="0">
                <a:effectLst/>
                <a:latin typeface="Times New Roman" panose="02020603050405020304" pitchFamily="18" charset="0"/>
                <a:ea typeface="宋体" panose="02010600030101010101" pitchFamily="2" charset="-122"/>
              </a:rPr>
              <a:t>2D</a:t>
            </a:r>
            <a:r>
              <a:rPr lang="zh-CN" altLang="zh-CN" sz="2000" dirty="0">
                <a:effectLst/>
                <a:ea typeface="宋体" panose="02010600030101010101" pitchFamily="2" charset="-122"/>
                <a:cs typeface="Times New Roman" panose="02020603050405020304" pitchFamily="18" charset="0"/>
              </a:rPr>
              <a:t>图</a:t>
            </a:r>
            <a:endParaRPr lang="zh-CN" altLang="en-US" sz="2000" dirty="0"/>
          </a:p>
        </p:txBody>
      </p:sp>
    </p:spTree>
    <p:extLst>
      <p:ext uri="{BB962C8B-B14F-4D97-AF65-F5344CB8AC3E}">
        <p14:creationId xmlns:p14="http://schemas.microsoft.com/office/powerpoint/2010/main" val="1038128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2F991A3-F4AC-4668-84AA-41CFA02F9B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879" y="307941"/>
            <a:ext cx="5999479" cy="4616984"/>
          </a:xfrm>
          <a:prstGeom prst="rect">
            <a:avLst/>
          </a:prstGeom>
          <a:noFill/>
          <a:ln>
            <a:noFill/>
          </a:ln>
        </p:spPr>
      </p:pic>
      <p:pic>
        <p:nvPicPr>
          <p:cNvPr id="3" name="图片 2">
            <a:extLst>
              <a:ext uri="{FF2B5EF4-FFF2-40B4-BE49-F238E27FC236}">
                <a16:creationId xmlns:a16="http://schemas.microsoft.com/office/drawing/2014/main" id="{22D866E2-517B-4E4F-A5E2-25378D9937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00978" y="307940"/>
            <a:ext cx="5773526" cy="4616985"/>
          </a:xfrm>
          <a:prstGeom prst="rect">
            <a:avLst/>
          </a:prstGeom>
          <a:noFill/>
          <a:ln>
            <a:noFill/>
          </a:ln>
        </p:spPr>
      </p:pic>
      <p:sp>
        <p:nvSpPr>
          <p:cNvPr id="5" name="文本框 4">
            <a:extLst>
              <a:ext uri="{FF2B5EF4-FFF2-40B4-BE49-F238E27FC236}">
                <a16:creationId xmlns:a16="http://schemas.microsoft.com/office/drawing/2014/main" id="{94275C9D-A952-46F6-8A67-16FE38BF79DD}"/>
              </a:ext>
            </a:extLst>
          </p:cNvPr>
          <p:cNvSpPr txBox="1"/>
          <p:nvPr/>
        </p:nvSpPr>
        <p:spPr>
          <a:xfrm>
            <a:off x="2005263" y="5061103"/>
            <a:ext cx="6160168" cy="400110"/>
          </a:xfrm>
          <a:prstGeom prst="rect">
            <a:avLst/>
          </a:prstGeom>
          <a:noFill/>
        </p:spPr>
        <p:txBody>
          <a:bodyPr wrap="square">
            <a:spAutoFit/>
          </a:bodyPr>
          <a:lstStyle/>
          <a:p>
            <a:r>
              <a:rPr lang="zh-CN" altLang="zh-CN" sz="2000" dirty="0">
                <a:effectLst/>
                <a:ea typeface="宋体" panose="02010600030101010101" pitchFamily="2" charset="-122"/>
                <a:cs typeface="Times New Roman" panose="02020603050405020304" pitchFamily="18" charset="0"/>
              </a:rPr>
              <a:t>面包板</a:t>
            </a:r>
            <a:r>
              <a:rPr lang="en-US" altLang="zh-CN" sz="2000" dirty="0">
                <a:effectLst/>
                <a:latin typeface="Times New Roman" panose="02020603050405020304" pitchFamily="18" charset="0"/>
                <a:ea typeface="宋体" panose="02010600030101010101" pitchFamily="2" charset="-122"/>
              </a:rPr>
              <a:t>2D</a:t>
            </a:r>
            <a:r>
              <a:rPr lang="zh-CN" altLang="zh-CN" sz="2000" dirty="0">
                <a:effectLst/>
                <a:ea typeface="宋体" panose="02010600030101010101" pitchFamily="2" charset="-122"/>
                <a:cs typeface="Times New Roman" panose="02020603050405020304" pitchFamily="18" charset="0"/>
              </a:rPr>
              <a:t>图</a:t>
            </a:r>
            <a:endParaRPr lang="zh-CN" altLang="en-US" sz="2000" dirty="0"/>
          </a:p>
        </p:txBody>
      </p:sp>
      <p:sp>
        <p:nvSpPr>
          <p:cNvPr id="7" name="文本框 6">
            <a:extLst>
              <a:ext uri="{FF2B5EF4-FFF2-40B4-BE49-F238E27FC236}">
                <a16:creationId xmlns:a16="http://schemas.microsoft.com/office/drawing/2014/main" id="{E32338A1-86CB-4BA9-9C19-23C6E5672D86}"/>
              </a:ext>
            </a:extLst>
          </p:cNvPr>
          <p:cNvSpPr txBox="1"/>
          <p:nvPr/>
        </p:nvSpPr>
        <p:spPr>
          <a:xfrm>
            <a:off x="8967537" y="5061103"/>
            <a:ext cx="6096000" cy="400110"/>
          </a:xfrm>
          <a:prstGeom prst="rect">
            <a:avLst/>
          </a:prstGeom>
          <a:noFill/>
        </p:spPr>
        <p:txBody>
          <a:bodyPr wrap="square">
            <a:spAutoFit/>
          </a:bodyPr>
          <a:lstStyle/>
          <a:p>
            <a:r>
              <a:rPr lang="zh-CN" altLang="zh-CN" sz="2000" dirty="0">
                <a:effectLst/>
                <a:ea typeface="宋体" panose="02010600030101010101" pitchFamily="2" charset="-122"/>
                <a:cs typeface="Times New Roman" panose="02020603050405020304" pitchFamily="18" charset="0"/>
              </a:rPr>
              <a:t>驱动轮</a:t>
            </a:r>
            <a:r>
              <a:rPr lang="en-US" altLang="zh-CN" sz="2000" dirty="0">
                <a:effectLst/>
                <a:latin typeface="Times New Roman" panose="02020603050405020304" pitchFamily="18" charset="0"/>
                <a:ea typeface="宋体" panose="02010600030101010101" pitchFamily="2" charset="-122"/>
              </a:rPr>
              <a:t>2D</a:t>
            </a:r>
            <a:r>
              <a:rPr lang="zh-CN" altLang="zh-CN" sz="2000" dirty="0">
                <a:effectLst/>
                <a:ea typeface="宋体" panose="02010600030101010101" pitchFamily="2" charset="-122"/>
                <a:cs typeface="Times New Roman" panose="02020603050405020304" pitchFamily="18" charset="0"/>
              </a:rPr>
              <a:t>图</a:t>
            </a:r>
            <a:endParaRPr lang="zh-CN" altLang="en-US" sz="2000" dirty="0"/>
          </a:p>
        </p:txBody>
      </p:sp>
    </p:spTree>
    <p:extLst>
      <p:ext uri="{BB962C8B-B14F-4D97-AF65-F5344CB8AC3E}">
        <p14:creationId xmlns:p14="http://schemas.microsoft.com/office/powerpoint/2010/main" val="2155351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E9BAF6-971C-49CF-9E14-D1291B36198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1" name="图片 4">
            <a:extLst>
              <a:ext uri="{FF2B5EF4-FFF2-40B4-BE49-F238E27FC236}">
                <a16:creationId xmlns:a16="http://schemas.microsoft.com/office/drawing/2014/main" id="{676AC9A7-34CD-4BFD-82B7-3483CA75D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05" y="344905"/>
            <a:ext cx="5806358" cy="43714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12BB90F-AEC3-4CC1-A183-24FA1FE5DA1B}"/>
              </a:ext>
            </a:extLst>
          </p:cNvPr>
          <p:cNvSpPr>
            <a:spLocks noChangeArrowheads="1"/>
          </p:cNvSpPr>
          <p:nvPr/>
        </p:nvSpPr>
        <p:spPr bwMode="auto">
          <a:xfrm>
            <a:off x="2046583" y="5085986"/>
            <a:ext cx="15215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万向轮</a:t>
            </a:r>
            <a:r>
              <a:rPr kumimoji="0" lang="en-US" altLang="zh-CN" sz="2000" b="0" i="0" u="none" strike="noStrike" cap="none" normalizeH="0" baseline="0" dirty="0">
                <a:ln>
                  <a:noFill/>
                </a:ln>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2D</a:t>
            </a:r>
            <a:r>
              <a:rPr kumimoji="0" lang="zh-CN" altLang="en-US" sz="20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宋体" panose="02010600030101010101" pitchFamily="2" charset="-122"/>
              </a:rPr>
              <a:t>图</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7" name="Rectangle 8">
            <a:extLst>
              <a:ext uri="{FF2B5EF4-FFF2-40B4-BE49-F238E27FC236}">
                <a16:creationId xmlns:a16="http://schemas.microsoft.com/office/drawing/2014/main" id="{939204F1-FA57-4C62-902D-07F4CD104583}"/>
              </a:ext>
            </a:extLst>
          </p:cNvPr>
          <p:cNvSpPr>
            <a:spLocks noChangeArrowheads="1"/>
          </p:cNvSpPr>
          <p:nvPr/>
        </p:nvSpPr>
        <p:spPr bwMode="auto">
          <a:xfrm>
            <a:off x="5241925"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7" name="图片 2">
            <a:extLst>
              <a:ext uri="{FF2B5EF4-FFF2-40B4-BE49-F238E27FC236}">
                <a16:creationId xmlns:a16="http://schemas.microsoft.com/office/drawing/2014/main" id="{AFE8C904-9859-4217-9301-6FB1F855E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368" y="344905"/>
            <a:ext cx="5947844" cy="434002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9">
            <a:extLst>
              <a:ext uri="{FF2B5EF4-FFF2-40B4-BE49-F238E27FC236}">
                <a16:creationId xmlns:a16="http://schemas.microsoft.com/office/drawing/2014/main" id="{25CC2777-5F22-43F6-992C-0424A15C74C8}"/>
              </a:ext>
            </a:extLst>
          </p:cNvPr>
          <p:cNvSpPr>
            <a:spLocks noChangeArrowheads="1"/>
          </p:cNvSpPr>
          <p:nvPr/>
        </p:nvSpPr>
        <p:spPr bwMode="auto">
          <a:xfrm>
            <a:off x="8170823" y="5077660"/>
            <a:ext cx="15215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电池盒</a:t>
            </a:r>
            <a:r>
              <a:rPr kumimoji="0" lang="en-US" altLang="zh-CN" sz="2000" b="0" i="0" u="none" strike="noStrike" cap="none" normalizeH="0" baseline="0" dirty="0">
                <a:ln>
                  <a:noFill/>
                </a:ln>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2D</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图</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5917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7142B51-6DAC-45DF-9872-F7B23107B25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145" name="图片 1">
            <a:extLst>
              <a:ext uri="{FF2B5EF4-FFF2-40B4-BE49-F238E27FC236}">
                <a16:creationId xmlns:a16="http://schemas.microsoft.com/office/drawing/2014/main" id="{E7A123F8-24E4-4C35-8BC3-3BADF7F8F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972" y="228600"/>
            <a:ext cx="7650079" cy="54326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03261FE2-8844-45A0-ADF7-95D981956A27}"/>
              </a:ext>
            </a:extLst>
          </p:cNvPr>
          <p:cNvSpPr>
            <a:spLocks noChangeArrowheads="1"/>
          </p:cNvSpPr>
          <p:nvPr/>
        </p:nvSpPr>
        <p:spPr bwMode="auto">
          <a:xfrm>
            <a:off x="4401382" y="6156630"/>
            <a:ext cx="26372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图</a:t>
            </a:r>
            <a:r>
              <a:rPr kumimoji="0" lang="en-US" altLang="zh-CN" sz="2000" b="0" i="0" u="none" strike="noStrike" cap="none" normalizeH="0" baseline="0">
                <a:ln>
                  <a:noFill/>
                </a:ln>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4-25 </a:t>
            </a: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投放装置</a:t>
            </a:r>
            <a:r>
              <a:rPr kumimoji="0" lang="en-US" altLang="zh-CN" sz="2000" b="0" i="0" u="none" strike="noStrike" cap="none" normalizeH="0" baseline="0">
                <a:ln>
                  <a:noFill/>
                </a:ln>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2D</a:t>
            </a:r>
            <a:r>
              <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图</a:t>
            </a: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5757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2"/>
            </p:custDataLst>
          </p:nvPr>
        </p:nvSpPr>
        <p:spPr>
          <a:xfrm>
            <a:off x="8923803" y="2359742"/>
            <a:ext cx="2214215" cy="2138516"/>
          </a:xfrm>
          <a:prstGeom prst="rect">
            <a:avLst/>
          </a:prstGeom>
          <a:noFill/>
        </p:spPr>
        <p:txBody>
          <a:bodyPr wrap="square" rtlCol="0">
            <a:normAutofit/>
          </a:bodyPr>
          <a:lstStyle/>
          <a:p>
            <a:pPr algn="ctr"/>
            <a:r>
              <a:rPr lang="zh-CN" altLang="en-US" sz="118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p>
        </p:txBody>
      </p:sp>
      <p:sp>
        <p:nvSpPr>
          <p:cNvPr id="6" name="标题 5"/>
          <p:cNvSpPr>
            <a:spLocks noGrp="1"/>
          </p:cNvSpPr>
          <p:nvPr>
            <p:ph type="title"/>
            <p:custDataLst>
              <p:tags r:id="rId3"/>
            </p:custDataLst>
          </p:nvPr>
        </p:nvSpPr>
        <p:spPr>
          <a:xfrm>
            <a:off x="586622" y="1104982"/>
            <a:ext cx="7345300" cy="1940400"/>
          </a:xfrm>
          <a:noFill/>
        </p:spPr>
        <p:txBody>
          <a:bodyPr>
            <a:normAutofit fontScale="90000"/>
          </a:bodyPr>
          <a:lstStyle/>
          <a:p>
            <a:r>
              <a:rPr lang="zh-CN" altLang="en-US" sz="6000" b="1" spc="100" dirty="0">
                <a:solidFill>
                  <a:schemeClr val="accent1"/>
                </a:solidFill>
                <a:latin typeface="Arial" panose="020B0604020202020204" pitchFamily="34" charset="0"/>
                <a:sym typeface="Arial" panose="020B0604020202020204" pitchFamily="34" charset="0"/>
              </a:rPr>
              <a:t>配件选择</a:t>
            </a:r>
            <a:br>
              <a:rPr lang="en-US" altLang="zh-CN" sz="6000" b="1" spc="100" dirty="0">
                <a:solidFill>
                  <a:schemeClr val="accent1"/>
                </a:solidFill>
                <a:latin typeface="Arial" panose="020B0604020202020204" pitchFamily="34" charset="0"/>
                <a:sym typeface="Arial" panose="020B0604020202020204" pitchFamily="34" charset="0"/>
              </a:rPr>
            </a:br>
            <a:r>
              <a:rPr lang="zh-CN" altLang="en-US" sz="6000" b="1" spc="100" dirty="0">
                <a:solidFill>
                  <a:schemeClr val="accent1"/>
                </a:solidFill>
                <a:latin typeface="Arial" panose="020B0604020202020204" pitchFamily="34" charset="0"/>
                <a:sym typeface="Arial" panose="020B0604020202020204" pitchFamily="34" charset="0"/>
              </a:rPr>
              <a:t>投放与转向机构</a:t>
            </a:r>
            <a:br>
              <a:rPr lang="en-US" altLang="zh-CN" sz="6000" b="1" spc="100" dirty="0">
                <a:solidFill>
                  <a:schemeClr val="accent1"/>
                </a:solidFill>
                <a:latin typeface="Arial" panose="020B0604020202020204" pitchFamily="34" charset="0"/>
                <a:sym typeface="Arial" panose="020B0604020202020204" pitchFamily="34" charset="0"/>
              </a:rPr>
            </a:br>
            <a:r>
              <a:rPr lang="zh-CN" altLang="en-US" sz="6000" b="1" spc="100" dirty="0">
                <a:solidFill>
                  <a:schemeClr val="accent1"/>
                </a:solidFill>
                <a:latin typeface="Arial" panose="020B0604020202020204" pitchFamily="34" charset="0"/>
                <a:sym typeface="Arial" panose="020B0604020202020204" pitchFamily="34" charset="0"/>
              </a:rPr>
              <a:t>概念草图</a:t>
            </a:r>
            <a:endParaRPr lang="en-US" altLang="zh-CN" sz="6000" b="1" spc="100" dirty="0">
              <a:solidFill>
                <a:schemeClr val="accent1"/>
              </a:solidFill>
              <a:latin typeface="Arial" panose="020B0604020202020204" pitchFamily="34" charset="0"/>
              <a:sym typeface="Arial" panose="020B0604020202020204" pitchFamily="34" charset="0"/>
            </a:endParaRPr>
          </a:p>
        </p:txBody>
      </p:sp>
      <p:sp>
        <p:nvSpPr>
          <p:cNvPr id="9" name="文本占位符 8"/>
          <p:cNvSpPr>
            <a:spLocks noGrp="1"/>
          </p:cNvSpPr>
          <p:nvPr>
            <p:ph type="body" idx="1"/>
            <p:custDataLst>
              <p:tags r:id="rId4"/>
            </p:custDataLst>
          </p:nvPr>
        </p:nvSpPr>
        <p:spPr>
          <a:xfrm>
            <a:off x="1053982" y="4498258"/>
            <a:ext cx="7146121" cy="1843548"/>
          </a:xfrm>
          <a:noFill/>
        </p:spPr>
        <p:txBody>
          <a:bodyPr>
            <a:normAutofit fontScale="92500" lnSpcReduction="20000"/>
          </a:bodyPr>
          <a:lstStyle/>
          <a:p>
            <a:r>
              <a:rPr lang="zh-CN" altLang="en-US" sz="4000" b="1" spc="300" dirty="0">
                <a:solidFill>
                  <a:schemeClr val="tx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负责人：周艺梵</a:t>
            </a:r>
            <a:endParaRPr lang="en-US" altLang="zh-CN" sz="4000" b="1" spc="300" dirty="0">
              <a:solidFill>
                <a:schemeClr val="tx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endParaRPr>
          </a:p>
          <a:p>
            <a:r>
              <a:rPr lang="zh-CN" altLang="en-US" sz="4000" b="1" spc="300" dirty="0">
                <a:solidFill>
                  <a:schemeClr val="tx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            王炳达</a:t>
            </a:r>
            <a:endParaRPr lang="en-US" altLang="zh-CN" sz="4000" b="1" spc="300" dirty="0">
              <a:solidFill>
                <a:schemeClr val="tx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endParaRPr>
          </a:p>
          <a:p>
            <a:r>
              <a:rPr lang="zh-CN" altLang="en-US" sz="4000" b="1" spc="300" dirty="0">
                <a:solidFill>
                  <a:schemeClr val="tx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            </a:t>
            </a:r>
          </a:p>
        </p:txBody>
      </p:sp>
      <p:sp>
        <p:nvSpPr>
          <p:cNvPr id="10" name="文本占位符 9"/>
          <p:cNvSpPr>
            <a:spLocks noGrp="1"/>
          </p:cNvSpPr>
          <p:nvPr>
            <p:ph type="body" sz="quarter" idx="13"/>
            <p:custDataLst>
              <p:tags r:id="rId5"/>
            </p:custDataLst>
          </p:nvPr>
        </p:nvSpPr>
        <p:spPr>
          <a:xfrm>
            <a:off x="1053982" y="4294038"/>
            <a:ext cx="3758400" cy="1663200"/>
          </a:xfrm>
          <a:noFill/>
        </p:spPr>
        <p:txBody>
          <a:bodyPr/>
          <a:lstStyle/>
          <a:p>
            <a:r>
              <a:rPr lang="en-US" altLang="zh-CN" sz="1600" dirty="0">
                <a:solidFill>
                  <a:schemeClr val="bg2">
                    <a:lumMod val="50000"/>
                  </a:schemeClr>
                </a:solidFill>
                <a:latin typeface="Arial" panose="020B0604020202020204" pitchFamily="34" charset="0"/>
                <a:sym typeface="Arial" panose="020B0604020202020204" pitchFamily="34" charset="0"/>
              </a:rPr>
              <a:t>  </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55A9892-2505-4B5F-AF44-B72CE067B976}"/>
              </a:ext>
            </a:extLst>
          </p:cNvPr>
          <p:cNvSpPr txBox="1"/>
          <p:nvPr/>
        </p:nvSpPr>
        <p:spPr>
          <a:xfrm>
            <a:off x="0" y="0"/>
            <a:ext cx="6044556" cy="6830588"/>
          </a:xfrm>
          <a:prstGeom prst="rect">
            <a:avLst/>
          </a:prstGeom>
          <a:noFill/>
        </p:spPr>
        <p:txBody>
          <a:bodyPr wrap="square">
            <a:spAutoFit/>
          </a:bodyPr>
          <a:lstStyle/>
          <a:p>
            <a:pPr algn="just">
              <a:lnSpc>
                <a:spcPct val="125000"/>
              </a:lnSpc>
            </a:pPr>
            <a:r>
              <a:rPr lang="zh-CN" altLang="zh-CN" sz="3200" b="1" kern="100" dirty="0">
                <a:effectLst/>
                <a:latin typeface="Arial" panose="020B0604020202020204" pitchFamily="34" charset="0"/>
                <a:ea typeface="黑体" panose="02010609060101010101" pitchFamily="49" charset="-122"/>
                <a:cs typeface="Times New Roman" panose="02020603050405020304" pitchFamily="18" charset="0"/>
              </a:rPr>
              <a:t>任务完成情况小结</a:t>
            </a:r>
          </a:p>
          <a:p>
            <a:pPr indent="304800" algn="just">
              <a:lnSpc>
                <a:spcPct val="125000"/>
              </a:lnSpc>
            </a:pP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在本次任务中，项目组对小车的整体结构设计提出建设性意见，王炳达提议用舵机控制投放的精度，郭法提议车身为两层结构更适合零件的布局与放置，周艺梵提议差速转向与推杆式投放，刘洋提议车轮分为两个转向前轮、两个万向后轮。项目组进行讨论并采纳组员的不同方面的意见。</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5000"/>
              </a:lnSpc>
            </a:pP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王炳达负责投放与转向机构的设计，刘洋负责万向轮、驱动轮、舵机、投放电机、电机联轴器、电机驱动器、电机板、电机的设计，王宗辉负责</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Arduino</a:t>
            </a: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开发板、传感器、电池盒、面包板的设计，郭法负责小车整体的</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模型建立、爆炸图的制作和零件的测量，周艺梵负责小车的最终草图手绘，</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2D</a:t>
            </a: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图的绘制以及小组会议记录、工作小结、课程报告的撰写。</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5000"/>
              </a:lnSpc>
            </a:pP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项目组成员认真完成本次任务，完成质量较高，在项目组成员绘制遇到困难的时候组长提供建议与解决措施，组员之间互相帮助，但是工作效率有待提高。</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Rectangle 1">
            <a:extLst>
              <a:ext uri="{FF2B5EF4-FFF2-40B4-BE49-F238E27FC236}">
                <a16:creationId xmlns:a16="http://schemas.microsoft.com/office/drawing/2014/main" id="{FCE7B044-2994-4A2F-954D-BC2F4ECFF8FE}"/>
              </a:ext>
            </a:extLst>
          </p:cNvPr>
          <p:cNvSpPr>
            <a:spLocks noChangeArrowheads="1"/>
          </p:cNvSpPr>
          <p:nvPr/>
        </p:nvSpPr>
        <p:spPr bwMode="auto">
          <a:xfrm>
            <a:off x="6147446" y="0"/>
            <a:ext cx="3390672"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3200" b="0" i="0" u="none" strike="noStrike" cap="none" normalizeH="0" baseline="0" dirty="0" bmk="_Toc87695954">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小组会议记录</a:t>
            </a:r>
            <a:endParaRPr kumimoji="0" lang="zh-CN" altLang="en-US" sz="32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参会成员：</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王炳达 刘洋 郭法 王宗辉 周艺梵</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4" name="表格 13">
            <a:extLst>
              <a:ext uri="{FF2B5EF4-FFF2-40B4-BE49-F238E27FC236}">
                <a16:creationId xmlns:a16="http://schemas.microsoft.com/office/drawing/2014/main" id="{1FE7D626-A52E-4ED6-9FF4-9C790E13BFA4}"/>
              </a:ext>
            </a:extLst>
          </p:cNvPr>
          <p:cNvGraphicFramePr>
            <a:graphicFrameLocks noGrp="1"/>
          </p:cNvGraphicFramePr>
          <p:nvPr>
            <p:extLst>
              <p:ext uri="{D42A27DB-BD31-4B8C-83A1-F6EECF244321}">
                <p14:modId xmlns:p14="http://schemas.microsoft.com/office/powerpoint/2010/main" val="2199552940"/>
              </p:ext>
            </p:extLst>
          </p:nvPr>
        </p:nvGraphicFramePr>
        <p:xfrm>
          <a:off x="6044556" y="800219"/>
          <a:ext cx="6104467" cy="6122994"/>
        </p:xfrm>
        <a:graphic>
          <a:graphicData uri="http://schemas.openxmlformats.org/drawingml/2006/table">
            <a:tbl>
              <a:tblPr firstRow="1" firstCol="1" bandRow="1"/>
              <a:tblGrid>
                <a:gridCol w="1318855">
                  <a:extLst>
                    <a:ext uri="{9D8B030D-6E8A-4147-A177-3AD203B41FA5}">
                      <a16:colId xmlns:a16="http://schemas.microsoft.com/office/drawing/2014/main" val="3206761289"/>
                    </a:ext>
                  </a:extLst>
                </a:gridCol>
                <a:gridCol w="193525">
                  <a:extLst>
                    <a:ext uri="{9D8B030D-6E8A-4147-A177-3AD203B41FA5}">
                      <a16:colId xmlns:a16="http://schemas.microsoft.com/office/drawing/2014/main" val="3746654825"/>
                    </a:ext>
                  </a:extLst>
                </a:gridCol>
                <a:gridCol w="193525">
                  <a:extLst>
                    <a:ext uri="{9D8B030D-6E8A-4147-A177-3AD203B41FA5}">
                      <a16:colId xmlns:a16="http://schemas.microsoft.com/office/drawing/2014/main" val="3191516188"/>
                    </a:ext>
                  </a:extLst>
                </a:gridCol>
                <a:gridCol w="193525">
                  <a:extLst>
                    <a:ext uri="{9D8B030D-6E8A-4147-A177-3AD203B41FA5}">
                      <a16:colId xmlns:a16="http://schemas.microsoft.com/office/drawing/2014/main" val="1650943559"/>
                    </a:ext>
                  </a:extLst>
                </a:gridCol>
                <a:gridCol w="956359">
                  <a:extLst>
                    <a:ext uri="{9D8B030D-6E8A-4147-A177-3AD203B41FA5}">
                      <a16:colId xmlns:a16="http://schemas.microsoft.com/office/drawing/2014/main" val="2251128296"/>
                    </a:ext>
                  </a:extLst>
                </a:gridCol>
                <a:gridCol w="193525">
                  <a:extLst>
                    <a:ext uri="{9D8B030D-6E8A-4147-A177-3AD203B41FA5}">
                      <a16:colId xmlns:a16="http://schemas.microsoft.com/office/drawing/2014/main" val="736276600"/>
                    </a:ext>
                  </a:extLst>
                </a:gridCol>
                <a:gridCol w="3055153">
                  <a:extLst>
                    <a:ext uri="{9D8B030D-6E8A-4147-A177-3AD203B41FA5}">
                      <a16:colId xmlns:a16="http://schemas.microsoft.com/office/drawing/2014/main" val="405503215"/>
                    </a:ext>
                  </a:extLst>
                </a:gridCol>
              </a:tblGrid>
              <a:tr h="209056">
                <a:tc>
                  <a:txBody>
                    <a:bodyPr/>
                    <a:lstStyle/>
                    <a:p>
                      <a:pPr algn="ctr">
                        <a:lnSpc>
                          <a:spcPct val="125000"/>
                        </a:lnSpc>
                      </a:pPr>
                      <a:r>
                        <a:rPr lang="zh-CN" sz="1050" b="1" kern="100">
                          <a:effectLst/>
                          <a:latin typeface="Times New Roman" panose="02020603050405020304" pitchFamily="18" charset="0"/>
                          <a:ea typeface="宋体" panose="02010600030101010101" pitchFamily="2" charset="-122"/>
                          <a:cs typeface="Times New Roman" panose="02020603050405020304" pitchFamily="18" charset="0"/>
                        </a:rPr>
                        <a:t>议题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23745" marR="237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lnSpc>
                          <a:spcPct val="125000"/>
                        </a:lnSpc>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“智能循迹派送小车”的项目产品详细设计</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23745" marR="237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75100894"/>
                  </a:ext>
                </a:extLst>
              </a:tr>
              <a:tr h="398416">
                <a:tc>
                  <a:txBody>
                    <a:bodyPr/>
                    <a:lstStyle/>
                    <a:p>
                      <a:pPr algn="ctr">
                        <a:lnSpc>
                          <a:spcPct val="125000"/>
                        </a:lnSpc>
                      </a:pPr>
                      <a:r>
                        <a:rPr lang="zh-CN" sz="1050" b="1" kern="100">
                          <a:effectLst/>
                          <a:latin typeface="Times New Roman" panose="02020603050405020304" pitchFamily="18" charset="0"/>
                          <a:ea typeface="宋体" panose="02010600030101010101" pitchFamily="2" charset="-122"/>
                          <a:cs typeface="Times New Roman" panose="02020603050405020304" pitchFamily="18" charset="0"/>
                        </a:rPr>
                        <a:t>组长</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23745" marR="237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25000"/>
                        </a:lnSpc>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王炳达</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23745" marR="237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3">
                  <a:txBody>
                    <a:bodyPr/>
                    <a:lstStyle/>
                    <a:p>
                      <a:pPr algn="ctr">
                        <a:lnSpc>
                          <a:spcPct val="125000"/>
                        </a:lnSpc>
                      </a:pPr>
                      <a:r>
                        <a:rPr lang="zh-CN" sz="1050" b="1" kern="100">
                          <a:effectLst/>
                          <a:latin typeface="Times New Roman" panose="02020603050405020304" pitchFamily="18" charset="0"/>
                          <a:ea typeface="宋体" panose="02010600030101010101" pitchFamily="2" charset="-122"/>
                          <a:cs typeface="Times New Roman" panose="02020603050405020304" pitchFamily="18" charset="0"/>
                        </a:rPr>
                        <a:t>年级</a:t>
                      </a:r>
                      <a:r>
                        <a:rPr lang="en-US" sz="105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050" b="1" kern="100">
                          <a:effectLst/>
                          <a:latin typeface="Times New Roman" panose="02020603050405020304" pitchFamily="18" charset="0"/>
                          <a:ea typeface="宋体" panose="02010600030101010101" pitchFamily="2" charset="-122"/>
                          <a:cs typeface="Times New Roman" panose="02020603050405020304" pitchFamily="18" charset="0"/>
                        </a:rPr>
                        <a:t>班级</a:t>
                      </a:r>
                      <a:r>
                        <a:rPr lang="en-US" sz="1050" b="1"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050" b="1" kern="100">
                          <a:effectLst/>
                          <a:latin typeface="Times New Roman" panose="02020603050405020304" pitchFamily="18" charset="0"/>
                          <a:ea typeface="宋体" panose="02010600030101010101" pitchFamily="2" charset="-122"/>
                          <a:cs typeface="Times New Roman" panose="02020603050405020304" pitchFamily="18" charset="0"/>
                        </a:rPr>
                        <a:t>组别</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23745" marR="237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2021</a:t>
                      </a: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级二班第</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a:t>
                      </a: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组</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23745" marR="237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6268919"/>
                  </a:ext>
                </a:extLst>
              </a:tr>
              <a:tr h="209398">
                <a:tc>
                  <a:txBody>
                    <a:bodyPr/>
                    <a:lstStyle/>
                    <a:p>
                      <a:pPr algn="ctr">
                        <a:lnSpc>
                          <a:spcPct val="125000"/>
                        </a:lnSpc>
                      </a:pPr>
                      <a:r>
                        <a:rPr lang="zh-CN" sz="1050" b="1" kern="100">
                          <a:effectLst/>
                          <a:latin typeface="Times New Roman" panose="02020603050405020304" pitchFamily="18" charset="0"/>
                          <a:ea typeface="宋体" panose="02010600030101010101" pitchFamily="2" charset="-122"/>
                          <a:cs typeface="Times New Roman" panose="02020603050405020304" pitchFamily="18" charset="0"/>
                        </a:rPr>
                        <a:t>组员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23745" marR="237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lnSpc>
                          <a:spcPct val="125000"/>
                        </a:lnSpc>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周艺梵、郭法、刘洋、王宗辉</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23745" marR="237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01786153"/>
                  </a:ext>
                </a:extLst>
              </a:tr>
              <a:tr h="2216974">
                <a:tc gridSpan="2">
                  <a:txBody>
                    <a:bodyPr/>
                    <a:lstStyle/>
                    <a:p>
                      <a:pPr algn="ctr">
                        <a:lnSpc>
                          <a:spcPct val="125000"/>
                        </a:lnSpc>
                      </a:pPr>
                      <a:r>
                        <a:rPr lang="zh-CN" sz="1050" b="1" kern="100" dirty="0">
                          <a:effectLst/>
                          <a:latin typeface="Times New Roman" panose="02020603050405020304" pitchFamily="18" charset="0"/>
                          <a:ea typeface="宋体" panose="02010600030101010101" pitchFamily="2" charset="-122"/>
                          <a:cs typeface="Times New Roman" panose="02020603050405020304" pitchFamily="18" charset="0"/>
                        </a:rPr>
                        <a:t>会议时间</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3745" marR="237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ct val="125000"/>
                        </a:lnSpc>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2021</a:t>
                      </a: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年</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11</a:t>
                      </a: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月</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04</a:t>
                      </a: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ct val="125000"/>
                        </a:lnSpc>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20</a:t>
                      </a: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00-22</a:t>
                      </a: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23745" marR="237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25000"/>
                        </a:lnSpc>
                      </a:pPr>
                      <a:r>
                        <a:rPr lang="zh-CN" sz="1050" b="1" kern="100">
                          <a:effectLst/>
                          <a:latin typeface="Times New Roman" panose="02020603050405020304" pitchFamily="18" charset="0"/>
                          <a:ea typeface="宋体" panose="02010600030101010101" pitchFamily="2" charset="-122"/>
                          <a:cs typeface="Times New Roman" panose="02020603050405020304" pitchFamily="18" charset="0"/>
                        </a:rPr>
                        <a:t>会议地点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23745" marR="237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25000"/>
                        </a:lnSpc>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郑东图书馆</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306</a:t>
                      </a: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读者研究厢</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23745" marR="237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773362947"/>
                  </a:ext>
                </a:extLst>
              </a:tr>
              <a:tr h="1855069">
                <a:tc gridSpan="2">
                  <a:txBody>
                    <a:bodyPr/>
                    <a:lstStyle/>
                    <a:p>
                      <a:pPr algn="ctr">
                        <a:lnSpc>
                          <a:spcPct val="125000"/>
                        </a:lnSpc>
                      </a:pPr>
                      <a:r>
                        <a:rPr lang="zh-CN" sz="1050" b="1" kern="100">
                          <a:effectLst/>
                          <a:latin typeface="Times New Roman" panose="02020603050405020304" pitchFamily="18" charset="0"/>
                          <a:ea typeface="宋体" panose="02010600030101010101" pitchFamily="2" charset="-122"/>
                          <a:cs typeface="Times New Roman" panose="02020603050405020304" pitchFamily="18" charset="0"/>
                        </a:rPr>
                        <a:t>讨论内容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23745" marR="237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5">
                  <a:txBody>
                    <a:bodyPr/>
                    <a:lstStyle/>
                    <a:p>
                      <a:pPr algn="just">
                        <a:lnSpc>
                          <a:spcPct val="125000"/>
                        </a:lnSpc>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050" kern="100" dirty="0">
                          <a:effectLst/>
                          <a:latin typeface="Times New Roman" panose="02020603050405020304" pitchFamily="18" charset="0"/>
                          <a:ea typeface="宋体" panose="02010600030101010101" pitchFamily="2" charset="-122"/>
                          <a:cs typeface="Times New Roman" panose="02020603050405020304" pitchFamily="18" charset="0"/>
                        </a:rPr>
                        <a:t>．讨论本次任务的分工，周艺梵负责最终概念草图的手绘，</a:t>
                      </a: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2D</a:t>
                      </a:r>
                      <a:r>
                        <a:rPr lang="zh-CN" sz="1050" kern="100" dirty="0">
                          <a:effectLst/>
                          <a:latin typeface="Times New Roman" panose="02020603050405020304" pitchFamily="18" charset="0"/>
                          <a:ea typeface="宋体" panose="02010600030101010101" pitchFamily="2" charset="-122"/>
                          <a:cs typeface="Times New Roman" panose="02020603050405020304" pitchFamily="18" charset="0"/>
                        </a:rPr>
                        <a:t>图绘制，课程报告、小组会议记录和小结的撰写，王炳达负责投放与转向机构的</a:t>
                      </a: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3D</a:t>
                      </a:r>
                      <a:r>
                        <a:rPr lang="zh-CN" sz="1050" kern="100" dirty="0">
                          <a:effectLst/>
                          <a:latin typeface="Times New Roman" panose="02020603050405020304" pitchFamily="18" charset="0"/>
                          <a:ea typeface="宋体" panose="02010600030101010101" pitchFamily="2" charset="-122"/>
                          <a:cs typeface="Times New Roman" panose="02020603050405020304" pitchFamily="18" charset="0"/>
                        </a:rPr>
                        <a:t>模型建立，王宗辉、刘洋负责小车零件的</a:t>
                      </a: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3D</a:t>
                      </a:r>
                      <a:r>
                        <a:rPr lang="zh-CN" sz="1050" kern="100" dirty="0">
                          <a:effectLst/>
                          <a:latin typeface="Times New Roman" panose="02020603050405020304" pitchFamily="18" charset="0"/>
                          <a:ea typeface="宋体" panose="02010600030101010101" pitchFamily="2" charset="-122"/>
                          <a:cs typeface="Times New Roman" panose="02020603050405020304" pitchFamily="18" charset="0"/>
                        </a:rPr>
                        <a:t>模型建立，郭法负责小车装配图的生成以及爆炸图的制作。</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5000"/>
                        </a:lnSpc>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1050" kern="100" dirty="0">
                          <a:effectLst/>
                          <a:latin typeface="Times New Roman" panose="02020603050405020304" pitchFamily="18" charset="0"/>
                          <a:ea typeface="宋体" panose="02010600030101010101" pitchFamily="2" charset="-122"/>
                          <a:cs typeface="Times New Roman" panose="02020603050405020304" pitchFamily="18" charset="0"/>
                        </a:rPr>
                        <a:t>．讨论智能派送车的整车结构，研究各个零件所放置的位置，分析怎样放置能够使小车平稳行驶。</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5000"/>
                        </a:lnSpc>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sz="1050" kern="100" dirty="0">
                          <a:effectLst/>
                          <a:latin typeface="Times New Roman" panose="02020603050405020304" pitchFamily="18" charset="0"/>
                          <a:ea typeface="宋体" panose="02010600030101010101" pitchFamily="2" charset="-122"/>
                          <a:cs typeface="Times New Roman" panose="02020603050405020304" pitchFamily="18" charset="0"/>
                        </a:rPr>
                        <a:t>．认识各个零件，清点核实各个零件的数目，安排郭法保存零件。</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5000"/>
                        </a:lnSpc>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sz="1050" kern="100" dirty="0">
                          <a:effectLst/>
                          <a:latin typeface="Times New Roman" panose="02020603050405020304" pitchFamily="18" charset="0"/>
                          <a:ea typeface="宋体" panose="02010600030101010101" pitchFamily="2" charset="-122"/>
                          <a:cs typeface="Times New Roman" panose="02020603050405020304" pitchFamily="18" charset="0"/>
                        </a:rPr>
                        <a:t>．详细讨论转向和投放机构的具体方案，最终确定转向为差速转向，投放为推杆式投放。</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3745" marR="237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08641187"/>
                  </a:ext>
                </a:extLst>
              </a:tr>
              <a:tr h="814603">
                <a:tc gridSpan="2">
                  <a:txBody>
                    <a:bodyPr/>
                    <a:lstStyle/>
                    <a:p>
                      <a:pPr algn="ctr">
                        <a:lnSpc>
                          <a:spcPct val="125000"/>
                        </a:lnSpc>
                      </a:pPr>
                      <a:r>
                        <a:rPr lang="zh-CN" sz="1050" b="1" kern="100">
                          <a:effectLst/>
                          <a:latin typeface="Times New Roman" panose="02020603050405020304" pitchFamily="18" charset="0"/>
                          <a:ea typeface="宋体" panose="02010600030101010101" pitchFamily="2" charset="-122"/>
                          <a:cs typeface="Times New Roman" panose="02020603050405020304" pitchFamily="18" charset="0"/>
                        </a:rPr>
                        <a:t>下一步工作计划</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23745" marR="237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5">
                  <a:txBody>
                    <a:bodyPr/>
                    <a:lstStyle/>
                    <a:p>
                      <a:pPr algn="just">
                        <a:lnSpc>
                          <a:spcPct val="125000"/>
                        </a:lnSpc>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050" kern="100" dirty="0">
                          <a:effectLst/>
                          <a:latin typeface="Times New Roman" panose="02020603050405020304" pitchFamily="18" charset="0"/>
                          <a:ea typeface="宋体" panose="02010600030101010101" pitchFamily="2" charset="-122"/>
                          <a:cs typeface="Times New Roman" panose="02020603050405020304" pitchFamily="18" charset="0"/>
                        </a:rPr>
                        <a:t>．在各成员完成任务后进行下一部分的分工。</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5000"/>
                        </a:lnSpc>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1050" kern="100" dirty="0">
                          <a:effectLst/>
                          <a:latin typeface="Times New Roman" panose="02020603050405020304" pitchFamily="18" charset="0"/>
                          <a:ea typeface="宋体" panose="02010600030101010101" pitchFamily="2" charset="-122"/>
                          <a:cs typeface="Times New Roman" panose="02020603050405020304" pitchFamily="18" charset="0"/>
                        </a:rPr>
                        <a:t>．讨论课程报告与</a:t>
                      </a: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PPT</a:t>
                      </a:r>
                      <a:r>
                        <a:rPr lang="zh-CN" sz="1050" kern="100" dirty="0">
                          <a:effectLst/>
                          <a:latin typeface="Times New Roman" panose="02020603050405020304" pitchFamily="18" charset="0"/>
                          <a:ea typeface="宋体" panose="02010600030101010101" pitchFamily="2" charset="-122"/>
                          <a:cs typeface="Times New Roman" panose="02020603050405020304" pitchFamily="18" charset="0"/>
                        </a:rPr>
                        <a:t>制作，在制作完成后统一讨论改进。</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5000"/>
                        </a:lnSpc>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sz="1050" kern="100" dirty="0">
                          <a:effectLst/>
                          <a:latin typeface="Times New Roman" panose="02020603050405020304" pitchFamily="18" charset="0"/>
                          <a:ea typeface="宋体" panose="02010600030101010101" pitchFamily="2" charset="-122"/>
                          <a:cs typeface="Times New Roman" panose="02020603050405020304" pitchFamily="18" charset="0"/>
                        </a:rPr>
                        <a:t>．测量零件的尺寸，并进行</a:t>
                      </a: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3D</a:t>
                      </a:r>
                      <a:r>
                        <a:rPr lang="zh-CN" sz="1050" kern="100" dirty="0">
                          <a:effectLst/>
                          <a:latin typeface="Times New Roman" panose="02020603050405020304" pitchFamily="18" charset="0"/>
                          <a:ea typeface="宋体" panose="02010600030101010101" pitchFamily="2" charset="-122"/>
                          <a:cs typeface="Times New Roman" panose="02020603050405020304" pitchFamily="18" charset="0"/>
                        </a:rPr>
                        <a:t>模型建立。</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5000"/>
                        </a:lnSpc>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sz="1050" kern="100" dirty="0">
                          <a:effectLst/>
                          <a:latin typeface="Times New Roman" panose="02020603050405020304" pitchFamily="18" charset="0"/>
                          <a:ea typeface="宋体" panose="02010600030101010101" pitchFamily="2" charset="-122"/>
                          <a:cs typeface="Times New Roman" panose="02020603050405020304" pitchFamily="18" charset="0"/>
                        </a:rPr>
                        <a:t>．报告完成后，进行</a:t>
                      </a: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Arduino</a:t>
                      </a:r>
                      <a:r>
                        <a:rPr lang="zh-CN" sz="1050" kern="100" dirty="0">
                          <a:effectLst/>
                          <a:latin typeface="Times New Roman" panose="02020603050405020304" pitchFamily="18" charset="0"/>
                          <a:ea typeface="宋体" panose="02010600030101010101" pitchFamily="2" charset="-122"/>
                          <a:cs typeface="Times New Roman" panose="02020603050405020304" pitchFamily="18" charset="0"/>
                        </a:rPr>
                        <a:t>编程的训练与电路设计的学习。</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3745" marR="237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4050675"/>
                  </a:ext>
                </a:extLst>
              </a:tr>
              <a:tr h="419478">
                <a:tc gridSpan="2">
                  <a:txBody>
                    <a:bodyPr/>
                    <a:lstStyle/>
                    <a:p>
                      <a:pPr algn="ctr">
                        <a:lnSpc>
                          <a:spcPct val="125000"/>
                        </a:lnSpc>
                      </a:pPr>
                      <a:r>
                        <a:rPr lang="zh-CN" sz="1050" b="1" kern="100" dirty="0">
                          <a:effectLst/>
                          <a:latin typeface="Times New Roman" panose="02020603050405020304" pitchFamily="18" charset="0"/>
                          <a:ea typeface="宋体" panose="02010600030101010101" pitchFamily="2" charset="-122"/>
                          <a:cs typeface="Times New Roman" panose="02020603050405020304" pitchFamily="18" charset="0"/>
                        </a:rPr>
                        <a:t>附件材料清单</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3745" marR="237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5">
                  <a:txBody>
                    <a:bodyPr/>
                    <a:lstStyle/>
                    <a:p>
                      <a:pPr algn="just">
                        <a:lnSpc>
                          <a:spcPct val="125000"/>
                        </a:lnSpc>
                      </a:pPr>
                      <a:r>
                        <a:rPr lang="zh-CN" sz="1050" kern="100" dirty="0">
                          <a:effectLst/>
                          <a:latin typeface="Times New Roman" panose="02020603050405020304" pitchFamily="18" charset="0"/>
                          <a:ea typeface="宋体" panose="02010600030101010101" pitchFamily="2" charset="-122"/>
                          <a:cs typeface="Times New Roman" panose="02020603050405020304" pitchFamily="18" charset="0"/>
                        </a:rPr>
                        <a:t>无</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3745" marR="2374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05746831"/>
                  </a:ext>
                </a:extLst>
              </a:tr>
            </a:tbl>
          </a:graphicData>
        </a:graphic>
      </p:graphicFrame>
    </p:spTree>
    <p:extLst>
      <p:ext uri="{BB962C8B-B14F-4D97-AF65-F5344CB8AC3E}">
        <p14:creationId xmlns:p14="http://schemas.microsoft.com/office/powerpoint/2010/main" val="3020322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597106" y="2143756"/>
            <a:ext cx="4801313" cy="923330"/>
          </a:xfrm>
          <a:prstGeom prst="rect">
            <a:avLst/>
          </a:prstGeom>
          <a:noFill/>
        </p:spPr>
        <p:txBody>
          <a:bodyPr wrap="square" rtlCol="0" anchor="b">
            <a:normAutofit/>
          </a:bodyPr>
          <a:lstStyle/>
          <a:p>
            <a:endParaRPr lang="en-US" altLang="zh-CN" sz="5400" b="1" spc="3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标题 3"/>
          <p:cNvSpPr>
            <a:spLocks noGrp="1"/>
          </p:cNvSpPr>
          <p:nvPr>
            <p:ph type="title"/>
            <p:custDataLst>
              <p:tags r:id="rId3"/>
            </p:custDataLst>
          </p:nvPr>
        </p:nvSpPr>
        <p:spPr>
          <a:xfrm>
            <a:off x="860851" y="2514361"/>
            <a:ext cx="5092065" cy="899160"/>
          </a:xfrm>
        </p:spPr>
        <p:txBody>
          <a:bodyPr>
            <a:normAutofit fontScale="90000"/>
          </a:bodyPr>
          <a:lstStyle/>
          <a:p>
            <a:r>
              <a:rPr lang="zh-CN" altLang="en-US" dirty="0"/>
              <a:t>感谢观看</a:t>
            </a:r>
          </a:p>
        </p:txBody>
      </p:sp>
      <p:sp>
        <p:nvSpPr>
          <p:cNvPr id="5" name="文本占位符 4"/>
          <p:cNvSpPr>
            <a:spLocks noGrp="1"/>
          </p:cNvSpPr>
          <p:nvPr>
            <p:ph type="body" sz="quarter" idx="14"/>
            <p:custDataLst>
              <p:tags r:id="rId4"/>
            </p:custDataLst>
          </p:nvPr>
        </p:nvSpPr>
        <p:spPr>
          <a:xfrm>
            <a:off x="1002665" y="3535805"/>
            <a:ext cx="5093335" cy="693420"/>
          </a:xfrm>
        </p:spPr>
        <p:txBody>
          <a:bodyPr/>
          <a:lstStyle/>
          <a:p>
            <a:r>
              <a:rPr lang="en-US" altLang="zh-CN" dirty="0"/>
              <a:t>Thanks for watching</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B71B452-FE09-4B4D-B9ED-D0A47B634A6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065" y="1779730"/>
            <a:ext cx="6791059" cy="4364396"/>
          </a:xfrm>
          <a:prstGeom prst="rect">
            <a:avLst/>
          </a:prstGeom>
          <a:noFill/>
          <a:ln>
            <a:noFill/>
          </a:ln>
        </p:spPr>
      </p:pic>
      <p:sp>
        <p:nvSpPr>
          <p:cNvPr id="6" name="文本框 5">
            <a:extLst>
              <a:ext uri="{FF2B5EF4-FFF2-40B4-BE49-F238E27FC236}">
                <a16:creationId xmlns:a16="http://schemas.microsoft.com/office/drawing/2014/main" id="{6D00A8E0-8E95-402B-A175-F6D489E84C55}"/>
              </a:ext>
            </a:extLst>
          </p:cNvPr>
          <p:cNvSpPr txBox="1"/>
          <p:nvPr/>
        </p:nvSpPr>
        <p:spPr>
          <a:xfrm>
            <a:off x="747728" y="368968"/>
            <a:ext cx="6096000" cy="584775"/>
          </a:xfrm>
          <a:prstGeom prst="rect">
            <a:avLst/>
          </a:prstGeom>
          <a:noFill/>
        </p:spPr>
        <p:txBody>
          <a:bodyPr wrap="square">
            <a:spAutoFit/>
          </a:bodyPr>
          <a:lstStyle/>
          <a:p>
            <a:r>
              <a:rPr lang="zh-CN" altLang="zh-CN" sz="3200" dirty="0">
                <a:effectLst/>
                <a:latin typeface="黑体" panose="02010609060101010101" pitchFamily="49" charset="-122"/>
                <a:ea typeface="黑体" panose="02010609060101010101" pitchFamily="49" charset="-122"/>
                <a:cs typeface="Times New Roman" panose="02020603050405020304" pitchFamily="18" charset="0"/>
              </a:rPr>
              <a:t>手绘概念草图</a:t>
            </a:r>
            <a:endParaRPr lang="zh-CN" altLang="en-US" sz="3200" dirty="0">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B181170B-E0A3-4AB6-A62D-794019D533BC}"/>
              </a:ext>
            </a:extLst>
          </p:cNvPr>
          <p:cNvSpPr txBox="1"/>
          <p:nvPr/>
        </p:nvSpPr>
        <p:spPr>
          <a:xfrm>
            <a:off x="747727" y="1162407"/>
            <a:ext cx="10048609" cy="828945"/>
          </a:xfrm>
          <a:prstGeom prst="rect">
            <a:avLst/>
          </a:prstGeom>
          <a:noFill/>
        </p:spPr>
        <p:txBody>
          <a:bodyPr wrap="square">
            <a:spAutoFit/>
          </a:bodyPr>
          <a:lstStyle/>
          <a:p>
            <a:pPr indent="304800" algn="just">
              <a:lnSpc>
                <a:spcPct val="125000"/>
              </a:lnSpc>
            </a:pP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对于智能派送车整车结构设计，项目组采用双层结构、前轮驱动模式、差速转向机构、推杆式投放机构</a:t>
            </a:r>
            <a:r>
              <a:rPr lang="zh-CN" altLang="en-US" sz="2000" kern="100" dirty="0">
                <a:effectLst/>
                <a:latin typeface="等线" panose="02010600030101010101" pitchFamily="2" charset="-122"/>
                <a:ea typeface="宋体" panose="02010600030101010101" pitchFamily="2" charset="-122"/>
                <a:cs typeface="Times New Roman" panose="02020603050405020304" pitchFamily="18" charset="0"/>
              </a:rPr>
              <a:t>。</a:t>
            </a:r>
            <a:endParaRPr lang="en-US" altLang="zh-CN" sz="2000" kern="100" dirty="0">
              <a:effectLst/>
              <a:latin typeface="等线"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9587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5F9340C-8670-4105-8A0A-2181EA2788D9}"/>
              </a:ext>
            </a:extLst>
          </p:cNvPr>
          <p:cNvSpPr txBox="1"/>
          <p:nvPr/>
        </p:nvSpPr>
        <p:spPr>
          <a:xfrm>
            <a:off x="304801" y="449178"/>
            <a:ext cx="6898105" cy="655308"/>
          </a:xfrm>
          <a:prstGeom prst="rect">
            <a:avLst/>
          </a:prstGeom>
          <a:noFill/>
        </p:spPr>
        <p:txBody>
          <a:bodyPr wrap="square">
            <a:spAutoFit/>
          </a:bodyPr>
          <a:lstStyle/>
          <a:p>
            <a:pPr algn="just">
              <a:lnSpc>
                <a:spcPct val="125000"/>
              </a:lnSpc>
            </a:pPr>
            <a:r>
              <a:rPr lang="zh-CN" altLang="zh-CN" sz="3200" b="1" kern="100" dirty="0">
                <a:effectLst/>
                <a:latin typeface="等线" panose="02010600030101010101" pitchFamily="2" charset="-122"/>
                <a:ea typeface="黑体" panose="02010609060101010101" pitchFamily="49" charset="-122"/>
              </a:rPr>
              <a:t>标准件及配件选用</a:t>
            </a:r>
            <a:endParaRPr lang="zh-CN" altLang="zh-CN" sz="3200" b="1" kern="100" dirty="0">
              <a:effectLst/>
              <a:latin typeface="等线" panose="02010600030101010101" pitchFamily="2" charset="-122"/>
              <a:ea typeface="等线" panose="02010600030101010101" pitchFamily="2" charset="-122"/>
            </a:endParaRPr>
          </a:p>
        </p:txBody>
      </p:sp>
      <p:sp>
        <p:nvSpPr>
          <p:cNvPr id="5" name="文本框 4">
            <a:extLst>
              <a:ext uri="{FF2B5EF4-FFF2-40B4-BE49-F238E27FC236}">
                <a16:creationId xmlns:a16="http://schemas.microsoft.com/office/drawing/2014/main" id="{170387D2-B18C-42CF-9225-713C7DA989C2}"/>
              </a:ext>
            </a:extLst>
          </p:cNvPr>
          <p:cNvSpPr txBox="1"/>
          <p:nvPr/>
        </p:nvSpPr>
        <p:spPr>
          <a:xfrm>
            <a:off x="304801" y="790455"/>
            <a:ext cx="10122569" cy="1598386"/>
          </a:xfrm>
          <a:prstGeom prst="rect">
            <a:avLst/>
          </a:prstGeom>
          <a:noFill/>
        </p:spPr>
        <p:txBody>
          <a:bodyPr wrap="square">
            <a:spAutoFit/>
          </a:bodyPr>
          <a:lstStyle/>
          <a:p>
            <a:pPr algn="just">
              <a:lnSpc>
                <a:spcPct val="125000"/>
              </a:lnSpc>
            </a:pPr>
            <a:r>
              <a:rPr lang="en-US" altLang="zh-CN" sz="2000" b="1" kern="100" dirty="0">
                <a:effectLst/>
                <a:latin typeface="黑体" panose="02010609060101010101" pitchFamily="49" charset="-122"/>
                <a:ea typeface="等线" panose="02010600030101010101" pitchFamily="2" charset="-122"/>
              </a:rPr>
              <a:t> </a:t>
            </a:r>
            <a:endParaRPr lang="zh-CN" altLang="zh-CN" sz="2000" b="1" kern="100" dirty="0">
              <a:effectLst/>
              <a:latin typeface="等线" panose="02010600030101010101" pitchFamily="2" charset="-122"/>
              <a:ea typeface="等线" panose="02010600030101010101" pitchFamily="2" charset="-122"/>
            </a:endParaRPr>
          </a:p>
          <a:p>
            <a:pPr indent="304800" algn="just">
              <a:lnSpc>
                <a:spcPct val="125000"/>
              </a:lnSpc>
            </a:pP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项目组清点并核实智能派送车的标准件及配件，包括电池盒、驱动轮、万向轮、电机、电机驱动器、面包板、</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Arduino</a:t>
            </a: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开发板、四路红外传感器以及若干铜柱。各个零件的具体数目和信息如表所示。</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10" name="表格 9">
            <a:extLst>
              <a:ext uri="{FF2B5EF4-FFF2-40B4-BE49-F238E27FC236}">
                <a16:creationId xmlns:a16="http://schemas.microsoft.com/office/drawing/2014/main" id="{D367E861-E814-4D29-8A03-509A82D47C16}"/>
              </a:ext>
            </a:extLst>
          </p:cNvPr>
          <p:cNvGraphicFramePr>
            <a:graphicFrameLocks noGrp="1"/>
          </p:cNvGraphicFramePr>
          <p:nvPr>
            <p:extLst>
              <p:ext uri="{D42A27DB-BD31-4B8C-83A1-F6EECF244321}">
                <p14:modId xmlns:p14="http://schemas.microsoft.com/office/powerpoint/2010/main" val="198467456"/>
              </p:ext>
            </p:extLst>
          </p:nvPr>
        </p:nvGraphicFramePr>
        <p:xfrm>
          <a:off x="676787" y="2388841"/>
          <a:ext cx="9750583" cy="4304123"/>
        </p:xfrm>
        <a:graphic>
          <a:graphicData uri="http://schemas.openxmlformats.org/drawingml/2006/table">
            <a:tbl>
              <a:tblPr firstRow="1" firstCol="1" bandRow="1">
                <a:tableStyleId>{5C22544A-7EE6-4342-B048-85BDC9FD1C3A}</a:tableStyleId>
              </a:tblPr>
              <a:tblGrid>
                <a:gridCol w="3103402">
                  <a:extLst>
                    <a:ext uri="{9D8B030D-6E8A-4147-A177-3AD203B41FA5}">
                      <a16:colId xmlns:a16="http://schemas.microsoft.com/office/drawing/2014/main" val="1734211392"/>
                    </a:ext>
                  </a:extLst>
                </a:gridCol>
                <a:gridCol w="3104495">
                  <a:extLst>
                    <a:ext uri="{9D8B030D-6E8A-4147-A177-3AD203B41FA5}">
                      <a16:colId xmlns:a16="http://schemas.microsoft.com/office/drawing/2014/main" val="3864338428"/>
                    </a:ext>
                  </a:extLst>
                </a:gridCol>
                <a:gridCol w="3542686">
                  <a:extLst>
                    <a:ext uri="{9D8B030D-6E8A-4147-A177-3AD203B41FA5}">
                      <a16:colId xmlns:a16="http://schemas.microsoft.com/office/drawing/2014/main" val="4285327694"/>
                    </a:ext>
                  </a:extLst>
                </a:gridCol>
              </a:tblGrid>
              <a:tr h="430489">
                <a:tc>
                  <a:txBody>
                    <a:bodyPr/>
                    <a:lstStyle/>
                    <a:p>
                      <a:pPr algn="just">
                        <a:lnSpc>
                          <a:spcPct val="125000"/>
                        </a:lnSpc>
                      </a:pPr>
                      <a:r>
                        <a:rPr lang="zh-CN" sz="1000" kern="0">
                          <a:effectLst/>
                        </a:rPr>
                        <a:t>标准件及配件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25000"/>
                        </a:lnSpc>
                      </a:pPr>
                      <a:r>
                        <a:rPr lang="zh-CN" sz="1000" kern="0">
                          <a:effectLst/>
                        </a:rPr>
                        <a:t>数目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25000"/>
                        </a:lnSpc>
                      </a:pPr>
                      <a:r>
                        <a:rPr lang="zh-CN" sz="1000" kern="0">
                          <a:effectLst/>
                        </a:rPr>
                        <a:t>备注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41773431"/>
                  </a:ext>
                </a:extLst>
              </a:tr>
              <a:tr h="430489">
                <a:tc>
                  <a:txBody>
                    <a:bodyPr/>
                    <a:lstStyle/>
                    <a:p>
                      <a:pPr algn="just">
                        <a:lnSpc>
                          <a:spcPct val="125000"/>
                        </a:lnSpc>
                      </a:pPr>
                      <a:r>
                        <a:rPr lang="zh-CN" sz="1000" kern="0">
                          <a:effectLst/>
                        </a:rPr>
                        <a:t>电池盒</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25000"/>
                        </a:lnSpc>
                      </a:pPr>
                      <a:r>
                        <a:rPr lang="en-US" sz="1000" kern="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25000"/>
                        </a:lnSpc>
                      </a:pPr>
                      <a:r>
                        <a:rPr lang="zh-CN" sz="1000" kern="0">
                          <a:effectLst/>
                        </a:rPr>
                        <a:t>大电池盒</a:t>
                      </a:r>
                      <a:r>
                        <a:rPr lang="en-US" sz="1000" kern="0">
                          <a:effectLst/>
                        </a:rPr>
                        <a:t>2</a:t>
                      </a:r>
                      <a:r>
                        <a:rPr lang="zh-CN" sz="1000" kern="0">
                          <a:effectLst/>
                        </a:rPr>
                        <a:t>个，小电池盒</a:t>
                      </a:r>
                      <a:r>
                        <a:rPr lang="en-US" sz="1000" kern="0">
                          <a:effectLst/>
                        </a:rPr>
                        <a:t>1</a:t>
                      </a:r>
                      <a:r>
                        <a:rPr lang="zh-CN" sz="1000" kern="0">
                          <a:effectLst/>
                        </a:rPr>
                        <a:t>个</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71622621"/>
                  </a:ext>
                </a:extLst>
              </a:tr>
              <a:tr h="430489">
                <a:tc>
                  <a:txBody>
                    <a:bodyPr/>
                    <a:lstStyle/>
                    <a:p>
                      <a:pPr algn="just">
                        <a:lnSpc>
                          <a:spcPct val="125000"/>
                        </a:lnSpc>
                      </a:pPr>
                      <a:r>
                        <a:rPr lang="zh-CN" sz="1000" kern="0">
                          <a:effectLst/>
                        </a:rPr>
                        <a:t>电机驱动器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25000"/>
                        </a:lnSpc>
                      </a:pPr>
                      <a:r>
                        <a:rPr lang="en-US" sz="1000" kern="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25000"/>
                        </a:lnSpc>
                      </a:pPr>
                      <a:r>
                        <a:rPr lang="zh-CN" sz="1000" kern="0">
                          <a:effectLst/>
                        </a:rPr>
                        <a:t>选用</a:t>
                      </a:r>
                      <a:r>
                        <a:rPr lang="en-US" sz="1000" kern="0">
                          <a:effectLst/>
                        </a:rPr>
                        <a:t>L298N</a:t>
                      </a:r>
                      <a:r>
                        <a:rPr lang="zh-CN" sz="1000" kern="0">
                          <a:effectLst/>
                        </a:rPr>
                        <a:t>电机驱动模块</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28088931"/>
                  </a:ext>
                </a:extLst>
              </a:tr>
              <a:tr h="430489">
                <a:tc>
                  <a:txBody>
                    <a:bodyPr/>
                    <a:lstStyle/>
                    <a:p>
                      <a:pPr algn="just">
                        <a:lnSpc>
                          <a:spcPct val="125000"/>
                        </a:lnSpc>
                      </a:pPr>
                      <a:r>
                        <a:rPr lang="zh-CN" sz="1000" kern="0">
                          <a:effectLst/>
                        </a:rPr>
                        <a:t>万向轮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25000"/>
                        </a:lnSpc>
                      </a:pPr>
                      <a:r>
                        <a:rPr lang="en-US" sz="1000" kern="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25000"/>
                        </a:lnSpc>
                      </a:pPr>
                      <a:r>
                        <a:rPr lang="en-US" sz="1000" kern="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37541548"/>
                  </a:ext>
                </a:extLst>
              </a:tr>
              <a:tr h="430489">
                <a:tc>
                  <a:txBody>
                    <a:bodyPr/>
                    <a:lstStyle/>
                    <a:p>
                      <a:pPr algn="just">
                        <a:lnSpc>
                          <a:spcPct val="125000"/>
                        </a:lnSpc>
                      </a:pPr>
                      <a:r>
                        <a:rPr lang="zh-CN" sz="1000" kern="0">
                          <a:effectLst/>
                        </a:rPr>
                        <a:t>驱动轮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25000"/>
                        </a:lnSpc>
                      </a:pPr>
                      <a:r>
                        <a:rPr lang="en-US" sz="1000" kern="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25000"/>
                        </a:lnSpc>
                      </a:pPr>
                      <a:r>
                        <a:rPr lang="en-US" sz="1000" kern="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31176965"/>
                  </a:ext>
                </a:extLst>
              </a:tr>
              <a:tr h="430489">
                <a:tc>
                  <a:txBody>
                    <a:bodyPr/>
                    <a:lstStyle/>
                    <a:p>
                      <a:pPr algn="just">
                        <a:lnSpc>
                          <a:spcPct val="125000"/>
                        </a:lnSpc>
                      </a:pPr>
                      <a:r>
                        <a:rPr lang="zh-CN" sz="1000" kern="0">
                          <a:effectLst/>
                        </a:rPr>
                        <a:t>电机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25000"/>
                        </a:lnSpc>
                      </a:pPr>
                      <a:r>
                        <a:rPr lang="en-US" sz="1000" kern="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25000"/>
                        </a:lnSpc>
                      </a:pPr>
                      <a:r>
                        <a:rPr lang="zh-CN" sz="1000" kern="0">
                          <a:effectLst/>
                        </a:rPr>
                        <a:t>两种不同型号的减速电机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46671661"/>
                  </a:ext>
                </a:extLst>
              </a:tr>
              <a:tr h="430489">
                <a:tc>
                  <a:txBody>
                    <a:bodyPr/>
                    <a:lstStyle/>
                    <a:p>
                      <a:pPr algn="just">
                        <a:lnSpc>
                          <a:spcPct val="125000"/>
                        </a:lnSpc>
                      </a:pPr>
                      <a:r>
                        <a:rPr lang="zh-CN" sz="1000" kern="0">
                          <a:effectLst/>
                        </a:rPr>
                        <a:t>面包板</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25000"/>
                        </a:lnSpc>
                      </a:pPr>
                      <a:r>
                        <a:rPr lang="en-US" sz="1000" kern="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25000"/>
                        </a:lnSpc>
                      </a:pPr>
                      <a:r>
                        <a:rPr lang="en-US" sz="1000" kern="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94061586"/>
                  </a:ext>
                </a:extLst>
              </a:tr>
              <a:tr h="430489">
                <a:tc>
                  <a:txBody>
                    <a:bodyPr/>
                    <a:lstStyle/>
                    <a:p>
                      <a:pPr algn="just">
                        <a:lnSpc>
                          <a:spcPct val="125000"/>
                        </a:lnSpc>
                      </a:pPr>
                      <a:r>
                        <a:rPr lang="zh-CN" sz="1000" kern="0">
                          <a:effectLst/>
                        </a:rPr>
                        <a:t>传感器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25000"/>
                        </a:lnSpc>
                      </a:pPr>
                      <a:r>
                        <a:rPr lang="en-US" sz="1000" kern="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25000"/>
                        </a:lnSpc>
                      </a:pPr>
                      <a:r>
                        <a:rPr lang="zh-CN" sz="1000" kern="0">
                          <a:effectLst/>
                        </a:rPr>
                        <a:t>四路红外传感器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7692314"/>
                  </a:ext>
                </a:extLst>
              </a:tr>
              <a:tr h="430489">
                <a:tc>
                  <a:txBody>
                    <a:bodyPr/>
                    <a:lstStyle/>
                    <a:p>
                      <a:pPr algn="just">
                        <a:lnSpc>
                          <a:spcPct val="125000"/>
                        </a:lnSpc>
                      </a:pPr>
                      <a:r>
                        <a:rPr lang="zh-CN" sz="1000" kern="0">
                          <a:effectLst/>
                        </a:rPr>
                        <a:t>铜柱</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25000"/>
                        </a:lnSpc>
                      </a:pPr>
                      <a:r>
                        <a:rPr lang="zh-CN" sz="1000" kern="0">
                          <a:effectLst/>
                        </a:rPr>
                        <a:t>若干</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25000"/>
                        </a:lnSpc>
                      </a:pPr>
                      <a:r>
                        <a:rPr lang="zh-CN" sz="1000" kern="0">
                          <a:effectLst/>
                        </a:rPr>
                        <a:t>含多种型号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74519298"/>
                  </a:ext>
                </a:extLst>
              </a:tr>
              <a:tr h="429722">
                <a:tc>
                  <a:txBody>
                    <a:bodyPr/>
                    <a:lstStyle/>
                    <a:p>
                      <a:pPr algn="just">
                        <a:lnSpc>
                          <a:spcPct val="125000"/>
                        </a:lnSpc>
                      </a:pPr>
                      <a:r>
                        <a:rPr lang="en-US" sz="1000" kern="0">
                          <a:effectLst/>
                        </a:rPr>
                        <a:t>Arduino</a:t>
                      </a:r>
                      <a:r>
                        <a:rPr lang="zh-CN" sz="1000" kern="0">
                          <a:effectLst/>
                        </a:rPr>
                        <a:t>开发板</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25000"/>
                        </a:lnSpc>
                      </a:pPr>
                      <a:r>
                        <a:rPr lang="en-US" sz="1000" kern="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lnSpc>
                          <a:spcPct val="125000"/>
                        </a:lnSpc>
                      </a:pPr>
                      <a:r>
                        <a:rPr lang="en-US" sz="1000" kern="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3694583"/>
                  </a:ext>
                </a:extLst>
              </a:tr>
            </a:tbl>
          </a:graphicData>
        </a:graphic>
      </p:graphicFrame>
      <p:sp>
        <p:nvSpPr>
          <p:cNvPr id="11" name="Rectangle 2">
            <a:extLst>
              <a:ext uri="{FF2B5EF4-FFF2-40B4-BE49-F238E27FC236}">
                <a16:creationId xmlns:a16="http://schemas.microsoft.com/office/drawing/2014/main" id="{C59F34F9-649F-44B5-8373-6DD452E39508}"/>
              </a:ext>
            </a:extLst>
          </p:cNvPr>
          <p:cNvSpPr>
            <a:spLocks noChangeArrowheads="1"/>
          </p:cNvSpPr>
          <p:nvPr/>
        </p:nvSpPr>
        <p:spPr bwMode="auto">
          <a:xfrm>
            <a:off x="1479048" y="3252935"/>
            <a:ext cx="2098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表</a:t>
            </a:r>
            <a:r>
              <a:rPr kumimoji="0" lang="en-US" altLang="zh-CN" sz="1000" b="0" i="0" u="none" strike="noStrike" cap="none" normalizeH="0" baseline="0">
                <a:ln>
                  <a:noFill/>
                </a:ln>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4-1</a:t>
            </a: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标准件及配件清单</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0375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2F8EC3F-4EFD-40F3-98DC-19FC9378A566}"/>
              </a:ext>
            </a:extLst>
          </p:cNvPr>
          <p:cNvSpPr txBox="1"/>
          <p:nvPr/>
        </p:nvSpPr>
        <p:spPr>
          <a:xfrm>
            <a:off x="641685" y="405089"/>
            <a:ext cx="6096000" cy="655308"/>
          </a:xfrm>
          <a:prstGeom prst="rect">
            <a:avLst/>
          </a:prstGeom>
          <a:noFill/>
        </p:spPr>
        <p:txBody>
          <a:bodyPr wrap="square">
            <a:spAutoFit/>
          </a:bodyPr>
          <a:lstStyle/>
          <a:p>
            <a:pPr algn="just">
              <a:lnSpc>
                <a:spcPct val="125000"/>
              </a:lnSpc>
            </a:pPr>
            <a:r>
              <a:rPr lang="zh-CN" altLang="zh-CN" sz="3200" b="1" kern="100" dirty="0">
                <a:effectLst/>
                <a:latin typeface="等线" panose="02010600030101010101" pitchFamily="2" charset="-122"/>
                <a:ea typeface="黑体" panose="02010609060101010101" pitchFamily="49" charset="-122"/>
              </a:rPr>
              <a:t>转向机构设计</a:t>
            </a:r>
            <a:endParaRPr lang="zh-CN" altLang="zh-CN" sz="3200" b="1" kern="100" dirty="0">
              <a:effectLst/>
              <a:latin typeface="等线" panose="02010600030101010101" pitchFamily="2" charset="-122"/>
              <a:ea typeface="等线" panose="02010600030101010101" pitchFamily="2" charset="-122"/>
            </a:endParaRPr>
          </a:p>
        </p:txBody>
      </p:sp>
      <p:sp>
        <p:nvSpPr>
          <p:cNvPr id="4" name="Rectangle 2">
            <a:extLst>
              <a:ext uri="{FF2B5EF4-FFF2-40B4-BE49-F238E27FC236}">
                <a16:creationId xmlns:a16="http://schemas.microsoft.com/office/drawing/2014/main" id="{1BD7434E-22E8-4CE3-80A3-366AF6E4427B}"/>
              </a:ext>
            </a:extLst>
          </p:cNvPr>
          <p:cNvSpPr>
            <a:spLocks noChangeArrowheads="1"/>
          </p:cNvSpPr>
          <p:nvPr/>
        </p:nvSpPr>
        <p:spPr bwMode="auto">
          <a:xfrm>
            <a:off x="178553" y="1113770"/>
            <a:ext cx="1089050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智能派送车的转向机构包含在驱动机构中，如图</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所示。驱动机构由电机、电机支架、电机驱动模块和驱动轮构成，电机驱动模块控制电机，在传感器感知压线信号后，电机提供不同转速，利用两驱动前轮的差速及万向后轮的配合进行急转或者缓转。</a:t>
            </a:r>
            <a:endParaRPr kumimoji="0" lang="zh-CN" altLang="en-US" sz="2000" b="0" i="0" u="none" strike="noStrike" cap="none" normalizeH="0" baseline="0" dirty="0">
              <a:ln>
                <a:noFill/>
              </a:ln>
              <a:solidFill>
                <a:schemeClr val="tx1"/>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图片 25">
            <a:extLst>
              <a:ext uri="{FF2B5EF4-FFF2-40B4-BE49-F238E27FC236}">
                <a16:creationId xmlns:a16="http://schemas.microsoft.com/office/drawing/2014/main" id="{44F34DD3-2A6A-4733-B5F3-CA7A93508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114" y="2191249"/>
            <a:ext cx="5737141" cy="38366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1A14670-C6B1-4F58-9174-748E35B6B8F6}"/>
              </a:ext>
            </a:extLst>
          </p:cNvPr>
          <p:cNvSpPr>
            <a:spLocks noChangeArrowheads="1"/>
          </p:cNvSpPr>
          <p:nvPr/>
        </p:nvSpPr>
        <p:spPr bwMode="auto">
          <a:xfrm>
            <a:off x="2149643" y="6301449"/>
            <a:ext cx="15953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智能派送车转向机构设计</a:t>
            </a:r>
            <a:endParaRPr kumimoji="0" lang="zh-CN"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277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7268C13-8C78-4962-9B8F-92CD6E1D5E9E}"/>
              </a:ext>
            </a:extLst>
          </p:cNvPr>
          <p:cNvSpPr txBox="1"/>
          <p:nvPr/>
        </p:nvSpPr>
        <p:spPr>
          <a:xfrm>
            <a:off x="721895" y="320842"/>
            <a:ext cx="10523621" cy="2213939"/>
          </a:xfrm>
          <a:prstGeom prst="rect">
            <a:avLst/>
          </a:prstGeom>
          <a:noFill/>
        </p:spPr>
        <p:txBody>
          <a:bodyPr wrap="square">
            <a:spAutoFit/>
          </a:bodyPr>
          <a:lstStyle/>
          <a:p>
            <a:pPr algn="just">
              <a:lnSpc>
                <a:spcPct val="125000"/>
              </a:lnSpc>
            </a:pPr>
            <a:r>
              <a:rPr lang="zh-CN" altLang="zh-CN" sz="3200" b="1" kern="100" dirty="0">
                <a:effectLst/>
                <a:latin typeface="等线" panose="02010600030101010101" pitchFamily="2" charset="-122"/>
                <a:ea typeface="黑体" panose="02010609060101010101" pitchFamily="49" charset="-122"/>
              </a:rPr>
              <a:t>投放机构设计</a:t>
            </a:r>
            <a:endParaRPr lang="zh-CN" altLang="zh-CN" sz="3200" b="1" kern="100" dirty="0">
              <a:effectLst/>
              <a:latin typeface="等线" panose="02010600030101010101" pitchFamily="2" charset="-122"/>
              <a:ea typeface="等线" panose="02010600030101010101" pitchFamily="2" charset="-122"/>
            </a:endParaRPr>
          </a:p>
          <a:p>
            <a:pPr indent="304800" algn="just">
              <a:lnSpc>
                <a:spcPct val="125000"/>
              </a:lnSpc>
            </a:pPr>
            <a:r>
              <a:rPr lang="zh-CN" altLang="zh-CN" sz="2000" kern="100" dirty="0">
                <a:effectLst/>
                <a:latin typeface="等线" panose="02010600030101010101" pitchFamily="2" charset="-122"/>
                <a:ea typeface="宋体" panose="02010600030101010101" pitchFamily="2" charset="-122"/>
                <a:cs typeface="Times New Roman" panose="02020603050405020304" pitchFamily="18" charset="0"/>
              </a:rPr>
              <a:t>智能派送车的投放机构由电机、储存盒和投放盒构成，如图所示。下图中，左侧盒子为投放盒，投放盒放置在底板外并挖出空格，便于物块掉落；右侧盒子为储存盒，放置在底板上，用于储存物块。电机转动一周，由横杆推动物块向前，使物块掉落，实现物块的单次投放，之后循环这一过程完成所有投放任务。</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9582AE27-BA38-4C7C-AC59-118DCD7626E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895" y="2534780"/>
            <a:ext cx="8082470" cy="4002377"/>
          </a:xfrm>
          <a:prstGeom prst="rect">
            <a:avLst/>
          </a:prstGeom>
          <a:noFill/>
          <a:ln>
            <a:noFill/>
          </a:ln>
        </p:spPr>
      </p:pic>
      <p:sp>
        <p:nvSpPr>
          <p:cNvPr id="6" name="文本框 5">
            <a:extLst>
              <a:ext uri="{FF2B5EF4-FFF2-40B4-BE49-F238E27FC236}">
                <a16:creationId xmlns:a16="http://schemas.microsoft.com/office/drawing/2014/main" id="{626201BF-52FE-46CA-8506-6FEFF4973F35}"/>
              </a:ext>
            </a:extLst>
          </p:cNvPr>
          <p:cNvSpPr txBox="1"/>
          <p:nvPr/>
        </p:nvSpPr>
        <p:spPr>
          <a:xfrm>
            <a:off x="2117558" y="5519404"/>
            <a:ext cx="6096000" cy="409023"/>
          </a:xfrm>
          <a:prstGeom prst="rect">
            <a:avLst/>
          </a:prstGeom>
          <a:noFill/>
        </p:spPr>
        <p:txBody>
          <a:bodyPr wrap="square">
            <a:spAutoFit/>
          </a:bodyPr>
          <a:lstStyle/>
          <a:p>
            <a:pPr algn="ctr">
              <a:lnSpc>
                <a:spcPct val="125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智能派送车投放机构设计</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73893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2"/>
            </p:custDataLst>
          </p:nvPr>
        </p:nvSpPr>
        <p:spPr>
          <a:xfrm>
            <a:off x="8923803" y="2359742"/>
            <a:ext cx="2214215" cy="2138516"/>
          </a:xfrm>
          <a:prstGeom prst="rect">
            <a:avLst/>
          </a:prstGeom>
          <a:noFill/>
        </p:spPr>
        <p:txBody>
          <a:bodyPr wrap="square" rtlCol="0">
            <a:normAutofit/>
          </a:bodyPr>
          <a:lstStyle/>
          <a:p>
            <a:pPr algn="ctr"/>
            <a:r>
              <a:rPr lang="zh-CN" altLang="en-US" sz="11800" dirty="0">
                <a:solidFill>
                  <a:schemeClr val="bg1"/>
                </a:solidFill>
                <a:latin typeface="Arial" panose="020B0604020202020204" pitchFamily="34" charset="0"/>
                <a:ea typeface="微软雅黑" panose="020B0503020204020204" pitchFamily="34" charset="-122"/>
                <a:sym typeface="Arial" panose="020B0604020202020204" pitchFamily="34" charset="0"/>
              </a:rPr>
              <a:t>0</a:t>
            </a:r>
            <a:r>
              <a:rPr lang="en-US" altLang="zh-CN" sz="11800" dirty="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11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a:spLocks noGrp="1"/>
          </p:cNvSpPr>
          <p:nvPr>
            <p:ph type="title"/>
            <p:custDataLst>
              <p:tags r:id="rId3"/>
            </p:custDataLst>
          </p:nvPr>
        </p:nvSpPr>
        <p:spPr>
          <a:xfrm>
            <a:off x="1053982" y="2113089"/>
            <a:ext cx="7345300" cy="1940400"/>
          </a:xfrm>
          <a:noFill/>
        </p:spPr>
        <p:txBody>
          <a:bodyPr>
            <a:normAutofit/>
          </a:bodyPr>
          <a:lstStyle/>
          <a:p>
            <a:r>
              <a:rPr lang="zh-CN" altLang="en-US" sz="6000" b="1" spc="100" dirty="0">
                <a:solidFill>
                  <a:schemeClr val="accent1"/>
                </a:solidFill>
                <a:latin typeface="Arial" panose="020B0604020202020204" pitchFamily="34" charset="0"/>
                <a:sym typeface="Arial" panose="020B0604020202020204" pitchFamily="34" charset="0"/>
              </a:rPr>
              <a:t>驱动系统</a:t>
            </a:r>
            <a:endParaRPr lang="en-US" altLang="zh-CN" sz="6000" b="1" spc="100" dirty="0">
              <a:solidFill>
                <a:schemeClr val="accent1"/>
              </a:solidFill>
              <a:latin typeface="Arial" panose="020B0604020202020204" pitchFamily="34" charset="0"/>
              <a:sym typeface="Arial" panose="020B0604020202020204" pitchFamily="34" charset="0"/>
            </a:endParaRPr>
          </a:p>
        </p:txBody>
      </p:sp>
      <p:sp>
        <p:nvSpPr>
          <p:cNvPr id="9" name="文本占位符 8"/>
          <p:cNvSpPr>
            <a:spLocks noGrp="1"/>
          </p:cNvSpPr>
          <p:nvPr>
            <p:ph type="body" idx="1"/>
            <p:custDataLst>
              <p:tags r:id="rId4"/>
            </p:custDataLst>
          </p:nvPr>
        </p:nvSpPr>
        <p:spPr>
          <a:xfrm>
            <a:off x="1053982" y="4498258"/>
            <a:ext cx="6575425" cy="1254760"/>
          </a:xfrm>
          <a:noFill/>
        </p:spPr>
        <p:txBody>
          <a:bodyPr>
            <a:normAutofit/>
          </a:bodyPr>
          <a:lstStyle/>
          <a:p>
            <a:r>
              <a:rPr lang="zh-CN" altLang="en-US" sz="4000" b="1" spc="300" dirty="0">
                <a:solidFill>
                  <a:schemeClr val="tx1"/>
                </a:solidFill>
                <a:effectLst>
                  <a:outerShdw blurRad="38100" dist="19050" dir="2700000" algn="tl" rotWithShape="0">
                    <a:schemeClr val="dk1">
                      <a:alpha val="40000"/>
                    </a:schemeClr>
                  </a:outerShdw>
                </a:effectLst>
                <a:latin typeface="Arial" panose="020B0604020202020204" pitchFamily="34" charset="0"/>
                <a:sym typeface="Arial" panose="020B0604020202020204" pitchFamily="34" charset="0"/>
              </a:rPr>
              <a:t>负责人：刘洋</a:t>
            </a:r>
          </a:p>
        </p:txBody>
      </p:sp>
      <p:sp>
        <p:nvSpPr>
          <p:cNvPr id="10" name="文本占位符 9"/>
          <p:cNvSpPr>
            <a:spLocks noGrp="1"/>
          </p:cNvSpPr>
          <p:nvPr>
            <p:ph type="body" sz="quarter" idx="13"/>
            <p:custDataLst>
              <p:tags r:id="rId5"/>
            </p:custDataLst>
          </p:nvPr>
        </p:nvSpPr>
        <p:spPr>
          <a:noFill/>
        </p:spPr>
        <p:txBody>
          <a:bodyPr/>
          <a:lstStyle/>
          <a:p>
            <a:r>
              <a:rPr lang="en-US" altLang="zh-CN" sz="1600" dirty="0">
                <a:solidFill>
                  <a:schemeClr val="bg2">
                    <a:lumMod val="50000"/>
                  </a:schemeClr>
                </a:solidFill>
                <a:latin typeface="Arial" panose="020B0604020202020204" pitchFamily="34" charset="0"/>
                <a:sym typeface="Arial" panose="020B0604020202020204" pitchFamily="34" charset="0"/>
              </a:rPr>
              <a:t>  </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811A247-DD69-4B74-924F-CA37C7C97A2F}"/>
              </a:ext>
            </a:extLst>
          </p:cNvPr>
          <p:cNvSpPr txBox="1"/>
          <p:nvPr/>
        </p:nvSpPr>
        <p:spPr>
          <a:xfrm>
            <a:off x="368968" y="401053"/>
            <a:ext cx="8775031" cy="1569660"/>
          </a:xfrm>
          <a:prstGeom prst="rect">
            <a:avLst/>
          </a:prstGeom>
          <a:noFill/>
        </p:spPr>
        <p:txBody>
          <a:bodyPr wrap="square">
            <a:spAutoFit/>
          </a:bodyPr>
          <a:lstStyle/>
          <a:p>
            <a:r>
              <a:rPr lang="zh-CN" altLang="zh-CN" sz="3200" dirty="0">
                <a:effectLst/>
                <a:latin typeface="黑体" panose="02010609060101010101" pitchFamily="49" charset="-122"/>
                <a:ea typeface="黑体" panose="02010609060101010101" pitchFamily="49" charset="-122"/>
                <a:cs typeface="Times New Roman" panose="02020603050405020304" pitchFamily="18" charset="0"/>
              </a:rPr>
              <a:t>电机：产生驱动转矩，作为动力源将电源的电能转化为机械能，通过传动装置或直接驱动车轮进行转动</a:t>
            </a:r>
            <a:endParaRPr lang="zh-CN" altLang="en-US" sz="3200" dirty="0">
              <a:latin typeface="黑体" panose="02010609060101010101" pitchFamily="49" charset="-122"/>
              <a:ea typeface="黑体" panose="02010609060101010101" pitchFamily="49" charset="-122"/>
            </a:endParaRPr>
          </a:p>
        </p:txBody>
      </p:sp>
      <p:pic>
        <p:nvPicPr>
          <p:cNvPr id="7" name="图片 6">
            <a:extLst>
              <a:ext uri="{FF2B5EF4-FFF2-40B4-BE49-F238E27FC236}">
                <a16:creationId xmlns:a16="http://schemas.microsoft.com/office/drawing/2014/main" id="{F01766CE-6E72-4846-A32F-065BB150C4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8968" y="1970713"/>
            <a:ext cx="6884269" cy="4486234"/>
          </a:xfrm>
          <a:prstGeom prst="rect">
            <a:avLst/>
          </a:prstGeom>
          <a:noFill/>
          <a:ln>
            <a:noFill/>
          </a:ln>
        </p:spPr>
      </p:pic>
    </p:spTree>
    <p:extLst>
      <p:ext uri="{BB962C8B-B14F-4D97-AF65-F5344CB8AC3E}">
        <p14:creationId xmlns:p14="http://schemas.microsoft.com/office/powerpoint/2010/main" val="36154526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18906"/>
  <p:tag name="KSO_WM_FULL_TEXT_BEAUTIFY_COPY_ID" val="150995354"/>
</p:tagLst>
</file>

<file path=ppt/tags/tag21.xml><?xml version="1.0" encoding="utf-8"?>
<p:tagLst xmlns:a="http://schemas.openxmlformats.org/drawingml/2006/main" xmlns:r="http://schemas.openxmlformats.org/officeDocument/2006/relationships" xmlns:p="http://schemas.openxmlformats.org/presentationml/2006/main">
  <p:tag name="KSO_WM_FULL_TEXT_BEAUTIFY_COPY_ID" val="4"/>
</p:tagLst>
</file>

<file path=ppt/tags/tag22.xml><?xml version="1.0" encoding="utf-8"?>
<p:tagLst xmlns:a="http://schemas.openxmlformats.org/drawingml/2006/main" xmlns:r="http://schemas.openxmlformats.org/officeDocument/2006/relationships" xmlns:p="http://schemas.openxmlformats.org/presentationml/2006/main">
  <p:tag name="KSO_WM_FULL_TEXT_BEAUTIFY_COPY_ID" val="6"/>
</p:tagLst>
</file>

<file path=ppt/tags/tag23.xml><?xml version="1.0" encoding="utf-8"?>
<p:tagLst xmlns:a="http://schemas.openxmlformats.org/drawingml/2006/main" xmlns:r="http://schemas.openxmlformats.org/officeDocument/2006/relationships" xmlns:p="http://schemas.openxmlformats.org/presentationml/2006/main">
  <p:tag name="KSO_WM_FULL_TEXT_BEAUTIFY_COPY_ID" val="5"/>
</p:tagLst>
</file>

<file path=ppt/tags/tag24.xml><?xml version="1.0" encoding="utf-8"?>
<p:tagLst xmlns:a="http://schemas.openxmlformats.org/drawingml/2006/main" xmlns:r="http://schemas.openxmlformats.org/officeDocument/2006/relationships" xmlns:p="http://schemas.openxmlformats.org/presentationml/2006/main">
  <p:tag name="KSO_WM_SLIDE_ID" val="custom20218906_5"/>
  <p:tag name="KSO_WM_TEMPLATE_SUBCATEGORY" val="0"/>
  <p:tag name="KSO_WM_TEMPLATE_MASTER_TYPE" val="1"/>
  <p:tag name="KSO_WM_TEMPLATE_COLOR_TYPE" val="0"/>
  <p:tag name="KSO_WM_SLIDE_TYPE" val="contents"/>
  <p:tag name="KSO_WM_SLIDE_SUBTYPE" val="diag"/>
  <p:tag name="KSO_WM_SLIDE_ITEM_CNT" val="5"/>
  <p:tag name="KSO_WM_SLIDE_INDEX" val="5"/>
  <p:tag name="KSO_WM_DIAGRAM_GROUP_CODE" val="l1-1"/>
  <p:tag name="KSO_WM_SLIDE_DIAGTYPE" val="l"/>
  <p:tag name="KSO_WM_TAG_VERSION" val="1.0"/>
  <p:tag name="KSO_WM_BEAUTIFY_FLAG" val="#wm#"/>
  <p:tag name="KSO_WM_TEMPLATE_CATEGORY" val="custom"/>
  <p:tag name="KSO_WM_TEMPLATE_INDEX" val="20218906"/>
  <p:tag name="KSO_WM_SLIDE_LAYOUT" val="a_l"/>
  <p:tag name="KSO_WM_SLIDE_LAYOUT_CNT" val="1_1"/>
  <p:tag name="KSO_WM_FULL_TEXT_BEAUTIFY_COPY_ID" val="150995359"/>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18906_5*l_h_i*1_1_1"/>
  <p:tag name="KSO_WM_TEMPLATE_CATEGORY" val="custom"/>
  <p:tag name="KSO_WM_TEMPLATE_INDEX" val="20218906"/>
  <p:tag name="KSO_WM_UNIT_LAYERLEVEL" val="1_1_1"/>
  <p:tag name="KSO_WM_TAG_VERSION" val="1.0"/>
  <p:tag name="KSO_WM_BEAUTIFY_FLAG" val="#wm#"/>
  <p:tag name="KSO_WM_UNIT_TEXT_FILL_FORE_SCHEMECOLOR_INDEX" val="5"/>
  <p:tag name="KSO_WM_UNIT_TEXT_FILL_TYPE" val="1"/>
  <p:tag name="KSO_WM_UNIT_USESOURCEFORMAT_APPLY" val="1"/>
  <p:tag name="KSO_WM_FULL_TEXT_BEAUTIFY_COPY_ID" val="28"/>
</p:tagLst>
</file>

<file path=ppt/tags/tag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主题发言"/>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18906_5*l_h_a*1_1_1"/>
  <p:tag name="KSO_WM_TEMPLATE_CATEGORY" val="custom"/>
  <p:tag name="KSO_WM_TEMPLATE_INDEX" val="20218906"/>
  <p:tag name="KSO_WM_UNIT_LAYERLEVEL" val="1_1_1"/>
  <p:tag name="KSO_WM_TAG_VERSION" val="1.0"/>
  <p:tag name="KSO_WM_BEAUTIFY_FLAG" val="#wm#"/>
  <p:tag name="KSO_WM_UNIT_TEXT_FILL_FORE_SCHEMECOLOR_INDEX" val="13"/>
  <p:tag name="KSO_WM_UNIT_TEXT_FILL_TYPE" val="1"/>
  <p:tag name="KSO_WM_UNIT_USESOURCEFORMAT_APPLY" val="1"/>
  <p:tag name="KSO_WM_FULL_TEXT_BEAUTIFY_COPY_ID" val="29"/>
</p:tagLst>
</file>

<file path=ppt/tags/tag27.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keynote address"/>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18906_5*l_h_f*1_1_1"/>
  <p:tag name="KSO_WM_TEMPLATE_CATEGORY" val="custom"/>
  <p:tag name="KSO_WM_TEMPLATE_INDEX" val="20218906"/>
  <p:tag name="KSO_WM_UNIT_LAYERLEVEL" val="1_1_1"/>
  <p:tag name="KSO_WM_TAG_VERSION" val="1.0"/>
  <p:tag name="KSO_WM_BEAUTIFY_FLAG" val="#wm#"/>
  <p:tag name="KSO_WM_UNIT_TEXT_FILL_FORE_SCHEMECOLOR_INDEX" val="16"/>
  <p:tag name="KSO_WM_UNIT_TEXT_FILL_TYPE" val="1"/>
  <p:tag name="KSO_WM_UNIT_USESOURCEFORMAT_APPLY" val="1"/>
  <p:tag name="KSO_WM_FULL_TEXT_BEAUTIFY_COPY_ID" val="30"/>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18906_5*l_h_i*1_2_1"/>
  <p:tag name="KSO_WM_TEMPLATE_CATEGORY" val="custom"/>
  <p:tag name="KSO_WM_TEMPLATE_INDEX" val="20218906"/>
  <p:tag name="KSO_WM_UNIT_LAYERLEVEL" val="1_1_1"/>
  <p:tag name="KSO_WM_TAG_VERSION" val="1.0"/>
  <p:tag name="KSO_WM_BEAUTIFY_FLAG" val="#wm#"/>
  <p:tag name="KSO_WM_UNIT_TEXT_FILL_FORE_SCHEMECOLOR_INDEX" val="5"/>
  <p:tag name="KSO_WM_UNIT_TEXT_FILL_TYPE" val="1"/>
  <p:tag name="KSO_WM_UNIT_USESOURCEFORMAT_APPLY" val="1"/>
  <p:tag name="KSO_WM_FULL_TEXT_BEAUTIFY_COPY_ID" val="34"/>
</p:tagLst>
</file>

<file path=ppt/tags/tag2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交流发言"/>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18906_5*l_h_a*1_2_1"/>
  <p:tag name="KSO_WM_TEMPLATE_CATEGORY" val="custom"/>
  <p:tag name="KSO_WM_TEMPLATE_INDEX" val="20218906"/>
  <p:tag name="KSO_WM_UNIT_LAYERLEVEL" val="1_1_1"/>
  <p:tag name="KSO_WM_TAG_VERSION" val="1.0"/>
  <p:tag name="KSO_WM_BEAUTIFY_FLAG" val="#wm#"/>
  <p:tag name="KSO_WM_UNIT_TEXT_FILL_FORE_SCHEMECOLOR_INDEX" val="13"/>
  <p:tag name="KSO_WM_UNIT_TEXT_FILL_TYPE" val="1"/>
  <p:tag name="KSO_WM_UNIT_USESOURCEFORMAT_APPLY" val="1"/>
  <p:tag name="KSO_WM_FULL_TEXT_BEAUTIFY_COPY_ID" val="35"/>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exchange speeches"/>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18906_5*l_h_f*1_2_1"/>
  <p:tag name="KSO_WM_TEMPLATE_CATEGORY" val="custom"/>
  <p:tag name="KSO_WM_TEMPLATE_INDEX" val="20218906"/>
  <p:tag name="KSO_WM_UNIT_LAYERLEVEL" val="1_1_1"/>
  <p:tag name="KSO_WM_TAG_VERSION" val="1.0"/>
  <p:tag name="KSO_WM_BEAUTIFY_FLAG" val="#wm#"/>
  <p:tag name="KSO_WM_UNIT_TEXT_FILL_FORE_SCHEMECOLOR_INDEX" val="16"/>
  <p:tag name="KSO_WM_UNIT_TEXT_FILL_TYPE" val="1"/>
  <p:tag name="KSO_WM_UNIT_USESOURCEFORMAT_APPLY" val="1"/>
  <p:tag name="KSO_WM_FULL_TEXT_BEAUTIFY_COPY_ID" val="36"/>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18906_5*l_h_i*1_3_1"/>
  <p:tag name="KSO_WM_TEMPLATE_CATEGORY" val="custom"/>
  <p:tag name="KSO_WM_TEMPLATE_INDEX" val="20218906"/>
  <p:tag name="KSO_WM_UNIT_LAYERLEVEL" val="1_1_1"/>
  <p:tag name="KSO_WM_TAG_VERSION" val="1.0"/>
  <p:tag name="KSO_WM_BEAUTIFY_FLAG" val="#wm#"/>
  <p:tag name="KSO_WM_UNIT_TEXT_FILL_FORE_SCHEMECOLOR_INDEX" val="5"/>
  <p:tag name="KSO_WM_UNIT_TEXT_FILL_TYPE" val="1"/>
  <p:tag name="KSO_WM_UNIT_USESOURCEFORMAT_APPLY" val="1"/>
  <p:tag name="KSO_WM_FULL_TEXT_BEAUTIFY_COPY_ID" val="41"/>
</p:tagLst>
</file>

<file path=ppt/tags/tag3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座谈研讨"/>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18906_5*l_h_a*1_3_1"/>
  <p:tag name="KSO_WM_TEMPLATE_CATEGORY" val="custom"/>
  <p:tag name="KSO_WM_TEMPLATE_INDEX" val="20218906"/>
  <p:tag name="KSO_WM_UNIT_LAYERLEVEL" val="1_1_1"/>
  <p:tag name="KSO_WM_TAG_VERSION" val="1.0"/>
  <p:tag name="KSO_WM_BEAUTIFY_FLAG" val="#wm#"/>
  <p:tag name="KSO_WM_UNIT_TEXT_FILL_FORE_SCHEMECOLOR_INDEX" val="13"/>
  <p:tag name="KSO_WM_UNIT_TEXT_FILL_TYPE" val="1"/>
  <p:tag name="KSO_WM_UNIT_USESOURCEFORMAT_APPLY" val="1"/>
  <p:tag name="KSO_WM_FULL_TEXT_BEAUTIFY_COPY_ID" val="42"/>
</p:tagLst>
</file>

<file path=ppt/tags/tag3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panel discussio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18906_5*l_h_f*1_3_1"/>
  <p:tag name="KSO_WM_TEMPLATE_CATEGORY" val="custom"/>
  <p:tag name="KSO_WM_TEMPLATE_INDEX" val="20218906"/>
  <p:tag name="KSO_WM_UNIT_LAYERLEVEL" val="1_1_1"/>
  <p:tag name="KSO_WM_TAG_VERSION" val="1.0"/>
  <p:tag name="KSO_WM_BEAUTIFY_FLAG" val="#wm#"/>
  <p:tag name="KSO_WM_UNIT_TEXT_FILL_FORE_SCHEMECOLOR_INDEX" val="16"/>
  <p:tag name="KSO_WM_UNIT_TEXT_FILL_TYPE" val="1"/>
  <p:tag name="KSO_WM_UNIT_USESOURCEFORMAT_APPLY" val="1"/>
  <p:tag name="KSO_WM_FULL_TEXT_BEAUTIFY_COPY_ID" val="43"/>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18906_5*l_h_i*1_4_1"/>
  <p:tag name="KSO_WM_TEMPLATE_CATEGORY" val="custom"/>
  <p:tag name="KSO_WM_TEMPLATE_INDEX" val="20218906"/>
  <p:tag name="KSO_WM_UNIT_LAYERLEVEL" val="1_1_1"/>
  <p:tag name="KSO_WM_TAG_VERSION" val="1.0"/>
  <p:tag name="KSO_WM_BEAUTIFY_FLAG" val="#wm#"/>
  <p:tag name="KSO_WM_UNIT_TEXT_FILL_FORE_SCHEMECOLOR_INDEX" val="5"/>
  <p:tag name="KSO_WM_UNIT_TEXT_FILL_TYPE" val="1"/>
  <p:tag name="KSO_WM_UNIT_USESOURCEFORMAT_APPLY" val="1"/>
  <p:tag name="KSO_WM_FULL_TEXT_BEAUTIFY_COPY_ID" val="45"/>
</p:tagLst>
</file>

<file path=ppt/tags/tag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计划部署"/>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18906_5*l_h_a*1_4_1"/>
  <p:tag name="KSO_WM_TEMPLATE_CATEGORY" val="custom"/>
  <p:tag name="KSO_WM_TEMPLATE_INDEX" val="20218906"/>
  <p:tag name="KSO_WM_UNIT_LAYERLEVEL" val="1_1_1"/>
  <p:tag name="KSO_WM_TAG_VERSION" val="1.0"/>
  <p:tag name="KSO_WM_BEAUTIFY_FLAG" val="#wm#"/>
  <p:tag name="KSO_WM_UNIT_TEXT_FILL_FORE_SCHEMECOLOR_INDEX" val="13"/>
  <p:tag name="KSO_WM_UNIT_TEXT_FILL_TYPE" val="1"/>
  <p:tag name="KSO_WM_UNIT_USESOURCEFORMAT_APPLY" val="1"/>
  <p:tag name="KSO_WM_FULL_TEXT_BEAUTIFY_COPY_ID" val="46"/>
</p:tagLst>
</file>

<file path=ppt/tags/tag36.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plans to deploy"/>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18906_5*l_h_f*1_4_1"/>
  <p:tag name="KSO_WM_TEMPLATE_CATEGORY" val="custom"/>
  <p:tag name="KSO_WM_TEMPLATE_INDEX" val="20218906"/>
  <p:tag name="KSO_WM_UNIT_LAYERLEVEL" val="1_1_1"/>
  <p:tag name="KSO_WM_TAG_VERSION" val="1.0"/>
  <p:tag name="KSO_WM_BEAUTIFY_FLAG" val="#wm#"/>
  <p:tag name="KSO_WM_UNIT_TEXT_FILL_FORE_SCHEMECOLOR_INDEX" val="16"/>
  <p:tag name="KSO_WM_UNIT_TEXT_FILL_TYPE" val="1"/>
  <p:tag name="KSO_WM_UNIT_USESOURCEFORMAT_APPLY" val="1"/>
  <p:tag name="KSO_WM_FULL_TEXT_BEAUTIFY_COPY_ID" val="47"/>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custom20218906_5*l_h_i*1_5_1"/>
  <p:tag name="KSO_WM_TEMPLATE_CATEGORY" val="custom"/>
  <p:tag name="KSO_WM_TEMPLATE_INDEX" val="20218906"/>
  <p:tag name="KSO_WM_UNIT_LAYERLEVEL" val="1_1_1"/>
  <p:tag name="KSO_WM_TAG_VERSION" val="1.0"/>
  <p:tag name="KSO_WM_BEAUTIFY_FLAG" val="#wm#"/>
  <p:tag name="KSO_WM_UNIT_TEXT_FILL_FORE_SCHEMECOLOR_INDEX" val="5"/>
  <p:tag name="KSO_WM_UNIT_TEXT_FILL_TYPE" val="1"/>
  <p:tag name="KSO_WM_UNIT_USESOURCEFORMAT_APPLY" val="1"/>
  <p:tag name="KSO_WM_FULL_TEXT_BEAUTIFY_COPY_ID" val="2"/>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18906_5*l_h_i*1_4_1"/>
  <p:tag name="KSO_WM_TEMPLATE_CATEGORY" val="custom"/>
  <p:tag name="KSO_WM_TEMPLATE_INDEX" val="20218906"/>
  <p:tag name="KSO_WM_UNIT_LAYERLEVEL" val="1_1_1"/>
  <p:tag name="KSO_WM_TAG_VERSION" val="1.0"/>
  <p:tag name="KSO_WM_BEAUTIFY_FLAG" val="#wm#"/>
  <p:tag name="KSO_WM_UNIT_TEXT_FILL_FORE_SCHEMECOLOR_INDEX" val="5"/>
  <p:tag name="KSO_WM_UNIT_TEXT_FILL_TYPE" val="1"/>
  <p:tag name="KSO_WM_UNIT_USESOURCEFORMAT_APPLY" val="1"/>
  <p:tag name="KSO_WM_FULL_TEXT_BEAUTIFY_COPY_ID" val="45"/>
</p:tagLst>
</file>

<file path=ppt/tags/tag39.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plans to deploy"/>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18906_5*l_h_f*1_4_1"/>
  <p:tag name="KSO_WM_TEMPLATE_CATEGORY" val="custom"/>
  <p:tag name="KSO_WM_TEMPLATE_INDEX" val="20218906"/>
  <p:tag name="KSO_WM_UNIT_LAYERLEVEL" val="1_1_1"/>
  <p:tag name="KSO_WM_TAG_VERSION" val="1.0"/>
  <p:tag name="KSO_WM_BEAUTIFY_FLAG" val="#wm#"/>
  <p:tag name="KSO_WM_UNIT_TEXT_FILL_FORE_SCHEMECOLOR_INDEX" val="16"/>
  <p:tag name="KSO_WM_UNIT_TEXT_FILL_TYPE" val="1"/>
  <p:tag name="KSO_WM_UNIT_USESOURCEFORMAT_APPLY" val="1"/>
  <p:tag name="KSO_WM_FULL_TEXT_BEAUTIFY_COPY_ID" val="47"/>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SLIDE_ID" val="custom20218906_7"/>
  <p:tag name="KSO_WM_TEMPLATE_SUBCATEGORY" val="0"/>
  <p:tag name="KSO_WM_TEMPLATE_MASTER_TYPE" val="1"/>
  <p:tag name="KSO_WM_TEMPLATE_COLOR_TYPE" val="0"/>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18906"/>
  <p:tag name="KSO_WM_SLIDE_LAYOUT" val="a_b_e_f"/>
  <p:tag name="KSO_WM_SLIDE_LAYOUT_CNT" val="1_1_1_1"/>
  <p:tag name="KSO_WM_FULL_TEXT_BEAUTIFY_COPY_ID" val="150995361"/>
</p:tagLst>
</file>

<file path=ppt/tags/tag41.xml><?xml version="1.0" encoding="utf-8"?>
<p:tagLst xmlns:a="http://schemas.openxmlformats.org/drawingml/2006/main" xmlns:r="http://schemas.openxmlformats.org/officeDocument/2006/relationships"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18906_7*e*1"/>
  <p:tag name="KSO_WM_TEMPLATE_CATEGORY" val="custom"/>
  <p:tag name="KSO_WM_TEMPLATE_INDEX" val="20218906"/>
  <p:tag name="KSO_WM_UNIT_LAYERLEVEL" val="1"/>
  <p:tag name="KSO_WM_TAG_VERSION" val="1.0"/>
  <p:tag name="KSO_WM_BEAUTIFY_FLAG" val="#wm#"/>
  <p:tag name="KSO_WM_FULL_TEXT_BEAUTIFY_COPY_ID" val="20"/>
</p:tagLst>
</file>

<file path=ppt/tags/tag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KEYNOTE  ADDRESS"/>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custom20218906_7*a*1"/>
  <p:tag name="KSO_WM_TEMPLATE_CATEGORY" val="custom"/>
  <p:tag name="KSO_WM_TEMPLATE_INDEX" val="20218906"/>
  <p:tag name="KSO_WM_UNIT_LAYERLEVEL" val="1"/>
  <p:tag name="KSO_WM_TAG_VERSION" val="1.0"/>
  <p:tag name="KSO_WM_BEAUTIFY_FLAG" val="#wm#"/>
  <p:tag name="KSO_WM_FULL_TEXT_BEAUTIFY_COPY_ID" val="6"/>
</p:tagLst>
</file>

<file path=ppt/tags/tag4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主题发言"/>
  <p:tag name="KSO_WM_UNIT_NOCLEAR" val="0"/>
  <p:tag name="KSO_WM_UNIT_VALUE" val="4"/>
  <p:tag name="KSO_WM_UNIT_HIGHLIGHT" val="0"/>
  <p:tag name="KSO_WM_UNIT_COMPATIBLE" val="0"/>
  <p:tag name="KSO_WM_UNIT_DIAGRAM_ISNUMVISUAL" val="0"/>
  <p:tag name="KSO_WM_UNIT_DIAGRAM_ISREFERUNIT" val="0"/>
  <p:tag name="KSO_WM_UNIT_TYPE" val="b"/>
  <p:tag name="KSO_WM_UNIT_INDEX" val="1"/>
  <p:tag name="KSO_WM_UNIT_ID" val="custom20218906_7*b*1"/>
  <p:tag name="KSO_WM_TEMPLATE_CATEGORY" val="custom"/>
  <p:tag name="KSO_WM_TEMPLATE_INDEX" val="20218906"/>
  <p:tag name="KSO_WM_UNIT_LAYERLEVEL" val="1"/>
  <p:tag name="KSO_WM_TAG_VERSION" val="1.0"/>
  <p:tag name="KSO_WM_BEAUTIFY_FLAG" val="#wm#"/>
  <p:tag name="KSO_WM_FULL_TEXT_BEAUTIFY_COPY_ID" val="9"/>
</p:tagLst>
</file>

<file path=ppt/tags/tag4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简明扼要地阐述你的观点"/>
  <p:tag name="KSO_WM_UNIT_NOCLEAR" val="0"/>
  <p:tag name="KSO_WM_UNIT_VALUE" val="102"/>
  <p:tag name="KSO_WM_UNIT_HIGHLIGHT" val="0"/>
  <p:tag name="KSO_WM_UNIT_COMPATIBLE" val="0"/>
  <p:tag name="KSO_WM_UNIT_DIAGRAM_ISNUMVISUAL" val="0"/>
  <p:tag name="KSO_WM_UNIT_DIAGRAM_ISREFERUNIT" val="0"/>
  <p:tag name="KSO_WM_UNIT_TYPE" val="f"/>
  <p:tag name="KSO_WM_UNIT_INDEX" val="1"/>
  <p:tag name="KSO_WM_UNIT_ID" val="custom20218906_7*f*1"/>
  <p:tag name="KSO_WM_TEMPLATE_CATEGORY" val="custom"/>
  <p:tag name="KSO_WM_TEMPLATE_INDEX" val="20218906"/>
  <p:tag name="KSO_WM_UNIT_LAYERLEVEL" val="1"/>
  <p:tag name="KSO_WM_TAG_VERSION" val="1.0"/>
  <p:tag name="KSO_WM_BEAUTIFY_FLAG" val="#wm#"/>
  <p:tag name="KSO_WM_FULL_TEXT_BEAUTIFY_COPY_ID" val="10"/>
</p:tagLst>
</file>

<file path=ppt/tags/tag45.xml><?xml version="1.0" encoding="utf-8"?>
<p:tagLst xmlns:a="http://schemas.openxmlformats.org/drawingml/2006/main" xmlns:r="http://schemas.openxmlformats.org/officeDocument/2006/relationships" xmlns:p="http://schemas.openxmlformats.org/presentationml/2006/main">
  <p:tag name="KSO_WM_SLIDE_ID" val="custom20218906_7"/>
  <p:tag name="KSO_WM_TEMPLATE_SUBCATEGORY" val="0"/>
  <p:tag name="KSO_WM_TEMPLATE_MASTER_TYPE" val="1"/>
  <p:tag name="KSO_WM_TEMPLATE_COLOR_TYPE" val="0"/>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18906"/>
  <p:tag name="KSO_WM_SLIDE_LAYOUT" val="a_b_e_f"/>
  <p:tag name="KSO_WM_SLIDE_LAYOUT_CNT" val="1_1_1_1"/>
  <p:tag name="KSO_WM_FULL_TEXT_BEAUTIFY_COPY_ID" val="150995361"/>
</p:tagLst>
</file>

<file path=ppt/tags/tag46.xml><?xml version="1.0" encoding="utf-8"?>
<p:tagLst xmlns:a="http://schemas.openxmlformats.org/drawingml/2006/main" xmlns:r="http://schemas.openxmlformats.org/officeDocument/2006/relationships"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18906_7*e*1"/>
  <p:tag name="KSO_WM_TEMPLATE_CATEGORY" val="custom"/>
  <p:tag name="KSO_WM_TEMPLATE_INDEX" val="20218906"/>
  <p:tag name="KSO_WM_UNIT_LAYERLEVEL" val="1"/>
  <p:tag name="KSO_WM_TAG_VERSION" val="1.0"/>
  <p:tag name="KSO_WM_BEAUTIFY_FLAG" val="#wm#"/>
  <p:tag name="KSO_WM_FULL_TEXT_BEAUTIFY_COPY_ID" val="20"/>
</p:tagLst>
</file>

<file path=ppt/tags/tag4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KEYNOTE  ADDRESS"/>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custom20218906_7*a*1"/>
  <p:tag name="KSO_WM_TEMPLATE_CATEGORY" val="custom"/>
  <p:tag name="KSO_WM_TEMPLATE_INDEX" val="20218906"/>
  <p:tag name="KSO_WM_UNIT_LAYERLEVEL" val="1"/>
  <p:tag name="KSO_WM_TAG_VERSION" val="1.0"/>
  <p:tag name="KSO_WM_BEAUTIFY_FLAG" val="#wm#"/>
  <p:tag name="KSO_WM_FULL_TEXT_BEAUTIFY_COPY_ID" val="6"/>
</p:tagLst>
</file>

<file path=ppt/tags/tag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主题发言"/>
  <p:tag name="KSO_WM_UNIT_NOCLEAR" val="0"/>
  <p:tag name="KSO_WM_UNIT_VALUE" val="4"/>
  <p:tag name="KSO_WM_UNIT_HIGHLIGHT" val="0"/>
  <p:tag name="KSO_WM_UNIT_COMPATIBLE" val="0"/>
  <p:tag name="KSO_WM_UNIT_DIAGRAM_ISNUMVISUAL" val="0"/>
  <p:tag name="KSO_WM_UNIT_DIAGRAM_ISREFERUNIT" val="0"/>
  <p:tag name="KSO_WM_UNIT_TYPE" val="b"/>
  <p:tag name="KSO_WM_UNIT_INDEX" val="1"/>
  <p:tag name="KSO_WM_UNIT_ID" val="custom20218906_7*b*1"/>
  <p:tag name="KSO_WM_TEMPLATE_CATEGORY" val="custom"/>
  <p:tag name="KSO_WM_TEMPLATE_INDEX" val="20218906"/>
  <p:tag name="KSO_WM_UNIT_LAYERLEVEL" val="1"/>
  <p:tag name="KSO_WM_TAG_VERSION" val="1.0"/>
  <p:tag name="KSO_WM_BEAUTIFY_FLAG" val="#wm#"/>
  <p:tag name="KSO_WM_FULL_TEXT_BEAUTIFY_COPY_ID" val="9"/>
</p:tagLst>
</file>

<file path=ppt/tags/tag49.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简明扼要地阐述你的观点"/>
  <p:tag name="KSO_WM_UNIT_NOCLEAR" val="0"/>
  <p:tag name="KSO_WM_UNIT_VALUE" val="102"/>
  <p:tag name="KSO_WM_UNIT_HIGHLIGHT" val="0"/>
  <p:tag name="KSO_WM_UNIT_COMPATIBLE" val="0"/>
  <p:tag name="KSO_WM_UNIT_DIAGRAM_ISNUMVISUAL" val="0"/>
  <p:tag name="KSO_WM_UNIT_DIAGRAM_ISREFERUNIT" val="0"/>
  <p:tag name="KSO_WM_UNIT_TYPE" val="f"/>
  <p:tag name="KSO_WM_UNIT_INDEX" val="1"/>
  <p:tag name="KSO_WM_UNIT_ID" val="custom20218906_7*f*1"/>
  <p:tag name="KSO_WM_TEMPLATE_CATEGORY" val="custom"/>
  <p:tag name="KSO_WM_TEMPLATE_INDEX" val="20218906"/>
  <p:tag name="KSO_WM_UNIT_LAYERLEVEL" val="1"/>
  <p:tag name="KSO_WM_TAG_VERSION" val="1.0"/>
  <p:tag name="KSO_WM_BEAUTIFY_FLAG" val="#wm#"/>
  <p:tag name="KSO_WM_FULL_TEXT_BEAUTIFY_COPY_ID" val="10"/>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SLIDE_ID" val="custom20218906_7"/>
  <p:tag name="KSO_WM_TEMPLATE_SUBCATEGORY" val="0"/>
  <p:tag name="KSO_WM_TEMPLATE_MASTER_TYPE" val="1"/>
  <p:tag name="KSO_WM_TEMPLATE_COLOR_TYPE" val="0"/>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18906"/>
  <p:tag name="KSO_WM_SLIDE_LAYOUT" val="a_b_e_f"/>
  <p:tag name="KSO_WM_SLIDE_LAYOUT_CNT" val="1_1_1_1"/>
  <p:tag name="KSO_WM_FULL_TEXT_BEAUTIFY_COPY_ID" val="150995361"/>
</p:tagLst>
</file>

<file path=ppt/tags/tag51.xml><?xml version="1.0" encoding="utf-8"?>
<p:tagLst xmlns:a="http://schemas.openxmlformats.org/drawingml/2006/main" xmlns:r="http://schemas.openxmlformats.org/officeDocument/2006/relationships"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18906_7*e*1"/>
  <p:tag name="KSO_WM_TEMPLATE_CATEGORY" val="custom"/>
  <p:tag name="KSO_WM_TEMPLATE_INDEX" val="20218906"/>
  <p:tag name="KSO_WM_UNIT_LAYERLEVEL" val="1"/>
  <p:tag name="KSO_WM_TAG_VERSION" val="1.0"/>
  <p:tag name="KSO_WM_BEAUTIFY_FLAG" val="#wm#"/>
  <p:tag name="KSO_WM_FULL_TEXT_BEAUTIFY_COPY_ID" val="20"/>
</p:tagLst>
</file>

<file path=ppt/tags/tag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KEYNOTE  ADDRESS"/>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custom20218906_7*a*1"/>
  <p:tag name="KSO_WM_TEMPLATE_CATEGORY" val="custom"/>
  <p:tag name="KSO_WM_TEMPLATE_INDEX" val="20218906"/>
  <p:tag name="KSO_WM_UNIT_LAYERLEVEL" val="1"/>
  <p:tag name="KSO_WM_TAG_VERSION" val="1.0"/>
  <p:tag name="KSO_WM_BEAUTIFY_FLAG" val="#wm#"/>
  <p:tag name="KSO_WM_FULL_TEXT_BEAUTIFY_COPY_ID" val="6"/>
</p:tagLst>
</file>

<file path=ppt/tags/tag5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主题发言"/>
  <p:tag name="KSO_WM_UNIT_NOCLEAR" val="0"/>
  <p:tag name="KSO_WM_UNIT_VALUE" val="4"/>
  <p:tag name="KSO_WM_UNIT_HIGHLIGHT" val="0"/>
  <p:tag name="KSO_WM_UNIT_COMPATIBLE" val="0"/>
  <p:tag name="KSO_WM_UNIT_DIAGRAM_ISNUMVISUAL" val="0"/>
  <p:tag name="KSO_WM_UNIT_DIAGRAM_ISREFERUNIT" val="0"/>
  <p:tag name="KSO_WM_UNIT_TYPE" val="b"/>
  <p:tag name="KSO_WM_UNIT_INDEX" val="1"/>
  <p:tag name="KSO_WM_UNIT_ID" val="custom20218906_7*b*1"/>
  <p:tag name="KSO_WM_TEMPLATE_CATEGORY" val="custom"/>
  <p:tag name="KSO_WM_TEMPLATE_INDEX" val="20218906"/>
  <p:tag name="KSO_WM_UNIT_LAYERLEVEL" val="1"/>
  <p:tag name="KSO_WM_TAG_VERSION" val="1.0"/>
  <p:tag name="KSO_WM_BEAUTIFY_FLAG" val="#wm#"/>
  <p:tag name="KSO_WM_FULL_TEXT_BEAUTIFY_COPY_ID" val="9"/>
</p:tagLst>
</file>

<file path=ppt/tags/tag5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简明扼要地阐述你的观点"/>
  <p:tag name="KSO_WM_UNIT_NOCLEAR" val="0"/>
  <p:tag name="KSO_WM_UNIT_VALUE" val="102"/>
  <p:tag name="KSO_WM_UNIT_HIGHLIGHT" val="0"/>
  <p:tag name="KSO_WM_UNIT_COMPATIBLE" val="0"/>
  <p:tag name="KSO_WM_UNIT_DIAGRAM_ISNUMVISUAL" val="0"/>
  <p:tag name="KSO_WM_UNIT_DIAGRAM_ISREFERUNIT" val="0"/>
  <p:tag name="KSO_WM_UNIT_TYPE" val="f"/>
  <p:tag name="KSO_WM_UNIT_INDEX" val="1"/>
  <p:tag name="KSO_WM_UNIT_ID" val="custom20218906_7*f*1"/>
  <p:tag name="KSO_WM_TEMPLATE_CATEGORY" val="custom"/>
  <p:tag name="KSO_WM_TEMPLATE_INDEX" val="20218906"/>
  <p:tag name="KSO_WM_UNIT_LAYERLEVEL" val="1"/>
  <p:tag name="KSO_WM_TAG_VERSION" val="1.0"/>
  <p:tag name="KSO_WM_BEAUTIFY_FLAG" val="#wm#"/>
  <p:tag name="KSO_WM_FULL_TEXT_BEAUTIFY_COPY_ID" val="10"/>
</p:tagLst>
</file>

<file path=ppt/tags/tag55.xml><?xml version="1.0" encoding="utf-8"?>
<p:tagLst xmlns:a="http://schemas.openxmlformats.org/drawingml/2006/main" xmlns:r="http://schemas.openxmlformats.org/officeDocument/2006/relationships" xmlns:p="http://schemas.openxmlformats.org/presentationml/2006/main">
  <p:tag name="KSO_WM_SLIDE_ID" val="custom20218906_7"/>
  <p:tag name="KSO_WM_TEMPLATE_SUBCATEGORY" val="0"/>
  <p:tag name="KSO_WM_TEMPLATE_MASTER_TYPE" val="1"/>
  <p:tag name="KSO_WM_TEMPLATE_COLOR_TYPE" val="0"/>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18906"/>
  <p:tag name="KSO_WM_SLIDE_LAYOUT" val="a_b_e_f"/>
  <p:tag name="KSO_WM_SLIDE_LAYOUT_CNT" val="1_1_1_1"/>
  <p:tag name="KSO_WM_FULL_TEXT_BEAUTIFY_COPY_ID" val="150995361"/>
</p:tagLst>
</file>

<file path=ppt/tags/tag56.xml><?xml version="1.0" encoding="utf-8"?>
<p:tagLst xmlns:a="http://schemas.openxmlformats.org/drawingml/2006/main" xmlns:r="http://schemas.openxmlformats.org/officeDocument/2006/relationships"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18906_7*e*1"/>
  <p:tag name="KSO_WM_TEMPLATE_CATEGORY" val="custom"/>
  <p:tag name="KSO_WM_TEMPLATE_INDEX" val="20218906"/>
  <p:tag name="KSO_WM_UNIT_LAYERLEVEL" val="1"/>
  <p:tag name="KSO_WM_TAG_VERSION" val="1.0"/>
  <p:tag name="KSO_WM_BEAUTIFY_FLAG" val="#wm#"/>
  <p:tag name="KSO_WM_FULL_TEXT_BEAUTIFY_COPY_ID" val="20"/>
</p:tagLst>
</file>

<file path=ppt/tags/tag5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KEYNOTE  ADDRESS"/>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custom20218906_7*a*1"/>
  <p:tag name="KSO_WM_TEMPLATE_CATEGORY" val="custom"/>
  <p:tag name="KSO_WM_TEMPLATE_INDEX" val="20218906"/>
  <p:tag name="KSO_WM_UNIT_LAYERLEVEL" val="1"/>
  <p:tag name="KSO_WM_TAG_VERSION" val="1.0"/>
  <p:tag name="KSO_WM_BEAUTIFY_FLAG" val="#wm#"/>
  <p:tag name="KSO_WM_FULL_TEXT_BEAUTIFY_COPY_ID" val="6"/>
</p:tagLst>
</file>

<file path=ppt/tags/tag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主题发言"/>
  <p:tag name="KSO_WM_UNIT_NOCLEAR" val="0"/>
  <p:tag name="KSO_WM_UNIT_VALUE" val="4"/>
  <p:tag name="KSO_WM_UNIT_HIGHLIGHT" val="0"/>
  <p:tag name="KSO_WM_UNIT_COMPATIBLE" val="0"/>
  <p:tag name="KSO_WM_UNIT_DIAGRAM_ISNUMVISUAL" val="0"/>
  <p:tag name="KSO_WM_UNIT_DIAGRAM_ISREFERUNIT" val="0"/>
  <p:tag name="KSO_WM_UNIT_TYPE" val="b"/>
  <p:tag name="KSO_WM_UNIT_INDEX" val="1"/>
  <p:tag name="KSO_WM_UNIT_ID" val="custom20218906_7*b*1"/>
  <p:tag name="KSO_WM_TEMPLATE_CATEGORY" val="custom"/>
  <p:tag name="KSO_WM_TEMPLATE_INDEX" val="20218906"/>
  <p:tag name="KSO_WM_UNIT_LAYERLEVEL" val="1"/>
  <p:tag name="KSO_WM_TAG_VERSION" val="1.0"/>
  <p:tag name="KSO_WM_BEAUTIFY_FLAG" val="#wm#"/>
  <p:tag name="KSO_WM_FULL_TEXT_BEAUTIFY_COPY_ID" val="9"/>
</p:tagLst>
</file>

<file path=ppt/tags/tag59.xml><?xml version="1.0" encoding="utf-8"?>
<p:tagLst xmlns:a="http://schemas.openxmlformats.org/drawingml/2006/main" xmlns:r="http://schemas.openxmlformats.org/officeDocument/2006/relationships" xmlns:p="http://schemas.openxmlformats.org/presentationml/2006/main">
  <p:tag name="KSO_WM_SLIDE_ID" val="custom20218906_7"/>
  <p:tag name="KSO_WM_TEMPLATE_SUBCATEGORY" val="0"/>
  <p:tag name="KSO_WM_TEMPLATE_MASTER_TYPE" val="1"/>
  <p:tag name="KSO_WM_TEMPLATE_COLOR_TYPE" val="0"/>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18906"/>
  <p:tag name="KSO_WM_SLIDE_LAYOUT" val="a_b_e_f"/>
  <p:tag name="KSO_WM_SLIDE_LAYOUT_CNT" val="1_1_1_1"/>
  <p:tag name="KSO_WM_FULL_TEXT_BEAUTIFY_COPY_ID" val="15099536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18906_7*e*1"/>
  <p:tag name="KSO_WM_TEMPLATE_CATEGORY" val="custom"/>
  <p:tag name="KSO_WM_TEMPLATE_INDEX" val="20218906"/>
  <p:tag name="KSO_WM_UNIT_LAYERLEVEL" val="1"/>
  <p:tag name="KSO_WM_TAG_VERSION" val="1.0"/>
  <p:tag name="KSO_WM_BEAUTIFY_FLAG" val="#wm#"/>
  <p:tag name="KSO_WM_FULL_TEXT_BEAUTIFY_COPY_ID" val="20"/>
</p:tagLst>
</file>

<file path=ppt/tags/tag6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KEYNOTE  ADDRESS"/>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custom20218906_7*a*1"/>
  <p:tag name="KSO_WM_TEMPLATE_CATEGORY" val="custom"/>
  <p:tag name="KSO_WM_TEMPLATE_INDEX" val="20218906"/>
  <p:tag name="KSO_WM_UNIT_LAYERLEVEL" val="1"/>
  <p:tag name="KSO_WM_TAG_VERSION" val="1.0"/>
  <p:tag name="KSO_WM_BEAUTIFY_FLAG" val="#wm#"/>
  <p:tag name="KSO_WM_FULL_TEXT_BEAUTIFY_COPY_ID" val="6"/>
</p:tagLst>
</file>

<file path=ppt/tags/tag6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主题发言"/>
  <p:tag name="KSO_WM_UNIT_NOCLEAR" val="0"/>
  <p:tag name="KSO_WM_UNIT_VALUE" val="4"/>
  <p:tag name="KSO_WM_UNIT_HIGHLIGHT" val="0"/>
  <p:tag name="KSO_WM_UNIT_COMPATIBLE" val="0"/>
  <p:tag name="KSO_WM_UNIT_DIAGRAM_ISNUMVISUAL" val="0"/>
  <p:tag name="KSO_WM_UNIT_DIAGRAM_ISREFERUNIT" val="0"/>
  <p:tag name="KSO_WM_UNIT_TYPE" val="b"/>
  <p:tag name="KSO_WM_UNIT_INDEX" val="1"/>
  <p:tag name="KSO_WM_UNIT_ID" val="custom20218906_7*b*1"/>
  <p:tag name="KSO_WM_TEMPLATE_CATEGORY" val="custom"/>
  <p:tag name="KSO_WM_TEMPLATE_INDEX" val="20218906"/>
  <p:tag name="KSO_WM_UNIT_LAYERLEVEL" val="1"/>
  <p:tag name="KSO_WM_TAG_VERSION" val="1.0"/>
  <p:tag name="KSO_WM_BEAUTIFY_FLAG" val="#wm#"/>
  <p:tag name="KSO_WM_FULL_TEXT_BEAUTIFY_COPY_ID" val="9"/>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18906_21"/>
  <p:tag name="KSO_WM_TEMPLATE_SUBCATEGORY" val="0"/>
  <p:tag name="KSO_WM_TEMPLATE_MASTER_TYPE" val="1"/>
  <p:tag name="KSO_WM_TEMPLATE_COLOR_TYPE" val="0"/>
  <p:tag name="KSO_WM_SLIDE_TYPE" val="endPage"/>
  <p:tag name="KSO_WM_SLIDE_SUBTYPE" val="pureTxt"/>
  <p:tag name="KSO_WM_SLIDE_ITEM_CNT" val="0"/>
  <p:tag name="KSO_WM_SLIDE_INDEX" val="21"/>
  <p:tag name="KSO_WM_TAG_VERSION" val="1.0"/>
  <p:tag name="KSO_WM_BEAUTIFY_FLAG" val="#wm#"/>
  <p:tag name="KSO_WM_TEMPLATE_CATEGORY" val="custom"/>
  <p:tag name="KSO_WM_TEMPLATE_INDEX" val="20218906"/>
  <p:tag name="KSO_WM_SLIDE_LAYOUT" val="a_b"/>
  <p:tag name="KSO_WM_SLIDE_LAYOUT_CNT" val="1_1"/>
  <p:tag name="KSO_WM_FULL_TEXT_BEAUTIFY_COPY_ID" val="150995375"/>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18906_21*i*1"/>
  <p:tag name="KSO_WM_TEMPLATE_CATEGORY" val="custom"/>
  <p:tag name="KSO_WM_TEMPLATE_INDEX" val="20218906"/>
  <p:tag name="KSO_WM_UNIT_LAYERLEVEL" val="1"/>
  <p:tag name="KSO_WM_TAG_VERSION" val="1.0"/>
  <p:tag name="KSO_WM_BEAUTIFY_FLAG" val="#wm#"/>
  <p:tag name="KSO_WM_UNIT_PRESET_TEXT" val="202X"/>
  <p:tag name="KSO_WM_FULL_TEXT_BEAUTIFY_COPY_ID" val="12"/>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18906_21*a*1"/>
  <p:tag name="KSO_WM_TEMPLATE_CATEGORY" val="custom"/>
  <p:tag name="KSO_WM_TEMPLATE_INDEX" val="20218906"/>
  <p:tag name="KSO_WM_UNIT_LAYERLEVEL" val="1"/>
  <p:tag name="KSO_WM_TAG_VERSION" val="1.0"/>
  <p:tag name="KSO_WM_BEAUTIFY_FLAG" val="#wm#"/>
  <p:tag name="KSO_WM_UNIT_PRESET_TEXT" val="感谢观看"/>
  <p:tag name="KSO_WM_FULL_TEXT_BEAUTIFY_COPY_ID" val="4"/>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b"/>
  <p:tag name="KSO_WM_UNIT_INDEX" val="1"/>
  <p:tag name="KSO_WM_UNIT_ID" val="custom20218906_21*b*1"/>
  <p:tag name="KSO_WM_TEMPLATE_CATEGORY" val="custom"/>
  <p:tag name="KSO_WM_TEMPLATE_INDEX" val="20218906"/>
  <p:tag name="KSO_WM_UNIT_LAYERLEVEL" val="1"/>
  <p:tag name="KSO_WM_TAG_VERSION" val="1.0"/>
  <p:tag name="KSO_WM_BEAUTIFY_FLAG" val="#wm#"/>
  <p:tag name="KSO_WM_UNIT_PRESET_TEXT" val="Thanks for watching"/>
  <p:tag name="KSO_WM_FULL_TEXT_BEAUTIFY_COPY_ID" val="5"/>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106</TotalTime>
  <Words>1612</Words>
  <Application>Microsoft Office PowerPoint</Application>
  <PresentationFormat>宽屏</PresentationFormat>
  <Paragraphs>160</Paragraphs>
  <Slides>31</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等线</vt:lpstr>
      <vt:lpstr>黑体</vt:lpstr>
      <vt:lpstr>宋体</vt:lpstr>
      <vt:lpstr>微软雅黑</vt:lpstr>
      <vt:lpstr>Arial</vt:lpstr>
      <vt:lpstr>Times New Roman</vt:lpstr>
      <vt:lpstr>Tw Cen MT</vt:lpstr>
      <vt:lpstr>Tw Cen MT Condensed</vt:lpstr>
      <vt:lpstr>Wingdings 3</vt:lpstr>
      <vt:lpstr>积分</vt:lpstr>
      <vt:lpstr>课程报告四</vt:lpstr>
      <vt:lpstr>PowerPoint 演示文稿</vt:lpstr>
      <vt:lpstr>配件选择 投放与转向机构 概念草图</vt:lpstr>
      <vt:lpstr>PowerPoint 演示文稿</vt:lpstr>
      <vt:lpstr>PowerPoint 演示文稿</vt:lpstr>
      <vt:lpstr>PowerPoint 演示文稿</vt:lpstr>
      <vt:lpstr>PowerPoint 演示文稿</vt:lpstr>
      <vt:lpstr>驱动系统</vt:lpstr>
      <vt:lpstr>PowerPoint 演示文稿</vt:lpstr>
      <vt:lpstr>PowerPoint 演示文稿</vt:lpstr>
      <vt:lpstr>PowerPoint 演示文稿</vt:lpstr>
      <vt:lpstr>PowerPoint 演示文稿</vt:lpstr>
      <vt:lpstr>PowerPoint 演示文稿</vt:lpstr>
      <vt:lpstr>PowerPoint 演示文稿</vt:lpstr>
      <vt:lpstr>传感系统</vt:lpstr>
      <vt:lpstr>PowerPoint 演示文稿</vt:lpstr>
      <vt:lpstr>PowerPoint 演示文稿</vt:lpstr>
      <vt:lpstr>PowerPoint 演示文稿</vt:lpstr>
      <vt:lpstr>PowerPoint 演示文稿</vt:lpstr>
      <vt:lpstr>整体模型建立 爆炸图</vt:lpstr>
      <vt:lpstr>PowerPoint 演示文稿</vt:lpstr>
      <vt:lpstr>PowerPoint 演示文稿</vt:lpstr>
      <vt:lpstr>产品2D图 任务完成小结 会议记录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课程报告三</dc:title>
  <dc:creator>B3207</dc:creator>
  <cp:lastModifiedBy>Lenovo</cp:lastModifiedBy>
  <cp:revision>21</cp:revision>
  <dcterms:created xsi:type="dcterms:W3CDTF">2021-11-01T12:20:00Z</dcterms:created>
  <dcterms:modified xsi:type="dcterms:W3CDTF">2021-12-20T15:47:32Z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86D92251EFD747CA9BF7D57FBA7B3E93</vt:lpwstr>
  </property>
  <property fmtid="{D5CDD505-2E9C-101B-9397-08002B2CF9AE}" pid="3" name="KSOProductBuildVer">
    <vt:lpwstr>2052-11.1.0.10361</vt:lpwstr>
  </property>
</Properties>
</file>