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3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5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6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7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8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9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410" r:id="rId2"/>
    <p:sldId id="415" r:id="rId3"/>
    <p:sldId id="417" r:id="rId4"/>
    <p:sldId id="418" r:id="rId5"/>
    <p:sldId id="472" r:id="rId6"/>
    <p:sldId id="433" r:id="rId7"/>
    <p:sldId id="473" r:id="rId8"/>
    <p:sldId id="474" r:id="rId9"/>
    <p:sldId id="439" r:id="rId10"/>
    <p:sldId id="475" r:id="rId11"/>
    <p:sldId id="449" r:id="rId12"/>
    <p:sldId id="426" r:id="rId13"/>
    <p:sldId id="443" r:id="rId14"/>
    <p:sldId id="476" r:id="rId15"/>
    <p:sldId id="43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32" autoAdjust="0"/>
  </p:normalViewPr>
  <p:slideViewPr>
    <p:cSldViewPr snapToGrid="0">
      <p:cViewPr varScale="1">
        <p:scale>
          <a:sx n="58" d="100"/>
          <a:sy n="58" d="100"/>
        </p:scale>
        <p:origin x="9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0A5FD-462C-4737-B45B-7D0251201745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9F060-ECD9-413A-AEA8-6533A3EF35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41CAE-21AA-4E31-819F-5502D2AE305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41CAE-21AA-4E31-819F-5502D2AE305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41CAE-21AA-4E31-819F-5502D2AE305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41CAE-21AA-4E31-819F-5502D2AE305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41CAE-21AA-4E31-819F-5502D2AE305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141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41CAE-21AA-4E31-819F-5502D2AE305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41CAE-21AA-4E31-819F-5502D2AE305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41CAE-21AA-4E31-819F-5502D2AE305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41CAE-21AA-4E31-819F-5502D2AE305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41CAE-21AA-4E31-819F-5502D2AE305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4.sv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2.jpeg"/><Relationship Id="rId5" Type="http://schemas.openxmlformats.org/officeDocument/2006/relationships/tags" Target="../tags/tag1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35151DE-4A76-42E6-B10B-CA988E7C555F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FE19-EE8F-428B-9B55-CB6954C3E35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51DE-4A76-42E6-B10B-CA988E7C555F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FE19-EE8F-428B-9B55-CB6954C3E3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51DE-4A76-42E6-B10B-CA988E7C555F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FE19-EE8F-428B-9B55-CB6954C3E35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067653" y="1519200"/>
            <a:ext cx="6098400" cy="1940400"/>
          </a:xfrm>
        </p:spPr>
        <p:txBody>
          <a:bodyPr lIns="91440" tIns="45720" rIns="91440" bIns="45720" anchor="t" anchorCtr="0">
            <a:normAutofit/>
          </a:bodyPr>
          <a:lstStyle>
            <a:lvl1pPr>
              <a:defRPr sz="60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069200" y="3459600"/>
            <a:ext cx="2390400" cy="709200"/>
          </a:xfrm>
        </p:spPr>
        <p:txBody>
          <a:bodyPr lIns="91440" tIns="45720" rIns="91440" bIns="4572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4000" b="1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任意多边形: 形状 12"/>
          <p:cNvSpPr/>
          <p:nvPr>
            <p:custDataLst>
              <p:tags r:id="rId6"/>
            </p:custDataLst>
          </p:nvPr>
        </p:nvSpPr>
        <p:spPr>
          <a:xfrm>
            <a:off x="9790001" y="4719484"/>
            <a:ext cx="2158251" cy="2138516"/>
          </a:xfrm>
          <a:custGeom>
            <a:avLst/>
            <a:gdLst>
              <a:gd name="connsiteX0" fmla="*/ 984783 w 2158251"/>
              <a:gd name="connsiteY0" fmla="*/ 0 h 2138516"/>
              <a:gd name="connsiteX1" fmla="*/ 2158251 w 2158251"/>
              <a:gd name="connsiteY1" fmla="*/ 0 h 2138516"/>
              <a:gd name="connsiteX2" fmla="*/ 1173468 w 2158251"/>
              <a:gd name="connsiteY2" fmla="*/ 2138516 h 2138516"/>
              <a:gd name="connsiteX3" fmla="*/ 0 w 2158251"/>
              <a:gd name="connsiteY3" fmla="*/ 2138516 h 213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8251" h="2138516">
                <a:moveTo>
                  <a:pt x="984783" y="0"/>
                </a:moveTo>
                <a:lnTo>
                  <a:pt x="2158251" y="0"/>
                </a:lnTo>
                <a:lnTo>
                  <a:pt x="1173468" y="2138516"/>
                </a:lnTo>
                <a:lnTo>
                  <a:pt x="0" y="213851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平行四边形 13"/>
          <p:cNvSpPr/>
          <p:nvPr>
            <p:custDataLst>
              <p:tags r:id="rId7"/>
            </p:custDataLst>
          </p:nvPr>
        </p:nvSpPr>
        <p:spPr>
          <a:xfrm>
            <a:off x="7698658" y="0"/>
            <a:ext cx="2450290" cy="2772697"/>
          </a:xfrm>
          <a:prstGeom prst="parallelogram">
            <a:avLst>
              <a:gd name="adj" fmla="val 521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8"/>
            </p:custDataLst>
          </p:nvPr>
        </p:nvSpPr>
        <p:spPr>
          <a:xfrm>
            <a:off x="1188678" y="4334306"/>
            <a:ext cx="965771" cy="821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 dirty="0"/>
          </a:p>
        </p:txBody>
      </p:sp>
      <p:sp>
        <p:nvSpPr>
          <p:cNvPr id="19" name="任意多边形: 形状 18"/>
          <p:cNvSpPr/>
          <p:nvPr>
            <p:custDataLst>
              <p:tags r:id="rId9"/>
            </p:custDataLst>
          </p:nvPr>
        </p:nvSpPr>
        <p:spPr>
          <a:xfrm rot="1568113">
            <a:off x="8033983" y="-655071"/>
            <a:ext cx="3613355" cy="8756543"/>
          </a:xfrm>
          <a:custGeom>
            <a:avLst/>
            <a:gdLst>
              <a:gd name="connsiteX0" fmla="*/ 2277573 w 3613355"/>
              <a:gd name="connsiteY0" fmla="*/ 0 h 8756543"/>
              <a:gd name="connsiteX1" fmla="*/ 3613355 w 3613355"/>
              <a:gd name="connsiteY1" fmla="*/ 2722435 h 8756543"/>
              <a:gd name="connsiteX2" fmla="*/ 3613355 w 3613355"/>
              <a:gd name="connsiteY2" fmla="*/ 6983624 h 8756543"/>
              <a:gd name="connsiteX3" fmla="*/ 0 w 3613355"/>
              <a:gd name="connsiteY3" fmla="*/ 8756543 h 8756543"/>
              <a:gd name="connsiteX4" fmla="*/ 0 w 3613355"/>
              <a:gd name="connsiteY4" fmla="*/ 1117508 h 875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355" h="8756543">
                <a:moveTo>
                  <a:pt x="2277573" y="0"/>
                </a:moveTo>
                <a:lnTo>
                  <a:pt x="3613355" y="2722435"/>
                </a:lnTo>
                <a:lnTo>
                  <a:pt x="3613355" y="6983624"/>
                </a:lnTo>
                <a:lnTo>
                  <a:pt x="0" y="8756543"/>
                </a:lnTo>
                <a:lnTo>
                  <a:pt x="0" y="11175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1069200" y="4582800"/>
            <a:ext cx="3758400" cy="1663200"/>
          </a:xfrm>
        </p:spPr>
        <p:txBody>
          <a:bodyPr lIns="91440" tIns="45720" rIns="91440" bIns="4572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单击此处添加文本具体内容，简明扼要地阐述你的观点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4" t="27750" r="39835" b="11080"/>
          <a:stretch>
            <a:fillRect/>
          </a:stretch>
        </p:blipFill>
        <p:spPr>
          <a:xfrm>
            <a:off x="5398421" y="3"/>
            <a:ext cx="6793580" cy="6857999"/>
          </a:xfrm>
          <a:custGeom>
            <a:avLst/>
            <a:gdLst>
              <a:gd name="connsiteX0" fmla="*/ 4188061 w 6793580"/>
              <a:gd name="connsiteY0" fmla="*/ 0 h 6857999"/>
              <a:gd name="connsiteX1" fmla="*/ 6793580 w 6793580"/>
              <a:gd name="connsiteY1" fmla="*/ 0 h 6857999"/>
              <a:gd name="connsiteX2" fmla="*/ 6793580 w 6793580"/>
              <a:gd name="connsiteY2" fmla="*/ 6857999 h 6857999"/>
              <a:gd name="connsiteX3" fmla="*/ 0 w 6793580"/>
              <a:gd name="connsiteY3" fmla="*/ 6857999 h 6857999"/>
              <a:gd name="connsiteX4" fmla="*/ 0 w 6793580"/>
              <a:gd name="connsiteY4" fmla="*/ 685799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3580" h="6857999">
                <a:moveTo>
                  <a:pt x="4188061" y="0"/>
                </a:moveTo>
                <a:lnTo>
                  <a:pt x="6793580" y="0"/>
                </a:lnTo>
                <a:lnTo>
                  <a:pt x="6793580" y="6857999"/>
                </a:lnTo>
                <a:lnTo>
                  <a:pt x="0" y="6857999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0" name="梯形 9"/>
          <p:cNvSpPr/>
          <p:nvPr>
            <p:custDataLst>
              <p:tags r:id="rId3"/>
            </p:custDataLst>
          </p:nvPr>
        </p:nvSpPr>
        <p:spPr>
          <a:xfrm rot="3625264">
            <a:off x="7181723" y="2140766"/>
            <a:ext cx="1158825" cy="383460"/>
          </a:xfrm>
          <a:prstGeom prst="trapezoid">
            <a:avLst>
              <a:gd name="adj" fmla="val 4359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85642" y="1890598"/>
            <a:ext cx="4029577" cy="4971403"/>
          </a:xfrm>
          <a:prstGeom prst="rect">
            <a:avLst/>
          </a:prstGeom>
        </p:spPr>
      </p:pic>
      <p:sp>
        <p:nvSpPr>
          <p:cNvPr id="12" name="等腰三角形 11"/>
          <p:cNvSpPr/>
          <p:nvPr>
            <p:custDataLst>
              <p:tags r:id="rId5"/>
            </p:custDataLst>
          </p:nvPr>
        </p:nvSpPr>
        <p:spPr>
          <a:xfrm rot="10800000">
            <a:off x="6598626" y="0"/>
            <a:ext cx="3055434" cy="26054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96900" y="3088640"/>
            <a:ext cx="5092065" cy="89916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0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596900" y="4035425"/>
            <a:ext cx="5093335" cy="693420"/>
          </a:xfrm>
        </p:spPr>
        <p:txBody>
          <a:bodyPr lIns="91440" tIns="45720" rIns="91440" bIns="4572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/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51DE-4A76-42E6-B10B-CA988E7C555F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FE19-EE8F-428B-9B55-CB6954C3E3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51DE-4A76-42E6-B10B-CA988E7C555F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FE19-EE8F-428B-9B55-CB6954C3E35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51DE-4A76-42E6-B10B-CA988E7C555F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FE19-EE8F-428B-9B55-CB6954C3E3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51DE-4A76-42E6-B10B-CA988E7C555F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FE19-EE8F-428B-9B55-CB6954C3E3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51DE-4A76-42E6-B10B-CA988E7C555F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FE19-EE8F-428B-9B55-CB6954C3E3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51DE-4A76-42E6-B10B-CA988E7C555F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FE19-EE8F-428B-9B55-CB6954C3E3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51DE-4A76-42E6-B10B-CA988E7C555F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FE19-EE8F-428B-9B55-CB6954C3E3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151DE-4A76-42E6-B10B-CA988E7C555F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AFE19-EE8F-428B-9B55-CB6954C3E35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35151DE-4A76-42E6-B10B-CA988E7C555F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47AFE19-EE8F-428B-9B55-CB6954C3E35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6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7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tags" Target="../tags/tag36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notesSlide" Target="../notesSlides/notesSlide1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83686" y="404496"/>
            <a:ext cx="6706235" cy="4868950"/>
          </a:xfrm>
        </p:spPr>
        <p:txBody>
          <a:bodyPr/>
          <a:lstStyle/>
          <a:p>
            <a:r>
              <a:rPr lang="zh-CN" altLang="en-US" dirty="0"/>
              <a:t>课程报告六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059632" y="2845003"/>
            <a:ext cx="6130290" cy="209994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汇报人：王炳达</a:t>
            </a:r>
            <a:r>
              <a:rPr lang="en-US" altLang="zh-CN" dirty="0"/>
              <a:t>   </a:t>
            </a:r>
            <a:r>
              <a:rPr lang="zh-CN" altLang="en-US" dirty="0"/>
              <a:t>王宗辉周艺梵</a:t>
            </a:r>
            <a:r>
              <a:rPr lang="en-US" altLang="zh-CN" dirty="0"/>
              <a:t>   </a:t>
            </a:r>
            <a:r>
              <a:rPr lang="zh-CN" altLang="en-US" dirty="0"/>
              <a:t>郭法</a:t>
            </a:r>
            <a:r>
              <a:rPr lang="en-US" altLang="zh-CN" dirty="0"/>
              <a:t>      </a:t>
            </a:r>
            <a:r>
              <a:rPr lang="zh-CN" altLang="en-US" dirty="0"/>
              <a:t>刘洋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771660" y="1584555"/>
            <a:ext cx="6706235" cy="912495"/>
          </a:xfrm>
        </p:spPr>
        <p:txBody>
          <a:bodyPr>
            <a:normAutofit fontScale="95000" lnSpcReduction="10000"/>
          </a:bodyPr>
          <a:lstStyle/>
          <a:p>
            <a:r>
              <a:rPr lang="zh-CN" altLang="en-US" sz="6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求是学部二班</a:t>
            </a:r>
            <a:r>
              <a:rPr lang="en-US" altLang="zh-CN" sz="6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sz="6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组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022C9E0-33E5-4E21-86E7-B1BE81975EE4}"/>
              </a:ext>
            </a:extLst>
          </p:cNvPr>
          <p:cNvSpPr txBox="1"/>
          <p:nvPr/>
        </p:nvSpPr>
        <p:spPr>
          <a:xfrm>
            <a:off x="274320" y="508000"/>
            <a:ext cx="11490960" cy="4207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项目组对小车的装配布局进行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规划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改进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，具体装配步骤如下：</a:t>
            </a:r>
          </a:p>
          <a:p>
            <a:pPr indent="304800" algn="just">
              <a:lnSpc>
                <a:spcPct val="125000"/>
              </a:lnSpc>
            </a:pP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）项目组对底板划线并对底板进行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激光打孔切割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304800" algn="just">
              <a:lnSpc>
                <a:spcPct val="125000"/>
              </a:lnSpc>
            </a:pP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）对零件进行组装，将驱动轮与电机通过电机联轴器连接，万向轮与万向轮支撑板用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螺栓螺母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连接。将两个驱动轮用螺栓螺母固定在小车下底板的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左前方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右前方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，两个万向轮用螺栓螺母固定在小车下底板的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左后方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右后方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304800" algn="just">
              <a:lnSpc>
                <a:spcPct val="125000"/>
              </a:lnSpc>
            </a:pP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上底板与下底板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之间通过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四个铜柱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连接。</a:t>
            </a:r>
          </a:p>
          <a:p>
            <a:pPr indent="304800" algn="just">
              <a:lnSpc>
                <a:spcPct val="125000"/>
              </a:lnSpc>
            </a:pP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）将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红外传感器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用螺栓螺母固定在小车下底板的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正前方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304800" algn="just">
              <a:lnSpc>
                <a:spcPct val="125000"/>
              </a:lnSpc>
            </a:pP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）将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投放舵机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安装在小车下底板的中部，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投放装置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安装在小车下底板的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后部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304800" algn="just">
              <a:lnSpc>
                <a:spcPct val="125000"/>
              </a:lnSpc>
            </a:pP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）将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电池盒与面包板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安装在小车的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上底板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，并对各个部分完成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线路连接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工作。</a:t>
            </a:r>
          </a:p>
        </p:txBody>
      </p:sp>
    </p:spTree>
    <p:extLst>
      <p:ext uri="{BB962C8B-B14F-4D97-AF65-F5344CB8AC3E}">
        <p14:creationId xmlns:p14="http://schemas.microsoft.com/office/powerpoint/2010/main" val="236986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8923803" y="2359742"/>
            <a:ext cx="2214215" cy="213851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1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33988" y="1826120"/>
            <a:ext cx="7580711" cy="2138516"/>
          </a:xfrm>
          <a:noFill/>
        </p:spPr>
        <p:txBody>
          <a:bodyPr>
            <a:normAutofit/>
          </a:bodyPr>
          <a:lstStyle/>
          <a:p>
            <a:pPr algn="just"/>
            <a:r>
              <a:rPr lang="zh-CN" altLang="en-US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会议记录</a:t>
            </a:r>
            <a:endParaRPr lang="zh-CN" altLang="zh-CN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053982" y="4498258"/>
            <a:ext cx="6575425" cy="1254760"/>
          </a:xfrm>
          <a:noFill/>
        </p:spPr>
        <p:txBody>
          <a:bodyPr>
            <a:normAutofit/>
          </a:bodyPr>
          <a:lstStyle/>
          <a:p>
            <a:r>
              <a:rPr lang="zh-CN" altLang="en-US" sz="4000" b="1" spc="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sym typeface="Arial" panose="020B0604020202020204" pitchFamily="34" charset="0"/>
              </a:rPr>
              <a:t>负责人：王炳达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37810" y="226243"/>
            <a:ext cx="5334000" cy="76200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/>
          <a:p>
            <a:pPr algn="l"/>
            <a:r>
              <a:rPr lang="zh-CN" altLang="en-US" sz="4000" b="1" spc="160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会议记录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A70FCD-2BAA-4FA8-99CB-FBE858E67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3712" y="0"/>
            <a:ext cx="4924575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8923803" y="2359742"/>
            <a:ext cx="2214215" cy="213851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CN" altLang="en-US" sz="1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r>
              <a:rPr lang="en-US" altLang="zh-CN" sz="1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zh-CN" altLang="en-US" sz="1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33633" y="1866760"/>
            <a:ext cx="7580711" cy="2138516"/>
          </a:xfrm>
          <a:noFill/>
        </p:spPr>
        <p:txBody>
          <a:bodyPr>
            <a:normAutofit/>
          </a:bodyPr>
          <a:lstStyle/>
          <a:p>
            <a:pPr algn="just"/>
            <a:r>
              <a:rPr lang="zh-CN" altLang="en-US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任务完成情况小结</a:t>
            </a:r>
            <a:endParaRPr lang="zh-CN" altLang="zh-CN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053982" y="4498258"/>
            <a:ext cx="6575425" cy="1254760"/>
          </a:xfrm>
          <a:noFill/>
        </p:spPr>
        <p:txBody>
          <a:bodyPr>
            <a:normAutofit/>
          </a:bodyPr>
          <a:lstStyle/>
          <a:p>
            <a:r>
              <a:rPr lang="zh-CN" altLang="en-US" sz="4000" b="1" spc="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sym typeface="Arial" panose="020B0604020202020204" pitchFamily="34" charset="0"/>
              </a:rPr>
              <a:t>负责人：周艺梵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1EB0D5B-2E46-4E4A-9413-FA027C3060C1}"/>
              </a:ext>
            </a:extLst>
          </p:cNvPr>
          <p:cNvSpPr txBox="1"/>
          <p:nvPr/>
        </p:nvSpPr>
        <p:spPr>
          <a:xfrm>
            <a:off x="477520" y="843280"/>
            <a:ext cx="11236960" cy="4892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在本次任务中，项目组对各部分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材料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零件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研究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，并且实际动手操作，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对小车的各部分进行组装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304800" algn="just">
              <a:lnSpc>
                <a:spcPct val="125000"/>
              </a:lnSpc>
            </a:pP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项目组认真完成本次任务，工作效率较上次有所提高。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郭法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负责零件毛坯材料和规格的确定并列出详细表单，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王炳达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记录投放装置的制作过程并完成会议记录的撰写，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王宗辉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负责记录项目产品的装配过程，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周艺梵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完成任务小结和课程报告，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刘洋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负责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PPT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的制作。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indent="304800" algn="just">
              <a:lnSpc>
                <a:spcPct val="125000"/>
              </a:lnSpc>
            </a:pP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项目组成员积极参与小车制作过程，完成质量较高。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周艺梵、郭法完成底板的激光切割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刘洋、王炳达、王宗辉完成投放装置的</a:t>
            </a:r>
            <a:r>
              <a:rPr lang="en-US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打印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。最终各成员协调配合、团结一致，完成小车各个部分的拼装与连接。</a:t>
            </a:r>
          </a:p>
        </p:txBody>
      </p:sp>
    </p:spTree>
    <p:extLst>
      <p:ext uri="{BB962C8B-B14F-4D97-AF65-F5344CB8AC3E}">
        <p14:creationId xmlns:p14="http://schemas.microsoft.com/office/powerpoint/2010/main" val="383942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597106" y="2143756"/>
            <a:ext cx="4801313" cy="923330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endParaRPr lang="en-US" altLang="zh-CN" sz="5400" b="1" spc="3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60851" y="2514361"/>
            <a:ext cx="5092065" cy="8991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感谢观看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>
          <a:xfrm>
            <a:off x="1002665" y="3535805"/>
            <a:ext cx="5093335" cy="693420"/>
          </a:xfrm>
        </p:spPr>
        <p:txBody>
          <a:bodyPr/>
          <a:lstStyle/>
          <a:p>
            <a:r>
              <a:rPr lang="en-US" altLang="zh-CN" dirty="0"/>
              <a:t>Thanks for watching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2"/>
            </p:custDataLst>
          </p:nvPr>
        </p:nvSpPr>
        <p:spPr>
          <a:xfrm>
            <a:off x="-61435" y="1790136"/>
            <a:ext cx="2331720" cy="1885950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r>
              <a:rPr lang="en-US" altLang="zh-CN" sz="6000" b="1" spc="1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-74842" y="3899317"/>
            <a:ext cx="2341825" cy="846255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zh-CN" altLang="en-US" sz="2800" b="1" spc="3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零件毛坯材料及规格</a:t>
            </a:r>
          </a:p>
        </p:txBody>
      </p:sp>
      <p:sp>
        <p:nvSpPr>
          <p:cNvPr id="34" name="文本框 33"/>
          <p:cNvSpPr txBox="1"/>
          <p:nvPr>
            <p:custDataLst>
              <p:tags r:id="rId4"/>
            </p:custDataLst>
          </p:nvPr>
        </p:nvSpPr>
        <p:spPr>
          <a:xfrm>
            <a:off x="2230828" y="1790358"/>
            <a:ext cx="2321681" cy="1885728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r>
              <a:rPr lang="en-US" altLang="zh-CN" sz="6000" b="1" spc="1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35" name="文本框 34"/>
          <p:cNvSpPr txBox="1"/>
          <p:nvPr>
            <p:custDataLst>
              <p:tags r:id="rId5"/>
            </p:custDataLst>
          </p:nvPr>
        </p:nvSpPr>
        <p:spPr>
          <a:xfrm>
            <a:off x="2266983" y="3888730"/>
            <a:ext cx="2963781" cy="846255"/>
          </a:xfrm>
          <a:prstGeom prst="rect">
            <a:avLst/>
          </a:prstGeom>
          <a:noFill/>
        </p:spPr>
        <p:txBody>
          <a:bodyPr wrap="square" rtlCol="0" anchor="b">
            <a:normAutofit fontScale="92500" lnSpcReduction="10000"/>
          </a:bodyPr>
          <a:lstStyle/>
          <a:p>
            <a:r>
              <a:rPr lang="zh-CN" altLang="en-US" sz="2800" b="1" spc="3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投放装置</a:t>
            </a:r>
            <a:endParaRPr lang="en-US" altLang="zh-CN" sz="2800" b="1" spc="3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2800" b="1" spc="3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制作过程</a:t>
            </a:r>
          </a:p>
        </p:txBody>
      </p:sp>
      <p:sp>
        <p:nvSpPr>
          <p:cNvPr id="36" name="文本框 35"/>
          <p:cNvSpPr txBox="1"/>
          <p:nvPr>
            <p:custDataLst>
              <p:tags r:id="rId6"/>
            </p:custDataLst>
          </p:nvPr>
        </p:nvSpPr>
        <p:spPr>
          <a:xfrm>
            <a:off x="2466340" y="4774565"/>
            <a:ext cx="2453005" cy="48006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2800" spc="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	</a:t>
            </a:r>
          </a:p>
          <a:p>
            <a:endParaRPr lang="zh-CN" altLang="en-US" sz="2800" spc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>
            <p:custDataLst>
              <p:tags r:id="rId7"/>
            </p:custDataLst>
          </p:nvPr>
        </p:nvSpPr>
        <p:spPr>
          <a:xfrm>
            <a:off x="4523321" y="1758791"/>
            <a:ext cx="2321681" cy="1885728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r>
              <a:rPr lang="en-US" altLang="zh-CN" sz="6000" b="1" spc="1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42" name="文本框 41"/>
          <p:cNvSpPr txBox="1"/>
          <p:nvPr>
            <p:custDataLst>
              <p:tags r:id="rId8"/>
            </p:custDataLst>
          </p:nvPr>
        </p:nvSpPr>
        <p:spPr>
          <a:xfrm>
            <a:off x="4359618" y="3560954"/>
            <a:ext cx="2963781" cy="846255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r>
              <a:rPr lang="zh-CN" altLang="en-US" sz="2800" b="1" spc="3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项目产品装配</a:t>
            </a:r>
          </a:p>
        </p:txBody>
      </p:sp>
      <p:sp>
        <p:nvSpPr>
          <p:cNvPr id="45" name="文本框 44"/>
          <p:cNvSpPr txBox="1"/>
          <p:nvPr>
            <p:custDataLst>
              <p:tags r:id="rId9"/>
            </p:custDataLst>
          </p:nvPr>
        </p:nvSpPr>
        <p:spPr>
          <a:xfrm>
            <a:off x="7148793" y="1760694"/>
            <a:ext cx="2321681" cy="1885728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r>
              <a:rPr lang="en-US" altLang="zh-CN" sz="6000" b="1" spc="1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46" name="文本框 45"/>
          <p:cNvSpPr txBox="1"/>
          <p:nvPr>
            <p:custDataLst>
              <p:tags r:id="rId10"/>
            </p:custDataLst>
          </p:nvPr>
        </p:nvSpPr>
        <p:spPr>
          <a:xfrm>
            <a:off x="7023060" y="3583695"/>
            <a:ext cx="3294380" cy="846455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r>
              <a:rPr lang="zh-CN" altLang="en-US" sz="2800" b="1" spc="3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会议记录</a:t>
            </a:r>
          </a:p>
        </p:txBody>
      </p:sp>
      <p:sp>
        <p:nvSpPr>
          <p:cNvPr id="47" name="文本框 46"/>
          <p:cNvSpPr txBox="1"/>
          <p:nvPr>
            <p:custDataLst>
              <p:tags r:id="rId11"/>
            </p:custDataLst>
          </p:nvPr>
        </p:nvSpPr>
        <p:spPr>
          <a:xfrm>
            <a:off x="7023060" y="4993168"/>
            <a:ext cx="2963781" cy="47983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/>
              <a:t>王炳达</a:t>
            </a:r>
            <a:endParaRPr lang="zh-CN" altLang="en-US" sz="4000" spc="1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12"/>
            </p:custDataLst>
          </p:nvPr>
        </p:nvSpPr>
        <p:spPr>
          <a:xfrm>
            <a:off x="11454435" y="2618090"/>
            <a:ext cx="2321681" cy="1885728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endParaRPr lang="zh-CN" altLang="en-US" sz="6000" b="1" spc="15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7600" y="309217"/>
            <a:ext cx="7878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/>
              <a:t>contents</a:t>
            </a:r>
            <a:endParaRPr lang="zh-CN" altLang="en-US" sz="9600" b="1" dirty="0"/>
          </a:p>
        </p:txBody>
      </p:sp>
      <p:sp>
        <p:nvSpPr>
          <p:cNvPr id="4" name="文本框 3"/>
          <p:cNvSpPr txBox="1"/>
          <p:nvPr>
            <p:custDataLst>
              <p:tags r:id="rId13"/>
            </p:custDataLst>
          </p:nvPr>
        </p:nvSpPr>
        <p:spPr>
          <a:xfrm>
            <a:off x="9441286" y="1758791"/>
            <a:ext cx="2321681" cy="1885728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r>
              <a:rPr lang="en-US" altLang="zh-CN" sz="6000" b="1" spc="15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15450" y="3906927"/>
            <a:ext cx="2963781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spc="3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完成情况小结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2110229" y="2855900"/>
            <a:ext cx="10160" cy="328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195184" y="2799080"/>
            <a:ext cx="10160" cy="3286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cxnSpLocks/>
          </p:cNvCxnSpPr>
          <p:nvPr/>
        </p:nvCxnSpPr>
        <p:spPr>
          <a:xfrm>
            <a:off x="6874249" y="2794000"/>
            <a:ext cx="29057" cy="321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cxnSpLocks/>
          </p:cNvCxnSpPr>
          <p:nvPr/>
        </p:nvCxnSpPr>
        <p:spPr>
          <a:xfrm>
            <a:off x="8736713" y="2799080"/>
            <a:ext cx="54311" cy="3103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B155F5B-EBD6-49FC-868A-087893EF4C3E}"/>
              </a:ext>
            </a:extLst>
          </p:cNvPr>
          <p:cNvSpPr txBox="1"/>
          <p:nvPr/>
        </p:nvSpPr>
        <p:spPr>
          <a:xfrm>
            <a:off x="276822" y="501459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郭法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EBE3E96-B358-4AD0-906C-539C2F06289C}"/>
              </a:ext>
            </a:extLst>
          </p:cNvPr>
          <p:cNvSpPr txBox="1"/>
          <p:nvPr/>
        </p:nvSpPr>
        <p:spPr>
          <a:xfrm>
            <a:off x="2396118" y="501459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王炳达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8A0C70D-FDC8-40B0-B702-615490D82E17}"/>
              </a:ext>
            </a:extLst>
          </p:cNvPr>
          <p:cNvSpPr txBox="1"/>
          <p:nvPr/>
        </p:nvSpPr>
        <p:spPr>
          <a:xfrm>
            <a:off x="4617204" y="501459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王宗辉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D7FA8F6-AA71-43C5-84E0-2BA4FEEC88F3}"/>
              </a:ext>
            </a:extLst>
          </p:cNvPr>
          <p:cNvSpPr txBox="1"/>
          <p:nvPr/>
        </p:nvSpPr>
        <p:spPr>
          <a:xfrm>
            <a:off x="9342563" y="5079488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周艺梵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8923803" y="2359742"/>
            <a:ext cx="2214215" cy="213851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CN" altLang="en-US" sz="1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86622" y="1104982"/>
            <a:ext cx="7345300" cy="1940400"/>
          </a:xfrm>
          <a:noFill/>
        </p:spPr>
        <p:txBody>
          <a:bodyPr>
            <a:normAutofit/>
          </a:bodyPr>
          <a:lstStyle/>
          <a:p>
            <a:r>
              <a:rPr lang="zh-CN" altLang="en-US" sz="6000" b="1" spc="100" dirty="0">
                <a:solidFill>
                  <a:schemeClr val="accent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零件毛坯材料及规格</a:t>
            </a:r>
            <a:endParaRPr lang="en-US" altLang="zh-CN" sz="6000" b="1" spc="100" dirty="0">
              <a:solidFill>
                <a:schemeClr val="accent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053982" y="4498258"/>
            <a:ext cx="6575425" cy="1254760"/>
          </a:xfrm>
          <a:noFill/>
        </p:spPr>
        <p:txBody>
          <a:bodyPr>
            <a:normAutofit/>
          </a:bodyPr>
          <a:lstStyle/>
          <a:p>
            <a:r>
              <a:rPr lang="zh-CN" altLang="en-US" sz="4000" b="1" spc="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sym typeface="Arial" panose="020B0604020202020204" pitchFamily="34" charset="0"/>
              </a:rPr>
              <a:t>负责人：郭法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1"/>
          <p:cNvSpPr txBox="1"/>
          <p:nvPr>
            <p:custDataLst>
              <p:tags r:id="rId2"/>
            </p:custDataLst>
          </p:nvPr>
        </p:nvSpPr>
        <p:spPr>
          <a:xfrm>
            <a:off x="-3870960" y="254635"/>
            <a:ext cx="12192000" cy="82486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zh-CN" altLang="en-US" sz="4800" b="1" spc="3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oppins SemiBold" panose="02000000000000000000" pitchFamily="2" charset="0"/>
                <a:sym typeface="Arial" panose="020B0604020202020204" pitchFamily="34" charset="0"/>
              </a:rPr>
              <a:t>零件毛坯材料</a:t>
            </a:r>
          </a:p>
        </p:txBody>
      </p:sp>
      <p:sp>
        <p:nvSpPr>
          <p:cNvPr id="63" name="文本框 60"/>
          <p:cNvSpPr txBox="1"/>
          <p:nvPr>
            <p:custDataLst>
              <p:tags r:id="rId3"/>
            </p:custDataLst>
          </p:nvPr>
        </p:nvSpPr>
        <p:spPr>
          <a:xfrm>
            <a:off x="2225040" y="1223010"/>
            <a:ext cx="7741920" cy="290830"/>
          </a:xfrm>
          <a:prstGeom prst="rect">
            <a:avLst/>
          </a:prstGeom>
          <a:noFill/>
        </p:spPr>
        <p:txBody>
          <a:bodyPr wrap="square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4CA815C-BAF6-4E3D-BA11-D7DA78AEF86D}"/>
              </a:ext>
            </a:extLst>
          </p:cNvPr>
          <p:cNvSpPr txBox="1"/>
          <p:nvPr/>
        </p:nvSpPr>
        <p:spPr>
          <a:xfrm>
            <a:off x="288144" y="1513840"/>
            <a:ext cx="12853698" cy="3732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项目组选用的</a:t>
            </a:r>
            <a:r>
              <a:rPr lang="zh-CN" altLang="zh-CN" sz="3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零件毛坯材料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包括：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25000"/>
              </a:lnSpc>
            </a:pP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3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送轮类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：驱动轮、万向轮。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25000"/>
              </a:lnSpc>
            </a:pP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3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轴类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：铜柱、电机连轴器。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25000"/>
              </a:lnSpc>
            </a:pP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3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支架类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：亚克力板、万向轮支撑板、面包板。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25000"/>
              </a:lnSpc>
            </a:pP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3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箱体类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打印投放装置、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12V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电池盒、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5V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电池盒。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25000"/>
              </a:lnSpc>
            </a:pP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3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3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其他类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Arduino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开发板、红外传感器、电机驱动器、电机。</a:t>
            </a:r>
            <a:endParaRPr lang="zh-CN" altLang="zh-CN" sz="3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1"/>
          <p:cNvSpPr txBox="1"/>
          <p:nvPr>
            <p:custDataLst>
              <p:tags r:id="rId2"/>
            </p:custDataLst>
          </p:nvPr>
        </p:nvSpPr>
        <p:spPr>
          <a:xfrm>
            <a:off x="-3870960" y="254635"/>
            <a:ext cx="12192000" cy="82486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zh-CN" altLang="en-US" sz="4800" b="1" spc="3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oppins SemiBold" panose="02000000000000000000" pitchFamily="2" charset="0"/>
                <a:sym typeface="Arial" panose="020B0604020202020204" pitchFamily="34" charset="0"/>
              </a:rPr>
              <a:t>零件毛坯规格</a:t>
            </a:r>
          </a:p>
        </p:txBody>
      </p:sp>
      <p:sp>
        <p:nvSpPr>
          <p:cNvPr id="63" name="文本框 60"/>
          <p:cNvSpPr txBox="1"/>
          <p:nvPr>
            <p:custDataLst>
              <p:tags r:id="rId3"/>
            </p:custDataLst>
          </p:nvPr>
        </p:nvSpPr>
        <p:spPr>
          <a:xfrm>
            <a:off x="2225040" y="1223010"/>
            <a:ext cx="7741920" cy="290830"/>
          </a:xfrm>
          <a:prstGeom prst="rect">
            <a:avLst/>
          </a:prstGeom>
          <a:noFill/>
        </p:spPr>
        <p:txBody>
          <a:bodyPr wrap="square">
            <a:normAutofit fontScale="7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3F007F1-AB26-4BDD-895B-D6C950E36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405705"/>
              </p:ext>
            </p:extLst>
          </p:nvPr>
        </p:nvGraphicFramePr>
        <p:xfrm>
          <a:off x="1733107" y="1513840"/>
          <a:ext cx="8132252" cy="5259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5913">
                  <a:extLst>
                    <a:ext uri="{9D8B030D-6E8A-4147-A177-3AD203B41FA5}">
                      <a16:colId xmlns:a16="http://schemas.microsoft.com/office/drawing/2014/main" val="959491033"/>
                    </a:ext>
                  </a:extLst>
                </a:gridCol>
                <a:gridCol w="1064564">
                  <a:extLst>
                    <a:ext uri="{9D8B030D-6E8A-4147-A177-3AD203B41FA5}">
                      <a16:colId xmlns:a16="http://schemas.microsoft.com/office/drawing/2014/main" val="2156415109"/>
                    </a:ext>
                  </a:extLst>
                </a:gridCol>
                <a:gridCol w="1065545">
                  <a:extLst>
                    <a:ext uri="{9D8B030D-6E8A-4147-A177-3AD203B41FA5}">
                      <a16:colId xmlns:a16="http://schemas.microsoft.com/office/drawing/2014/main" val="296634637"/>
                    </a:ext>
                  </a:extLst>
                </a:gridCol>
                <a:gridCol w="1065545">
                  <a:extLst>
                    <a:ext uri="{9D8B030D-6E8A-4147-A177-3AD203B41FA5}">
                      <a16:colId xmlns:a16="http://schemas.microsoft.com/office/drawing/2014/main" val="2609289472"/>
                    </a:ext>
                  </a:extLst>
                </a:gridCol>
                <a:gridCol w="834202">
                  <a:extLst>
                    <a:ext uri="{9D8B030D-6E8A-4147-A177-3AD203B41FA5}">
                      <a16:colId xmlns:a16="http://schemas.microsoft.com/office/drawing/2014/main" val="570261380"/>
                    </a:ext>
                  </a:extLst>
                </a:gridCol>
                <a:gridCol w="2228136">
                  <a:extLst>
                    <a:ext uri="{9D8B030D-6E8A-4147-A177-3AD203B41FA5}">
                      <a16:colId xmlns:a16="http://schemas.microsoft.com/office/drawing/2014/main" val="936105805"/>
                    </a:ext>
                  </a:extLst>
                </a:gridCol>
                <a:gridCol w="628347">
                  <a:extLst>
                    <a:ext uri="{9D8B030D-6E8A-4147-A177-3AD203B41FA5}">
                      <a16:colId xmlns:a16="http://schemas.microsoft.com/office/drawing/2014/main" val="2085494748"/>
                    </a:ext>
                  </a:extLst>
                </a:gridCol>
              </a:tblGrid>
              <a:tr h="262955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零件名称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长（</a:t>
                      </a:r>
                      <a:r>
                        <a:rPr lang="en-US" sz="1050" kern="100">
                          <a:effectLst/>
                        </a:rPr>
                        <a:t>mm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宽（</a:t>
                      </a:r>
                      <a:r>
                        <a:rPr lang="en-US" sz="1050" kern="100">
                          <a:effectLst/>
                        </a:rPr>
                        <a:t>mm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高（</a:t>
                      </a:r>
                      <a:r>
                        <a:rPr lang="en-US" sz="1050" kern="100">
                          <a:effectLst/>
                        </a:rPr>
                        <a:t>mm</a:t>
                      </a:r>
                      <a:r>
                        <a:rPr lang="zh-CN" sz="1050" kern="100">
                          <a:effectLst/>
                        </a:rPr>
                        <a:t>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材料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effectLst/>
                        </a:rPr>
                        <a:t>其他（</a:t>
                      </a:r>
                      <a:r>
                        <a:rPr lang="en-US" sz="1050" kern="100" dirty="0">
                          <a:effectLst/>
                        </a:rPr>
                        <a:t>mm</a:t>
                      </a:r>
                      <a:r>
                        <a:rPr lang="zh-CN" sz="1050" kern="100" dirty="0">
                          <a:effectLst/>
                        </a:rPr>
                        <a:t>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数量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7124555"/>
                  </a:ext>
                </a:extLst>
              </a:tr>
              <a:tr h="262955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驱动轮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接口直径：</a:t>
                      </a: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2335941"/>
                  </a:ext>
                </a:extLst>
              </a:tr>
              <a:tr h="262955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万向轮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内凹深度：</a:t>
                      </a: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1163"/>
                  </a:ext>
                </a:extLst>
              </a:tr>
              <a:tr h="525910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电机连轴器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六棱柱棱长：</a:t>
                      </a:r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</a:endParaRPr>
                    </a:p>
                    <a:p>
                      <a:pPr algn="ctr"/>
                      <a:r>
                        <a:rPr lang="zh-CN" sz="1050" kern="100">
                          <a:effectLst/>
                        </a:rPr>
                        <a:t>六棱柱高：</a:t>
                      </a: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3766368"/>
                  </a:ext>
                </a:extLst>
              </a:tr>
              <a:tr h="262955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亚克力板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303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299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4687478"/>
                  </a:ext>
                </a:extLst>
              </a:tr>
              <a:tr h="262955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万向轮板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effectLst/>
                        </a:rPr>
                        <a:t>圆孔直径：</a:t>
                      </a:r>
                      <a:r>
                        <a:rPr lang="en-US" sz="1050" kern="100" dirty="0">
                          <a:effectLst/>
                        </a:rPr>
                        <a:t>4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0858384"/>
                  </a:ext>
                </a:extLst>
              </a:tr>
              <a:tr h="262955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面包板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163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476681"/>
                  </a:ext>
                </a:extLst>
              </a:tr>
              <a:tr h="262955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投放装置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140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PLA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1882702"/>
                  </a:ext>
                </a:extLst>
              </a:tr>
              <a:tr h="262955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12V</a:t>
                      </a:r>
                      <a:r>
                        <a:rPr lang="zh-CN" sz="1050" kern="100">
                          <a:effectLst/>
                        </a:rPr>
                        <a:t>电池盒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126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72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4033344"/>
                  </a:ext>
                </a:extLst>
              </a:tr>
              <a:tr h="262955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5V</a:t>
                      </a:r>
                      <a:r>
                        <a:rPr lang="zh-CN" sz="1050" kern="100">
                          <a:effectLst/>
                        </a:rPr>
                        <a:t>电池盒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95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74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3623043"/>
                  </a:ext>
                </a:extLst>
              </a:tr>
              <a:tr h="525910"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Arduino</a:t>
                      </a:r>
                      <a:r>
                        <a:rPr lang="zh-CN" sz="1050" kern="100">
                          <a:effectLst/>
                        </a:rPr>
                        <a:t>开发板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79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57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7568155"/>
                  </a:ext>
                </a:extLst>
              </a:tr>
              <a:tr h="525910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红外传感器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70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18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小圆柱直径：</a:t>
                      </a: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</a:endParaRPr>
                    </a:p>
                    <a:p>
                      <a:pPr algn="ctr"/>
                      <a:r>
                        <a:rPr lang="zh-CN" sz="1050" kern="100">
                          <a:effectLst/>
                        </a:rPr>
                        <a:t>小圆柱高度：</a:t>
                      </a: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0063136"/>
                  </a:ext>
                </a:extLst>
              </a:tr>
              <a:tr h="262955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电机驱动器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43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43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26</a:t>
                      </a:r>
                      <a:r>
                        <a:rPr lang="zh-CN" sz="1050" kern="100">
                          <a:effectLst/>
                        </a:rPr>
                        <a:t>（最高）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6950382"/>
                  </a:ext>
                </a:extLst>
              </a:tr>
              <a:tr h="1051820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电机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36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胖轴高度：</a:t>
                      </a:r>
                      <a:r>
                        <a:rPr lang="en-US" sz="1050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</a:endParaRPr>
                    </a:p>
                    <a:p>
                      <a:pPr algn="ctr"/>
                      <a:r>
                        <a:rPr lang="zh-CN" sz="1050" kern="100">
                          <a:effectLst/>
                        </a:rPr>
                        <a:t>胖轴直径：</a:t>
                      </a:r>
                      <a:r>
                        <a:rPr lang="en-US" sz="1050" kern="100">
                          <a:effectLst/>
                        </a:rPr>
                        <a:t>11</a:t>
                      </a:r>
                      <a:endParaRPr lang="zh-CN" sz="1050" kern="100">
                        <a:effectLst/>
                      </a:endParaRPr>
                    </a:p>
                    <a:p>
                      <a:pPr algn="ctr"/>
                      <a:r>
                        <a:rPr lang="zh-CN" sz="1050" kern="100">
                          <a:effectLst/>
                        </a:rPr>
                        <a:t>细轴高度：</a:t>
                      </a:r>
                      <a:r>
                        <a:rPr lang="en-US" sz="1050" kern="100">
                          <a:effectLst/>
                        </a:rPr>
                        <a:t>15</a:t>
                      </a:r>
                      <a:endParaRPr lang="zh-CN" sz="1050" kern="100">
                        <a:effectLst/>
                      </a:endParaRPr>
                    </a:p>
                    <a:p>
                      <a:pPr algn="ctr"/>
                      <a:r>
                        <a:rPr lang="zh-CN" sz="1050" kern="100">
                          <a:effectLst/>
                        </a:rPr>
                        <a:t>细轴直径：</a:t>
                      </a: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4888592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913C80D6-0E93-4D77-B9A2-EEA417B88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8629" y="1035060"/>
            <a:ext cx="91101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项目组对所选用的零件进行了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测量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，具体规格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如表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240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8923803" y="2359742"/>
            <a:ext cx="2214215" cy="213851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CN" altLang="en-US" sz="1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r>
              <a:rPr lang="en-US" altLang="zh-CN" sz="1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1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53982" y="2113089"/>
            <a:ext cx="7345300" cy="1940400"/>
          </a:xfrm>
          <a:noFill/>
        </p:spPr>
        <p:txBody>
          <a:bodyPr>
            <a:normAutofit/>
          </a:bodyPr>
          <a:lstStyle/>
          <a:p>
            <a:r>
              <a:rPr lang="zh-CN" altLang="en-US" sz="6000" b="1" spc="100" dirty="0">
                <a:solidFill>
                  <a:schemeClr val="accent1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投放装置制作过程</a:t>
            </a:r>
            <a:endParaRPr lang="en-US" altLang="zh-CN" sz="6000" b="1" spc="100" dirty="0">
              <a:solidFill>
                <a:schemeClr val="accent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053982" y="4498258"/>
            <a:ext cx="6575425" cy="1254760"/>
          </a:xfrm>
          <a:noFill/>
        </p:spPr>
        <p:txBody>
          <a:bodyPr>
            <a:normAutofit/>
          </a:bodyPr>
          <a:lstStyle/>
          <a:p>
            <a:r>
              <a:rPr lang="zh-CN" altLang="en-US" sz="4000" b="1" spc="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sym typeface="Arial" panose="020B0604020202020204" pitchFamily="34" charset="0"/>
              </a:rPr>
              <a:t>负责人：王炳达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noFill/>
        </p:spPr>
        <p:txBody>
          <a:bodyPr/>
          <a:lstStyle/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7644A24-68F5-4720-A4CC-66BCD905C8FB}"/>
              </a:ext>
            </a:extLst>
          </p:cNvPr>
          <p:cNvSpPr txBox="1"/>
          <p:nvPr/>
        </p:nvSpPr>
        <p:spPr>
          <a:xfrm>
            <a:off x="0" y="175160"/>
            <a:ext cx="11917680" cy="143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25000"/>
              </a:lnSpc>
            </a:pP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项目组对投放装置进行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打印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，通过对零件的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CAD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数据分层处理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得到二维截面数据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，并使用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PLA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材料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逐层累加，最终投放装置成型。投放装置分为四个部分，分别是载物盒与投放</a:t>
            </a:r>
            <a:r>
              <a:rPr lang="zh-CN" altLang="zh-CN" sz="2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盒、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连杆一、连杆二、连杆三。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A70889-A107-4E11-B9B6-5FF465C91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" y="1696720"/>
            <a:ext cx="4935220" cy="406683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77E52AD-A9F6-4CB5-BF24-B3428CAAE3D2}"/>
              </a:ext>
            </a:extLst>
          </p:cNvPr>
          <p:cNvSpPr txBox="1"/>
          <p:nvPr/>
        </p:nvSpPr>
        <p:spPr>
          <a:xfrm>
            <a:off x="-243840" y="5847927"/>
            <a:ext cx="6202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2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载物盒与投放盒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6A3FEA2-27FE-4F80-B884-433B72BFD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1612348"/>
            <a:ext cx="6718026" cy="406683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B991666-1179-46CF-9C22-4F542DE496A5}"/>
              </a:ext>
            </a:extLst>
          </p:cNvPr>
          <p:cNvSpPr txBox="1"/>
          <p:nvPr/>
        </p:nvSpPr>
        <p:spPr>
          <a:xfrm>
            <a:off x="4701540" y="5847927"/>
            <a:ext cx="6558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连杆一</a:t>
            </a:r>
            <a:endParaRPr lang="zh-CN" altLang="zh-CN" sz="2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39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283E746-DB66-41D4-9618-FB40296F3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5920" y="823276"/>
            <a:ext cx="5873648" cy="3555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927DFF5-A64E-4265-916E-6ECFFA2F9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2548" y="518160"/>
            <a:ext cx="5286243" cy="3860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36EB460-9C00-4CB7-A028-A331451FF520}"/>
              </a:ext>
            </a:extLst>
          </p:cNvPr>
          <p:cNvSpPr txBox="1"/>
          <p:nvPr/>
        </p:nvSpPr>
        <p:spPr>
          <a:xfrm>
            <a:off x="0" y="520521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连杆二</a:t>
            </a:r>
            <a:endParaRPr lang="zh-CN" altLang="zh-CN" sz="2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4D1434-81DF-414B-B9E3-E4050E38FC36}"/>
              </a:ext>
            </a:extLst>
          </p:cNvPr>
          <p:cNvSpPr txBox="1"/>
          <p:nvPr/>
        </p:nvSpPr>
        <p:spPr>
          <a:xfrm>
            <a:off x="5577840" y="520521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连杆三</a:t>
            </a:r>
            <a:endParaRPr lang="zh-CN" altLang="zh-CN" sz="2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42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8923803" y="2359742"/>
            <a:ext cx="2214215" cy="213851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zh-CN" altLang="en-US" sz="1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</a:t>
            </a:r>
            <a:r>
              <a:rPr lang="en-US" altLang="zh-CN" sz="11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11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053982" y="2113089"/>
            <a:ext cx="7345300" cy="1940400"/>
          </a:xfrm>
          <a:noFill/>
        </p:spPr>
        <p:txBody>
          <a:bodyPr>
            <a:normAutofit/>
          </a:bodyPr>
          <a:lstStyle/>
          <a:p>
            <a:pPr algn="just"/>
            <a:r>
              <a:rPr lang="zh-CN" altLang="en-US" kern="100" dirty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项目产品装配</a:t>
            </a:r>
            <a:endParaRPr lang="zh-CN" altLang="zh-CN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1053982" y="4498258"/>
            <a:ext cx="6575425" cy="1254760"/>
          </a:xfrm>
          <a:noFill/>
        </p:spPr>
        <p:txBody>
          <a:bodyPr>
            <a:normAutofit/>
          </a:bodyPr>
          <a:lstStyle/>
          <a:p>
            <a:r>
              <a:rPr lang="zh-CN" altLang="en-US" sz="4000" b="1" spc="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sym typeface="Arial" panose="020B0604020202020204" pitchFamily="34" charset="0"/>
              </a:rPr>
              <a:t>负责人：王宗辉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noFill/>
        </p:spPr>
        <p:txBody>
          <a:bodyPr/>
          <a:lstStyle/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 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906"/>
  <p:tag name="KSO_WM_FULL_TEXT_BEAUTIFY_COPY_ID" val="15099535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906_5"/>
  <p:tag name="KSO_WM_TEMPLATE_SUBCATEGORY" val="0"/>
  <p:tag name="KSO_WM_TEMPLATE_MASTER_TYPE" val="1"/>
  <p:tag name="KSO_WM_TEMPLATE_COLOR_TYPE" val="0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18906"/>
  <p:tag name="KSO_WM_SLIDE_LAYOUT" val="a_l"/>
  <p:tag name="KSO_WM_SLIDE_LAYOUT_CNT" val="1_1"/>
  <p:tag name="KSO_WM_FULL_TEXT_BEAUTIFY_COPY_ID" val="15099535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18906_5*l_h_i*1_1_1"/>
  <p:tag name="KSO_WM_TEMPLATE_CATEGORY" val="custom"/>
  <p:tag name="KSO_WM_TEMPLATE_INDEX" val="20218906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FULL_TEXT_BEAUTIFY_COPY_ID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主题发言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18906_5*l_h_a*1_1_1"/>
  <p:tag name="KSO_WM_TEMPLATE_CATEGORY" val="custom"/>
  <p:tag name="KSO_WM_TEMPLATE_INDEX" val="2021890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FULL_TEXT_BEAUTIFY_COPY_ID" val="2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18906_5*l_h_i*1_2_1"/>
  <p:tag name="KSO_WM_TEMPLATE_CATEGORY" val="custom"/>
  <p:tag name="KSO_WM_TEMPLATE_INDEX" val="20218906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FULL_TEXT_BEAUTIFY_COPY_ID" val="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交流发言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18906_5*l_h_a*1_2_1"/>
  <p:tag name="KSO_WM_TEMPLATE_CATEGORY" val="custom"/>
  <p:tag name="KSO_WM_TEMPLATE_INDEX" val="2021890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FULL_TEXT_BEAUTIFY_COPY_ID" val="3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exchange speeches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18906_5*l_h_f*1_2_1"/>
  <p:tag name="KSO_WM_TEMPLATE_CATEGORY" val="custom"/>
  <p:tag name="KSO_WM_TEMPLATE_INDEX" val="20218906"/>
  <p:tag name="KSO_WM_UNIT_LAYERLEVEL" val="1_1_1"/>
  <p:tag name="KSO_WM_TAG_VERSION" val="1.0"/>
  <p:tag name="KSO_WM_BEAUTIFY_FLAG" val="#wm#"/>
  <p:tag name="KSO_WM_UNIT_TEXT_FILL_FORE_SCHEMECOLOR_INDEX" val="16"/>
  <p:tag name="KSO_WM_UNIT_TEXT_FILL_TYPE" val="1"/>
  <p:tag name="KSO_WM_UNIT_USESOURCEFORMAT_APPLY" val="1"/>
  <p:tag name="KSO_WM_FULL_TEXT_BEAUTIFY_COPY_ID" val="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18906_5*l_h_i*1_3_1"/>
  <p:tag name="KSO_WM_TEMPLATE_CATEGORY" val="custom"/>
  <p:tag name="KSO_WM_TEMPLATE_INDEX" val="20218906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FULL_TEXT_BEAUTIFY_COPY_ID" val="4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座谈研讨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18906_5*l_h_a*1_3_1"/>
  <p:tag name="KSO_WM_TEMPLATE_CATEGORY" val="custom"/>
  <p:tag name="KSO_WM_TEMPLATE_INDEX" val="2021890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FULL_TEXT_BEAUTIFY_COPY_ID" val="4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18906_5*l_h_i*1_4_1"/>
  <p:tag name="KSO_WM_TEMPLATE_CATEGORY" val="custom"/>
  <p:tag name="KSO_WM_TEMPLATE_INDEX" val="20218906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FULL_TEXT_BEAUTIFY_COPY_ID" val="4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计划部署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18906_5*l_h_a*1_4_1"/>
  <p:tag name="KSO_WM_TEMPLATE_CATEGORY" val="custom"/>
  <p:tag name="KSO_WM_TEMPLATE_INDEX" val="20218906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FULL_TEXT_BEAUTIFY_COPY_ID" val="4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plans to deploy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18906_5*l_h_f*1_4_1"/>
  <p:tag name="KSO_WM_TEMPLATE_CATEGORY" val="custom"/>
  <p:tag name="KSO_WM_TEMPLATE_INDEX" val="20218906"/>
  <p:tag name="KSO_WM_UNIT_LAYERLEVEL" val="1_1_1"/>
  <p:tag name="KSO_WM_TAG_VERSION" val="1.0"/>
  <p:tag name="KSO_WM_BEAUTIFY_FLAG" val="#wm#"/>
  <p:tag name="KSO_WM_UNIT_TEXT_FILL_FORE_SCHEMECOLOR_INDEX" val="16"/>
  <p:tag name="KSO_WM_UNIT_TEXT_FILL_TYPE" val="1"/>
  <p:tag name="KSO_WM_UNIT_USESOURCEFORMAT_APPLY" val="1"/>
  <p:tag name="KSO_WM_FULL_TEXT_BEAUTIFY_COPY_ID" val="4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custom20218906_5*l_h_i*1_5_1"/>
  <p:tag name="KSO_WM_TEMPLATE_CATEGORY" val="custom"/>
  <p:tag name="KSO_WM_TEMPLATE_INDEX" val="20218906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FULL_TEXT_BEAUTIFY_COPY_ID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18906_5*l_h_i*1_4_1"/>
  <p:tag name="KSO_WM_TEMPLATE_CATEGORY" val="custom"/>
  <p:tag name="KSO_WM_TEMPLATE_INDEX" val="20218906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  <p:tag name="KSO_WM_FULL_TEXT_BEAUTIFY_COPY_ID" val="4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906_7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18906"/>
  <p:tag name="KSO_WM_SLIDE_LAYOUT" val="a_b_e_f"/>
  <p:tag name="KSO_WM_SLIDE_LAYOUT_CNT" val="1_1_1_1"/>
  <p:tag name="KSO_WM_FULL_TEXT_BEAUTIFY_COPY_ID" val="15099536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18906_7*e*1"/>
  <p:tag name="KSO_WM_TEMPLATE_CATEGORY" val="custom"/>
  <p:tag name="KSO_WM_TEMPLATE_INDEX" val="20218906"/>
  <p:tag name="KSO_WM_UNIT_LAYERLEVEL" val="1"/>
  <p:tag name="KSO_WM_TAG_VERSION" val="1.0"/>
  <p:tag name="KSO_WM_BEAUTIFY_FLAG" val="#wm#"/>
  <p:tag name="KSO_WM_FULL_TEXT_BEAUTIFY_COPY_ID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KEYNOTE  ADDRESS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906_7*a*1"/>
  <p:tag name="KSO_WM_TEMPLATE_CATEGORY" val="custom"/>
  <p:tag name="KSO_WM_TEMPLATE_INDEX" val="20218906"/>
  <p:tag name="KSO_WM_UNIT_LAYERLEVEL" val="1"/>
  <p:tag name="KSO_WM_TAG_VERSION" val="1.0"/>
  <p:tag name="KSO_WM_BEAUTIFY_FLAG" val="#wm#"/>
  <p:tag name="KSO_WM_FULL_TEXT_BEAUTIFY_COPY_ID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主题发言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8906_7*b*1"/>
  <p:tag name="KSO_WM_TEMPLATE_CATEGORY" val="custom"/>
  <p:tag name="KSO_WM_TEMPLATE_INDEX" val="20218906"/>
  <p:tag name="KSO_WM_UNIT_LAYERLEVEL" val="1"/>
  <p:tag name="KSO_WM_TAG_VERSION" val="1.0"/>
  <p:tag name="KSO_WM_BEAUTIFY_FLAG" val="#wm#"/>
  <p:tag name="KSO_WM_FULL_TEXT_BEAUTIFY_COPY_ID" val="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906_8"/>
  <p:tag name="KSO_WM_TEMPLATE_SUBCATEGORY" val="0"/>
  <p:tag name="KSO_WM_TEMPLATE_MASTER_TYPE" val="1"/>
  <p:tag name="KSO_WM_TEMPLATE_COLOR_TYPE" val="0"/>
  <p:tag name="KSO_WM_SLIDE_TYPE" val="text"/>
  <p:tag name="KSO_WM_SLIDE_SUBTYPE" val="diag"/>
  <p:tag name="KSO_WM_SLIDE_ITEM_CNT" val="2"/>
  <p:tag name="KSO_WM_SLIDE_INDEX" val="8"/>
  <p:tag name="KSO_WM_SLIDE_SIZE" val="391.05*264.75"/>
  <p:tag name="KSO_WM_SLIDE_POSITION" val="284.45*182.2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18906"/>
  <p:tag name="KSO_WM_SLIDE_LAYOUT" val="a_f_l"/>
  <p:tag name="KSO_WM_SLIDE_LAYOUT_CNT" val="1_1_1"/>
  <p:tag name="KSO_WM_FULL_TEXT_BEAUTIFY_COPY_ID" val="15099536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输入大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18906_8*a*1"/>
  <p:tag name="KSO_WM_TEMPLATE_CATEGORY" val="custom"/>
  <p:tag name="KSO_WM_TEMPLATE_INDEX" val="20218906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FULL_TEXT_BEAUTIFY_COPY_ID" val="6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你的正文，准确理解您传达的信息。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f"/>
  <p:tag name="KSO_WM_UNIT_INDEX" val="1"/>
  <p:tag name="KSO_WM_UNIT_ID" val="custom20218906_8*f*1"/>
  <p:tag name="KSO_WM_TEMPLATE_CATEGORY" val="custom"/>
  <p:tag name="KSO_WM_TEMPLATE_INDEX" val="20218906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FULL_TEXT_BEAUTIFY_COPY_ID" val="6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906_8"/>
  <p:tag name="KSO_WM_TEMPLATE_SUBCATEGORY" val="0"/>
  <p:tag name="KSO_WM_TEMPLATE_MASTER_TYPE" val="1"/>
  <p:tag name="KSO_WM_TEMPLATE_COLOR_TYPE" val="0"/>
  <p:tag name="KSO_WM_SLIDE_TYPE" val="text"/>
  <p:tag name="KSO_WM_SLIDE_SUBTYPE" val="diag"/>
  <p:tag name="KSO_WM_SLIDE_ITEM_CNT" val="2"/>
  <p:tag name="KSO_WM_SLIDE_INDEX" val="8"/>
  <p:tag name="KSO_WM_SLIDE_SIZE" val="391.05*264.75"/>
  <p:tag name="KSO_WM_SLIDE_POSITION" val="284.45*182.2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18906"/>
  <p:tag name="KSO_WM_SLIDE_LAYOUT" val="a_f_l"/>
  <p:tag name="KSO_WM_SLIDE_LAYOUT_CNT" val="1_1_1"/>
  <p:tag name="KSO_WM_FULL_TEXT_BEAUTIFY_COPY_ID" val="15099536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此处输入大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a"/>
  <p:tag name="KSO_WM_UNIT_INDEX" val="1"/>
  <p:tag name="KSO_WM_UNIT_ID" val="custom20218906_8*a*1"/>
  <p:tag name="KSO_WM_TEMPLATE_CATEGORY" val="custom"/>
  <p:tag name="KSO_WM_TEMPLATE_INDEX" val="20218906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FULL_TEXT_BEAUTIFY_COPY_ID" val="6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输入你的正文，准确理解您传达的信息。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f"/>
  <p:tag name="KSO_WM_UNIT_INDEX" val="1"/>
  <p:tag name="KSO_WM_UNIT_ID" val="custom20218906_8*f*1"/>
  <p:tag name="KSO_WM_TEMPLATE_CATEGORY" val="custom"/>
  <p:tag name="KSO_WM_TEMPLATE_INDEX" val="20218906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  <p:tag name="KSO_WM_FULL_TEXT_BEAUTIFY_COPY_ID" val="6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906_7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18906"/>
  <p:tag name="KSO_WM_SLIDE_LAYOUT" val="a_b_e_f"/>
  <p:tag name="KSO_WM_SLIDE_LAYOUT_CNT" val="1_1_1_1"/>
  <p:tag name="KSO_WM_FULL_TEXT_BEAUTIFY_COPY_ID" val="15099536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18906_7*e*1"/>
  <p:tag name="KSO_WM_TEMPLATE_CATEGORY" val="custom"/>
  <p:tag name="KSO_WM_TEMPLATE_INDEX" val="20218906"/>
  <p:tag name="KSO_WM_UNIT_LAYERLEVEL" val="1"/>
  <p:tag name="KSO_WM_TAG_VERSION" val="1.0"/>
  <p:tag name="KSO_WM_BEAUTIFY_FLAG" val="#wm#"/>
  <p:tag name="KSO_WM_FULL_TEXT_BEAUTIFY_COPY_ID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KEYNOTE  ADDRESS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906_7*a*1"/>
  <p:tag name="KSO_WM_TEMPLATE_CATEGORY" val="custom"/>
  <p:tag name="KSO_WM_TEMPLATE_INDEX" val="20218906"/>
  <p:tag name="KSO_WM_UNIT_LAYERLEVEL" val="1"/>
  <p:tag name="KSO_WM_TAG_VERSION" val="1.0"/>
  <p:tag name="KSO_WM_BEAUTIFY_FLAG" val="#wm#"/>
  <p:tag name="KSO_WM_FULL_TEXT_BEAUTIFY_COPY_ID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主题发言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8906_7*b*1"/>
  <p:tag name="KSO_WM_TEMPLATE_CATEGORY" val="custom"/>
  <p:tag name="KSO_WM_TEMPLATE_INDEX" val="20218906"/>
  <p:tag name="KSO_WM_UNIT_LAYERLEVEL" val="1"/>
  <p:tag name="KSO_WM_TAG_VERSION" val="1.0"/>
  <p:tag name="KSO_WM_BEAUTIFY_FLAG" val="#wm#"/>
  <p:tag name="KSO_WM_FULL_TEXT_BEAUTIFY_COPY_ID" val="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添加文本具体内容，简明扼要地阐述你的观点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906_7*f*1"/>
  <p:tag name="KSO_WM_TEMPLATE_CATEGORY" val="custom"/>
  <p:tag name="KSO_WM_TEMPLATE_INDEX" val="20218906"/>
  <p:tag name="KSO_WM_UNIT_LAYERLEVEL" val="1"/>
  <p:tag name="KSO_WM_TAG_VERSION" val="1.0"/>
  <p:tag name="KSO_WM_BEAUTIFY_FLAG" val="#wm#"/>
  <p:tag name="KSO_WM_FULL_TEXT_BEAUTIFY_COPY_ID" val="1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906_7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18906"/>
  <p:tag name="KSO_WM_SLIDE_LAYOUT" val="a_b_e_f"/>
  <p:tag name="KSO_WM_SLIDE_LAYOUT_CNT" val="1_1_1_1"/>
  <p:tag name="KSO_WM_FULL_TEXT_BEAUTIFY_COPY_ID" val="15099536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18906_7*e*1"/>
  <p:tag name="KSO_WM_TEMPLATE_CATEGORY" val="custom"/>
  <p:tag name="KSO_WM_TEMPLATE_INDEX" val="20218906"/>
  <p:tag name="KSO_WM_UNIT_LAYERLEVEL" val="1"/>
  <p:tag name="KSO_WM_TAG_VERSION" val="1.0"/>
  <p:tag name="KSO_WM_BEAUTIFY_FLAG" val="#wm#"/>
  <p:tag name="KSO_WM_FULL_TEXT_BEAUTIFY_COPY_ID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KEYNOTE  ADDRESS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906_7*a*1"/>
  <p:tag name="KSO_WM_TEMPLATE_CATEGORY" val="custom"/>
  <p:tag name="KSO_WM_TEMPLATE_INDEX" val="20218906"/>
  <p:tag name="KSO_WM_UNIT_LAYERLEVEL" val="1"/>
  <p:tag name="KSO_WM_TAG_VERSION" val="1.0"/>
  <p:tag name="KSO_WM_BEAUTIFY_FLAG" val="#wm#"/>
  <p:tag name="KSO_WM_FULL_TEXT_BEAUTIFY_COPY_ID" val="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主题发言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8906_7*b*1"/>
  <p:tag name="KSO_WM_TEMPLATE_CATEGORY" val="custom"/>
  <p:tag name="KSO_WM_TEMPLATE_INDEX" val="20218906"/>
  <p:tag name="KSO_WM_UNIT_LAYERLEVEL" val="1"/>
  <p:tag name="KSO_WM_TAG_VERSION" val="1.0"/>
  <p:tag name="KSO_WM_BEAUTIFY_FLAG" val="#wm#"/>
  <p:tag name="KSO_WM_FULL_TEXT_BEAUTIFY_COPY_ID" val="9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添加文本具体内容，简明扼要地阐述你的观点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18906_7*f*1"/>
  <p:tag name="KSO_WM_TEMPLATE_CATEGORY" val="custom"/>
  <p:tag name="KSO_WM_TEMPLATE_INDEX" val="20218906"/>
  <p:tag name="KSO_WM_UNIT_LAYERLEVEL" val="1"/>
  <p:tag name="KSO_WM_TAG_VERSION" val="1.0"/>
  <p:tag name="KSO_WM_BEAUTIFY_FLAG" val="#wm#"/>
  <p:tag name="KSO_WM_FULL_TEXT_BEAUTIFY_COPY_ID" val="1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906_7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18906"/>
  <p:tag name="KSO_WM_SLIDE_LAYOUT" val="a_b_e_f"/>
  <p:tag name="KSO_WM_SLIDE_LAYOUT_CNT" val="1_1_1_1"/>
  <p:tag name="KSO_WM_FULL_TEXT_BEAUTIFY_COPY_ID" val="15099536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18906_7*e*1"/>
  <p:tag name="KSO_WM_TEMPLATE_CATEGORY" val="custom"/>
  <p:tag name="KSO_WM_TEMPLATE_INDEX" val="20218906"/>
  <p:tag name="KSO_WM_UNIT_LAYERLEVEL" val="1"/>
  <p:tag name="KSO_WM_TAG_VERSION" val="1.0"/>
  <p:tag name="KSO_WM_BEAUTIFY_FLAG" val="#wm#"/>
  <p:tag name="KSO_WM_FULL_TEXT_BEAUTIFY_COPY_ID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KEYNOTE  ADDRESS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906_7*a*1"/>
  <p:tag name="KSO_WM_TEMPLATE_CATEGORY" val="custom"/>
  <p:tag name="KSO_WM_TEMPLATE_INDEX" val="20218906"/>
  <p:tag name="KSO_WM_UNIT_LAYERLEVEL" val="1"/>
  <p:tag name="KSO_WM_TAG_VERSION" val="1.0"/>
  <p:tag name="KSO_WM_BEAUTIFY_FLAG" val="#wm#"/>
  <p:tag name="KSO_WM_FULL_TEXT_BEAUTIFY_COPY_ID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主题发言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8906_7*b*1"/>
  <p:tag name="KSO_WM_TEMPLATE_CATEGORY" val="custom"/>
  <p:tag name="KSO_WM_TEMPLATE_INDEX" val="20218906"/>
  <p:tag name="KSO_WM_UNIT_LAYERLEVEL" val="1"/>
  <p:tag name="KSO_WM_TAG_VERSION" val="1.0"/>
  <p:tag name="KSO_WM_BEAUTIFY_FLAG" val="#wm#"/>
  <p:tag name="KSO_WM_FULL_TEXT_BEAUTIFY_COPY_ID" val="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LAYOUT_INFO" val="{&quot;direction&quot;:1,&quot;id&quot;:&quot;2020-12-10T01:10:28&quot;,&quot;maxSize&quot;:{&quot;size1&quot;:56.200000000000003},&quot;minSize&quot;:{&quot;size1&quot;:33.799999999999997},&quot;normalSize&quot;:{&quot;size1&quot;:43.799999999999997},&quot;subLayout&quot;:[{&quot;id&quot;:&quot;2020-12-10T01:10:28&quot;,&quot;margin&quot;:{&quot;bottom&quot;:1.6929999589920044,&quot;left&quot;:1.6929999589920044,&quot;right&quot;:0.026000002399086952,&quot;top&quot;:1.6929999589920044},&quot;type&quot;:0},{&quot;id&quot;:&quot;2020-12-10T01:10:28&quot;,&quot;maxSize&quot;:{&quot;size1&quot;:55.600000000000001},&quot;minSize&quot;:{&quot;size1&quot;:20},&quot;normalSize&quot;:{&quot;size1&quot;:37.899999999999999},&quot;subLayout&quot;:[{&quot;id&quot;:&quot;2020-12-10T01:10:28&quot;,&quot;margin&quot;:{&quot;bottom&quot;:0.026000002399086952,&quot;left&quot;:1.6909999847412109,&quot;right&quot;:2.5150001049041748,&quot;top&quot;:1.6929999589920044},&quot;type&quot;:0},{&quot;id&quot;:&quot;2020-12-10T01:10:28&quot;,&quot;margin&quot;:{&quot;bottom&quot;:1.6929999589920044,&quot;left&quot;:1.6909999847412109,&quot;right&quot;:2.5150001049041748,&quot;top&quot;:0.81999999284744263},&quot;type&quot;:0}]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acfa50998712faa657a756"/>
  <p:tag name="KSO_WM_CHIP_FILLPROP" val="[[{&quot;text_align&quot;:&quot;cm&quot;,&quot;text_direction&quot;:&quot;horizontal&quot;,&quot;support_features&quot;:[&quot;creativepic&quot;],&quot;support_big_font&quot;:false,&quot;picture_toward&quot;:1,&quot;picture_dockside&quot;:[],&quot;fill_id&quot;:&quot;a412ec61b47f4bfe9e5c81c35b54a6b4&quot;,&quot;fill_align&quot;:&quot;cm&quot;,&quot;chip_types&quot;:[&quot;picture&quot;]},{&quot;text_align&quot;:&quot;lb&quot;,&quot;text_direction&quot;:&quot;horizontal&quot;,&quot;support_big_font&quot;:false,&quot;picture_toward&quot;:0,&quot;picture_dockside&quot;:[],&quot;fill_id&quot;:&quot;5cb92c8a3b8149649945ce43e7d43924&quot;,&quot;fill_align&quot;:&quot;lb&quot;,&quot;chip_types&quot;:[&quot;text&quot;,&quot;header&quot;]},{&quot;text_align&quot;:&quot;lt&quot;,&quot;text_direction&quot;:&quot;horizontal&quot;,&quot;support_big_font&quot;:false,&quot;picture_toward&quot;:0,&quot;picture_dockside&quot;:[],&quot;fill_id&quot;:&quot;619ad5830d4a44d39cb831fc54ce2e31&quot;,&quot;fill_align&quot;:&quot;lt&quot;,&quot;chip_types&quot;:[&quot;text&quot;]}]]"/>
  <p:tag name="KSO_WM_CHIP_DECFILLPROP" val="[]"/>
  <p:tag name="KSO_WM_CHIP_GROUPID" val="5facfa50998712faa657a755"/>
  <p:tag name="KSO_WM_SLIDE_BK_DARK_LIGHT" val="2"/>
  <p:tag name="KSO_WM_SLIDE_BACKGROUND_TYPE" val="general"/>
  <p:tag name="KSO_WM_SLIDE_SUPPORT_FEATURE_TYPE" val="8"/>
  <p:tag name="KSO_WM_TEMPLATE_ASSEMBLE_XID" val="5fd105031fa9d42129ddd748"/>
  <p:tag name="KSO_WM_TEMPLATE_ASSEMBLE_GROUPID" val="5fd105031fa9d42129ddd748"/>
  <p:tag name="KSO_WM_SLIDE_ID" val="custom20218906_16"/>
  <p:tag name="KSO_WM_TEMPLATE_SUBCATEGORY" val="21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6"/>
  <p:tag name="KSO_WM_SLIDE_SIZE" val="816*348"/>
  <p:tag name="KSO_WM_SLIDE_POSITION" val="72*95"/>
  <p:tag name="KSO_WM_TAG_VERSION" val="1.0"/>
  <p:tag name="KSO_WM_BEAUTIFY_FLAG" val="#wm#"/>
  <p:tag name="KSO_WM_TEMPLATE_CATEGORY" val="custom"/>
  <p:tag name="KSO_WM_TEMPLATE_INDEX" val="20218906"/>
  <p:tag name="KSO_WM_SLIDE_LAYOUT" val="a_d_f"/>
  <p:tag name="KSO_WM_SLIDE_LAYOUT_CNT" val="1_1_1"/>
  <p:tag name="KSO_WM_FULL_TEXT_BEAUTIFY_COPY_ID" val="15099537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24;44;4"/>
  <p:tag name="KSO_WM_UNIT_BLOCK" val="0"/>
  <p:tag name="KSO_WM_CHIP_GROUPID" val="5e7881253197e252a37019b5"/>
  <p:tag name="KSO_WM_CHIP_XID" val="5e7881253197e252a37019b6"/>
  <p:tag name="KSO_WM_UNIT_DEC_AREA_ID" val="267c95135e0c47db9b5feb2387f3bdc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2b684e90aeb34003a4456f890a4b0666"/>
  <p:tag name="KSO_WM_UNIT_TEXT_FILL_FORE_SCHEMECOLOR_INDEX_BRIGHTNESS" val="0"/>
  <p:tag name="KSO_WM_UNIT_TEXT_FILL_FORE_SCHEMECOLOR_INDEX" val="13"/>
  <p:tag name="KSO_WM_UNIT_TEXT_FILL_TYPE" val="1"/>
  <p:tag name="KSO_WM_TEMPLATE_ASSEMBLE_XID" val="5fd105031fa9d42129ddd748"/>
  <p:tag name="KSO_WM_TEMPLATE_ASSEMBLE_GROUPID" val="5fd105031fa9d42129ddd748"/>
  <p:tag name="KSO_WM_UNIT_ISCONTENTSTITLE" val="0"/>
  <p:tag name="KSO_WM_UNIT_ISNUMDGMTITLE" val="0"/>
  <p:tag name="KSO_WM_UNIT_PRESET_TEXT" val="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906_16*a*1"/>
  <p:tag name="KSO_WM_TEMPLATE_CATEGORY" val="custom"/>
  <p:tag name="KSO_WM_TEMPLATE_INDEX" val="20218906"/>
  <p:tag name="KSO_WM_UNIT_LAYERLEVEL" val="1"/>
  <p:tag name="KSO_WM_TAG_VERSION" val="1.0"/>
  <p:tag name="KSO_WM_BEAUTIFY_FLAG" val="#wm#"/>
  <p:tag name="KSO_WM_FULL_TEXT_BEAUTIFY_COPY_ID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906_7"/>
  <p:tag name="KSO_WM_TEMPLATE_SUBCATEGORY" val="0"/>
  <p:tag name="KSO_WM_TEMPLATE_MASTER_TYPE" val="1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18906"/>
  <p:tag name="KSO_WM_SLIDE_LAYOUT" val="a_b_e_f"/>
  <p:tag name="KSO_WM_SLIDE_LAYOUT_CNT" val="1_1_1_1"/>
  <p:tag name="KSO_WM_FULL_TEXT_BEAUTIFY_COPY_ID" val="15099536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01"/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18906_7*e*1"/>
  <p:tag name="KSO_WM_TEMPLATE_CATEGORY" val="custom"/>
  <p:tag name="KSO_WM_TEMPLATE_INDEX" val="20218906"/>
  <p:tag name="KSO_WM_UNIT_LAYERLEVEL" val="1"/>
  <p:tag name="KSO_WM_TAG_VERSION" val="1.0"/>
  <p:tag name="KSO_WM_BEAUTIFY_FLAG" val="#wm#"/>
  <p:tag name="KSO_WM_FULL_TEXT_BEAUTIFY_COPY_ID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KEYNOTE  ADDRESS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906_7*a*1"/>
  <p:tag name="KSO_WM_TEMPLATE_CATEGORY" val="custom"/>
  <p:tag name="KSO_WM_TEMPLATE_INDEX" val="20218906"/>
  <p:tag name="KSO_WM_UNIT_LAYERLEVEL" val="1"/>
  <p:tag name="KSO_WM_TAG_VERSION" val="1.0"/>
  <p:tag name="KSO_WM_BEAUTIFY_FLAG" val="#wm#"/>
  <p:tag name="KSO_WM_FULL_TEXT_BEAUTIFY_COPY_ID" val="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主题发言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8906_7*b*1"/>
  <p:tag name="KSO_WM_TEMPLATE_CATEGORY" val="custom"/>
  <p:tag name="KSO_WM_TEMPLATE_INDEX" val="20218906"/>
  <p:tag name="KSO_WM_UNIT_LAYERLEVEL" val="1"/>
  <p:tag name="KSO_WM_TAG_VERSION" val="1.0"/>
  <p:tag name="KSO_WM_BEAUTIFY_FLAG" val="#wm#"/>
  <p:tag name="KSO_WM_FULL_TEXT_BEAUTIFY_COPY_ID" val="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18906_21"/>
  <p:tag name="KSO_WM_TEMPLATE_SUBCATEGORY" val="0"/>
  <p:tag name="KSO_WM_TEMPLATE_MASTER_TYPE" val="1"/>
  <p:tag name="KSO_WM_TEMPLATE_COLOR_TYPE" val="0"/>
  <p:tag name="KSO_WM_SLIDE_TYPE" val="endPage"/>
  <p:tag name="KSO_WM_SLIDE_SUBTYPE" val="pureTxt"/>
  <p:tag name="KSO_WM_SLIDE_ITEM_CNT" val="0"/>
  <p:tag name="KSO_WM_SLIDE_INDEX" val="21"/>
  <p:tag name="KSO_WM_TAG_VERSION" val="1.0"/>
  <p:tag name="KSO_WM_BEAUTIFY_FLAG" val="#wm#"/>
  <p:tag name="KSO_WM_TEMPLATE_CATEGORY" val="custom"/>
  <p:tag name="KSO_WM_TEMPLATE_INDEX" val="20218906"/>
  <p:tag name="KSO_WM_SLIDE_LAYOUT" val="a_b"/>
  <p:tag name="KSO_WM_SLIDE_LAYOUT_CNT" val="1_1"/>
  <p:tag name="KSO_WM_FULL_TEXT_BEAUTIFY_COPY_ID" val="15099537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8906_21*i*1"/>
  <p:tag name="KSO_WM_TEMPLATE_CATEGORY" val="custom"/>
  <p:tag name="KSO_WM_TEMPLATE_INDEX" val="20218906"/>
  <p:tag name="KSO_WM_UNIT_LAYERLEVEL" val="1"/>
  <p:tag name="KSO_WM_TAG_VERSION" val="1.0"/>
  <p:tag name="KSO_WM_BEAUTIFY_FLAG" val="#wm#"/>
  <p:tag name="KSO_WM_UNIT_PRESET_TEXT" val="202X"/>
  <p:tag name="KSO_WM_FULL_TEXT_BEAUTIFY_COPY_ID" val="1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8906_21*a*1"/>
  <p:tag name="KSO_WM_TEMPLATE_CATEGORY" val="custom"/>
  <p:tag name="KSO_WM_TEMPLATE_INDEX" val="20218906"/>
  <p:tag name="KSO_WM_UNIT_LAYERLEVEL" val="1"/>
  <p:tag name="KSO_WM_TAG_VERSION" val="1.0"/>
  <p:tag name="KSO_WM_BEAUTIFY_FLAG" val="#wm#"/>
  <p:tag name="KSO_WM_UNIT_PRESET_TEXT" val="感谢观看"/>
  <p:tag name="KSO_WM_FULL_TEXT_BEAUTIFY_COPY_ID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8906_21*b*1"/>
  <p:tag name="KSO_WM_TEMPLATE_CATEGORY" val="custom"/>
  <p:tag name="KSO_WM_TEMPLATE_INDEX" val="20218906"/>
  <p:tag name="KSO_WM_UNIT_LAYERLEVEL" val="1"/>
  <p:tag name="KSO_WM_TAG_VERSION" val="1.0"/>
  <p:tag name="KSO_WM_BEAUTIFY_FLAG" val="#wm#"/>
  <p:tag name="KSO_WM_UNIT_PRESET_TEXT" val="Thanks for watching"/>
  <p:tag name="KSO_WM_FULL_TEXT_BEAUTIFY_COPY_ID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</TotalTime>
  <Words>820</Words>
  <Application>Microsoft Office PowerPoint</Application>
  <PresentationFormat>宽屏</PresentationFormat>
  <Paragraphs>180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等线</vt:lpstr>
      <vt:lpstr>黑体</vt:lpstr>
      <vt:lpstr>微软雅黑</vt:lpstr>
      <vt:lpstr>Arial</vt:lpstr>
      <vt:lpstr>Calibri</vt:lpstr>
      <vt:lpstr>Times New Roman</vt:lpstr>
      <vt:lpstr>Tw Cen MT</vt:lpstr>
      <vt:lpstr>Tw Cen MT Condensed</vt:lpstr>
      <vt:lpstr>Wingdings 3</vt:lpstr>
      <vt:lpstr>积分</vt:lpstr>
      <vt:lpstr>课程报告六</vt:lpstr>
      <vt:lpstr>PowerPoint 演示文稿</vt:lpstr>
      <vt:lpstr>零件毛坯材料及规格</vt:lpstr>
      <vt:lpstr>PowerPoint 演示文稿</vt:lpstr>
      <vt:lpstr>PowerPoint 演示文稿</vt:lpstr>
      <vt:lpstr>投放装置制作过程</vt:lpstr>
      <vt:lpstr>PowerPoint 演示文稿</vt:lpstr>
      <vt:lpstr>PowerPoint 演示文稿</vt:lpstr>
      <vt:lpstr>项目产品装配</vt:lpstr>
      <vt:lpstr>PowerPoint 演示文稿</vt:lpstr>
      <vt:lpstr>会议记录</vt:lpstr>
      <vt:lpstr>PowerPoint 演示文稿</vt:lpstr>
      <vt:lpstr>任务完成情况小结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课程报告三</dc:title>
  <dc:creator>B3207</dc:creator>
  <cp:lastModifiedBy>周 一</cp:lastModifiedBy>
  <cp:revision>22</cp:revision>
  <dcterms:created xsi:type="dcterms:W3CDTF">2021-11-01T12:20:00Z</dcterms:created>
  <dcterms:modified xsi:type="dcterms:W3CDTF">2021-12-30T15:34:02Z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86D92251EFD747CA9BF7D57FBA7B3E93</vt:lpwstr>
  </property>
  <property fmtid="{D5CDD505-2E9C-101B-9397-08002B2CF9AE}" pid="3" name="KSOProductBuildVer">
    <vt:lpwstr>2052-11.1.0.10361</vt:lpwstr>
  </property>
</Properties>
</file>