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10" r:id="rId2"/>
    <p:sldId id="415" r:id="rId3"/>
    <p:sldId id="417" r:id="rId4"/>
    <p:sldId id="477" r:id="rId5"/>
    <p:sldId id="479" r:id="rId6"/>
    <p:sldId id="433" r:id="rId7"/>
    <p:sldId id="480" r:id="rId8"/>
    <p:sldId id="439" r:id="rId9"/>
    <p:sldId id="481" r:id="rId10"/>
    <p:sldId id="449" r:id="rId11"/>
    <p:sldId id="482" r:id="rId12"/>
    <p:sldId id="43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32" autoAdjust="0"/>
  </p:normalViewPr>
  <p:slideViewPr>
    <p:cSldViewPr snapToGrid="0">
      <p:cViewPr varScale="1">
        <p:scale>
          <a:sx n="71" d="100"/>
          <a:sy n="71" d="100"/>
        </p:scale>
        <p:origin x="8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A5FD-462C-4737-B45B-7D0251201745}" type="datetimeFigureOut">
              <a:rPr lang="zh-CN" altLang="en-US" smtClean="0"/>
              <a:t>2021/12/26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9F060-ECD9-413A-AEA8-6533A3EF3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C41CAE-21AA-4E31-819F-5502D2AE3057}"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9C41CAE-21AA-4E31-819F-5502D2AE3057}"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9C41CAE-21AA-4E31-819F-5502D2AE3057}"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9C41CAE-21AA-4E31-819F-5502D2AE3057}"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9C41CAE-21AA-4E31-819F-5502D2AE3057}"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C41CAE-21AA-4E31-819F-5502D2AE3057}"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Master" Target="../slideMasters/slideMaster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4.sv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jpeg"/><Relationship Id="rId5" Type="http://schemas.openxmlformats.org/officeDocument/2006/relationships/tags" Target="../tags/tag15.xml"/><Relationship Id="rId10"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35151DE-4A76-42E6-B10B-CA988E7C555F}" type="datetimeFigureOut">
              <a:rPr lang="zh-CN" altLang="en-US" smtClean="0"/>
              <a:t>2021/12/26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067653" y="1519200"/>
            <a:ext cx="6098400" cy="1940400"/>
          </a:xfrm>
        </p:spPr>
        <p:txBody>
          <a:bodyPr lIns="91440" tIns="45720" rIns="91440" bIns="45720" anchor="t" anchorCtr="0">
            <a:normAutofit/>
          </a:bodyPr>
          <a:lstStyle>
            <a:lvl1pPr>
              <a:defRPr sz="6000" u="none" strike="noStrike" kern="1200" cap="none" spc="300" normalizeH="0">
                <a:solidFill>
                  <a:schemeClr val="tx1"/>
                </a:solidFill>
                <a:uFillTx/>
                <a:latin typeface="微软雅黑" panose="020B0503020204020204" pitchFamily="34" charset="-122"/>
                <a:ea typeface="微软雅黑" panose="020B0503020204020204" pitchFamily="34" charset="-122"/>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069200" y="3459600"/>
            <a:ext cx="2390400" cy="709200"/>
          </a:xfrm>
        </p:spPr>
        <p:txBody>
          <a:bodyPr lIns="91440" tIns="45720" rIns="91440" bIns="45720">
            <a:normAutofit/>
          </a:bodyPr>
          <a:lstStyle>
            <a:lvl1pPr marL="0" indent="0" eaLnBrk="1" fontAlgn="auto" latinLnBrk="0" hangingPunct="1">
              <a:lnSpc>
                <a:spcPct val="100000"/>
              </a:lnSpc>
              <a:spcAft>
                <a:spcPts val="0"/>
              </a:spcAft>
              <a:buNone/>
              <a:defRPr kumimoji="0" lang="zh-CN" altLang="en-US" sz="4000" b="1" i="0" u="none" strike="noStrike" kern="1200" cap="none" spc="150" normalizeH="0" baseline="0" noProof="1">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编辑标题</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13" name="任意多边形: 形状 12"/>
          <p:cNvSpPr/>
          <p:nvPr>
            <p:custDataLst>
              <p:tags r:id="rId6"/>
            </p:custDataLst>
          </p:nvPr>
        </p:nvSpPr>
        <p:spPr>
          <a:xfrm>
            <a:off x="9790001" y="4719484"/>
            <a:ext cx="2158251" cy="2138516"/>
          </a:xfrm>
          <a:custGeom>
            <a:avLst/>
            <a:gdLst>
              <a:gd name="connsiteX0" fmla="*/ 984783 w 2158251"/>
              <a:gd name="connsiteY0" fmla="*/ 0 h 2138516"/>
              <a:gd name="connsiteX1" fmla="*/ 2158251 w 2158251"/>
              <a:gd name="connsiteY1" fmla="*/ 0 h 2138516"/>
              <a:gd name="connsiteX2" fmla="*/ 1173468 w 2158251"/>
              <a:gd name="connsiteY2" fmla="*/ 2138516 h 2138516"/>
              <a:gd name="connsiteX3" fmla="*/ 0 w 2158251"/>
              <a:gd name="connsiteY3" fmla="*/ 2138516 h 2138516"/>
            </a:gdLst>
            <a:ahLst/>
            <a:cxnLst>
              <a:cxn ang="0">
                <a:pos x="connsiteX0" y="connsiteY0"/>
              </a:cxn>
              <a:cxn ang="0">
                <a:pos x="connsiteX1" y="connsiteY1"/>
              </a:cxn>
              <a:cxn ang="0">
                <a:pos x="connsiteX2" y="connsiteY2"/>
              </a:cxn>
              <a:cxn ang="0">
                <a:pos x="connsiteX3" y="connsiteY3"/>
              </a:cxn>
            </a:cxnLst>
            <a:rect l="l" t="t" r="r" b="b"/>
            <a:pathLst>
              <a:path w="2158251" h="2138516">
                <a:moveTo>
                  <a:pt x="984783" y="0"/>
                </a:moveTo>
                <a:lnTo>
                  <a:pt x="2158251" y="0"/>
                </a:lnTo>
                <a:lnTo>
                  <a:pt x="1173468" y="2138516"/>
                </a:lnTo>
                <a:lnTo>
                  <a:pt x="0" y="21385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平行四边形 13"/>
          <p:cNvSpPr/>
          <p:nvPr>
            <p:custDataLst>
              <p:tags r:id="rId7"/>
            </p:custDataLst>
          </p:nvPr>
        </p:nvSpPr>
        <p:spPr>
          <a:xfrm>
            <a:off x="7698658" y="0"/>
            <a:ext cx="2450290" cy="2772697"/>
          </a:xfrm>
          <a:prstGeom prst="parallelogram">
            <a:avLst>
              <a:gd name="adj" fmla="val 521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8"/>
            </p:custDataLst>
          </p:nvPr>
        </p:nvSpPr>
        <p:spPr>
          <a:xfrm>
            <a:off x="1188678" y="4334306"/>
            <a:ext cx="965771" cy="82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
        <p:nvSpPr>
          <p:cNvPr id="19" name="任意多边形: 形状 18"/>
          <p:cNvSpPr/>
          <p:nvPr>
            <p:custDataLst>
              <p:tags r:id="rId9"/>
            </p:custDataLst>
          </p:nvPr>
        </p:nvSpPr>
        <p:spPr>
          <a:xfrm rot="1568113">
            <a:off x="8033983" y="-655071"/>
            <a:ext cx="3613355" cy="8756543"/>
          </a:xfrm>
          <a:custGeom>
            <a:avLst/>
            <a:gdLst>
              <a:gd name="connsiteX0" fmla="*/ 2277573 w 3613355"/>
              <a:gd name="connsiteY0" fmla="*/ 0 h 8756543"/>
              <a:gd name="connsiteX1" fmla="*/ 3613355 w 3613355"/>
              <a:gd name="connsiteY1" fmla="*/ 2722435 h 8756543"/>
              <a:gd name="connsiteX2" fmla="*/ 3613355 w 3613355"/>
              <a:gd name="connsiteY2" fmla="*/ 6983624 h 8756543"/>
              <a:gd name="connsiteX3" fmla="*/ 0 w 3613355"/>
              <a:gd name="connsiteY3" fmla="*/ 8756543 h 8756543"/>
              <a:gd name="connsiteX4" fmla="*/ 0 w 3613355"/>
              <a:gd name="connsiteY4" fmla="*/ 1117508 h 875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55" h="8756543">
                <a:moveTo>
                  <a:pt x="2277573" y="0"/>
                </a:moveTo>
                <a:lnTo>
                  <a:pt x="3613355" y="2722435"/>
                </a:lnTo>
                <a:lnTo>
                  <a:pt x="3613355" y="6983624"/>
                </a:lnTo>
                <a:lnTo>
                  <a:pt x="0" y="8756543"/>
                </a:lnTo>
                <a:lnTo>
                  <a:pt x="0" y="1117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文本占位符 21"/>
          <p:cNvSpPr>
            <a:spLocks noGrp="1"/>
          </p:cNvSpPr>
          <p:nvPr>
            <p:ph type="body" sz="quarter" idx="13" hasCustomPrompt="1"/>
            <p:custDataLst>
              <p:tags r:id="rId10"/>
            </p:custDataLst>
          </p:nvPr>
        </p:nvSpPr>
        <p:spPr>
          <a:xfrm>
            <a:off x="1069200" y="4582800"/>
            <a:ext cx="3758400" cy="1663200"/>
          </a:xfrm>
        </p:spPr>
        <p:txBody>
          <a:bodyPr lIns="91440" tIns="45720" rIns="91440" bIns="45720"/>
          <a:lstStyle>
            <a:lvl1pPr marL="0" indent="0">
              <a:lnSpc>
                <a:spcPct val="100000"/>
              </a:lnSpc>
              <a:spcAft>
                <a:spcPts val="0"/>
              </a:spcAft>
              <a:buNone/>
              <a:defRPr>
                <a:solidFill>
                  <a:schemeClr val="bg1">
                    <a:lumMod val="50000"/>
                  </a:schemeClr>
                </a:solidFill>
              </a:defRPr>
            </a:lvl1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1600" dirty="0">
                <a:solidFill>
                  <a:schemeClr val="bg2">
                    <a:lumMod val="50000"/>
                  </a:schemeClr>
                </a:solidFill>
                <a:latin typeface="Arial" panose="020B0604020202020204" pitchFamily="34" charset="0"/>
                <a:ea typeface="微软雅黑" panose="020B0503020204020204" pitchFamily="34" charset="-122"/>
              </a:rPr>
              <a:t>单击此处添加文本具体内容，简明扼要地阐述你的观点</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spTree>
      <p:nvGrpSpPr>
        <p:cNvPr id="1" name=""/>
        <p:cNvGrpSpPr/>
        <p:nvPr/>
      </p:nvGrpSpPr>
      <p:grpSpPr>
        <a:xfrm>
          <a:off x="0" y="0"/>
          <a:ext cx="0" cy="0"/>
          <a:chOff x="0" y="0"/>
          <a:chExt cx="0" cy="0"/>
        </a:xfrm>
      </p:grpSpPr>
      <p:sp>
        <p:nvSpPr>
          <p:cNvPr id="5" name="灯片编号占位符 4"/>
          <p:cNvSpPr>
            <a:spLocks noGrp="1"/>
          </p:cNvSpPr>
          <p:nvPr>
            <p:ph type="sldNum" sz="quarter" idx="12"/>
            <p:custDataLst>
              <p:tags r:id="rId1"/>
            </p:custDataLst>
          </p:nvPr>
        </p:nvSpPr>
        <p:spPr/>
        <p:txBody>
          <a:bodyPr/>
          <a:lstStyle/>
          <a:p>
            <a:fld id="{49AE70B2-8BF9-45C0-BB95-33D1B9D3A854}" type="slidenum">
              <a:rPr lang="zh-CN" altLang="en-US" smtClean="0"/>
              <a:t>‹#›</a:t>
            </a:fld>
            <a:endParaRPr lang="zh-CN" altLang="en-US"/>
          </a:p>
        </p:txBody>
      </p:sp>
      <p:pic>
        <p:nvPicPr>
          <p:cNvPr id="6" name="图片 5"/>
          <p:cNvPicPr>
            <a:picLocks noChangeAspect="1"/>
          </p:cNvPicPr>
          <p:nvPr>
            <p:custDataLst>
              <p:tags r:id="rId2"/>
            </p:custDataLst>
          </p:nvPr>
        </p:nvPicPr>
        <p:blipFill>
          <a:blip r:embed="rId11">
            <a:extLst>
              <a:ext uri="{28A0092B-C50C-407E-A947-70E740481C1C}">
                <a14:useLocalDpi xmlns:a14="http://schemas.microsoft.com/office/drawing/2010/main" val="0"/>
              </a:ext>
            </a:extLst>
          </a:blip>
          <a:srcRect l="26054" t="27750" r="39835" b="11080"/>
          <a:stretch>
            <a:fillRect/>
          </a:stretch>
        </p:blipFill>
        <p:spPr>
          <a:xfrm>
            <a:off x="5398421" y="3"/>
            <a:ext cx="6793580" cy="6857999"/>
          </a:xfrm>
          <a:custGeom>
            <a:avLst/>
            <a:gdLst>
              <a:gd name="connsiteX0" fmla="*/ 4188061 w 6793580"/>
              <a:gd name="connsiteY0" fmla="*/ 0 h 6857999"/>
              <a:gd name="connsiteX1" fmla="*/ 6793580 w 6793580"/>
              <a:gd name="connsiteY1" fmla="*/ 0 h 6857999"/>
              <a:gd name="connsiteX2" fmla="*/ 6793580 w 6793580"/>
              <a:gd name="connsiteY2" fmla="*/ 6857999 h 6857999"/>
              <a:gd name="connsiteX3" fmla="*/ 0 w 6793580"/>
              <a:gd name="connsiteY3" fmla="*/ 6857999 h 6857999"/>
              <a:gd name="connsiteX4" fmla="*/ 0 w 6793580"/>
              <a:gd name="connsiteY4" fmla="*/ 6857997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3580" h="6857999">
                <a:moveTo>
                  <a:pt x="4188061" y="0"/>
                </a:moveTo>
                <a:lnTo>
                  <a:pt x="6793580" y="0"/>
                </a:lnTo>
                <a:lnTo>
                  <a:pt x="6793580" y="6857999"/>
                </a:lnTo>
                <a:lnTo>
                  <a:pt x="0" y="6857999"/>
                </a:lnTo>
                <a:lnTo>
                  <a:pt x="0" y="6857997"/>
                </a:lnTo>
                <a:close/>
              </a:path>
            </a:pathLst>
          </a:custGeom>
        </p:spPr>
      </p:pic>
      <p:sp>
        <p:nvSpPr>
          <p:cNvPr id="10" name="梯形 9"/>
          <p:cNvSpPr/>
          <p:nvPr>
            <p:custDataLst>
              <p:tags r:id="rId3"/>
            </p:custDataLst>
          </p:nvPr>
        </p:nvSpPr>
        <p:spPr>
          <a:xfrm rot="3625264">
            <a:off x="7181723" y="2140766"/>
            <a:ext cx="1158825" cy="383460"/>
          </a:xfrm>
          <a:prstGeom prst="trapezoid">
            <a:avLst>
              <a:gd name="adj" fmla="val 435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custDataLst>
              <p:tags r:id="rId4"/>
            </p:custDataLst>
          </p:nvPr>
        </p:nvPicPr>
        <p:blipFill>
          <a:blip r:embed="rId12">
            <a:extLst>
              <a:ext uri="{96DAC541-7B7A-43D3-8B79-37D633B846F1}">
                <asvg:svgBlip xmlns:asvg="http://schemas.microsoft.com/office/drawing/2016/SVG/main" r:embed="rId13"/>
              </a:ext>
            </a:extLst>
          </a:blip>
          <a:stretch>
            <a:fillRect/>
          </a:stretch>
        </p:blipFill>
        <p:spPr>
          <a:xfrm>
            <a:off x="6485642" y="1890598"/>
            <a:ext cx="4029577" cy="4971403"/>
          </a:xfrm>
          <a:prstGeom prst="rect">
            <a:avLst/>
          </a:prstGeom>
        </p:spPr>
      </p:pic>
      <p:sp>
        <p:nvSpPr>
          <p:cNvPr id="12" name="等腰三角形 11"/>
          <p:cNvSpPr/>
          <p:nvPr>
            <p:custDataLst>
              <p:tags r:id="rId5"/>
            </p:custDataLst>
          </p:nvPr>
        </p:nvSpPr>
        <p:spPr>
          <a:xfrm rot="10800000">
            <a:off x="6598626" y="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6"/>
            </p:custDataLst>
          </p:nvPr>
        </p:nvSpPr>
        <p:spPr>
          <a:xfrm>
            <a:off x="596900" y="3088640"/>
            <a:ext cx="5092065" cy="899160"/>
          </a:xfrm>
        </p:spPr>
        <p:txBody>
          <a:bodyPr vert="horz" lIns="91440" tIns="45720" rIns="91440" bIns="45720" rtlCol="0" anchor="t" anchorCtr="0">
            <a:normAutofit/>
          </a:bodyPr>
          <a:lstStyle>
            <a:lvl1pPr marL="0" marR="0" algn="l" defTabSz="914400" rtl="0" eaLnBrk="1" fontAlgn="auto" latinLnBrk="0" hangingPunct="1">
              <a:lnSpc>
                <a:spcPct val="100000"/>
              </a:lnSpc>
              <a:buNone/>
              <a:defRPr kumimoji="0" lang="zh-CN" altLang="en-US" sz="6000" b="0" i="0" u="none" strike="noStrike" kern="1200" cap="none" spc="6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2021/12/26</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18" name="文本占位符 17"/>
          <p:cNvSpPr>
            <a:spLocks noGrp="1"/>
          </p:cNvSpPr>
          <p:nvPr>
            <p:ph type="body" sz="quarter" idx="14" hasCustomPrompt="1"/>
            <p:custDataLst>
              <p:tags r:id="rId9"/>
            </p:custDataLst>
          </p:nvPr>
        </p:nvSpPr>
        <p:spPr>
          <a:xfrm>
            <a:off x="596900" y="4035425"/>
            <a:ext cx="5093335" cy="693420"/>
          </a:xfrm>
        </p:spPr>
        <p:txBody>
          <a:bodyPr lIns="91440" tIns="45720" rIns="91440" bIns="45720">
            <a:normAutofit/>
          </a:bodyPr>
          <a:lstStyle>
            <a:lvl1pPr marL="0" indent="0">
              <a:lnSpc>
                <a:spcPct val="100000"/>
              </a:lnSpc>
              <a:spcAft>
                <a:spcPts val="0"/>
              </a:spcAft>
              <a:buNone/>
              <a:defRPr sz="3200"/>
            </a:lvl1pPr>
          </a:lstStyle>
          <a:p>
            <a:pPr lvl="0"/>
            <a:r>
              <a:rPr lang="zh-CN" altLang="en-US" dirty="0"/>
              <a:t>单击此处编辑文本</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35151DE-4A76-42E6-B10B-CA988E7C555F}" type="datetimeFigureOut">
              <a:rPr lang="zh-CN" altLang="en-US" smtClean="0"/>
              <a:t>2021/12/26</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7AFE19-EE8F-428B-9B55-CB6954C3E35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35151DE-4A76-42E6-B10B-CA988E7C555F}" type="datetimeFigureOut">
              <a:rPr lang="zh-CN" altLang="en-US" smtClean="0"/>
              <a:t>2021/12/26</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7AFE19-EE8F-428B-9B55-CB6954C3E35D}"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slideLayout" Target="../slideLayouts/slideLayout12.xml"/><Relationship Id="rId4" Type="http://schemas.openxmlformats.org/officeDocument/2006/relationships/tags" Target="../tags/tag23.xml"/></Relationships>
</file>

<file path=ppt/slides/_rels/slide10.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5.xml"/><Relationship Id="rId5" Type="http://schemas.openxmlformats.org/officeDocument/2006/relationships/slideLayout" Target="../slideLayouts/slideLayout12.xml"/><Relationship Id="rId4" Type="http://schemas.openxmlformats.org/officeDocument/2006/relationships/tags" Target="../tags/tag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59.xml"/></Relationships>
</file>

<file path=ppt/slides/_rels/slide2.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slideLayout" Target="../slideLayouts/slideLayout6.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notesSlide" Target="../notesSlides/notesSlide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12.xml"/><Relationship Id="rId5" Type="http://schemas.openxmlformats.org/officeDocument/2006/relationships/tags" Target="../tags/tag40.xml"/><Relationship Id="rId4" Type="http://schemas.openxmlformats.org/officeDocument/2006/relationships/tags" Target="../tags/tag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notesSlide" Target="../notesSlides/notesSlide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12.xml"/><Relationship Id="rId5" Type="http://schemas.openxmlformats.org/officeDocument/2006/relationships/tags" Target="../tags/tag45.xml"/><Relationship Id="rId4" Type="http://schemas.openxmlformats.org/officeDocument/2006/relationships/tags" Target="../tags/tag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notesSlide" Target="../notesSlides/notesSlide4.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12.xml"/><Relationship Id="rId5" Type="http://schemas.openxmlformats.org/officeDocument/2006/relationships/tags" Target="../tags/tag50.xml"/><Relationship Id="rId4" Type="http://schemas.openxmlformats.org/officeDocument/2006/relationships/tags" Target="../tags/tag4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483686" y="404496"/>
            <a:ext cx="6706235" cy="4868950"/>
          </a:xfrm>
        </p:spPr>
        <p:txBody>
          <a:bodyPr/>
          <a:lstStyle/>
          <a:p>
            <a:r>
              <a:rPr lang="zh-CN" altLang="en-US"/>
              <a:t>课程报告七</a:t>
            </a:r>
            <a:endParaRPr lang="zh-CN" altLang="en-US" dirty="0"/>
          </a:p>
        </p:txBody>
      </p:sp>
      <p:sp>
        <p:nvSpPr>
          <p:cNvPr id="6" name="文本占位符 5"/>
          <p:cNvSpPr>
            <a:spLocks noGrp="1"/>
          </p:cNvSpPr>
          <p:nvPr>
            <p:ph type="body" idx="1"/>
            <p:custDataLst>
              <p:tags r:id="rId3"/>
            </p:custDataLst>
          </p:nvPr>
        </p:nvSpPr>
        <p:spPr>
          <a:xfrm>
            <a:off x="1059632" y="2845003"/>
            <a:ext cx="6130290" cy="2099945"/>
          </a:xfrm>
        </p:spPr>
        <p:txBody>
          <a:bodyPr>
            <a:normAutofit/>
          </a:bodyPr>
          <a:lstStyle/>
          <a:p>
            <a:pPr>
              <a:lnSpc>
                <a:spcPct val="140000"/>
              </a:lnSpc>
            </a:pPr>
            <a:r>
              <a:rPr lang="zh-CN" altLang="en-US" dirty="0"/>
              <a:t>汇报人：王炳达</a:t>
            </a:r>
            <a:r>
              <a:rPr lang="en-US" altLang="zh-CN" dirty="0"/>
              <a:t>   </a:t>
            </a:r>
            <a:r>
              <a:rPr lang="zh-CN" altLang="en-US" dirty="0"/>
              <a:t>王宗辉周艺梵</a:t>
            </a:r>
            <a:r>
              <a:rPr lang="en-US" altLang="zh-CN" dirty="0"/>
              <a:t>   </a:t>
            </a:r>
            <a:r>
              <a:rPr lang="zh-CN" altLang="en-US" dirty="0"/>
              <a:t>郭法</a:t>
            </a:r>
            <a:r>
              <a:rPr lang="en-US" altLang="zh-CN" dirty="0"/>
              <a:t>      </a:t>
            </a:r>
            <a:r>
              <a:rPr lang="zh-CN" altLang="en-US" dirty="0"/>
              <a:t>刘洋</a:t>
            </a:r>
          </a:p>
        </p:txBody>
      </p:sp>
      <p:sp>
        <p:nvSpPr>
          <p:cNvPr id="5" name="文本占位符 4"/>
          <p:cNvSpPr>
            <a:spLocks noGrp="1"/>
          </p:cNvSpPr>
          <p:nvPr>
            <p:ph type="body" sz="quarter" idx="13"/>
            <p:custDataLst>
              <p:tags r:id="rId4"/>
            </p:custDataLst>
          </p:nvPr>
        </p:nvSpPr>
        <p:spPr>
          <a:xfrm>
            <a:off x="771660" y="1584555"/>
            <a:ext cx="6706235" cy="912495"/>
          </a:xfrm>
        </p:spPr>
        <p:txBody>
          <a:bodyPr>
            <a:normAutofit fontScale="95000" lnSpcReduction="10000"/>
          </a:bodyPr>
          <a:lstStyle/>
          <a:p>
            <a:r>
              <a:rPr lang="zh-CN" altLang="en-US" sz="6000" dirty="0">
                <a:solidFill>
                  <a:schemeClr val="tx1"/>
                </a:solidFill>
                <a:effectLst>
                  <a:outerShdw blurRad="38100" dist="19050" dir="2700000" algn="tl" rotWithShape="0">
                    <a:schemeClr val="dk1">
                      <a:alpha val="40000"/>
                    </a:schemeClr>
                  </a:outerShdw>
                </a:effectLst>
              </a:rPr>
              <a:t>求是学部二班</a:t>
            </a:r>
            <a:r>
              <a:rPr lang="en-US" altLang="zh-CN" sz="6000" dirty="0">
                <a:solidFill>
                  <a:schemeClr val="tx1"/>
                </a:solidFill>
                <a:effectLst>
                  <a:outerShdw blurRad="38100" dist="19050" dir="2700000" algn="tl" rotWithShape="0">
                    <a:schemeClr val="dk1">
                      <a:alpha val="40000"/>
                    </a:schemeClr>
                  </a:outerShdw>
                </a:effectLst>
              </a:rPr>
              <a:t>4</a:t>
            </a:r>
            <a:r>
              <a:rPr lang="zh-CN" altLang="en-US" sz="6000" dirty="0">
                <a:solidFill>
                  <a:schemeClr val="tx1"/>
                </a:solidFill>
                <a:effectLst>
                  <a:outerShdw blurRad="38100" dist="19050" dir="2700000" algn="tl" rotWithShape="0">
                    <a:schemeClr val="dk1">
                      <a:alpha val="40000"/>
                    </a:schemeClr>
                  </a:outerShdw>
                </a:effectLst>
              </a:rPr>
              <a:t>组</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8923803" y="2359742"/>
            <a:ext cx="2214215" cy="2138516"/>
          </a:xfrm>
          <a:prstGeom prst="rect">
            <a:avLst/>
          </a:prstGeom>
          <a:noFill/>
        </p:spPr>
        <p:txBody>
          <a:bodyPr wrap="square" rtlCol="0">
            <a:normAutofit/>
          </a:bodyPr>
          <a:lstStyle/>
          <a:p>
            <a:pPr algn="ctr"/>
            <a:r>
              <a:rPr 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6" name="标题 5"/>
          <p:cNvSpPr>
            <a:spLocks noGrp="1"/>
          </p:cNvSpPr>
          <p:nvPr>
            <p:ph type="title"/>
            <p:custDataLst>
              <p:tags r:id="rId3"/>
            </p:custDataLst>
          </p:nvPr>
        </p:nvSpPr>
        <p:spPr>
          <a:xfrm>
            <a:off x="733988" y="1826120"/>
            <a:ext cx="7580711" cy="2138516"/>
          </a:xfrm>
          <a:noFill/>
        </p:spPr>
        <p:txBody>
          <a:bodyPr>
            <a:normAutofit/>
          </a:bodyPr>
          <a:lstStyle/>
          <a:p>
            <a:pPr algn="just"/>
            <a:r>
              <a:rPr lang="zh-CN" altLang="en-US" kern="100" dirty="0">
                <a:effectLst/>
                <a:latin typeface="黑体" panose="02010609060101010101" pitchFamily="49" charset="-122"/>
                <a:ea typeface="黑体" panose="02010609060101010101" pitchFamily="49" charset="-122"/>
                <a:cs typeface="Times New Roman" panose="02020603050405020304" pitchFamily="18" charset="0"/>
              </a:rPr>
              <a:t>完成情况小结</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占位符 8"/>
          <p:cNvSpPr>
            <a:spLocks noGrp="1"/>
          </p:cNvSpPr>
          <p:nvPr>
            <p:ph type="body" idx="1"/>
            <p:custDataLst>
              <p:tags r:id="rId4"/>
            </p:custDataLst>
          </p:nvPr>
        </p:nvSpPr>
        <p:spPr>
          <a:xfrm>
            <a:off x="1053982" y="4498258"/>
            <a:ext cx="6575425" cy="1254760"/>
          </a:xfrm>
          <a:noFill/>
        </p:spPr>
        <p:txBody>
          <a:bodyPr>
            <a:normAutofit/>
          </a:bodyPr>
          <a:lstStyle/>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负责人：王宗辉</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489E2A3-B3D3-47B7-AC78-1B9156827BC4}"/>
              </a:ext>
            </a:extLst>
          </p:cNvPr>
          <p:cNvSpPr txBox="1"/>
          <p:nvPr/>
        </p:nvSpPr>
        <p:spPr>
          <a:xfrm>
            <a:off x="831476" y="296700"/>
            <a:ext cx="10529047" cy="6264600"/>
          </a:xfrm>
          <a:prstGeom prst="rect">
            <a:avLst/>
          </a:prstGeom>
          <a:noFill/>
        </p:spPr>
        <p:txBody>
          <a:bodyPr wrap="square">
            <a:spAutoFit/>
          </a:bodyPr>
          <a:lstStyle/>
          <a:p>
            <a:pPr algn="just">
              <a:lnSpc>
                <a:spcPct val="125000"/>
              </a:lnSpc>
            </a:pPr>
            <a:r>
              <a:rPr lang="en-US" altLang="zh-CN" sz="3600" b="1" kern="100" dirty="0">
                <a:effectLst/>
                <a:latin typeface="黑体" panose="02010609060101010101" pitchFamily="49" charset="-122"/>
                <a:ea typeface="黑体" panose="02010609060101010101" pitchFamily="49" charset="-122"/>
                <a:cs typeface="Times New Roman" panose="02020603050405020304" pitchFamily="18" charset="0"/>
              </a:rPr>
              <a:t>7.3 </a:t>
            </a:r>
            <a:r>
              <a:rPr lang="zh-CN" altLang="zh-CN" sz="3600" b="1" kern="100" dirty="0">
                <a:effectLst/>
                <a:latin typeface="Arial" panose="020B0604020202020204" pitchFamily="34" charset="0"/>
                <a:ea typeface="黑体" panose="02010609060101010101" pitchFamily="49" charset="-122"/>
                <a:cs typeface="Times New Roman" panose="02020603050405020304" pitchFamily="18" charset="0"/>
              </a:rPr>
              <a:t>任务完成情况小结</a:t>
            </a:r>
          </a:p>
          <a:p>
            <a:pPr indent="304800" algn="just">
              <a:lnSpc>
                <a:spcPct val="125000"/>
              </a:lnSpc>
            </a:pP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在本次任务中，项目组对智能派送车的设计与制作进行了</a:t>
            </a:r>
            <a:r>
              <a:rPr lang="zh-CN" altLang="zh-CN" sz="3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经济成本分析</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，以及产品开发带来的</a:t>
            </a:r>
            <a:r>
              <a:rPr lang="zh-CN" altLang="zh-CN" sz="3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经济效益与社会影响分析</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304800" algn="just">
              <a:lnSpc>
                <a:spcPct val="125000"/>
              </a:lnSpc>
            </a:pP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项目组认真完成本次任务，团队协作效率逐渐提高。</a:t>
            </a:r>
            <a:r>
              <a:rPr lang="zh-CN" altLang="zh-CN" sz="36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郭法</a:t>
            </a:r>
            <a:r>
              <a:rPr lang="zh-CN" altLang="zh-CN" sz="3600" kern="100" dirty="0">
                <a:effectLst/>
                <a:latin typeface="Times New Roman" panose="02020603050405020304" pitchFamily="18" charset="0"/>
                <a:ea typeface="宋体" panose="02010600030101010101" pitchFamily="2" charset="-122"/>
                <a:cs typeface="Times New Roman" panose="02020603050405020304" pitchFamily="18" charset="0"/>
              </a:rPr>
              <a:t>负责产品开发经济分析，</a:t>
            </a:r>
            <a:r>
              <a:rPr lang="zh-CN" altLang="zh-CN" sz="36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王炳达</a:t>
            </a:r>
            <a:r>
              <a:rPr lang="zh-CN" altLang="zh-CN" sz="3600" kern="100" dirty="0">
                <a:effectLst/>
                <a:latin typeface="Times New Roman" panose="02020603050405020304" pitchFamily="18" charset="0"/>
                <a:ea typeface="宋体" panose="02010600030101010101" pitchFamily="2" charset="-122"/>
                <a:cs typeface="Times New Roman" panose="02020603050405020304" pitchFamily="18" charset="0"/>
              </a:rPr>
              <a:t>分析项目产品开发对社会的影响，</a:t>
            </a:r>
            <a:r>
              <a:rPr lang="zh-CN" altLang="zh-CN" sz="36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王宗辉</a:t>
            </a:r>
            <a:r>
              <a:rPr lang="zh-CN" altLang="zh-CN" sz="3600" kern="100" dirty="0">
                <a:effectLst/>
                <a:latin typeface="Times New Roman" panose="02020603050405020304" pitchFamily="18" charset="0"/>
                <a:ea typeface="宋体" panose="02010600030101010101" pitchFamily="2" charset="-122"/>
                <a:cs typeface="Times New Roman" panose="02020603050405020304" pitchFamily="18" charset="0"/>
              </a:rPr>
              <a:t>负责任务完成小结与会议记录的书写，周</a:t>
            </a:r>
            <a:r>
              <a:rPr lang="zh-CN" altLang="zh-CN" sz="36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艺</a:t>
            </a:r>
            <a:r>
              <a:rPr lang="zh-CN" altLang="zh-CN" sz="3600" kern="100" dirty="0">
                <a:effectLst/>
                <a:latin typeface="Times New Roman" panose="02020603050405020304" pitchFamily="18" charset="0"/>
                <a:ea typeface="宋体" panose="02010600030101010101" pitchFamily="2" charset="-122"/>
                <a:cs typeface="Times New Roman" panose="02020603050405020304" pitchFamily="18" charset="0"/>
              </a:rPr>
              <a:t>梵负责课程报告的书写，</a:t>
            </a:r>
            <a:r>
              <a:rPr lang="zh-CN" altLang="zh-CN" sz="36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刘洋</a:t>
            </a:r>
            <a:r>
              <a:rPr lang="zh-CN" altLang="zh-CN" sz="3600" kern="100" dirty="0">
                <a:effectLst/>
                <a:latin typeface="Times New Roman" panose="02020603050405020304" pitchFamily="18" charset="0"/>
                <a:ea typeface="宋体" panose="02010600030101010101" pitchFamily="2" charset="-122"/>
                <a:cs typeface="Times New Roman" panose="02020603050405020304" pitchFamily="18" charset="0"/>
              </a:rPr>
              <a:t>负责</a:t>
            </a:r>
            <a:r>
              <a:rPr lang="en-US" altLang="zh-CN" sz="3600" kern="100" dirty="0">
                <a:effectLst/>
                <a:latin typeface="Times New Roman" panose="02020603050405020304" pitchFamily="18" charset="0"/>
                <a:ea typeface="宋体" panose="02010600030101010101" pitchFamily="2" charset="-122"/>
                <a:cs typeface="Times New Roman" panose="02020603050405020304" pitchFamily="18" charset="0"/>
              </a:rPr>
              <a:t>PPT</a:t>
            </a:r>
            <a:r>
              <a:rPr lang="zh-CN" altLang="zh-CN" sz="3600" kern="100" dirty="0">
                <a:effectLst/>
                <a:latin typeface="Times New Roman" panose="02020603050405020304" pitchFamily="18" charset="0"/>
                <a:ea typeface="宋体" panose="02010600030101010101" pitchFamily="2" charset="-122"/>
                <a:cs typeface="Times New Roman" panose="02020603050405020304" pitchFamily="18" charset="0"/>
              </a:rPr>
              <a:t>的制作。</a:t>
            </a:r>
            <a:endPar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403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597106" y="2143756"/>
            <a:ext cx="4801313" cy="923330"/>
          </a:xfrm>
          <a:prstGeom prst="rect">
            <a:avLst/>
          </a:prstGeom>
          <a:noFill/>
        </p:spPr>
        <p:txBody>
          <a:bodyPr wrap="square" rtlCol="0" anchor="b">
            <a:normAutofit/>
          </a:bodyPr>
          <a:lstStyle/>
          <a:p>
            <a:endParaRPr lang="en-US" altLang="zh-CN" sz="5400" b="1" spc="3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标题 3"/>
          <p:cNvSpPr>
            <a:spLocks noGrp="1"/>
          </p:cNvSpPr>
          <p:nvPr>
            <p:ph type="title"/>
            <p:custDataLst>
              <p:tags r:id="rId3"/>
            </p:custDataLst>
          </p:nvPr>
        </p:nvSpPr>
        <p:spPr>
          <a:xfrm>
            <a:off x="860851" y="2514361"/>
            <a:ext cx="5092065" cy="899160"/>
          </a:xfrm>
        </p:spPr>
        <p:txBody>
          <a:bodyPr>
            <a:normAutofit fontScale="90000"/>
          </a:bodyPr>
          <a:lstStyle/>
          <a:p>
            <a:r>
              <a:rPr lang="zh-CN" altLang="en-US" dirty="0"/>
              <a:t>感谢观看</a:t>
            </a:r>
          </a:p>
        </p:txBody>
      </p:sp>
      <p:sp>
        <p:nvSpPr>
          <p:cNvPr id="5" name="文本占位符 4"/>
          <p:cNvSpPr>
            <a:spLocks noGrp="1"/>
          </p:cNvSpPr>
          <p:nvPr>
            <p:ph type="body" sz="quarter" idx="14"/>
            <p:custDataLst>
              <p:tags r:id="rId4"/>
            </p:custDataLst>
          </p:nvPr>
        </p:nvSpPr>
        <p:spPr>
          <a:xfrm>
            <a:off x="1002665" y="3535805"/>
            <a:ext cx="5093335" cy="693420"/>
          </a:xfrm>
        </p:spPr>
        <p:txBody>
          <a:bodyPr/>
          <a:lstStyle/>
          <a:p>
            <a:r>
              <a:rPr lang="en-US" altLang="zh-CN" dirty="0"/>
              <a:t>Thanks for watching</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custDataLst>
              <p:tags r:id="rId2"/>
            </p:custDataLst>
          </p:nvPr>
        </p:nvSpPr>
        <p:spPr>
          <a:xfrm>
            <a:off x="435095" y="1790136"/>
            <a:ext cx="2331720" cy="1885950"/>
          </a:xfrm>
          <a:prstGeom prst="rect">
            <a:avLst/>
          </a:prstGeom>
          <a:noFill/>
        </p:spPr>
        <p:txBody>
          <a:bodyPr wrap="square" rtlCol="0" anchor="b">
            <a:normAutofit/>
          </a:bodyPr>
          <a:lstStyle/>
          <a:p>
            <a:r>
              <a:rPr lang="en-US" altLang="zh-CN"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29" name="文本框 28"/>
          <p:cNvSpPr txBox="1"/>
          <p:nvPr>
            <p:custDataLst>
              <p:tags r:id="rId3"/>
            </p:custDataLst>
          </p:nvPr>
        </p:nvSpPr>
        <p:spPr>
          <a:xfrm>
            <a:off x="-74842" y="3899317"/>
            <a:ext cx="2341825" cy="846255"/>
          </a:xfrm>
          <a:prstGeom prst="rect">
            <a:avLst/>
          </a:prstGeom>
          <a:noFill/>
        </p:spPr>
        <p:txBody>
          <a:bodyPr wrap="square" rtlCol="0" anchor="b">
            <a:noAutofit/>
          </a:bodyPr>
          <a:lstStyle/>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项目产品开发经济分析</a:t>
            </a:r>
          </a:p>
        </p:txBody>
      </p:sp>
      <p:sp>
        <p:nvSpPr>
          <p:cNvPr id="34" name="文本框 33"/>
          <p:cNvSpPr txBox="1"/>
          <p:nvPr>
            <p:custDataLst>
              <p:tags r:id="rId4"/>
            </p:custDataLst>
          </p:nvPr>
        </p:nvSpPr>
        <p:spPr>
          <a:xfrm>
            <a:off x="3392378" y="1790358"/>
            <a:ext cx="2321681" cy="1885728"/>
          </a:xfrm>
          <a:prstGeom prst="rect">
            <a:avLst/>
          </a:prstGeom>
          <a:noFill/>
        </p:spPr>
        <p:txBody>
          <a:bodyPr wrap="square" rtlCol="0" anchor="b">
            <a:normAutofit/>
          </a:bodyPr>
          <a:lstStyle/>
          <a:p>
            <a:r>
              <a:rPr lang="en-US" altLang="zh-CN"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rPr>
              <a:t>2</a:t>
            </a:r>
          </a:p>
        </p:txBody>
      </p:sp>
      <p:sp>
        <p:nvSpPr>
          <p:cNvPr id="35" name="文本框 34"/>
          <p:cNvSpPr txBox="1"/>
          <p:nvPr>
            <p:custDataLst>
              <p:tags r:id="rId5"/>
            </p:custDataLst>
          </p:nvPr>
        </p:nvSpPr>
        <p:spPr>
          <a:xfrm>
            <a:off x="2604242" y="3883120"/>
            <a:ext cx="2869105" cy="878647"/>
          </a:xfrm>
          <a:prstGeom prst="rect">
            <a:avLst/>
          </a:prstGeom>
          <a:noFill/>
        </p:spPr>
        <p:txBody>
          <a:bodyPr wrap="square" rtlCol="0" anchor="b">
            <a:noAutofit/>
          </a:bodyPr>
          <a:lstStyle/>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项目产品开发对社会的影响</a:t>
            </a:r>
          </a:p>
        </p:txBody>
      </p:sp>
      <p:sp>
        <p:nvSpPr>
          <p:cNvPr id="36" name="文本框 35"/>
          <p:cNvSpPr txBox="1"/>
          <p:nvPr>
            <p:custDataLst>
              <p:tags r:id="rId6"/>
            </p:custDataLst>
          </p:nvPr>
        </p:nvSpPr>
        <p:spPr>
          <a:xfrm>
            <a:off x="2466340" y="4774565"/>
            <a:ext cx="2453005" cy="480060"/>
          </a:xfrm>
          <a:prstGeom prst="rect">
            <a:avLst/>
          </a:prstGeom>
          <a:noFill/>
        </p:spPr>
        <p:txBody>
          <a:bodyPr wrap="square" rtlCol="0">
            <a:noAutofit/>
            <a:scene3d>
              <a:camera prst="orthographicFront"/>
              <a:lightRig rig="threePt" dir="t"/>
            </a:scene3d>
          </a:bodyPr>
          <a:lstStyle/>
          <a:p>
            <a:r>
              <a:rPr lang="en-US" altLang="zh-CN" sz="28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	</a:t>
            </a:r>
          </a:p>
          <a:p>
            <a:endParaRPr lang="zh-CN" altLang="en-US" sz="28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custDataLst>
              <p:tags r:id="rId7"/>
            </p:custDataLst>
          </p:nvPr>
        </p:nvSpPr>
        <p:spPr>
          <a:xfrm>
            <a:off x="4359618" y="3560954"/>
            <a:ext cx="2963781" cy="846255"/>
          </a:xfrm>
          <a:prstGeom prst="rect">
            <a:avLst/>
          </a:prstGeom>
          <a:noFill/>
        </p:spPr>
        <p:txBody>
          <a:bodyPr wrap="square" rtlCol="0" anchor="b">
            <a:normAutofit/>
          </a:bodyPr>
          <a:lstStyle/>
          <a:p>
            <a:endParaRPr lang="zh-CN" altLang="en-US" sz="2800" b="1" spc="300" dirty="0">
              <a:latin typeface="Arial" panose="020B0604020202020204" pitchFamily="34" charset="0"/>
              <a:ea typeface="微软雅黑" panose="020B0503020204020204" pitchFamily="34" charset="-122"/>
              <a:sym typeface="Arial" panose="020B0604020202020204" pitchFamily="34" charset="0"/>
            </a:endParaRPr>
          </a:p>
        </p:txBody>
      </p:sp>
      <p:sp>
        <p:nvSpPr>
          <p:cNvPr id="45" name="文本框 44"/>
          <p:cNvSpPr txBox="1"/>
          <p:nvPr>
            <p:custDataLst>
              <p:tags r:id="rId8"/>
            </p:custDataLst>
          </p:nvPr>
        </p:nvSpPr>
        <p:spPr>
          <a:xfrm>
            <a:off x="6900274" y="1758743"/>
            <a:ext cx="2321681" cy="1885728"/>
          </a:xfrm>
          <a:prstGeom prst="rect">
            <a:avLst/>
          </a:prstGeom>
          <a:noFill/>
        </p:spPr>
        <p:txBody>
          <a:bodyPr wrap="square" rtlCol="0" anchor="b">
            <a:normAutofit/>
          </a:bodyPr>
          <a:lstStyle/>
          <a:p>
            <a:r>
              <a:rPr lang="en-US" altLang="zh-CN"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rPr>
              <a:t>3</a:t>
            </a:r>
          </a:p>
        </p:txBody>
      </p:sp>
      <p:sp>
        <p:nvSpPr>
          <p:cNvPr id="46" name="文本框 45"/>
          <p:cNvSpPr txBox="1"/>
          <p:nvPr>
            <p:custDataLst>
              <p:tags r:id="rId9"/>
            </p:custDataLst>
          </p:nvPr>
        </p:nvSpPr>
        <p:spPr>
          <a:xfrm>
            <a:off x="6441158" y="3560954"/>
            <a:ext cx="3294380" cy="846455"/>
          </a:xfrm>
          <a:prstGeom prst="rect">
            <a:avLst/>
          </a:prstGeom>
          <a:noFill/>
        </p:spPr>
        <p:txBody>
          <a:bodyPr wrap="square" rtlCol="0" anchor="b">
            <a:noAutofit/>
          </a:bodyPr>
          <a:lstStyle/>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会议记录</a:t>
            </a:r>
          </a:p>
        </p:txBody>
      </p:sp>
      <p:sp>
        <p:nvSpPr>
          <p:cNvPr id="47" name="文本框 46"/>
          <p:cNvSpPr txBox="1"/>
          <p:nvPr>
            <p:custDataLst>
              <p:tags r:id="rId10"/>
            </p:custDataLst>
          </p:nvPr>
        </p:nvSpPr>
        <p:spPr>
          <a:xfrm>
            <a:off x="6441158" y="5056550"/>
            <a:ext cx="2963781" cy="479830"/>
          </a:xfrm>
          <a:prstGeom prst="rect">
            <a:avLst/>
          </a:prstGeom>
          <a:noFill/>
        </p:spPr>
        <p:txBody>
          <a:bodyPr wrap="square" rtlCol="0">
            <a:noAutofit/>
            <a:scene3d>
              <a:camera prst="orthographicFront"/>
              <a:lightRig rig="threePt" dir="t"/>
            </a:scene3d>
          </a:bodyPr>
          <a:lstStyle/>
          <a:p>
            <a:r>
              <a:rPr lang="zh-CN" altLang="en-US" sz="4000" dirty="0"/>
              <a:t>王宗辉</a:t>
            </a:r>
            <a:endParaRPr lang="zh-CN" altLang="en-US" sz="40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custDataLst>
              <p:tags r:id="rId11"/>
            </p:custDataLst>
          </p:nvPr>
        </p:nvSpPr>
        <p:spPr>
          <a:xfrm>
            <a:off x="11454435" y="2618090"/>
            <a:ext cx="2321681" cy="1885728"/>
          </a:xfrm>
          <a:prstGeom prst="rect">
            <a:avLst/>
          </a:prstGeom>
          <a:noFill/>
        </p:spPr>
        <p:txBody>
          <a:bodyPr wrap="square" rtlCol="0" anchor="b">
            <a:normAutofit/>
          </a:bodyPr>
          <a:lstStyle/>
          <a:p>
            <a:endParaRPr lang="zh-CN" altLang="en-US"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3527600" y="309217"/>
            <a:ext cx="7878367" cy="1569660"/>
          </a:xfrm>
          <a:prstGeom prst="rect">
            <a:avLst/>
          </a:prstGeom>
          <a:noFill/>
        </p:spPr>
        <p:txBody>
          <a:bodyPr wrap="square" rtlCol="0">
            <a:spAutoFit/>
          </a:bodyPr>
          <a:lstStyle/>
          <a:p>
            <a:r>
              <a:rPr lang="en-US" altLang="zh-CN" sz="9600" b="1" dirty="0"/>
              <a:t>contents</a:t>
            </a:r>
            <a:endParaRPr lang="zh-CN" altLang="en-US" sz="9600" b="1" dirty="0"/>
          </a:p>
        </p:txBody>
      </p:sp>
      <p:sp>
        <p:nvSpPr>
          <p:cNvPr id="4" name="文本框 3"/>
          <p:cNvSpPr txBox="1"/>
          <p:nvPr>
            <p:custDataLst>
              <p:tags r:id="rId12"/>
            </p:custDataLst>
          </p:nvPr>
        </p:nvSpPr>
        <p:spPr>
          <a:xfrm>
            <a:off x="10077268" y="1719104"/>
            <a:ext cx="2321681" cy="1885728"/>
          </a:xfrm>
          <a:prstGeom prst="rect">
            <a:avLst/>
          </a:prstGeom>
          <a:noFill/>
        </p:spPr>
        <p:txBody>
          <a:bodyPr wrap="square" rtlCol="0" anchor="b">
            <a:normAutofit/>
          </a:bodyPr>
          <a:lstStyle/>
          <a:p>
            <a:r>
              <a:rPr lang="en-US" altLang="zh-CN"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rPr>
              <a:t>4</a:t>
            </a:r>
          </a:p>
        </p:txBody>
      </p:sp>
      <p:sp>
        <p:nvSpPr>
          <p:cNvPr id="5" name="文本框 4"/>
          <p:cNvSpPr txBox="1"/>
          <p:nvPr/>
        </p:nvSpPr>
        <p:spPr>
          <a:xfrm>
            <a:off x="9121789" y="3881198"/>
            <a:ext cx="2963781" cy="523220"/>
          </a:xfrm>
          <a:prstGeom prst="rect">
            <a:avLst/>
          </a:prstGeom>
          <a:noFill/>
        </p:spPr>
        <p:txBody>
          <a:bodyPr wrap="square" rtlCol="0" anchor="t">
            <a:spAutoFit/>
          </a:bodyPr>
          <a:lstStyle/>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完成情况小结</a:t>
            </a:r>
          </a:p>
        </p:txBody>
      </p:sp>
      <p:cxnSp>
        <p:nvCxnSpPr>
          <p:cNvPr id="7" name="直接连接符 6"/>
          <p:cNvCxnSpPr/>
          <p:nvPr/>
        </p:nvCxnSpPr>
        <p:spPr>
          <a:xfrm>
            <a:off x="2110229" y="2855900"/>
            <a:ext cx="10160" cy="328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a:off x="5768831" y="2855900"/>
            <a:ext cx="29057" cy="32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p:cNvCxnSpPr>
          <p:nvPr/>
        </p:nvCxnSpPr>
        <p:spPr>
          <a:xfrm>
            <a:off x="8736713" y="2799080"/>
            <a:ext cx="54311" cy="31038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B155F5B-EBD6-49FC-868A-087893EF4C3E}"/>
              </a:ext>
            </a:extLst>
          </p:cNvPr>
          <p:cNvSpPr txBox="1"/>
          <p:nvPr/>
        </p:nvSpPr>
        <p:spPr>
          <a:xfrm>
            <a:off x="303188" y="5057926"/>
            <a:ext cx="1210588" cy="707886"/>
          </a:xfrm>
          <a:prstGeom prst="rect">
            <a:avLst/>
          </a:prstGeom>
          <a:noFill/>
        </p:spPr>
        <p:txBody>
          <a:bodyPr wrap="none" rtlCol="0">
            <a:spAutoFit/>
          </a:bodyPr>
          <a:lstStyle/>
          <a:p>
            <a:r>
              <a:rPr lang="zh-CN" altLang="en-US" sz="4000" dirty="0"/>
              <a:t>郭法</a:t>
            </a:r>
          </a:p>
        </p:txBody>
      </p:sp>
      <p:sp>
        <p:nvSpPr>
          <p:cNvPr id="31" name="文本框 30">
            <a:extLst>
              <a:ext uri="{FF2B5EF4-FFF2-40B4-BE49-F238E27FC236}">
                <a16:creationId xmlns:a16="http://schemas.microsoft.com/office/drawing/2014/main" id="{BEBE3E96-B358-4AD0-906C-539C2F06289C}"/>
              </a:ext>
            </a:extLst>
          </p:cNvPr>
          <p:cNvSpPr txBox="1"/>
          <p:nvPr/>
        </p:nvSpPr>
        <p:spPr>
          <a:xfrm>
            <a:off x="2665825" y="5079488"/>
            <a:ext cx="1723549" cy="707886"/>
          </a:xfrm>
          <a:prstGeom prst="rect">
            <a:avLst/>
          </a:prstGeom>
          <a:noFill/>
        </p:spPr>
        <p:txBody>
          <a:bodyPr wrap="none" rtlCol="0">
            <a:spAutoFit/>
          </a:bodyPr>
          <a:lstStyle/>
          <a:p>
            <a:r>
              <a:rPr lang="zh-CN" altLang="en-US" sz="4000" dirty="0"/>
              <a:t>王炳达</a:t>
            </a:r>
          </a:p>
        </p:txBody>
      </p:sp>
      <p:sp>
        <p:nvSpPr>
          <p:cNvPr id="33" name="文本框 32">
            <a:extLst>
              <a:ext uri="{FF2B5EF4-FFF2-40B4-BE49-F238E27FC236}">
                <a16:creationId xmlns:a16="http://schemas.microsoft.com/office/drawing/2014/main" id="{AD7FA8F6-AA71-43C5-84E0-2BA4FEEC88F3}"/>
              </a:ext>
            </a:extLst>
          </p:cNvPr>
          <p:cNvSpPr txBox="1"/>
          <p:nvPr/>
        </p:nvSpPr>
        <p:spPr>
          <a:xfrm>
            <a:off x="9725660" y="5056550"/>
            <a:ext cx="1723549" cy="707886"/>
          </a:xfrm>
          <a:prstGeom prst="rect">
            <a:avLst/>
          </a:prstGeom>
          <a:noFill/>
        </p:spPr>
        <p:txBody>
          <a:bodyPr wrap="none" rtlCol="0">
            <a:spAutoFit/>
          </a:bodyPr>
          <a:lstStyle/>
          <a:p>
            <a:r>
              <a:rPr lang="zh-CN" altLang="en-US" sz="4000" dirty="0"/>
              <a:t>王宗辉</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8923803" y="2359742"/>
            <a:ext cx="2214215" cy="2138516"/>
          </a:xfrm>
          <a:prstGeom prst="rect">
            <a:avLst/>
          </a:prstGeom>
          <a:noFill/>
        </p:spPr>
        <p:txBody>
          <a:bodyPr wrap="square" rtlCol="0">
            <a:normAutofit/>
          </a:bodyPr>
          <a:lstStyle/>
          <a:p>
            <a:pPr algn="ctr"/>
            <a:r>
              <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6" name="标题 5"/>
          <p:cNvSpPr>
            <a:spLocks noGrp="1"/>
          </p:cNvSpPr>
          <p:nvPr>
            <p:ph type="title"/>
            <p:custDataLst>
              <p:tags r:id="rId3"/>
            </p:custDataLst>
          </p:nvPr>
        </p:nvSpPr>
        <p:spPr>
          <a:xfrm>
            <a:off x="785579" y="922101"/>
            <a:ext cx="8084042" cy="1940400"/>
          </a:xfrm>
          <a:noFill/>
        </p:spPr>
        <p:txBody>
          <a:bodyPr>
            <a:normAutofit/>
          </a:bodyPr>
          <a:lstStyle/>
          <a:p>
            <a:r>
              <a:rPr lang="zh-CN" altLang="en-US" sz="6000" b="1" spc="100" dirty="0">
                <a:solidFill>
                  <a:schemeClr val="accent1"/>
                </a:solidFill>
                <a:latin typeface="Arial" panose="020B0604020202020204" pitchFamily="34" charset="0"/>
                <a:sym typeface="Arial" panose="020B0604020202020204" pitchFamily="34" charset="0"/>
              </a:rPr>
              <a:t>项目产品开发经济分析</a:t>
            </a:r>
            <a:endParaRPr lang="en-US" altLang="zh-CN" sz="6000" b="1" spc="100" dirty="0">
              <a:solidFill>
                <a:schemeClr val="accent1"/>
              </a:solidFill>
              <a:latin typeface="Arial" panose="020B0604020202020204" pitchFamily="34" charset="0"/>
              <a:sym typeface="Arial" panose="020B0604020202020204" pitchFamily="34" charset="0"/>
            </a:endParaRPr>
          </a:p>
        </p:txBody>
      </p:sp>
      <p:sp>
        <p:nvSpPr>
          <p:cNvPr id="9" name="文本占位符 8"/>
          <p:cNvSpPr>
            <a:spLocks noGrp="1"/>
          </p:cNvSpPr>
          <p:nvPr>
            <p:ph type="body" idx="1"/>
            <p:custDataLst>
              <p:tags r:id="rId4"/>
            </p:custDataLst>
          </p:nvPr>
        </p:nvSpPr>
        <p:spPr>
          <a:xfrm>
            <a:off x="1053982" y="4498258"/>
            <a:ext cx="6575425" cy="1254760"/>
          </a:xfrm>
          <a:noFill/>
        </p:spPr>
        <p:txBody>
          <a:bodyPr>
            <a:normAutofit/>
          </a:bodyPr>
          <a:lstStyle/>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负责人：郭法</a:t>
            </a:r>
          </a:p>
        </p:txBody>
      </p:sp>
      <p:sp>
        <p:nvSpPr>
          <p:cNvPr id="10" name="文本占位符 9"/>
          <p:cNvSpPr>
            <a:spLocks noGrp="1"/>
          </p:cNvSpPr>
          <p:nvPr>
            <p:ph type="body" sz="quarter" idx="13"/>
            <p:custDataLst>
              <p:tags r:id="rId5"/>
            </p:custDataLst>
          </p:nvPr>
        </p:nvSpPr>
        <p:spPr>
          <a:noFill/>
        </p:spPr>
        <p:txBody>
          <a:bodyPr/>
          <a:lstStyle/>
          <a:p>
            <a:endParaRPr lang="en-US" altLang="zh-CN" sz="1600" dirty="0">
              <a:solidFill>
                <a:schemeClr val="bg2">
                  <a:lumMod val="50000"/>
                </a:schemeClr>
              </a:solidFill>
              <a:latin typeface="Arial" panose="020B0604020202020204" pitchFamily="34" charset="0"/>
              <a:sym typeface="Arial" panose="020B0604020202020204" pitchFamily="3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8B54A6D-4682-427E-85D5-8DB2EFF80724}"/>
              </a:ext>
            </a:extLst>
          </p:cNvPr>
          <p:cNvSpPr txBox="1"/>
          <p:nvPr/>
        </p:nvSpPr>
        <p:spPr>
          <a:xfrm>
            <a:off x="733313" y="171249"/>
            <a:ext cx="10725374" cy="6669390"/>
          </a:xfrm>
          <a:prstGeom prst="rect">
            <a:avLst/>
          </a:prstGeom>
          <a:noFill/>
        </p:spPr>
        <p:txBody>
          <a:bodyPr wrap="square">
            <a:spAutoFit/>
          </a:bodyPr>
          <a:lstStyle/>
          <a:p>
            <a:pPr algn="just">
              <a:lnSpc>
                <a:spcPct val="125000"/>
              </a:lnSpc>
            </a:pPr>
            <a:r>
              <a:rPr lang="zh-CN" altLang="zh-CN" sz="3200" b="1" kern="100" dirty="0">
                <a:solidFill>
                  <a:srgbClr val="FF0000"/>
                </a:solidFill>
                <a:effectLst/>
                <a:latin typeface="Calibri" panose="020F0502020204030204" pitchFamily="34" charset="0"/>
                <a:ea typeface="黑体" panose="02010609060101010101" pitchFamily="49" charset="-122"/>
                <a:cs typeface="Times New Roman" panose="02020603050405020304" pitchFamily="18" charset="0"/>
              </a:rPr>
              <a:t>经济分析要素</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小车的项目经济分析模型主要考虑以下</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六个因素</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销售收入</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：价格乘以销量获得的数据。</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生产启动成本</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打印和激光打孔等设备购买和装备费用以及项目投资建设初期费用等。</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生产成本</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：小车材料和零件购买费用，激光打孔加工费用，电池消耗费用，研发人员费用、实验费用、试制费用等。</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质量问题</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：小车的使用年限、运送效率以及更换成本等。</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市场营销和辅助成本分析</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：广告宣传以及渠道、物流等费用。</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6</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开发时间</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：从项目的初步设计到具体细节的设计再到最终开发和组装的开发周期。</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项目组认为智能派送小车尚未投入市场，</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生产营销费用和销售收入难以评估</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，且</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生产启动成本</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随着客观条件的变化而</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变化</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故放弃对上述模型的分析。</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最终，项目组</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选择了生产成本、小车质量和开发时间作为分析对象。</a:t>
            </a:r>
          </a:p>
        </p:txBody>
      </p:sp>
    </p:spTree>
    <p:extLst>
      <p:ext uri="{BB962C8B-B14F-4D97-AF65-F5344CB8AC3E}">
        <p14:creationId xmlns:p14="http://schemas.microsoft.com/office/powerpoint/2010/main" val="375073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8B54A6D-4682-427E-85D5-8DB2EFF80724}"/>
              </a:ext>
            </a:extLst>
          </p:cNvPr>
          <p:cNvSpPr txBox="1"/>
          <p:nvPr/>
        </p:nvSpPr>
        <p:spPr>
          <a:xfrm>
            <a:off x="733313" y="160491"/>
            <a:ext cx="10725374" cy="6356227"/>
          </a:xfrm>
          <a:prstGeom prst="rect">
            <a:avLst/>
          </a:prstGeom>
          <a:noFill/>
        </p:spPr>
        <p:txBody>
          <a:bodyPr wrap="square">
            <a:spAutoFit/>
          </a:bodyPr>
          <a:lstStyle/>
          <a:p>
            <a:pPr algn="just">
              <a:lnSpc>
                <a:spcPct val="125000"/>
              </a:lnSpc>
            </a:pPr>
            <a:r>
              <a:rPr lang="zh-CN" altLang="en-US" sz="3200" b="1" kern="100" dirty="0">
                <a:solidFill>
                  <a:srgbClr val="FF0000"/>
                </a:solidFill>
                <a:latin typeface="Calibri" panose="020F0502020204030204" pitchFamily="34" charset="0"/>
                <a:ea typeface="黑体" panose="02010609060101010101" pitchFamily="49" charset="-122"/>
                <a:cs typeface="Times New Roman" panose="02020603050405020304" pitchFamily="18" charset="0"/>
              </a:rPr>
              <a:t>智能派送小车的经济分析</a:t>
            </a:r>
            <a:endParaRPr lang="en-US" altLang="zh-CN" sz="3200" b="1" kern="100" dirty="0">
              <a:solidFill>
                <a:srgbClr val="FF0000"/>
              </a:solidFill>
              <a:latin typeface="Calibri" panose="020F0502020204030204" pitchFamily="34" charset="0"/>
              <a:ea typeface="黑体" panose="02010609060101010101" pitchFamily="49" charset="-122"/>
              <a:cs typeface="Times New Roman" panose="02020603050405020304" pitchFamily="18" charset="0"/>
            </a:endParaRP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经项目组的认真分析，智能派送小车的经济分析具体如下：</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成本分析</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：小车由上下</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两个亚克力板组成</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两个驱动轮和电机及</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L298N</a:t>
            </a:r>
            <a:r>
              <a:rPr lang="en-US" alt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构成驱动系统</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，循迹主要由</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四路红外传感器组成</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舵机和投放装置构成投放模块</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开发板主要</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负责控制整车运行情况</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大电池盒和小电池盒</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内分别装有</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九节和六节</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5V</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碱性电池</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，同时使用了</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万向轮和一些连接部件</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。项目组在评估零件费用，加工费用和研发费用后，</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预估整车的成本在</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400</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450</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元</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质量分析</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：小车</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最终承重存在缺陷</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，因此亚克力板需要及时</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更换</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；四个轮子在实际应用中会出现</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磨损</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，需要及时维护；电池的电量</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有限</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，供电不足会影响运行</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效率</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，也需要定时更换。</a:t>
            </a:r>
          </a:p>
          <a:p>
            <a:pPr indent="304800" algn="just">
              <a:lnSpc>
                <a:spcPct val="125000"/>
              </a:lnSpc>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开发时间分析</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：项目组对小车的初步设计用了近</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五周</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时间，具体的设计和细节历时</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两周</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，最终</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组装花费近四周时间</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项目开发周期较短，值得开发</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lnSpc>
                <a:spcPct val="125000"/>
              </a:lnSpc>
            </a:pPr>
            <a:endParaRPr lang="en-US" altLang="zh-CN" sz="3200" b="1" kern="100" dirty="0">
              <a:solidFill>
                <a:srgbClr val="FF0000"/>
              </a:solidFill>
              <a:latin typeface="Calibri" panose="020F0502020204030204" pitchFamily="34"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6634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8923803" y="2359742"/>
            <a:ext cx="2214215" cy="2138516"/>
          </a:xfrm>
          <a:prstGeom prst="rect">
            <a:avLst/>
          </a:prstGeom>
          <a:noFill/>
        </p:spPr>
        <p:txBody>
          <a:bodyPr wrap="square" rtlCol="0">
            <a:normAutofit/>
          </a:bodyPr>
          <a:lstStyle/>
          <a:p>
            <a:pPr algn="ctr"/>
            <a:r>
              <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0</a:t>
            </a:r>
            <a:r>
              <a:rPr lang="en-US" altLang="zh-CN"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a:spLocks noGrp="1"/>
          </p:cNvSpPr>
          <p:nvPr>
            <p:ph type="title"/>
            <p:custDataLst>
              <p:tags r:id="rId3"/>
            </p:custDataLst>
          </p:nvPr>
        </p:nvSpPr>
        <p:spPr>
          <a:xfrm>
            <a:off x="795799" y="896560"/>
            <a:ext cx="9918818" cy="1940400"/>
          </a:xfrm>
          <a:noFill/>
        </p:spPr>
        <p:txBody>
          <a:bodyPr>
            <a:normAutofit/>
          </a:bodyPr>
          <a:lstStyle/>
          <a:p>
            <a:r>
              <a:rPr lang="zh-CN" altLang="en-US" sz="4800" b="1" spc="100" dirty="0">
                <a:solidFill>
                  <a:schemeClr val="accent1"/>
                </a:solidFill>
                <a:latin typeface="Arial" panose="020B0604020202020204" pitchFamily="34" charset="0"/>
                <a:sym typeface="Arial" panose="020B0604020202020204" pitchFamily="34" charset="0"/>
              </a:rPr>
              <a:t>项目产品开发对社会的影响</a:t>
            </a:r>
            <a:endParaRPr lang="en-US" altLang="zh-CN" sz="4800" b="1" spc="100" dirty="0">
              <a:solidFill>
                <a:schemeClr val="accent1"/>
              </a:solidFill>
              <a:latin typeface="Arial" panose="020B0604020202020204" pitchFamily="34" charset="0"/>
              <a:sym typeface="Arial" panose="020B0604020202020204" pitchFamily="34" charset="0"/>
            </a:endParaRPr>
          </a:p>
        </p:txBody>
      </p:sp>
      <p:sp>
        <p:nvSpPr>
          <p:cNvPr id="9" name="文本占位符 8"/>
          <p:cNvSpPr>
            <a:spLocks noGrp="1"/>
          </p:cNvSpPr>
          <p:nvPr>
            <p:ph type="body" idx="1"/>
            <p:custDataLst>
              <p:tags r:id="rId4"/>
            </p:custDataLst>
          </p:nvPr>
        </p:nvSpPr>
        <p:spPr>
          <a:xfrm>
            <a:off x="1053982" y="4498258"/>
            <a:ext cx="6575425" cy="1254760"/>
          </a:xfrm>
          <a:noFill/>
        </p:spPr>
        <p:txBody>
          <a:bodyPr>
            <a:normAutofit/>
          </a:bodyPr>
          <a:lstStyle/>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负责人：王炳达</a:t>
            </a:r>
          </a:p>
        </p:txBody>
      </p:sp>
      <p:sp>
        <p:nvSpPr>
          <p:cNvPr id="10" name="文本占位符 9"/>
          <p:cNvSpPr>
            <a:spLocks noGrp="1"/>
          </p:cNvSpPr>
          <p:nvPr>
            <p:ph type="body" sz="quarter" idx="13"/>
            <p:custDataLst>
              <p:tags r:id="rId5"/>
            </p:custDataLst>
          </p:nvPr>
        </p:nvSpPr>
        <p:spPr>
          <a:noFill/>
        </p:spPr>
        <p:txBody>
          <a:bodyPr/>
          <a:lstStyle/>
          <a:p>
            <a:r>
              <a:rPr lang="en-US" altLang="zh-CN" sz="1600" dirty="0">
                <a:solidFill>
                  <a:schemeClr val="bg2">
                    <a:lumMod val="50000"/>
                  </a:schemeClr>
                </a:solidFill>
                <a:latin typeface="Arial" panose="020B0604020202020204" pitchFamily="34" charset="0"/>
                <a:sym typeface="Arial" panose="020B0604020202020204" pitchFamily="34" charset="0"/>
              </a:rPr>
              <a:t>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7008406-4BEA-4EEE-92D7-53642B058CCF}"/>
              </a:ext>
            </a:extLst>
          </p:cNvPr>
          <p:cNvSpPr txBox="1"/>
          <p:nvPr/>
        </p:nvSpPr>
        <p:spPr>
          <a:xfrm>
            <a:off x="0" y="660131"/>
            <a:ext cx="11701631" cy="3732176"/>
          </a:xfrm>
          <a:prstGeom prst="rect">
            <a:avLst/>
          </a:prstGeom>
          <a:noFill/>
        </p:spPr>
        <p:txBody>
          <a:bodyPr wrap="square">
            <a:spAutoFit/>
          </a:bodyPr>
          <a:lstStyle/>
          <a:p>
            <a:pPr indent="304800" algn="just">
              <a:lnSpc>
                <a:spcPct val="125000"/>
              </a:lnSpc>
            </a:pP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智能派送车进入市场将对</a:t>
            </a:r>
            <a:r>
              <a:rPr lang="zh-CN" altLang="zh-CN" sz="3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快递和运输等行业</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带来</a:t>
            </a:r>
            <a:r>
              <a:rPr lang="zh-CN" altLang="zh-CN" sz="3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革命性</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的影响：</a:t>
            </a:r>
          </a:p>
          <a:p>
            <a:pPr indent="304800" algn="just">
              <a:lnSpc>
                <a:spcPct val="125000"/>
              </a:lnSpc>
            </a:pP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3200" kern="100" dirty="0">
                <a:effectLst/>
                <a:latin typeface="Calibri" panose="020F0502020204030204" pitchFamily="34" charset="0"/>
                <a:ea typeface="宋体" panose="02010600030101010101" pitchFamily="2" charset="-122"/>
                <a:cs typeface="宋体" panose="02010600030101010101" pitchFamily="2" charset="-122"/>
              </a:rPr>
              <a:t>1</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）能够解放</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劳动力</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，有利于</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劳动力</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的转型升级。</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3200" kern="100" dirty="0">
                <a:effectLst/>
                <a:latin typeface="Calibri" panose="020F0502020204030204" pitchFamily="34" charset="0"/>
                <a:ea typeface="宋体" panose="02010600030101010101" pitchFamily="2" charset="-122"/>
                <a:cs typeface="宋体" panose="02010600030101010101" pitchFamily="2" charset="-122"/>
              </a:rPr>
              <a:t>2</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）降低快递公司的派送</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成本</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，提高派送</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效率</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，有利于</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降低</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快递</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价格</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和</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提高</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快递公司经济</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收入</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3200" kern="100" dirty="0">
                <a:effectLst/>
                <a:latin typeface="Calibri" panose="020F0502020204030204" pitchFamily="34" charset="0"/>
                <a:ea typeface="宋体" panose="02010600030101010101" pitchFamily="2" charset="-122"/>
                <a:cs typeface="宋体" panose="02010600030101010101" pitchFamily="2" charset="-122"/>
              </a:rPr>
              <a:t>3</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）使快递运往一些地势复杂、经济落后的偏远地区更加</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便捷</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25000"/>
              </a:lnSpc>
            </a:pP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3200" kern="100" dirty="0">
                <a:effectLst/>
                <a:latin typeface="Calibri" panose="020F0502020204030204" pitchFamily="34" charset="0"/>
                <a:ea typeface="宋体" panose="02010600030101010101" pitchFamily="2" charset="-122"/>
                <a:cs typeface="宋体" panose="02010600030101010101" pitchFamily="2" charset="-122"/>
              </a:rPr>
              <a:t>4</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）若快速大范围应用，有可能造成一定的</a:t>
            </a:r>
            <a:r>
              <a:rPr lang="zh-CN" altLang="zh-CN" sz="3200"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失业</a:t>
            </a:r>
            <a:r>
              <a:rPr lang="zh-CN" altLang="zh-CN" sz="3200" kern="100" dirty="0">
                <a:effectLst/>
                <a:latin typeface="Calibri" panose="020F0502020204030204" pitchFamily="34" charset="0"/>
                <a:ea typeface="宋体" panose="02010600030101010101" pitchFamily="2" charset="-122"/>
                <a:cs typeface="宋体" panose="02010600030101010101" pitchFamily="2" charset="-122"/>
              </a:rPr>
              <a:t>问题。</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315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8923803" y="2359742"/>
            <a:ext cx="2214215" cy="2138516"/>
          </a:xfrm>
          <a:prstGeom prst="rect">
            <a:avLst/>
          </a:prstGeom>
          <a:noFill/>
        </p:spPr>
        <p:txBody>
          <a:bodyPr wrap="square" rtlCol="0">
            <a:normAutofit/>
          </a:bodyPr>
          <a:lstStyle/>
          <a:p>
            <a:pPr algn="ctr"/>
            <a:r>
              <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0</a:t>
            </a:r>
            <a:r>
              <a:rPr lang="en-US" altLang="zh-CN"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a:spLocks noGrp="1"/>
          </p:cNvSpPr>
          <p:nvPr>
            <p:ph type="title"/>
            <p:custDataLst>
              <p:tags r:id="rId3"/>
            </p:custDataLst>
          </p:nvPr>
        </p:nvSpPr>
        <p:spPr>
          <a:xfrm>
            <a:off x="1053982" y="2113089"/>
            <a:ext cx="7345300" cy="1940400"/>
          </a:xfrm>
          <a:noFill/>
        </p:spPr>
        <p:txBody>
          <a:bodyPr>
            <a:normAutofit/>
          </a:bodyPr>
          <a:lstStyle/>
          <a:p>
            <a:pPr algn="just"/>
            <a:r>
              <a:rPr lang="zh-CN" altLang="en-US" kern="100" dirty="0">
                <a:effectLst/>
                <a:latin typeface="黑体" panose="02010609060101010101" pitchFamily="49" charset="-122"/>
                <a:ea typeface="黑体" panose="02010609060101010101" pitchFamily="49" charset="-122"/>
                <a:cs typeface="Times New Roman" panose="02020603050405020304" pitchFamily="18" charset="0"/>
              </a:rPr>
              <a:t>会议记录</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占位符 8"/>
          <p:cNvSpPr>
            <a:spLocks noGrp="1"/>
          </p:cNvSpPr>
          <p:nvPr>
            <p:ph type="body" idx="1"/>
            <p:custDataLst>
              <p:tags r:id="rId4"/>
            </p:custDataLst>
          </p:nvPr>
        </p:nvSpPr>
        <p:spPr>
          <a:xfrm>
            <a:off x="1053982" y="4498258"/>
            <a:ext cx="6575425" cy="1254760"/>
          </a:xfrm>
          <a:noFill/>
        </p:spPr>
        <p:txBody>
          <a:bodyPr>
            <a:normAutofit/>
          </a:bodyPr>
          <a:lstStyle/>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负责人：王宗辉</a:t>
            </a:r>
          </a:p>
        </p:txBody>
      </p:sp>
      <p:sp>
        <p:nvSpPr>
          <p:cNvPr id="10" name="文本占位符 9"/>
          <p:cNvSpPr>
            <a:spLocks noGrp="1"/>
          </p:cNvSpPr>
          <p:nvPr>
            <p:ph type="body" sz="quarter" idx="13"/>
            <p:custDataLst>
              <p:tags r:id="rId5"/>
            </p:custDataLst>
          </p:nvPr>
        </p:nvSpPr>
        <p:spPr>
          <a:noFill/>
        </p:spPr>
        <p:txBody>
          <a:bodyPr/>
          <a:lstStyle/>
          <a:p>
            <a:r>
              <a:rPr lang="en-US" altLang="zh-CN" sz="1600" dirty="0">
                <a:solidFill>
                  <a:schemeClr val="bg2">
                    <a:lumMod val="50000"/>
                  </a:schemeClr>
                </a:solidFill>
                <a:latin typeface="Arial" panose="020B0604020202020204" pitchFamily="34" charset="0"/>
                <a:sym typeface="Arial" panose="020B0604020202020204" pitchFamily="34" charset="0"/>
              </a:rPr>
              <a:t>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9A979C5-A5F6-4DF0-A869-A48D4C47855A}"/>
              </a:ext>
            </a:extLst>
          </p:cNvPr>
          <p:cNvPicPr>
            <a:picLocks noChangeAspect="1"/>
          </p:cNvPicPr>
          <p:nvPr/>
        </p:nvPicPr>
        <p:blipFill>
          <a:blip r:embed="rId3"/>
          <a:stretch>
            <a:fillRect/>
          </a:stretch>
        </p:blipFill>
        <p:spPr>
          <a:xfrm>
            <a:off x="4819426" y="197251"/>
            <a:ext cx="6411557" cy="6312890"/>
          </a:xfrm>
          <a:prstGeom prst="rect">
            <a:avLst/>
          </a:prstGeom>
        </p:spPr>
      </p:pic>
      <p:sp>
        <p:nvSpPr>
          <p:cNvPr id="7" name="标题 5">
            <a:extLst>
              <a:ext uri="{FF2B5EF4-FFF2-40B4-BE49-F238E27FC236}">
                <a16:creationId xmlns:a16="http://schemas.microsoft.com/office/drawing/2014/main" id="{46A9B525-50B7-4A68-BC16-F8E255BCB230}"/>
              </a:ext>
            </a:extLst>
          </p:cNvPr>
          <p:cNvSpPr txBox="1">
            <a:spLocks/>
          </p:cNvSpPr>
          <p:nvPr>
            <p:custDataLst>
              <p:tags r:id="rId1"/>
            </p:custDataLst>
          </p:nvPr>
        </p:nvSpPr>
        <p:spPr>
          <a:xfrm>
            <a:off x="537615" y="617775"/>
            <a:ext cx="7345300" cy="1940400"/>
          </a:xfrm>
          <a:prstGeom prst="rect">
            <a:avLst/>
          </a:prstGeom>
          <a:noFill/>
        </p:spPr>
        <p:txBody>
          <a:bodyP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just"/>
            <a:r>
              <a:rPr lang="zh-CN" altLang="en-US" kern="100" dirty="0">
                <a:latin typeface="黑体" panose="02010609060101010101" pitchFamily="49" charset="-122"/>
                <a:ea typeface="黑体" panose="02010609060101010101" pitchFamily="49" charset="-122"/>
                <a:cs typeface="Times New Roman" panose="02020603050405020304" pitchFamily="18" charset="0"/>
              </a:rPr>
              <a:t>会议记录</a:t>
            </a:r>
            <a:endParaRPr lang="en-US" altLang="zh-CN" kern="100" dirty="0">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en-US" kern="100" dirty="0">
                <a:latin typeface="黑体" panose="02010609060101010101" pitchFamily="49" charset="-122"/>
                <a:ea typeface="黑体" panose="02010609060101010101" pitchFamily="49" charset="-122"/>
                <a:cs typeface="Times New Roman" panose="02020603050405020304" pitchFamily="18" charset="0"/>
              </a:rPr>
              <a:t>如右图所示</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86645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8906"/>
  <p:tag name="KSO_WM_FULL_TEXT_BEAUTIFY_COPY_ID" val="150995354"/>
</p:tagLst>
</file>

<file path=ppt/tags/tag21.xml><?xml version="1.0" encoding="utf-8"?>
<p:tagLst xmlns:a="http://schemas.openxmlformats.org/drawingml/2006/main" xmlns:r="http://schemas.openxmlformats.org/officeDocument/2006/relationships" xmlns:p="http://schemas.openxmlformats.org/presentationml/2006/main">
  <p:tag name="KSO_WM_FULL_TEXT_BEAUTIFY_COPY_ID" val="4"/>
</p:tagLst>
</file>

<file path=ppt/tags/tag22.xml><?xml version="1.0" encoding="utf-8"?>
<p:tagLst xmlns:a="http://schemas.openxmlformats.org/drawingml/2006/main" xmlns:r="http://schemas.openxmlformats.org/officeDocument/2006/relationships" xmlns:p="http://schemas.openxmlformats.org/presentationml/2006/main">
  <p:tag name="KSO_WM_FULL_TEXT_BEAUTIFY_COPY_ID" val="6"/>
</p:tagLst>
</file>

<file path=ppt/tags/tag23.xml><?xml version="1.0" encoding="utf-8"?>
<p:tagLst xmlns:a="http://schemas.openxmlformats.org/drawingml/2006/main" xmlns:r="http://schemas.openxmlformats.org/officeDocument/2006/relationships" xmlns:p="http://schemas.openxmlformats.org/presentationml/2006/main">
  <p:tag name="KSO_WM_FULL_TEXT_BEAUTIFY_COPY_ID" val="5"/>
</p:tagLst>
</file>

<file path=ppt/tags/tag24.xml><?xml version="1.0" encoding="utf-8"?>
<p:tagLst xmlns:a="http://schemas.openxmlformats.org/drawingml/2006/main" xmlns:r="http://schemas.openxmlformats.org/officeDocument/2006/relationships" xmlns:p="http://schemas.openxmlformats.org/presentationml/2006/main">
  <p:tag name="KSO_WM_SLIDE_ID" val="custom20218906_5"/>
  <p:tag name="KSO_WM_TEMPLATE_SUBCATEGORY" val="0"/>
  <p:tag name="KSO_WM_TEMPLATE_MASTER_TYPE" val="1"/>
  <p:tag name="KSO_WM_TEMPLATE_COLOR_TYPE" val="0"/>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TEMPLATE_CATEGORY" val="custom"/>
  <p:tag name="KSO_WM_TEMPLATE_INDEX" val="20218906"/>
  <p:tag name="KSO_WM_SLIDE_LAYOUT" val="a_l"/>
  <p:tag name="KSO_WM_SLIDE_LAYOUT_CNT" val="1_1"/>
  <p:tag name="KSO_WM_FULL_TEXT_BEAUTIFY_COPY_ID" val="150995359"/>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18906_5*l_h_i*1_1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28"/>
</p:tagLst>
</file>

<file path=ppt/tags/tag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18906_5*l_h_a*1_1_1"/>
  <p:tag name="KSO_WM_TEMPLATE_CATEGORY" val="custom"/>
  <p:tag name="KSO_WM_TEMPLATE_INDEX" val="20218906"/>
  <p:tag name="KSO_WM_UNIT_LAYERLEVEL" val="1_1_1"/>
  <p:tag name="KSO_WM_TAG_VERSION" val="1.0"/>
  <p:tag name="KSO_WM_BEAUTIFY_FLAG" val="#wm#"/>
  <p:tag name="KSO_WM_UNIT_TEXT_FILL_FORE_SCHEMECOLOR_INDEX" val="13"/>
  <p:tag name="KSO_WM_UNIT_TEXT_FILL_TYPE" val="1"/>
  <p:tag name="KSO_WM_UNIT_USESOURCEFORMAT_APPLY" val="1"/>
  <p:tag name="KSO_WM_FULL_TEXT_BEAUTIFY_COPY_ID" val="29"/>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18906_5*l_h_i*1_2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34"/>
</p:tagLst>
</file>

<file path=ppt/tags/tag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交流发言"/>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18906_5*l_h_a*1_2_1"/>
  <p:tag name="KSO_WM_TEMPLATE_CATEGORY" val="custom"/>
  <p:tag name="KSO_WM_TEMPLATE_INDEX" val="20218906"/>
  <p:tag name="KSO_WM_UNIT_LAYERLEVEL" val="1_1_1"/>
  <p:tag name="KSO_WM_TAG_VERSION" val="1.0"/>
  <p:tag name="KSO_WM_BEAUTIFY_FLAG" val="#wm#"/>
  <p:tag name="KSO_WM_UNIT_TEXT_FILL_FORE_SCHEMECOLOR_INDEX" val="13"/>
  <p:tag name="KSO_WM_UNIT_TEXT_FILL_TYPE" val="1"/>
  <p:tag name="KSO_WM_UNIT_USESOURCEFORMAT_APPLY" val="1"/>
  <p:tag name="KSO_WM_FULL_TEXT_BEAUTIFY_COPY_ID" val="35"/>
</p:tagLst>
</file>

<file path=ppt/tags/tag2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exchange speeches"/>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18906_5*l_h_f*1_2_1"/>
  <p:tag name="KSO_WM_TEMPLATE_CATEGORY" val="custom"/>
  <p:tag name="KSO_WM_TEMPLATE_INDEX" val="20218906"/>
  <p:tag name="KSO_WM_UNIT_LAYERLEVEL" val="1_1_1"/>
  <p:tag name="KSO_WM_TAG_VERSION" val="1.0"/>
  <p:tag name="KSO_WM_BEAUTIFY_FLAG" val="#wm#"/>
  <p:tag name="KSO_WM_UNIT_TEXT_FILL_FORE_SCHEMECOLOR_INDEX" val="16"/>
  <p:tag name="KSO_WM_UNIT_TEXT_FILL_TYPE" val="1"/>
  <p:tag name="KSO_WM_UNIT_USESOURCEFORMAT_APPLY" val="1"/>
  <p:tag name="KSO_WM_FULL_TEXT_BEAUTIFY_COPY_ID" val="36"/>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座谈研讨"/>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18906_5*l_h_a*1_3_1"/>
  <p:tag name="KSO_WM_TEMPLATE_CATEGORY" val="custom"/>
  <p:tag name="KSO_WM_TEMPLATE_INDEX" val="20218906"/>
  <p:tag name="KSO_WM_UNIT_LAYERLEVEL" val="1_1_1"/>
  <p:tag name="KSO_WM_TAG_VERSION" val="1.0"/>
  <p:tag name="KSO_WM_BEAUTIFY_FLAG" val="#wm#"/>
  <p:tag name="KSO_WM_UNIT_TEXT_FILL_FORE_SCHEMECOLOR_INDEX" val="13"/>
  <p:tag name="KSO_WM_UNIT_TEXT_FILL_TYPE" val="1"/>
  <p:tag name="KSO_WM_UNIT_USESOURCEFORMAT_APPLY" val="1"/>
  <p:tag name="KSO_WM_FULL_TEXT_BEAUTIFY_COPY_ID" val="4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18906_5*l_h_i*1_4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45"/>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计划部署"/>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18906_5*l_h_a*1_4_1"/>
  <p:tag name="KSO_WM_TEMPLATE_CATEGORY" val="custom"/>
  <p:tag name="KSO_WM_TEMPLATE_INDEX" val="20218906"/>
  <p:tag name="KSO_WM_UNIT_LAYERLEVEL" val="1_1_1"/>
  <p:tag name="KSO_WM_TAG_VERSION" val="1.0"/>
  <p:tag name="KSO_WM_BEAUTIFY_FLAG" val="#wm#"/>
  <p:tag name="KSO_WM_UNIT_TEXT_FILL_FORE_SCHEMECOLOR_INDEX" val="13"/>
  <p:tag name="KSO_WM_UNIT_TEXT_FILL_TYPE" val="1"/>
  <p:tag name="KSO_WM_UNIT_USESOURCEFORMAT_APPLY" val="1"/>
  <p:tag name="KSO_WM_FULL_TEXT_BEAUTIFY_COPY_ID" val="46"/>
</p:tagLst>
</file>

<file path=ppt/tags/tag3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plans to deploy"/>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18906_5*l_h_f*1_4_1"/>
  <p:tag name="KSO_WM_TEMPLATE_CATEGORY" val="custom"/>
  <p:tag name="KSO_WM_TEMPLATE_INDEX" val="20218906"/>
  <p:tag name="KSO_WM_UNIT_LAYERLEVEL" val="1_1_1"/>
  <p:tag name="KSO_WM_TAG_VERSION" val="1.0"/>
  <p:tag name="KSO_WM_BEAUTIFY_FLAG" val="#wm#"/>
  <p:tag name="KSO_WM_UNIT_TEXT_FILL_FORE_SCHEMECOLOR_INDEX" val="16"/>
  <p:tag name="KSO_WM_UNIT_TEXT_FILL_TYPE" val="1"/>
  <p:tag name="KSO_WM_UNIT_USESOURCEFORMAT_APPLY" val="1"/>
  <p:tag name="KSO_WM_FULL_TEXT_BEAUTIFY_COPY_ID" val="47"/>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18906_5*l_h_i*1_5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18906_5*l_h_i*1_4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45"/>
</p:tagLst>
</file>

<file path=ppt/tags/tag36.xml><?xml version="1.0" encoding="utf-8"?>
<p:tagLst xmlns:a="http://schemas.openxmlformats.org/drawingml/2006/main" xmlns:r="http://schemas.openxmlformats.org/officeDocument/2006/relationships" xmlns:p="http://schemas.openxmlformats.org/presentationml/2006/main">
  <p:tag name="KSO_WM_SLIDE_ID" val="custom20218906_7"/>
  <p:tag name="KSO_WM_TEMPLATE_SUBCATEGORY" val="0"/>
  <p:tag name="KSO_WM_TEMPLATE_MASTER_TYPE" val="1"/>
  <p:tag name="KSO_WM_TEMPLATE_COLOR_TYPE"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906"/>
  <p:tag name="KSO_WM_SLIDE_LAYOUT" val="a_b_e_f"/>
  <p:tag name="KSO_WM_SLIDE_LAYOUT_CNT" val="1_1_1_1"/>
  <p:tag name="KSO_WM_FULL_TEXT_BEAUTIFY_COPY_ID" val="150995361"/>
</p:tagLst>
</file>

<file path=ppt/tags/tag37.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906_7*e*1"/>
  <p:tag name="KSO_WM_TEMPLATE_CATEGORY" val="custom"/>
  <p:tag name="KSO_WM_TEMPLATE_INDEX" val="20218906"/>
  <p:tag name="KSO_WM_UNIT_LAYERLEVEL" val="1"/>
  <p:tag name="KSO_WM_TAG_VERSION" val="1.0"/>
  <p:tag name="KSO_WM_BEAUTIFY_FLAG" val="#wm#"/>
  <p:tag name="KSO_WM_FULL_TEXT_BEAUTIFY_COPY_ID" val="20"/>
</p:tagLst>
</file>

<file path=ppt/tags/tag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VALUE" val="4"/>
  <p:tag name="KSO_WM_UNIT_HIGHLIGHT" val="0"/>
  <p:tag name="KSO_WM_UNIT_COMPATIBLE" val="0"/>
  <p:tag name="KSO_WM_UNIT_DIAGRAM_ISNUMVISUAL" val="0"/>
  <p:tag name="KSO_WM_UNIT_DIAGRAM_ISREFERUNIT" val="0"/>
  <p:tag name="KSO_WM_UNIT_TYPE" val="b"/>
  <p:tag name="KSO_WM_UNIT_INDEX" val="1"/>
  <p:tag name="KSO_WM_UNIT_ID" val="custom20218906_7*b*1"/>
  <p:tag name="KSO_WM_TEMPLATE_CATEGORY" val="custom"/>
  <p:tag name="KSO_WM_TEMPLATE_INDEX" val="20218906"/>
  <p:tag name="KSO_WM_UNIT_LAYERLEVEL" val="1"/>
  <p:tag name="KSO_WM_TAG_VERSION" val="1.0"/>
  <p:tag name="KSO_WM_BEAUTIFY_FLAG" val="#wm#"/>
  <p:tag name="KSO_WM_FULL_TEXT_BEAUTIFY_COPY_ID" val="9"/>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地阐述你的观点"/>
  <p:tag name="KSO_WM_UNIT_NOCLEAR" val="0"/>
  <p:tag name="KSO_WM_UNIT_VALUE" val="102"/>
  <p:tag name="KSO_WM_UNIT_HIGHLIGHT" val="0"/>
  <p:tag name="KSO_WM_UNIT_COMPATIBLE" val="0"/>
  <p:tag name="KSO_WM_UNIT_DIAGRAM_ISNUMVISUAL" val="0"/>
  <p:tag name="KSO_WM_UNIT_DIAGRAM_ISREFERUNIT" val="0"/>
  <p:tag name="KSO_WM_UNIT_TYPE" val="f"/>
  <p:tag name="KSO_WM_UNIT_INDEX" val="1"/>
  <p:tag name="KSO_WM_UNIT_ID" val="custom20218906_7*f*1"/>
  <p:tag name="KSO_WM_TEMPLATE_CATEGORY" val="custom"/>
  <p:tag name="KSO_WM_TEMPLATE_INDEX" val="20218906"/>
  <p:tag name="KSO_WM_UNIT_LAYERLEVEL" val="1"/>
  <p:tag name="KSO_WM_TAG_VERSION" val="1.0"/>
  <p:tag name="KSO_WM_BEAUTIFY_FLAG" val="#wm#"/>
  <p:tag name="KSO_WM_FULL_TEXT_BEAUTIFY_COPY_ID" val="10"/>
</p:tagLst>
</file>

<file path=ppt/tags/tag41.xml><?xml version="1.0" encoding="utf-8"?>
<p:tagLst xmlns:a="http://schemas.openxmlformats.org/drawingml/2006/main" xmlns:r="http://schemas.openxmlformats.org/officeDocument/2006/relationships" xmlns:p="http://schemas.openxmlformats.org/presentationml/2006/main">
  <p:tag name="KSO_WM_SLIDE_ID" val="custom20218906_7"/>
  <p:tag name="KSO_WM_TEMPLATE_SUBCATEGORY" val="0"/>
  <p:tag name="KSO_WM_TEMPLATE_MASTER_TYPE" val="1"/>
  <p:tag name="KSO_WM_TEMPLATE_COLOR_TYPE"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906"/>
  <p:tag name="KSO_WM_SLIDE_LAYOUT" val="a_b_e_f"/>
  <p:tag name="KSO_WM_SLIDE_LAYOUT_CNT" val="1_1_1_1"/>
  <p:tag name="KSO_WM_FULL_TEXT_BEAUTIFY_COPY_ID" val="150995361"/>
</p:tagLst>
</file>

<file path=ppt/tags/tag42.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906_7*e*1"/>
  <p:tag name="KSO_WM_TEMPLATE_CATEGORY" val="custom"/>
  <p:tag name="KSO_WM_TEMPLATE_INDEX" val="20218906"/>
  <p:tag name="KSO_WM_UNIT_LAYERLEVEL" val="1"/>
  <p:tag name="KSO_WM_TAG_VERSION" val="1.0"/>
  <p:tag name="KSO_WM_BEAUTIFY_FLAG" val="#wm#"/>
  <p:tag name="KSO_WM_FULL_TEXT_BEAUTIFY_COPY_ID" val="20"/>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VALUE" val="4"/>
  <p:tag name="KSO_WM_UNIT_HIGHLIGHT" val="0"/>
  <p:tag name="KSO_WM_UNIT_COMPATIBLE" val="0"/>
  <p:tag name="KSO_WM_UNIT_DIAGRAM_ISNUMVISUAL" val="0"/>
  <p:tag name="KSO_WM_UNIT_DIAGRAM_ISREFERUNIT" val="0"/>
  <p:tag name="KSO_WM_UNIT_TYPE" val="b"/>
  <p:tag name="KSO_WM_UNIT_INDEX" val="1"/>
  <p:tag name="KSO_WM_UNIT_ID" val="custom20218906_7*b*1"/>
  <p:tag name="KSO_WM_TEMPLATE_CATEGORY" val="custom"/>
  <p:tag name="KSO_WM_TEMPLATE_INDEX" val="20218906"/>
  <p:tag name="KSO_WM_UNIT_LAYERLEVEL" val="1"/>
  <p:tag name="KSO_WM_TAG_VERSION" val="1.0"/>
  <p:tag name="KSO_WM_BEAUTIFY_FLAG" val="#wm#"/>
  <p:tag name="KSO_WM_FULL_TEXT_BEAUTIFY_COPY_ID" val="9"/>
</p:tagLst>
</file>

<file path=ppt/tags/tag4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地阐述你的观点"/>
  <p:tag name="KSO_WM_UNIT_NOCLEAR" val="0"/>
  <p:tag name="KSO_WM_UNIT_VALUE" val="102"/>
  <p:tag name="KSO_WM_UNIT_HIGHLIGHT" val="0"/>
  <p:tag name="KSO_WM_UNIT_COMPATIBLE" val="0"/>
  <p:tag name="KSO_WM_UNIT_DIAGRAM_ISNUMVISUAL" val="0"/>
  <p:tag name="KSO_WM_UNIT_DIAGRAM_ISREFERUNIT" val="0"/>
  <p:tag name="KSO_WM_UNIT_TYPE" val="f"/>
  <p:tag name="KSO_WM_UNIT_INDEX" val="1"/>
  <p:tag name="KSO_WM_UNIT_ID" val="custom20218906_7*f*1"/>
  <p:tag name="KSO_WM_TEMPLATE_CATEGORY" val="custom"/>
  <p:tag name="KSO_WM_TEMPLATE_INDEX" val="20218906"/>
  <p:tag name="KSO_WM_UNIT_LAYERLEVEL" val="1"/>
  <p:tag name="KSO_WM_TAG_VERSION" val="1.0"/>
  <p:tag name="KSO_WM_BEAUTIFY_FLAG" val="#wm#"/>
  <p:tag name="KSO_WM_FULL_TEXT_BEAUTIFY_COPY_ID" val="10"/>
</p:tagLst>
</file>

<file path=ppt/tags/tag46.xml><?xml version="1.0" encoding="utf-8"?>
<p:tagLst xmlns:a="http://schemas.openxmlformats.org/drawingml/2006/main" xmlns:r="http://schemas.openxmlformats.org/officeDocument/2006/relationships" xmlns:p="http://schemas.openxmlformats.org/presentationml/2006/main">
  <p:tag name="KSO_WM_SLIDE_ID" val="custom20218906_7"/>
  <p:tag name="KSO_WM_TEMPLATE_SUBCATEGORY" val="0"/>
  <p:tag name="KSO_WM_TEMPLATE_MASTER_TYPE" val="1"/>
  <p:tag name="KSO_WM_TEMPLATE_COLOR_TYPE"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906"/>
  <p:tag name="KSO_WM_SLIDE_LAYOUT" val="a_b_e_f"/>
  <p:tag name="KSO_WM_SLIDE_LAYOUT_CNT" val="1_1_1_1"/>
  <p:tag name="KSO_WM_FULL_TEXT_BEAUTIFY_COPY_ID" val="150995361"/>
</p:tagLst>
</file>

<file path=ppt/tags/tag47.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906_7*e*1"/>
  <p:tag name="KSO_WM_TEMPLATE_CATEGORY" val="custom"/>
  <p:tag name="KSO_WM_TEMPLATE_INDEX" val="20218906"/>
  <p:tag name="KSO_WM_UNIT_LAYERLEVEL" val="1"/>
  <p:tag name="KSO_WM_TAG_VERSION" val="1.0"/>
  <p:tag name="KSO_WM_BEAUTIFY_FLAG" val="#wm#"/>
  <p:tag name="KSO_WM_FULL_TEXT_BEAUTIFY_COPY_ID" val="20"/>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VALUE" val="4"/>
  <p:tag name="KSO_WM_UNIT_HIGHLIGHT" val="0"/>
  <p:tag name="KSO_WM_UNIT_COMPATIBLE" val="0"/>
  <p:tag name="KSO_WM_UNIT_DIAGRAM_ISNUMVISUAL" val="0"/>
  <p:tag name="KSO_WM_UNIT_DIAGRAM_ISREFERUNIT" val="0"/>
  <p:tag name="KSO_WM_UNIT_TYPE" val="b"/>
  <p:tag name="KSO_WM_UNIT_INDEX" val="1"/>
  <p:tag name="KSO_WM_UNIT_ID" val="custom20218906_7*b*1"/>
  <p:tag name="KSO_WM_TEMPLATE_CATEGORY" val="custom"/>
  <p:tag name="KSO_WM_TEMPLATE_INDEX" val="20218906"/>
  <p:tag name="KSO_WM_UNIT_LAYERLEVEL" val="1"/>
  <p:tag name="KSO_WM_TAG_VERSION" val="1.0"/>
  <p:tag name="KSO_WM_BEAUTIFY_FLAG" val="#wm#"/>
  <p:tag name="KSO_WM_FULL_TEXT_BEAUTIFY_COPY_ID" val="9"/>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地阐述你的观点"/>
  <p:tag name="KSO_WM_UNIT_NOCLEAR" val="0"/>
  <p:tag name="KSO_WM_UNIT_VALUE" val="102"/>
  <p:tag name="KSO_WM_UNIT_HIGHLIGHT" val="0"/>
  <p:tag name="KSO_WM_UNIT_COMPATIBLE" val="0"/>
  <p:tag name="KSO_WM_UNIT_DIAGRAM_ISNUMVISUAL" val="0"/>
  <p:tag name="KSO_WM_UNIT_DIAGRAM_ISREFERUNIT" val="0"/>
  <p:tag name="KSO_WM_UNIT_TYPE" val="f"/>
  <p:tag name="KSO_WM_UNIT_INDEX" val="1"/>
  <p:tag name="KSO_WM_UNIT_ID" val="custom20218906_7*f*1"/>
  <p:tag name="KSO_WM_TEMPLATE_CATEGORY" val="custom"/>
  <p:tag name="KSO_WM_TEMPLATE_INDEX" val="20218906"/>
  <p:tag name="KSO_WM_UNIT_LAYERLEVEL" val="1"/>
  <p:tag name="KSO_WM_TAG_VERSION" val="1.0"/>
  <p:tag name="KSO_WM_BEAUTIFY_FLAG" val="#wm#"/>
  <p:tag name="KSO_WM_FULL_TEXT_BEAUTIFY_COPY_ID" val="10"/>
</p:tagLst>
</file>

<file path=ppt/tags/tag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52.xml><?xml version="1.0" encoding="utf-8"?>
<p:tagLst xmlns:a="http://schemas.openxmlformats.org/drawingml/2006/main" xmlns:r="http://schemas.openxmlformats.org/officeDocument/2006/relationships" xmlns:p="http://schemas.openxmlformats.org/presentationml/2006/main">
  <p:tag name="KSO_WM_SLIDE_ID" val="custom20218906_7"/>
  <p:tag name="KSO_WM_TEMPLATE_SUBCATEGORY" val="0"/>
  <p:tag name="KSO_WM_TEMPLATE_MASTER_TYPE" val="1"/>
  <p:tag name="KSO_WM_TEMPLATE_COLOR_TYPE"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906"/>
  <p:tag name="KSO_WM_SLIDE_LAYOUT" val="a_b_e_f"/>
  <p:tag name="KSO_WM_SLIDE_LAYOUT_CNT" val="1_1_1_1"/>
  <p:tag name="KSO_WM_FULL_TEXT_BEAUTIFY_COPY_ID" val="150995361"/>
</p:tagLst>
</file>

<file path=ppt/tags/tag53.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906_7*e*1"/>
  <p:tag name="KSO_WM_TEMPLATE_CATEGORY" val="custom"/>
  <p:tag name="KSO_WM_TEMPLATE_INDEX" val="20218906"/>
  <p:tag name="KSO_WM_UNIT_LAYERLEVEL" val="1"/>
  <p:tag name="KSO_WM_TAG_VERSION" val="1.0"/>
  <p:tag name="KSO_WM_BEAUTIFY_FLAG" val="#wm#"/>
  <p:tag name="KSO_WM_FULL_TEXT_BEAUTIFY_COPY_ID" val="20"/>
</p:tagLst>
</file>

<file path=ppt/tags/tag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VALUE" val="4"/>
  <p:tag name="KSO_WM_UNIT_HIGHLIGHT" val="0"/>
  <p:tag name="KSO_WM_UNIT_COMPATIBLE" val="0"/>
  <p:tag name="KSO_WM_UNIT_DIAGRAM_ISNUMVISUAL" val="0"/>
  <p:tag name="KSO_WM_UNIT_DIAGRAM_ISREFERUNIT" val="0"/>
  <p:tag name="KSO_WM_UNIT_TYPE" val="b"/>
  <p:tag name="KSO_WM_UNIT_INDEX" val="1"/>
  <p:tag name="KSO_WM_UNIT_ID" val="custom20218906_7*b*1"/>
  <p:tag name="KSO_WM_TEMPLATE_CATEGORY" val="custom"/>
  <p:tag name="KSO_WM_TEMPLATE_INDEX" val="20218906"/>
  <p:tag name="KSO_WM_UNIT_LAYERLEVEL" val="1"/>
  <p:tag name="KSO_WM_TAG_VERSION" val="1.0"/>
  <p:tag name="KSO_WM_BEAUTIFY_FLAG" val="#wm#"/>
  <p:tag name="KSO_WM_FULL_TEXT_BEAUTIFY_COPY_ID" val="9"/>
</p:tagLst>
</file>

<file path=ppt/tags/tag56.xml><?xml version="1.0" encoding="utf-8"?>
<p:tagLst xmlns:a="http://schemas.openxmlformats.org/drawingml/2006/main" xmlns:r="http://schemas.openxmlformats.org/officeDocument/2006/relationships" xmlns:p="http://schemas.openxmlformats.org/presentationml/2006/main">
  <p:tag name="KSO_WM_SLIDE_ID" val="custom20218906_21"/>
  <p:tag name="KSO_WM_TEMPLATE_SUBCATEGORY" val="0"/>
  <p:tag name="KSO_WM_TEMPLATE_MASTER_TYPE" val="1"/>
  <p:tag name="KSO_WM_TEMPLATE_COLOR_TYPE" val="0"/>
  <p:tag name="KSO_WM_SLIDE_TYPE" val="endPage"/>
  <p:tag name="KSO_WM_SLIDE_SUBTYPE" val="pureTxt"/>
  <p:tag name="KSO_WM_SLIDE_ITEM_CNT" val="0"/>
  <p:tag name="KSO_WM_SLIDE_INDEX" val="21"/>
  <p:tag name="KSO_WM_TAG_VERSION" val="1.0"/>
  <p:tag name="KSO_WM_BEAUTIFY_FLAG" val="#wm#"/>
  <p:tag name="KSO_WM_TEMPLATE_CATEGORY" val="custom"/>
  <p:tag name="KSO_WM_TEMPLATE_INDEX" val="20218906"/>
  <p:tag name="KSO_WM_SLIDE_LAYOUT" val="a_b"/>
  <p:tag name="KSO_WM_SLIDE_LAYOUT_CNT" val="1_1"/>
  <p:tag name="KSO_WM_FULL_TEXT_BEAUTIFY_COPY_ID" val="150995375"/>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906_21*i*1"/>
  <p:tag name="KSO_WM_TEMPLATE_CATEGORY" val="custom"/>
  <p:tag name="KSO_WM_TEMPLATE_INDEX" val="20218906"/>
  <p:tag name="KSO_WM_UNIT_LAYERLEVEL" val="1"/>
  <p:tag name="KSO_WM_TAG_VERSION" val="1.0"/>
  <p:tag name="KSO_WM_BEAUTIFY_FLAG" val="#wm#"/>
  <p:tag name="KSO_WM_UNIT_PRESET_TEXT" val="202X"/>
  <p:tag name="KSO_WM_FULL_TEXT_BEAUTIFY_COPY_ID" val="12"/>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18906_21*a*1"/>
  <p:tag name="KSO_WM_TEMPLATE_CATEGORY" val="custom"/>
  <p:tag name="KSO_WM_TEMPLATE_INDEX" val="20218906"/>
  <p:tag name="KSO_WM_UNIT_LAYERLEVEL" val="1"/>
  <p:tag name="KSO_WM_TAG_VERSION" val="1.0"/>
  <p:tag name="KSO_WM_BEAUTIFY_FLAG" val="#wm#"/>
  <p:tag name="KSO_WM_UNIT_PRESET_TEXT" val="感谢观看"/>
  <p:tag name="KSO_WM_FULL_TEXT_BEAUTIFY_COPY_ID" val="4"/>
</p:tagLst>
</file>

<file path=ppt/tags/tag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b"/>
  <p:tag name="KSO_WM_UNIT_INDEX" val="1"/>
  <p:tag name="KSO_WM_UNIT_ID" val="custom20218906_21*b*1"/>
  <p:tag name="KSO_WM_TEMPLATE_CATEGORY" val="custom"/>
  <p:tag name="KSO_WM_TEMPLATE_INDEX" val="20218906"/>
  <p:tag name="KSO_WM_UNIT_LAYERLEVEL" val="1"/>
  <p:tag name="KSO_WM_TAG_VERSION" val="1.0"/>
  <p:tag name="KSO_WM_BEAUTIFY_FLAG" val="#wm#"/>
  <p:tag name="KSO_WM_UNIT_PRESET_TEXT" val="Thanks for watching"/>
  <p:tag name="KSO_WM_FULL_TEXT_BEAUTIFY_COPY_ID" val="5"/>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51</TotalTime>
  <Words>707</Words>
  <Application>Microsoft Office PowerPoint</Application>
  <PresentationFormat>宽屏</PresentationFormat>
  <Paragraphs>63</Paragraphs>
  <Slides>12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等线</vt:lpstr>
      <vt:lpstr>黑体</vt:lpstr>
      <vt:lpstr>宋体</vt:lpstr>
      <vt:lpstr>微软雅黑</vt:lpstr>
      <vt:lpstr>Arial</vt:lpstr>
      <vt:lpstr>Calibri</vt:lpstr>
      <vt:lpstr>Times New Roman</vt:lpstr>
      <vt:lpstr>Tw Cen MT</vt:lpstr>
      <vt:lpstr>Tw Cen MT Condensed</vt:lpstr>
      <vt:lpstr>Wingdings 3</vt:lpstr>
      <vt:lpstr>积分</vt:lpstr>
      <vt:lpstr>课程报告七</vt:lpstr>
      <vt:lpstr>PowerPoint 演示文稿</vt:lpstr>
      <vt:lpstr>项目产品开发经济分析</vt:lpstr>
      <vt:lpstr>PowerPoint 演示文稿</vt:lpstr>
      <vt:lpstr>PowerPoint 演示文稿</vt:lpstr>
      <vt:lpstr>项目产品开发对社会的影响</vt:lpstr>
      <vt:lpstr>PowerPoint 演示文稿</vt:lpstr>
      <vt:lpstr>会议记录</vt:lpstr>
      <vt:lpstr>PowerPoint 演示文稿</vt:lpstr>
      <vt:lpstr>完成情况小结</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课程报告三</dc:title>
  <dc:creator>B3207</dc:creator>
  <cp:lastModifiedBy>1146514060@qq.com</cp:lastModifiedBy>
  <cp:revision>22</cp:revision>
  <dcterms:created xsi:type="dcterms:W3CDTF">2021-11-01T12:20:00Z</dcterms:created>
  <dcterms:modified xsi:type="dcterms:W3CDTF">2021-12-26T14:34:37Z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86D92251EFD747CA9BF7D57FBA7B3E93</vt:lpwstr>
  </property>
  <property fmtid="{D5CDD505-2E9C-101B-9397-08002B2CF9AE}" pid="3" name="KSOProductBuildVer">
    <vt:lpwstr>2052-11.1.0.10361</vt:lpwstr>
  </property>
</Properties>
</file>