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664" r:id="rId3"/>
    <p:sldId id="780" r:id="rId4"/>
    <p:sldId id="781" r:id="rId5"/>
    <p:sldId id="334" r:id="rId6"/>
    <p:sldId id="672" r:id="rId7"/>
    <p:sldId id="654" r:id="rId8"/>
    <p:sldId id="798" r:id="rId9"/>
    <p:sldId id="694" r:id="rId10"/>
    <p:sldId id="801" r:id="rId11"/>
    <p:sldId id="793" r:id="rId12"/>
  </p:sldIdLst>
  <p:sldSz cx="10693400" cy="7561263"/>
  <p:notesSz cx="6858000" cy="9144000"/>
  <p:defaultTextStyle>
    <a:defPPr>
      <a:defRPr lang="zh-CN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1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260" y="44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70ADB2-1A07-4EFA-B6B4-D5C43CDECD3C}" type="doc">
      <dgm:prSet loTypeId="urn:microsoft.com/office/officeart/2005/8/layout/hProcess9" loCatId="process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4B88F05E-C82B-4F46-9F60-4F55EB62B865}">
      <dgm:prSet/>
      <dgm:spPr/>
      <dgm:t>
        <a:bodyPr/>
        <a:lstStyle/>
        <a:p>
          <a:pPr rtl="0"/>
          <a:r>
            <a:rPr lang="zh-CN" altLang="en-US" b="1" dirty="0">
              <a:solidFill>
                <a:schemeClr val="tx1"/>
              </a:solidFill>
            </a:rPr>
            <a:t>表示</a:t>
          </a:r>
          <a:endParaRPr lang="en-US" altLang="zh-CN" b="1" dirty="0">
            <a:solidFill>
              <a:schemeClr val="tx1"/>
            </a:solidFill>
          </a:endParaRPr>
        </a:p>
        <a:p>
          <a:pPr rtl="0"/>
          <a:r>
            <a:rPr lang="en-US" altLang="zh-CN" dirty="0">
              <a:solidFill>
                <a:schemeClr val="tx1"/>
              </a:solidFill>
            </a:rPr>
            <a:t>(Representation)</a:t>
          </a:r>
        </a:p>
      </dgm:t>
    </dgm:pt>
    <dgm:pt modelId="{B8CF3230-F6BC-443F-9CE1-B6F052EAA678}" type="parTrans" cxnId="{5B2A762A-CF61-4DC9-9B1F-C43EBE8FF2F9}">
      <dgm:prSet/>
      <dgm:spPr/>
      <dgm:t>
        <a:bodyPr/>
        <a:lstStyle/>
        <a:p>
          <a:endParaRPr lang="zh-CN" altLang="en-US"/>
        </a:p>
      </dgm:t>
    </dgm:pt>
    <dgm:pt modelId="{7FCDBB50-36C0-4ECA-B9B9-4191FD649D8D}" type="sibTrans" cxnId="{5B2A762A-CF61-4DC9-9B1F-C43EBE8FF2F9}">
      <dgm:prSet/>
      <dgm:spPr/>
      <dgm:t>
        <a:bodyPr/>
        <a:lstStyle/>
        <a:p>
          <a:endParaRPr lang="zh-CN" altLang="en-US"/>
        </a:p>
      </dgm:t>
    </dgm:pt>
    <dgm:pt modelId="{88F92804-26FA-4EBA-8DEC-F94584D8938C}">
      <dgm:prSet/>
      <dgm:spPr/>
      <dgm:t>
        <a:bodyPr/>
        <a:lstStyle/>
        <a:p>
          <a:pPr rtl="0"/>
          <a:r>
            <a:rPr lang="zh-CN" b="1" dirty="0">
              <a:solidFill>
                <a:schemeClr val="tx1"/>
              </a:solidFill>
            </a:rPr>
            <a:t>训练</a:t>
          </a:r>
          <a:endParaRPr lang="en-US" altLang="zh-CN" b="1" dirty="0">
            <a:solidFill>
              <a:schemeClr val="tx1"/>
            </a:solidFill>
          </a:endParaRPr>
        </a:p>
        <a:p>
          <a:pPr rtl="0"/>
          <a:r>
            <a:rPr lang="en-US" dirty="0">
              <a:solidFill>
                <a:schemeClr val="tx1"/>
              </a:solidFill>
            </a:rPr>
            <a:t>(Training/Learning)</a:t>
          </a:r>
          <a:endParaRPr lang="zh-CN" dirty="0">
            <a:solidFill>
              <a:schemeClr val="tx1"/>
            </a:solidFill>
          </a:endParaRPr>
        </a:p>
      </dgm:t>
    </dgm:pt>
    <dgm:pt modelId="{2A4834F5-09BE-4A30-9556-3DC32E981ABF}" type="parTrans" cxnId="{D992CF68-6692-43BB-9E74-AA153AAA0D42}">
      <dgm:prSet/>
      <dgm:spPr/>
      <dgm:t>
        <a:bodyPr/>
        <a:lstStyle/>
        <a:p>
          <a:endParaRPr lang="zh-CN" altLang="en-US"/>
        </a:p>
      </dgm:t>
    </dgm:pt>
    <dgm:pt modelId="{BB6142F5-C415-489E-97C8-537E3C808125}" type="sibTrans" cxnId="{D992CF68-6692-43BB-9E74-AA153AAA0D42}">
      <dgm:prSet/>
      <dgm:spPr/>
      <dgm:t>
        <a:bodyPr/>
        <a:lstStyle/>
        <a:p>
          <a:endParaRPr lang="zh-CN" altLang="en-US"/>
        </a:p>
      </dgm:t>
    </dgm:pt>
    <dgm:pt modelId="{B2B412C1-CDBD-46E6-819C-35D5A74FA007}">
      <dgm:prSet custT="1"/>
      <dgm:spPr/>
      <dgm:t>
        <a:bodyPr/>
        <a:lstStyle/>
        <a:p>
          <a:pPr rtl="0"/>
          <a:r>
            <a:rPr lang="zh-CN" sz="2000" b="0" dirty="0">
              <a:solidFill>
                <a:schemeClr val="tx1"/>
              </a:solidFill>
            </a:rPr>
            <a:t>测试</a:t>
          </a:r>
          <a:endParaRPr lang="en-US" altLang="zh-CN" sz="2000" b="0" dirty="0">
            <a:solidFill>
              <a:schemeClr val="tx1"/>
            </a:solidFill>
          </a:endParaRPr>
        </a:p>
        <a:p>
          <a:pPr rtl="0"/>
          <a:r>
            <a:rPr lang="en-US" sz="2000" b="0" dirty="0">
              <a:solidFill>
                <a:schemeClr val="tx1"/>
              </a:solidFill>
            </a:rPr>
            <a:t>(Testing/Predicting/Inference)</a:t>
          </a:r>
          <a:endParaRPr lang="zh-CN" sz="2000" b="0" dirty="0">
            <a:solidFill>
              <a:schemeClr val="tx1"/>
            </a:solidFill>
          </a:endParaRPr>
        </a:p>
      </dgm:t>
    </dgm:pt>
    <dgm:pt modelId="{A8C7924E-7A81-49C1-AE22-EDD3FDFA5869}" type="parTrans" cxnId="{330A179C-9BCD-4C70-BF6D-70921D73C7CD}">
      <dgm:prSet/>
      <dgm:spPr/>
      <dgm:t>
        <a:bodyPr/>
        <a:lstStyle/>
        <a:p>
          <a:endParaRPr lang="zh-CN" altLang="en-US"/>
        </a:p>
      </dgm:t>
    </dgm:pt>
    <dgm:pt modelId="{89E8B735-DC87-4ACB-85CE-2C96F60ADD85}" type="sibTrans" cxnId="{330A179C-9BCD-4C70-BF6D-70921D73C7CD}">
      <dgm:prSet/>
      <dgm:spPr/>
      <dgm:t>
        <a:bodyPr/>
        <a:lstStyle/>
        <a:p>
          <a:endParaRPr lang="zh-CN" altLang="en-US"/>
        </a:p>
      </dgm:t>
    </dgm:pt>
    <dgm:pt modelId="{A8BD8460-C1F2-46E2-B870-862B04482E18}" type="pres">
      <dgm:prSet presAssocID="{4C70ADB2-1A07-4EFA-B6B4-D5C43CDECD3C}" presName="CompostProcess" presStyleCnt="0">
        <dgm:presLayoutVars>
          <dgm:dir/>
          <dgm:resizeHandles val="exact"/>
        </dgm:presLayoutVars>
      </dgm:prSet>
      <dgm:spPr/>
    </dgm:pt>
    <dgm:pt modelId="{6967FC14-625F-45DA-8AB3-2A33E2AE6F18}" type="pres">
      <dgm:prSet presAssocID="{4C70ADB2-1A07-4EFA-B6B4-D5C43CDECD3C}" presName="arrow" presStyleLbl="bgShp" presStyleIdx="0" presStyleCnt="1"/>
      <dgm:spPr/>
    </dgm:pt>
    <dgm:pt modelId="{1D9E1826-030A-4ABD-B2FB-3DA171C5FB13}" type="pres">
      <dgm:prSet presAssocID="{4C70ADB2-1A07-4EFA-B6B4-D5C43CDECD3C}" presName="linearProcess" presStyleCnt="0"/>
      <dgm:spPr/>
    </dgm:pt>
    <dgm:pt modelId="{746A50DB-B9BA-4432-961E-95A04614FADE}" type="pres">
      <dgm:prSet presAssocID="{4B88F05E-C82B-4F46-9F60-4F55EB62B865}" presName="textNode" presStyleLbl="node1" presStyleIdx="0" presStyleCnt="3">
        <dgm:presLayoutVars>
          <dgm:bulletEnabled val="1"/>
        </dgm:presLayoutVars>
      </dgm:prSet>
      <dgm:spPr/>
    </dgm:pt>
    <dgm:pt modelId="{CC49AD92-A0B7-4F07-BFC2-3EC7DB7E85A1}" type="pres">
      <dgm:prSet presAssocID="{7FCDBB50-36C0-4ECA-B9B9-4191FD649D8D}" presName="sibTrans" presStyleCnt="0"/>
      <dgm:spPr/>
    </dgm:pt>
    <dgm:pt modelId="{D709DEAE-F709-4900-8FC5-37D563A67456}" type="pres">
      <dgm:prSet presAssocID="{88F92804-26FA-4EBA-8DEC-F94584D8938C}" presName="textNode" presStyleLbl="node1" presStyleIdx="1" presStyleCnt="3">
        <dgm:presLayoutVars>
          <dgm:bulletEnabled val="1"/>
        </dgm:presLayoutVars>
      </dgm:prSet>
      <dgm:spPr/>
    </dgm:pt>
    <dgm:pt modelId="{C4B757CC-A116-4B4E-B3C2-AC5A51D4A8B0}" type="pres">
      <dgm:prSet presAssocID="{BB6142F5-C415-489E-97C8-537E3C808125}" presName="sibTrans" presStyleCnt="0"/>
      <dgm:spPr/>
    </dgm:pt>
    <dgm:pt modelId="{7A597973-0DE6-4A5C-8D3D-6FDA09D15828}" type="pres">
      <dgm:prSet presAssocID="{B2B412C1-CDBD-46E6-819C-35D5A74FA00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168C4A1E-DE14-4A4A-9FE8-1878F3CD7740}" type="presOf" srcId="{B2B412C1-CDBD-46E6-819C-35D5A74FA007}" destId="{7A597973-0DE6-4A5C-8D3D-6FDA09D15828}" srcOrd="0" destOrd="0" presId="urn:microsoft.com/office/officeart/2005/8/layout/hProcess9"/>
    <dgm:cxn modelId="{5B2A762A-CF61-4DC9-9B1F-C43EBE8FF2F9}" srcId="{4C70ADB2-1A07-4EFA-B6B4-D5C43CDECD3C}" destId="{4B88F05E-C82B-4F46-9F60-4F55EB62B865}" srcOrd="0" destOrd="0" parTransId="{B8CF3230-F6BC-443F-9CE1-B6F052EAA678}" sibTransId="{7FCDBB50-36C0-4ECA-B9B9-4191FD649D8D}"/>
    <dgm:cxn modelId="{D992CF68-6692-43BB-9E74-AA153AAA0D42}" srcId="{4C70ADB2-1A07-4EFA-B6B4-D5C43CDECD3C}" destId="{88F92804-26FA-4EBA-8DEC-F94584D8938C}" srcOrd="1" destOrd="0" parTransId="{2A4834F5-09BE-4A30-9556-3DC32E981ABF}" sibTransId="{BB6142F5-C415-489E-97C8-537E3C808125}"/>
    <dgm:cxn modelId="{D036A349-A527-42EC-A6C3-8910C1FBF738}" type="presOf" srcId="{4B88F05E-C82B-4F46-9F60-4F55EB62B865}" destId="{746A50DB-B9BA-4432-961E-95A04614FADE}" srcOrd="0" destOrd="0" presId="urn:microsoft.com/office/officeart/2005/8/layout/hProcess9"/>
    <dgm:cxn modelId="{80F2D976-23FE-4460-B65B-469503AC090E}" type="presOf" srcId="{88F92804-26FA-4EBA-8DEC-F94584D8938C}" destId="{D709DEAE-F709-4900-8FC5-37D563A67456}" srcOrd="0" destOrd="0" presId="urn:microsoft.com/office/officeart/2005/8/layout/hProcess9"/>
    <dgm:cxn modelId="{330A179C-9BCD-4C70-BF6D-70921D73C7CD}" srcId="{4C70ADB2-1A07-4EFA-B6B4-D5C43CDECD3C}" destId="{B2B412C1-CDBD-46E6-819C-35D5A74FA007}" srcOrd="2" destOrd="0" parTransId="{A8C7924E-7A81-49C1-AE22-EDD3FDFA5869}" sibTransId="{89E8B735-DC87-4ACB-85CE-2C96F60ADD85}"/>
    <dgm:cxn modelId="{822121D0-0829-440C-8312-3F0C77DEC8C0}" type="presOf" srcId="{4C70ADB2-1A07-4EFA-B6B4-D5C43CDECD3C}" destId="{A8BD8460-C1F2-46E2-B870-862B04482E18}" srcOrd="0" destOrd="0" presId="urn:microsoft.com/office/officeart/2005/8/layout/hProcess9"/>
    <dgm:cxn modelId="{975E8951-CBE8-481C-B1B4-87F0C80C4E15}" type="presParOf" srcId="{A8BD8460-C1F2-46E2-B870-862B04482E18}" destId="{6967FC14-625F-45DA-8AB3-2A33E2AE6F18}" srcOrd="0" destOrd="0" presId="urn:microsoft.com/office/officeart/2005/8/layout/hProcess9"/>
    <dgm:cxn modelId="{B84D3C00-9B87-4333-8D26-E57864430D0F}" type="presParOf" srcId="{A8BD8460-C1F2-46E2-B870-862B04482E18}" destId="{1D9E1826-030A-4ABD-B2FB-3DA171C5FB13}" srcOrd="1" destOrd="0" presId="urn:microsoft.com/office/officeart/2005/8/layout/hProcess9"/>
    <dgm:cxn modelId="{AB436211-DDD5-4238-AB60-6433372837C5}" type="presParOf" srcId="{1D9E1826-030A-4ABD-B2FB-3DA171C5FB13}" destId="{746A50DB-B9BA-4432-961E-95A04614FADE}" srcOrd="0" destOrd="0" presId="urn:microsoft.com/office/officeart/2005/8/layout/hProcess9"/>
    <dgm:cxn modelId="{A0C561C7-5597-4FA6-8B99-2B2EFE665FC9}" type="presParOf" srcId="{1D9E1826-030A-4ABD-B2FB-3DA171C5FB13}" destId="{CC49AD92-A0B7-4F07-BFC2-3EC7DB7E85A1}" srcOrd="1" destOrd="0" presId="urn:microsoft.com/office/officeart/2005/8/layout/hProcess9"/>
    <dgm:cxn modelId="{95FDF294-B632-4503-AAA7-2DCD377C5BB1}" type="presParOf" srcId="{1D9E1826-030A-4ABD-B2FB-3DA171C5FB13}" destId="{D709DEAE-F709-4900-8FC5-37D563A67456}" srcOrd="2" destOrd="0" presId="urn:microsoft.com/office/officeart/2005/8/layout/hProcess9"/>
    <dgm:cxn modelId="{6697B570-AA05-4985-83EC-C44BB7D6D3E3}" type="presParOf" srcId="{1D9E1826-030A-4ABD-B2FB-3DA171C5FB13}" destId="{C4B757CC-A116-4B4E-B3C2-AC5A51D4A8B0}" srcOrd="3" destOrd="0" presId="urn:microsoft.com/office/officeart/2005/8/layout/hProcess9"/>
    <dgm:cxn modelId="{5A67AF47-D8A4-49FC-AFD6-AF04AF57DED9}" type="presParOf" srcId="{1D9E1826-030A-4ABD-B2FB-3DA171C5FB13}" destId="{7A597973-0DE6-4A5C-8D3D-6FDA09D1582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67FC14-625F-45DA-8AB3-2A33E2AE6F18}">
      <dsp:nvSpPr>
        <dsp:cNvPr id="0" name=""/>
        <dsp:cNvSpPr/>
      </dsp:nvSpPr>
      <dsp:spPr>
        <a:xfrm>
          <a:off x="652158" y="0"/>
          <a:ext cx="7391134" cy="3598164"/>
        </a:xfrm>
        <a:prstGeom prst="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746A50DB-B9BA-4432-961E-95A04614FADE}">
      <dsp:nvSpPr>
        <dsp:cNvPr id="0" name=""/>
        <dsp:cNvSpPr/>
      </dsp:nvSpPr>
      <dsp:spPr>
        <a:xfrm>
          <a:off x="4219" y="1079449"/>
          <a:ext cx="2762918" cy="143926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schemeClr val="tx1"/>
              </a:solidFill>
            </a:rPr>
            <a:t>表示</a:t>
          </a:r>
          <a:endParaRPr lang="en-US" altLang="zh-CN" sz="2400" b="1" kern="1200" dirty="0">
            <a:solidFill>
              <a:schemeClr val="tx1"/>
            </a:solidFill>
          </a:endParaRPr>
        </a:p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tx1"/>
              </a:solidFill>
            </a:rPr>
            <a:t>(Representation)</a:t>
          </a:r>
        </a:p>
      </dsp:txBody>
      <dsp:txXfrm>
        <a:off x="74478" y="1149708"/>
        <a:ext cx="2622400" cy="1298747"/>
      </dsp:txXfrm>
    </dsp:sp>
    <dsp:sp modelId="{D709DEAE-F709-4900-8FC5-37D563A67456}">
      <dsp:nvSpPr>
        <dsp:cNvPr id="0" name=""/>
        <dsp:cNvSpPr/>
      </dsp:nvSpPr>
      <dsp:spPr>
        <a:xfrm>
          <a:off x="2966266" y="1079449"/>
          <a:ext cx="2762918" cy="1439265"/>
        </a:xfrm>
        <a:prstGeom prst="round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b="1" kern="1200" dirty="0">
              <a:solidFill>
                <a:schemeClr val="tx1"/>
              </a:solidFill>
            </a:rPr>
            <a:t>训练</a:t>
          </a:r>
          <a:endParaRPr lang="en-US" altLang="zh-CN" sz="2400" b="1" kern="1200" dirty="0">
            <a:solidFill>
              <a:schemeClr val="tx1"/>
            </a:solidFill>
          </a:endParaRPr>
        </a:p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(Training/Learning)</a:t>
          </a:r>
          <a:endParaRPr lang="zh-CN" sz="2400" kern="1200" dirty="0">
            <a:solidFill>
              <a:schemeClr val="tx1"/>
            </a:solidFill>
          </a:endParaRPr>
        </a:p>
      </dsp:txBody>
      <dsp:txXfrm>
        <a:off x="3036525" y="1149708"/>
        <a:ext cx="2622400" cy="1298747"/>
      </dsp:txXfrm>
    </dsp:sp>
    <dsp:sp modelId="{7A597973-0DE6-4A5C-8D3D-6FDA09D15828}">
      <dsp:nvSpPr>
        <dsp:cNvPr id="0" name=""/>
        <dsp:cNvSpPr/>
      </dsp:nvSpPr>
      <dsp:spPr>
        <a:xfrm>
          <a:off x="5928314" y="1079449"/>
          <a:ext cx="2762918" cy="1439265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b="0" kern="1200" dirty="0">
              <a:solidFill>
                <a:schemeClr val="tx1"/>
              </a:solidFill>
            </a:rPr>
            <a:t>测试</a:t>
          </a:r>
          <a:endParaRPr lang="en-US" altLang="zh-CN" sz="2000" b="0" kern="1200" dirty="0">
            <a:solidFill>
              <a:schemeClr val="tx1"/>
            </a:solidFill>
          </a:endParaRPr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tx1"/>
              </a:solidFill>
            </a:rPr>
            <a:t>(Testing/Predicting/Inference)</a:t>
          </a:r>
          <a:endParaRPr lang="zh-CN" sz="2000" b="0" kern="1200" dirty="0">
            <a:solidFill>
              <a:schemeClr val="tx1"/>
            </a:solidFill>
          </a:endParaRPr>
        </a:p>
      </dsp:txBody>
      <dsp:txXfrm>
        <a:off x="5998573" y="1149708"/>
        <a:ext cx="2622400" cy="12987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C203A-DDBD-4F44-BDC5-2F77DAD483A6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F1F9E-7F57-4E57-BC8F-7F8135BCA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01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F1F9E-7F57-4E57-BC8F-7F8135BCA58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300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1C42-1154-4835-8469-74CEE61A2023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1C42-1154-4835-8469-74CEE61A2023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52715" y="302802"/>
            <a:ext cx="2406015" cy="645157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4670" y="302802"/>
            <a:ext cx="7039822" cy="645157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1C42-1154-4835-8469-74CEE61A2023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1C42-1154-4835-8469-74CEE61A2023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705" y="4858812"/>
            <a:ext cx="9089390" cy="1501751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5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30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5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61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6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91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6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22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1C42-1154-4835-8469-74CEE61A2023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4670" y="1764295"/>
            <a:ext cx="4722918" cy="499008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35812" y="1764295"/>
            <a:ext cx="4722918" cy="499008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1C42-1154-4835-8469-74CEE61A2023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1C42-1154-4835-8469-74CEE61A2023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1C42-1154-4835-8469-74CEE61A2023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1C42-1154-4835-8469-74CEE61A2023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1C42-1154-4835-8469-74CEE61A2023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1C42-1154-4835-8469-74CEE61A2023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B515-4A24-4868-9827-5976A68D0E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B1C42-1154-4835-8469-74CEE61A2023}" type="datetimeFigureOut">
              <a:rPr lang="zh-CN" altLang="en-US" smtClean="0"/>
              <a:pPr/>
              <a:t>2020/10/29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9B515-4A24-4868-9827-5976A68D0E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image" Target="../media/image5.png"/><Relationship Id="rId5" Type="http://schemas.openxmlformats.org/officeDocument/2006/relationships/image" Target="../media/image2.wmf"/><Relationship Id="rId10" Type="http://schemas.openxmlformats.org/officeDocument/2006/relationships/image" Target="../media/image7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29.png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财大ppt模板\B10PPT模板（二）-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0" y="0"/>
            <a:ext cx="10692000" cy="7556183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2164" y="2566186"/>
            <a:ext cx="9649072" cy="1502477"/>
          </a:xfrm>
        </p:spPr>
        <p:txBody>
          <a:bodyPr>
            <a:noAutofit/>
          </a:bodyPr>
          <a:lstStyle/>
          <a:p>
            <a:r>
              <a:rPr lang="zh-CN" altLang="en-US" sz="3600" b="1" dirty="0"/>
              <a:t>机器学习原理</a:t>
            </a:r>
            <a:endParaRPr lang="zh-CN" altLang="en-US" sz="3600" b="1" dirty="0">
              <a:solidFill>
                <a:srgbClr val="7C1D20"/>
              </a:solidFill>
              <a:latin typeface="+mn-ea"/>
              <a:ea typeface="+mn-ea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972218" y="3780631"/>
            <a:ext cx="8406930" cy="2232248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pPr algn="ctr" fontAlgn="ctr">
              <a:lnSpc>
                <a:spcPct val="125000"/>
              </a:lnSpc>
              <a:defRPr/>
            </a:pP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郭峰</a:t>
            </a:r>
            <a:endParaRPr kumimoji="1"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fontAlgn="ctr">
              <a:lnSpc>
                <a:spcPct val="125000"/>
              </a:lnSpc>
              <a:defRPr/>
            </a:pP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上海财经大学</a:t>
            </a:r>
            <a:endParaRPr kumimoji="1"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064CA-DE55-4D37-8648-19CAD5232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机器学习实现要点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F9465F-E4EA-434A-9F67-963192BD2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670" y="1529481"/>
            <a:ext cx="9624060" cy="49900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主流软件都提供了现成的机器学习算法模型，不用自己去编写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因此实现一个机器学习的关键在于获得数据、定义特征（解释变量</a:t>
            </a:r>
            <a:r>
              <a:rPr lang="en-US" altLang="zh-CN" sz="2800" dirty="0"/>
              <a:t>X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计量经济学使用的结构化数据，机器学习往往应用在非结构化数据当中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爬虫、解析、清洗数据工作量占到一个</a:t>
            </a:r>
            <a:r>
              <a:rPr lang="en-US" altLang="zh-CN" sz="2800" dirty="0"/>
              <a:t>Project</a:t>
            </a:r>
            <a:r>
              <a:rPr lang="zh-CN" altLang="en-US" sz="2800" dirty="0"/>
              <a:t>的</a:t>
            </a:r>
            <a:r>
              <a:rPr lang="en-US" altLang="zh-CN" sz="2800" dirty="0"/>
              <a:t>95%</a:t>
            </a:r>
          </a:p>
          <a:p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4133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9ED29-CE67-4979-A46F-D7CC4B95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我们能用机器学习做什么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904310-5E06-45CD-96CB-4FCC54815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670" y="1582290"/>
            <a:ext cx="9624060" cy="49900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预测（公司破产概率、经济是否衰退）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数据生成（文本情绪、从姓名推测性别）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/>
              <a:t>因果</a:t>
            </a:r>
            <a:r>
              <a:rPr lang="zh-CN" altLang="en-US" sz="2800" dirty="0"/>
              <a:t>识别（构造反事实结果、异质性检验）</a:t>
            </a:r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04A90A-FCA3-4276-BD00-8EB15412A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2971800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A2B14791-236F-414F-A0D0-1869DADB1F62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246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CBAAD-92B9-4E4E-8B31-6ED021B8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机器学习的任务是预测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49747A-C13C-45F4-B433-50D481A5F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计量经济学重点：参数估计、因果推断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相对于计量经济学，机器学习不仅仅是使用了不同的方法（很多方法其实是重叠的），更重要的是关注点不同。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相对于计量经济学，机器学习更加关注模型的预测能力：结论是否可以外推（范化，</a:t>
            </a:r>
            <a:r>
              <a:rPr lang="en-US" altLang="zh-CN" sz="2800" dirty="0"/>
              <a:t>generalize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A21B3D-5DA4-41A8-95A8-7D99B7B92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2971800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A2B14791-236F-414F-A0D0-1869DADB1F62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086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1A3D4-0D1D-4DD0-B2C1-BC848277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什么叫预测：最小二乘法回顾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D4239C-AB8F-4D8A-83D5-5794EF62B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2971800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A2B14791-236F-414F-A0D0-1869DADB1F62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AE19492F-7BF8-4637-B699-D63CB8B4C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线性回归：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参数估计：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基于以下公式的最小化：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估计好参数后，对于全新的</a:t>
            </a:r>
            <a:r>
              <a:rPr lang="en-US" altLang="zh-CN" sz="2400" dirty="0"/>
              <a:t>X</a:t>
            </a:r>
            <a:r>
              <a:rPr lang="zh-CN" altLang="en-US" sz="2400" dirty="0"/>
              <a:t>，</a:t>
            </a:r>
            <a:r>
              <a:rPr lang="en-US" altLang="zh-CN" sz="2400" dirty="0"/>
              <a:t>    </a:t>
            </a:r>
            <a:r>
              <a:rPr lang="zh-CN" altLang="en-US" sz="2400" dirty="0"/>
              <a:t>就是其预测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计量经济学关注的是参数估计   ，机器学习关注的是</a:t>
            </a:r>
          </a:p>
          <a:p>
            <a:endParaRPr lang="zh-CN" altLang="en-US" sz="2400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B300E7D-6B91-4852-ABCD-2D099FF1EA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212781"/>
              </p:ext>
            </p:extLst>
          </p:nvPr>
        </p:nvGraphicFramePr>
        <p:xfrm>
          <a:off x="2538388" y="1579766"/>
          <a:ext cx="5806540" cy="706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Equation" r:id="rId4" imgW="1879560" imgH="228600" progId="Equation.DSMT4">
                  <p:embed/>
                </p:oleObj>
              </mc:Choice>
              <mc:Fallback>
                <p:oleObj name="Equation" r:id="rId4" imgW="1879560" imgH="2286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EB300E7D-6B91-4852-ABCD-2D099FF1EA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38388" y="1579766"/>
                        <a:ext cx="5806540" cy="7067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9">
            <a:extLst>
              <a:ext uri="{FF2B5EF4-FFF2-40B4-BE49-F238E27FC236}">
                <a16:creationId xmlns:a16="http://schemas.microsoft.com/office/drawing/2014/main" id="{B7BF6B79-41FD-4AF7-BC7A-F0C793210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388" y="2636307"/>
            <a:ext cx="5688632" cy="606787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</p:pic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5CB31F95-EE00-4B73-9D5A-B4DF5B9211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16509"/>
              </p:ext>
            </p:extLst>
          </p:nvPr>
        </p:nvGraphicFramePr>
        <p:xfrm>
          <a:off x="4410596" y="3293626"/>
          <a:ext cx="1493884" cy="748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Equation" r:id="rId7" imgW="711000" imgH="355320" progId="Equation.DSMT4">
                  <p:embed/>
                </p:oleObj>
              </mc:Choice>
              <mc:Fallback>
                <p:oleObj name="Equation" r:id="rId7" imgW="711000" imgH="35532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5CB31F95-EE00-4B73-9D5A-B4DF5B9211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10596" y="3293626"/>
                        <a:ext cx="1493884" cy="748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3CF73B9-6D7D-4DAB-9855-EE8DACFA7639}"/>
                  </a:ext>
                </a:extLst>
              </p:cNvPr>
              <p:cNvSpPr/>
              <p:nvPr/>
            </p:nvSpPr>
            <p:spPr>
              <a:xfrm>
                <a:off x="7002884" y="4321116"/>
                <a:ext cx="714529" cy="5971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zh-CN" altLang="en-US" sz="2315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sSub>
                            <m:sSubPr>
                              <m:ctrlPr>
                                <a:rPr lang="zh-CN" altLang="en-US" sz="231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315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zh-CN" altLang="en-US" sz="231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lim>
                          <m:r>
                            <a:rPr lang="zh-CN" altLang="en-US" sz="2315">
                              <a:latin typeface="Cambria Math" panose="02040503050406030204" pitchFamily="18" charset="0"/>
                            </a:rPr>
                            <m:t>∧</m:t>
                          </m:r>
                        </m:lim>
                      </m:limUpp>
                    </m:oMath>
                  </m:oMathPara>
                </a14:m>
                <a:endParaRPr lang="zh-CN" altLang="en-US" sz="2315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3CF73B9-6D7D-4DAB-9855-EE8DACFA76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884" y="4321116"/>
                <a:ext cx="714529" cy="5971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68A6A40-270E-4EBD-8219-42A1EDEAFFBB}"/>
                  </a:ext>
                </a:extLst>
              </p:cNvPr>
              <p:cNvSpPr/>
              <p:nvPr/>
            </p:nvSpPr>
            <p:spPr>
              <a:xfrm>
                <a:off x="4879334" y="5190263"/>
                <a:ext cx="440505" cy="6067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zh-CN" altLang="en-US" sz="2315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zh-CN" altLang="en-US" sz="2315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lim>
                          <m:r>
                            <a:rPr lang="zh-CN" altLang="en-US" sz="2315">
                              <a:latin typeface="Cambria Math" panose="02040503050406030204" pitchFamily="18" charset="0"/>
                            </a:rPr>
                            <m:t>∧</m:t>
                          </m:r>
                        </m:lim>
                      </m:limUpp>
                    </m:oMath>
                  </m:oMathPara>
                </a14:m>
                <a:endParaRPr lang="zh-CN" altLang="en-US" sz="2315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68A6A40-270E-4EBD-8219-42A1EDEAFF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334" y="5190263"/>
                <a:ext cx="440505" cy="6067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5296EEC-776D-47F2-B7F2-B94E8CBAD82C}"/>
                  </a:ext>
                </a:extLst>
              </p:cNvPr>
              <p:cNvSpPr/>
              <p:nvPr/>
            </p:nvSpPr>
            <p:spPr>
              <a:xfrm>
                <a:off x="8015135" y="5190263"/>
                <a:ext cx="423770" cy="540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zh-CN" altLang="en-US" sz="2315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zh-CN" altLang="en-US" sz="2315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lim>
                          <m:r>
                            <a:rPr lang="zh-CN" altLang="en-US" sz="2315">
                              <a:latin typeface="Cambria Math" panose="02040503050406030204" pitchFamily="18" charset="0"/>
                            </a:rPr>
                            <m:t>∧</m:t>
                          </m:r>
                        </m:lim>
                      </m:limUpp>
                    </m:oMath>
                  </m:oMathPara>
                </a14:m>
                <a:endParaRPr lang="zh-CN" altLang="en-US" sz="2315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5296EEC-776D-47F2-B7F2-B94E8CBAD8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135" y="5190263"/>
                <a:ext cx="423770" cy="5401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17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F928D-A947-443E-8017-4436DC643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预测到底是否准确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E9D6B7-84B7-4AB1-9E7F-29C18EAA7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976" y="1563012"/>
            <a:ext cx="9624060" cy="49900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传统计量重心在于     而不在于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对于我们所分析的样本，我们实现了                          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r>
              <a:rPr lang="zh-CN" altLang="en-US" sz="2800" dirty="0"/>
              <a:t>的最小化，但对于全新的                  ，上述最小化是否依然成立？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理论上要求如此，数学上也证明，在满足一系列严格假定下，确实如此（无偏性、一致性），但这个预测是否准确，我们从没有验证过</a:t>
            </a:r>
            <a:endParaRPr lang="en-US" altLang="zh-CN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24339A-D774-4DA8-9E58-5F0A295F8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2971800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A2B14791-236F-414F-A0D0-1869DADB1F62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11AC7DA-81FF-4F3B-9FAE-96E8097810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360515"/>
              </p:ext>
            </p:extLst>
          </p:nvPr>
        </p:nvGraphicFramePr>
        <p:xfrm>
          <a:off x="3565190" y="1280060"/>
          <a:ext cx="482685" cy="965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" name="Equation" r:id="rId3" imgW="152280" imgH="304560" progId="Equation.DSMT4">
                  <p:embed/>
                </p:oleObj>
              </mc:Choice>
              <mc:Fallback>
                <p:oleObj name="Equation" r:id="rId3" imgW="152280" imgH="30456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111AC7DA-81FF-4F3B-9FAE-96E8097810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5190" y="1280060"/>
                        <a:ext cx="482685" cy="965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65C49F3-CB45-4F17-8F46-5E7FD018C4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7472"/>
              </p:ext>
            </p:extLst>
          </p:nvPr>
        </p:nvGraphicFramePr>
        <p:xfrm>
          <a:off x="5640750" y="1080327"/>
          <a:ext cx="409827" cy="965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" name="Equation" r:id="rId5" imgW="139680" imgH="266400" progId="Equation.DSMT4">
                  <p:embed/>
                </p:oleObj>
              </mc:Choice>
              <mc:Fallback>
                <p:oleObj name="Equation" r:id="rId5" imgW="139680" imgH="2664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165C49F3-CB45-4F17-8F46-5E7FD018C4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40750" y="1080327"/>
                        <a:ext cx="409827" cy="965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D6C472D-63E5-496E-86BB-48FA27401B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583917"/>
              </p:ext>
            </p:extLst>
          </p:nvPr>
        </p:nvGraphicFramePr>
        <p:xfrm>
          <a:off x="6645527" y="2210502"/>
          <a:ext cx="1725510" cy="864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" name="Equation" r:id="rId7" imgW="711000" imgH="355320" progId="Equation.DSMT4">
                  <p:embed/>
                </p:oleObj>
              </mc:Choice>
              <mc:Fallback>
                <p:oleObj name="Equation" r:id="rId7" imgW="711000" imgH="35532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2D6C472D-63E5-496E-86BB-48FA27401B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45527" y="2210502"/>
                        <a:ext cx="1725510" cy="864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9B24DEFD-32E8-4789-AAB1-E36BA86903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239866"/>
              </p:ext>
            </p:extLst>
          </p:nvPr>
        </p:nvGraphicFramePr>
        <p:xfrm>
          <a:off x="4707050" y="3557776"/>
          <a:ext cx="2012817" cy="659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" name="Equation" r:id="rId9" imgW="698400" imgH="228600" progId="Equation.DSMT4">
                  <p:embed/>
                </p:oleObj>
              </mc:Choice>
              <mc:Fallback>
                <p:oleObj name="Equation" r:id="rId9" imgW="698400" imgH="2286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9B24DEFD-32E8-4789-AAB1-E36BA86903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07050" y="3557776"/>
                        <a:ext cx="2012817" cy="659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632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机器学习基本过程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1025363" y="1862601"/>
          <a:ext cx="8695452" cy="3598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247754" y="4951758"/>
            <a:ext cx="2584372" cy="1161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315" dirty="0"/>
              <a:t>将数据对象进行特征</a:t>
            </a:r>
            <a:r>
              <a:rPr lang="en-US" altLang="zh-CN" sz="2315" dirty="0"/>
              <a:t>(feature)</a:t>
            </a:r>
            <a:r>
              <a:rPr lang="zh-CN" altLang="zh-CN" sz="2315" dirty="0"/>
              <a:t>化表示</a:t>
            </a:r>
          </a:p>
          <a:p>
            <a:endParaRPr lang="zh-CN" altLang="en-US" sz="2315" dirty="0"/>
          </a:p>
        </p:txBody>
      </p:sp>
      <p:sp>
        <p:nvSpPr>
          <p:cNvPr id="7" name="文本框 6"/>
          <p:cNvSpPr txBox="1"/>
          <p:nvPr/>
        </p:nvSpPr>
        <p:spPr>
          <a:xfrm>
            <a:off x="4080903" y="4951758"/>
            <a:ext cx="2584372" cy="2586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315" dirty="0"/>
              <a:t>给定一个数据样本集，从中学习出规律（模型）</a:t>
            </a:r>
          </a:p>
          <a:p>
            <a:pPr lvl="0"/>
            <a:r>
              <a:rPr lang="zh-CN" altLang="zh-CN" sz="2315" dirty="0"/>
              <a:t>目标：该规律不仅适用于训练数据，也适用于未知数据</a:t>
            </a:r>
            <a:r>
              <a:rPr lang="en-US" altLang="zh-CN" sz="2315" dirty="0"/>
              <a:t>(</a:t>
            </a:r>
            <a:r>
              <a:rPr lang="zh-CN" altLang="zh-CN" sz="2315" dirty="0"/>
              <a:t>称为泛化能力</a:t>
            </a:r>
            <a:r>
              <a:rPr lang="en-US" altLang="zh-CN" sz="2315" dirty="0"/>
              <a:t>)</a:t>
            </a:r>
            <a:endParaRPr lang="zh-CN" altLang="zh-CN" sz="2315" dirty="0"/>
          </a:p>
        </p:txBody>
      </p:sp>
      <p:sp>
        <p:nvSpPr>
          <p:cNvPr id="8" name="文本框 7"/>
          <p:cNvSpPr txBox="1"/>
          <p:nvPr/>
        </p:nvSpPr>
        <p:spPr>
          <a:xfrm>
            <a:off x="7222025" y="5387481"/>
            <a:ext cx="2584372" cy="1161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315" dirty="0"/>
              <a:t>对于一个新的数据样本，利用学到的模型进行预测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58CDC95-9FCD-4F6B-BE04-53D2977E3146}"/>
              </a:ext>
            </a:extLst>
          </p:cNvPr>
          <p:cNvSpPr/>
          <p:nvPr/>
        </p:nvSpPr>
        <p:spPr>
          <a:xfrm>
            <a:off x="972585" y="1397728"/>
            <a:ext cx="8982627" cy="906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46" b="1" dirty="0"/>
              <a:t>为了检验泛化能力，机器学习将数据分成两组</a:t>
            </a:r>
            <a:r>
              <a:rPr lang="en-US" altLang="zh-CN" sz="2646" b="1" dirty="0"/>
              <a:t>:</a:t>
            </a:r>
          </a:p>
          <a:p>
            <a:r>
              <a:rPr lang="zh-CN" altLang="en-US" sz="2646" b="1" dirty="0"/>
              <a:t>训练集和测试集</a:t>
            </a:r>
          </a:p>
        </p:txBody>
      </p:sp>
    </p:spTree>
    <p:extLst>
      <p:ext uri="{BB962C8B-B14F-4D97-AF65-F5344CB8AC3E}">
        <p14:creationId xmlns:p14="http://schemas.microsoft.com/office/powerpoint/2010/main" val="2484219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1F58F-C070-4E1B-9F39-2D23D22F4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从计量经济学视角看机器学习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FDD95-4FE0-445F-8FF2-AF3151F75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给定一个未知函数              ，机器学习的目标是通过训练数据</a:t>
            </a:r>
            <a:endParaRPr lang="en-US" altLang="zh-CN" sz="2800" dirty="0"/>
          </a:p>
          <a:p>
            <a:r>
              <a:rPr lang="zh-CN" altLang="en-US" sz="2800" dirty="0"/>
              <a:t>                          来学习未知函数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其中， 为未知参数（甚至不存在，非参估计）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具体而言，根据训练数据，找到一个函数</a:t>
            </a:r>
            <a:endParaRPr lang="en-US" altLang="zh-CN" sz="2800" dirty="0"/>
          </a:p>
          <a:p>
            <a:r>
              <a:rPr lang="en-US" altLang="zh-CN" sz="2800" dirty="0"/>
              <a:t>   </a:t>
            </a:r>
          </a:p>
          <a:p>
            <a:r>
              <a:rPr lang="zh-CN" altLang="en-US" sz="2800" dirty="0"/>
              <a:t>使得所做的预测</a:t>
            </a:r>
            <a:r>
              <a:rPr lang="en-US" altLang="zh-CN" sz="2800" dirty="0"/>
              <a:t>   </a:t>
            </a:r>
            <a:r>
              <a:rPr lang="zh-CN" altLang="en-US" sz="2800" dirty="0"/>
              <a:t>与实际的</a:t>
            </a:r>
            <a:r>
              <a:rPr lang="en-US" altLang="zh-CN" sz="2800" dirty="0"/>
              <a:t>y“</a:t>
            </a:r>
            <a:r>
              <a:rPr lang="zh-CN" altLang="en-US" sz="2800" dirty="0"/>
              <a:t>差距”最小。“均方误差”是这个“差距”的常见形式，但不唯一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然后再检验测试集中，上述函数表现如何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AF87F3-6703-42B7-A1F6-FF62DDA91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2971800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A2B14791-236F-414F-A0D0-1869DADB1F62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5A87B8F-E044-440E-8825-DED731A7EB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173053"/>
              </p:ext>
            </p:extLst>
          </p:nvPr>
        </p:nvGraphicFramePr>
        <p:xfrm>
          <a:off x="3662034" y="1717654"/>
          <a:ext cx="1032099" cy="540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6" name="Equation" r:id="rId3" imgW="533160" imgH="228600" progId="Equation.DSMT4">
                  <p:embed/>
                </p:oleObj>
              </mc:Choice>
              <mc:Fallback>
                <p:oleObj name="Equation" r:id="rId3" imgW="533160" imgH="228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85A87B8F-E044-440E-8825-DED731A7EB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62034" y="1717654"/>
                        <a:ext cx="1032099" cy="540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3E7112A-5604-4F62-8A75-7A9C17D85F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687525"/>
              </p:ext>
            </p:extLst>
          </p:nvPr>
        </p:nvGraphicFramePr>
        <p:xfrm>
          <a:off x="1112617" y="2201232"/>
          <a:ext cx="1621671" cy="540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7" name="Equation" r:id="rId5" imgW="723600" imgH="241200" progId="Equation.DSMT4">
                  <p:embed/>
                </p:oleObj>
              </mc:Choice>
              <mc:Fallback>
                <p:oleObj name="Equation" r:id="rId5" imgW="723600" imgH="2412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3E7112A-5604-4F62-8A75-7A9C17D85F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2617" y="2201232"/>
                        <a:ext cx="1621671" cy="540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23E6442-2B95-440B-A14C-D89728924F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640179"/>
              </p:ext>
            </p:extLst>
          </p:nvPr>
        </p:nvGraphicFramePr>
        <p:xfrm>
          <a:off x="5424772" y="2143195"/>
          <a:ext cx="1032099" cy="540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" name="Equation" r:id="rId7" imgW="533160" imgH="228600" progId="Equation.DSMT4">
                  <p:embed/>
                </p:oleObj>
              </mc:Choice>
              <mc:Fallback>
                <p:oleObj name="Equation" r:id="rId7" imgW="533160" imgH="2286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23E6442-2B95-440B-A14C-D89728924F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24772" y="2143195"/>
                        <a:ext cx="1032099" cy="540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58F87513-4FE0-4AFF-95A3-18D2A5F31C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620485"/>
              </p:ext>
            </p:extLst>
          </p:nvPr>
        </p:nvGraphicFramePr>
        <p:xfrm>
          <a:off x="1682966" y="2966911"/>
          <a:ext cx="480975" cy="641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9" name="Equation" r:id="rId9" imgW="152280" imgH="203040" progId="Equation.DSMT4">
                  <p:embed/>
                </p:oleObj>
              </mc:Choice>
              <mc:Fallback>
                <p:oleObj name="Equation" r:id="rId9" imgW="152280" imgH="2030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58F87513-4FE0-4AFF-95A3-18D2A5F31C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82966" y="2966911"/>
                        <a:ext cx="480975" cy="641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BDDB2EDE-C9D8-469C-97BD-5FB3A3F6CE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266531"/>
              </p:ext>
            </p:extLst>
          </p:nvPr>
        </p:nvGraphicFramePr>
        <p:xfrm>
          <a:off x="7074892" y="3719428"/>
          <a:ext cx="1573513" cy="752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0" name="Equation" r:id="rId11" imgW="812520" imgH="317160" progId="Equation.DSMT4">
                  <p:embed/>
                </p:oleObj>
              </mc:Choice>
              <mc:Fallback>
                <p:oleObj name="Equation" r:id="rId11" imgW="812520" imgH="31716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BDDB2EDE-C9D8-469C-97BD-5FB3A3F6CE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74892" y="3719428"/>
                        <a:ext cx="1573513" cy="7526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5C2279E-AF48-4F8C-803A-0F8B678EF44F}"/>
                  </a:ext>
                </a:extLst>
              </p:cNvPr>
              <p:cNvSpPr/>
              <p:nvPr/>
            </p:nvSpPr>
            <p:spPr>
              <a:xfrm>
                <a:off x="3239322" y="4644727"/>
                <a:ext cx="566456" cy="540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zh-CN" altLang="en-US" sz="2315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sSub>
                            <m:sSubPr>
                              <m:ctrlPr>
                                <a:rPr lang="zh-CN" altLang="en-US" sz="231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315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31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lim>
                          <m:r>
                            <a:rPr lang="zh-CN" altLang="en-US" sz="2315">
                              <a:latin typeface="Cambria Math" panose="02040503050406030204" pitchFamily="18" charset="0"/>
                            </a:rPr>
                            <m:t>∧</m:t>
                          </m:r>
                        </m:lim>
                      </m:limUpp>
                    </m:oMath>
                  </m:oMathPara>
                </a14:m>
                <a:endParaRPr lang="zh-CN" altLang="en-US" sz="2315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5C2279E-AF48-4F8C-803A-0F8B678EF4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322" y="4644727"/>
                <a:ext cx="566456" cy="54014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77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67F0E-959E-4212-B92C-1E2D07F1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269" y="512277"/>
            <a:ext cx="8149361" cy="537340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机器学习与计量经济学的术语差异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63BFC5-FB2C-4C2D-91E1-5C8942698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“自变量” 或 “解释变量”，但机器学习则称为 “表征” 或 “特征”（</a:t>
            </a:r>
            <a:r>
              <a:rPr lang="en-US" altLang="zh-CN" dirty="0"/>
              <a:t>features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sz="3300" dirty="0"/>
          </a:p>
          <a:p>
            <a:r>
              <a:rPr lang="zh-CN" altLang="en-US" dirty="0"/>
              <a:t>“因变量” 或 “被解释变量”，而机器学习则称为“响应”（</a:t>
            </a:r>
            <a:r>
              <a:rPr lang="en-US" altLang="zh-CN" dirty="0"/>
              <a:t>response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数据为 “观测值”（</a:t>
            </a:r>
            <a:r>
              <a:rPr lang="en-US" altLang="zh-CN" dirty="0"/>
              <a:t>observation</a:t>
            </a:r>
            <a:r>
              <a:rPr lang="zh-CN" altLang="en-US" dirty="0"/>
              <a:t>），而机器学习则直接称为 “案例”（</a:t>
            </a:r>
            <a:r>
              <a:rPr lang="en-US" altLang="zh-CN" dirty="0"/>
              <a:t>example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对于我们计量经济学的“模型”，他们一律称之为为“算法”。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111FE8-0BC7-465E-9A29-312AFEBC7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2971800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A2B14791-236F-414F-A0D0-1869DADB1F62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1387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9CDC1-D40D-4C7E-B801-2F45CE7EA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分类与回归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609155-7309-48F9-B72D-64D75020B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机器学习算法主要分为有监督学习和无监督学习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有监督学习分为分类与回归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定性问题：分类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定量问题（连续变量）：回归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1740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54DAB-1D98-41D6-A1A1-C28D2BF7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过拟合与欠拟合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0D8105-7CED-4EBD-A0FC-1C283F0BE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在监督学习中，我们的目的是在训练数据中构建模型，然后能够对没见过的新数据做出准确预。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如果一个模型能够对没见过的数据做出准确预测，我们就说它能够从训练集范化（</a:t>
            </a:r>
            <a:r>
              <a:rPr lang="en-US" altLang="zh-CN" sz="2800" dirty="0"/>
              <a:t>generalize)</a:t>
            </a:r>
            <a:r>
              <a:rPr lang="zh-CN" altLang="en-US" sz="2800" dirty="0"/>
              <a:t>到测试集。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过拟合（</a:t>
            </a:r>
            <a:r>
              <a:rPr lang="en-US" altLang="zh-CN" sz="2800" dirty="0"/>
              <a:t>over-fitting</a:t>
            </a:r>
            <a:r>
              <a:rPr lang="zh-CN" altLang="en-US" sz="2800" dirty="0"/>
              <a:t>）：机器学习算法在训练样本中表现得过于优越，导致在测试数据集中表现不佳。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欠拟合（</a:t>
            </a:r>
            <a:r>
              <a:rPr lang="en-US" altLang="zh-CN" sz="2800" dirty="0"/>
              <a:t>under-fitting</a:t>
            </a:r>
            <a:r>
              <a:rPr lang="zh-CN" altLang="en-US" sz="2800" dirty="0"/>
              <a:t>）：如果模型过于简单，无法捕抓数据的全部内容以及数据的变化，在训练集就表现很差，更别提测试数据。</a:t>
            </a: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166FA9-0830-4330-AFDA-9C5545C00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2971800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A2B14791-236F-414F-A0D0-1869DADB1F62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8413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688</Words>
  <Application>Microsoft Office PowerPoint</Application>
  <PresentationFormat>自定义</PresentationFormat>
  <Paragraphs>101</Paragraphs>
  <Slides>11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华文楷体</vt:lpstr>
      <vt:lpstr>宋体</vt:lpstr>
      <vt:lpstr>Arial</vt:lpstr>
      <vt:lpstr>Calibri</vt:lpstr>
      <vt:lpstr>Cambria Math</vt:lpstr>
      <vt:lpstr>Office 主题</vt:lpstr>
      <vt:lpstr>Equation</vt:lpstr>
      <vt:lpstr>机器学习原理</vt:lpstr>
      <vt:lpstr>机器学习的任务是预测</vt:lpstr>
      <vt:lpstr>什么叫预测：最小二乘法回顾</vt:lpstr>
      <vt:lpstr>预测到底是否准确</vt:lpstr>
      <vt:lpstr>机器学习基本过程</vt:lpstr>
      <vt:lpstr>从计量经济学视角看机器学习</vt:lpstr>
      <vt:lpstr>机器学习与计量经济学的术语差异</vt:lpstr>
      <vt:lpstr>分类与回归</vt:lpstr>
      <vt:lpstr>过拟合与欠拟合</vt:lpstr>
      <vt:lpstr>机器学习实现要点</vt:lpstr>
      <vt:lpstr>我们能用机器学习做什么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上海财经大学PPT主标题</dc:title>
  <dc:creator>admin</dc:creator>
  <cp:lastModifiedBy>Feng Guo</cp:lastModifiedBy>
  <cp:revision>54</cp:revision>
  <dcterms:created xsi:type="dcterms:W3CDTF">2016-12-19T01:38:36Z</dcterms:created>
  <dcterms:modified xsi:type="dcterms:W3CDTF">2020-10-29T03:10:03Z</dcterms:modified>
</cp:coreProperties>
</file>