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9"/>
  </p:notesMasterIdLst>
  <p:sldIdLst>
    <p:sldId id="256" r:id="rId2"/>
    <p:sldId id="257" r:id="rId3"/>
    <p:sldId id="273" r:id="rId4"/>
    <p:sldId id="275" r:id="rId5"/>
    <p:sldId id="260" r:id="rId6"/>
    <p:sldId id="261" r:id="rId7"/>
    <p:sldId id="262" r:id="rId8"/>
    <p:sldId id="258" r:id="rId9"/>
    <p:sldId id="271" r:id="rId10"/>
    <p:sldId id="259" r:id="rId11"/>
    <p:sldId id="268" r:id="rId12"/>
    <p:sldId id="269" r:id="rId13"/>
    <p:sldId id="270" r:id="rId14"/>
    <p:sldId id="272" r:id="rId15"/>
    <p:sldId id="276" r:id="rId16"/>
    <p:sldId id="267" r:id="rId17"/>
    <p:sldId id="26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0101"/>
    <a:srgbClr val="2E53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7"/>
    <p:restoredTop sz="94643"/>
  </p:normalViewPr>
  <p:slideViewPr>
    <p:cSldViewPr snapToGrid="0" snapToObjects="1">
      <p:cViewPr varScale="1">
        <p:scale>
          <a:sx n="91" d="100"/>
          <a:sy n="91" d="100"/>
        </p:scale>
        <p:origin x="20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BE9D9-769D-064B-B7FF-8762D74508DA}" type="datetimeFigureOut">
              <a:rPr kumimoji="1" lang="zh-CN" altLang="en-US" smtClean="0"/>
              <a:t>2021/11/3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A0936-3392-C041-80C2-BE9DD7ADBB4A}" type="slidenum">
              <a:rPr kumimoji="1" lang="zh-CN" altLang="en-US" smtClean="0"/>
              <a:t>‹#›</a:t>
            </a:fld>
            <a:endParaRPr kumimoji="1" lang="zh-CN" altLang="en-US"/>
          </a:p>
        </p:txBody>
      </p:sp>
    </p:spTree>
    <p:extLst>
      <p:ext uri="{BB962C8B-B14F-4D97-AF65-F5344CB8AC3E}">
        <p14:creationId xmlns:p14="http://schemas.microsoft.com/office/powerpoint/2010/main" val="155406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32186-2886-8740-A202-7858B221D40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EE7CE86-C632-B54A-B28D-C0FC62F70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705E4D3-B1B8-C041-BE2B-99C4D9DA28AD}"/>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37DDDA6F-7DCF-7F4F-908C-67A670E39F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83883C-D2BA-F447-8437-59639CECE1AF}"/>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157080977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1B443-6469-024F-913C-7A7CE4C8D3A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95C94B2-8345-A94F-8205-087C37E75E7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42836B-A7F0-444B-8B40-779951A72230}"/>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C158A8B3-7B58-E645-8858-0611C9DFCF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0876D98-9BE8-CB41-9D63-A624495EB782}"/>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162097453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E875A1-F28C-8540-8304-3A9390FB24C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57B30CD-CC33-E746-B27A-0A984732615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EDD359D-8D94-3A4B-B9B4-14413E3436C4}"/>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4BB28969-7AFE-1B4A-B402-2BCC5FF7F0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89DAF8-9786-4E42-98E5-2540E537B1CB}"/>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341320468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1225E-0AB5-E248-A765-1E2497C9B97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2E75DF3-2192-C842-AA6A-92E6BB4BCFC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5F84990-73BA-7143-9261-AA85603A3040}"/>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D694B962-E4E4-7B40-BEDB-0D34EE53439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E9632C-4B6A-F440-B38C-530F930421FE}"/>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196553178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76DCF-5059-5E4E-970D-E39238A6CEE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5F35B7C-787B-034A-B1F6-C829D3679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A6A9FE0-03EB-5542-84F1-4083010217F8}"/>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55813501-EAA7-6041-B804-523DDA4C4E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C412B5A-82D5-C749-8F77-01C2465D7684}"/>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280309331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C3947-B056-B645-8B34-5C88D9A82F9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8FA0226-5C6B-1B48-9143-30168BF5556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F3F3D14-4825-1248-9F2F-B1D3FDFF4CF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97E897B-880F-7248-BF56-522AA8C013EF}"/>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6" name="页脚占位符 5">
            <a:extLst>
              <a:ext uri="{FF2B5EF4-FFF2-40B4-BE49-F238E27FC236}">
                <a16:creationId xmlns:a16="http://schemas.microsoft.com/office/drawing/2014/main" id="{703E6FE5-473C-1645-B840-C4A7840A3E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9B5BA43-FC4A-734C-B34C-28BEB0D36753}"/>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32707297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C3D78-8401-F14D-BDEE-A30CAACDC20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27AE2D8-8ED1-824E-BFD1-0105D6EAD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8C7712-930F-8F43-9E5F-4AAE5D5D8BA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562E6D8-2159-F849-817E-2D0C80762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CD5DB6D-6A9D-2048-9CDB-14E3C1EF8A2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A48E697-0C5E-EA48-B4E9-19B56FC0C9C3}"/>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8" name="页脚占位符 7">
            <a:extLst>
              <a:ext uri="{FF2B5EF4-FFF2-40B4-BE49-F238E27FC236}">
                <a16:creationId xmlns:a16="http://schemas.microsoft.com/office/drawing/2014/main" id="{10DF17E5-7AF8-344B-841B-5FA49656C91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1572C35-CD85-6444-9215-F3851C0FDF65}"/>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63913660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57590-6C91-FC42-BF3E-B18AC811F53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EF2BCFC-9061-9C41-9ABA-5F13B445123D}"/>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4" name="页脚占位符 3">
            <a:extLst>
              <a:ext uri="{FF2B5EF4-FFF2-40B4-BE49-F238E27FC236}">
                <a16:creationId xmlns:a16="http://schemas.microsoft.com/office/drawing/2014/main" id="{AE34FA24-D3B0-0645-BAD1-B3C09BBADA9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F326581-CB5F-5244-9151-B867A0513A03}"/>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27423221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E10329-0E77-5B4D-A417-98C6E6881DDC}"/>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3" name="页脚占位符 2">
            <a:extLst>
              <a:ext uri="{FF2B5EF4-FFF2-40B4-BE49-F238E27FC236}">
                <a16:creationId xmlns:a16="http://schemas.microsoft.com/office/drawing/2014/main" id="{3960E0D7-8D5B-BE41-976D-50CC1C689E5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DB3B823-B627-974E-A732-60222CA13ED5}"/>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356875937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4A482-F08E-284F-B45F-F3B102C677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A5D655B-C451-DC42-8DD4-5D00F60D0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DD852C2-011E-2743-812D-DD44FB922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0956027-76EA-944E-8FF9-72304CF499CB}"/>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6" name="页脚占位符 5">
            <a:extLst>
              <a:ext uri="{FF2B5EF4-FFF2-40B4-BE49-F238E27FC236}">
                <a16:creationId xmlns:a16="http://schemas.microsoft.com/office/drawing/2014/main" id="{AEDBE8C8-2208-4A49-9505-9DB696E294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F3B0C44-EE07-5C4F-8735-71A702D8E027}"/>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43600048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7874B-C9AA-F640-8A5F-8E38CBE304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3F55D8E-9D9A-6B4B-AFC3-01EC3EB8D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17F1B87-F402-AB42-8BC9-7B7C16403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D3B7631-6EE7-4D43-B588-80F8445C258C}"/>
              </a:ext>
            </a:extLst>
          </p:cNvPr>
          <p:cNvSpPr>
            <a:spLocks noGrp="1"/>
          </p:cNvSpPr>
          <p:nvPr>
            <p:ph type="dt" sz="half" idx="10"/>
          </p:nvPr>
        </p:nvSpPr>
        <p:spPr/>
        <p:txBody>
          <a:bodyPr/>
          <a:lstStyle/>
          <a:p>
            <a:fld id="{47289A94-1CEF-C041-B03D-0C85C4BA9301}" type="datetimeFigureOut">
              <a:rPr kumimoji="1" lang="zh-CN" altLang="en-US" smtClean="0"/>
              <a:t>2021/11/3</a:t>
            </a:fld>
            <a:endParaRPr kumimoji="1" lang="zh-CN" altLang="en-US"/>
          </a:p>
        </p:txBody>
      </p:sp>
      <p:sp>
        <p:nvSpPr>
          <p:cNvPr id="6" name="页脚占位符 5">
            <a:extLst>
              <a:ext uri="{FF2B5EF4-FFF2-40B4-BE49-F238E27FC236}">
                <a16:creationId xmlns:a16="http://schemas.microsoft.com/office/drawing/2014/main" id="{680D534D-5F10-C14B-8BF7-F98AD6C529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18973AB-FB01-4748-A856-FCFC16BBCEA2}"/>
              </a:ext>
            </a:extLst>
          </p:cNvPr>
          <p:cNvSpPr>
            <a:spLocks noGrp="1"/>
          </p:cNvSpPr>
          <p:nvPr>
            <p:ph type="sldNum" sz="quarter" idx="12"/>
          </p:nvPr>
        </p:nvSpPr>
        <p:spPr/>
        <p:txBody>
          <a:body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238549579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E68CEA-C6BC-B047-909E-EC858F355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E9D240D-03FA-384B-B701-4446BBCB0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29032DB-0BA7-274C-A1AA-53496A262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89A94-1CEF-C041-B03D-0C85C4BA9301}" type="datetimeFigureOut">
              <a:rPr kumimoji="1" lang="zh-CN" altLang="en-US" smtClean="0"/>
              <a:t>2021/11/3</a:t>
            </a:fld>
            <a:endParaRPr kumimoji="1" lang="zh-CN" altLang="en-US"/>
          </a:p>
        </p:txBody>
      </p:sp>
      <p:sp>
        <p:nvSpPr>
          <p:cNvPr id="5" name="页脚占位符 4">
            <a:extLst>
              <a:ext uri="{FF2B5EF4-FFF2-40B4-BE49-F238E27FC236}">
                <a16:creationId xmlns:a16="http://schemas.microsoft.com/office/drawing/2014/main" id="{C50CF821-0477-F245-867B-5DACBCA70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4400FA2-47C0-4248-879E-A04DEBD9C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5B4B5-0776-A74D-BE49-0FD8AB08970C}" type="slidenum">
              <a:rPr kumimoji="1" lang="zh-CN" altLang="en-US" smtClean="0"/>
              <a:t>‹#›</a:t>
            </a:fld>
            <a:endParaRPr kumimoji="1" lang="zh-CN" altLang="en-US"/>
          </a:p>
        </p:txBody>
      </p:sp>
    </p:spTree>
    <p:extLst>
      <p:ext uri="{BB962C8B-B14F-4D97-AF65-F5344CB8AC3E}">
        <p14:creationId xmlns:p14="http://schemas.microsoft.com/office/powerpoint/2010/main" val="927430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a:p>
        </p:txBody>
      </p:sp>
      <p:sp>
        <p:nvSpPr>
          <p:cNvPr id="8" name="object 8"/>
          <p:cNvSpPr txBox="1"/>
          <p:nvPr/>
        </p:nvSpPr>
        <p:spPr>
          <a:xfrm>
            <a:off x="2499368" y="3429000"/>
            <a:ext cx="7193263" cy="3033587"/>
          </a:xfrm>
          <a:prstGeom prst="rect">
            <a:avLst/>
          </a:prstGeom>
        </p:spPr>
        <p:txBody>
          <a:bodyPr vert="horz" wrap="square" lIns="0" tIns="12700" rIns="0" bIns="0" rtlCol="0">
            <a:spAutoFit/>
          </a:bodyPr>
          <a:lstStyle/>
          <a:p>
            <a:pPr marL="12700" marR="5080" algn="ctr">
              <a:lnSpc>
                <a:spcPct val="200000"/>
              </a:lnSpc>
              <a:spcBef>
                <a:spcPts val="100"/>
              </a:spcBef>
            </a:pPr>
            <a:r>
              <a:rPr lang="en-US" sz="2000" b="1" spc="-20" dirty="0">
                <a:solidFill>
                  <a:srgbClr val="003366"/>
                </a:solidFill>
                <a:latin typeface="Arial"/>
                <a:cs typeface="Arial"/>
              </a:rPr>
              <a:t>Data Analysis </a:t>
            </a:r>
          </a:p>
          <a:p>
            <a:pPr marL="12700" marR="5080" algn="ctr">
              <a:lnSpc>
                <a:spcPct val="200000"/>
              </a:lnSpc>
              <a:spcBef>
                <a:spcPts val="100"/>
              </a:spcBef>
            </a:pPr>
            <a:r>
              <a:rPr lang="en-US" altLang="zh-CN" sz="2000" b="1" spc="-20" dirty="0">
                <a:solidFill>
                  <a:srgbClr val="003366"/>
                </a:solidFill>
                <a:latin typeface="Arial"/>
                <a:cs typeface="Arial"/>
              </a:rPr>
              <a:t>Group 3: Zhao </a:t>
            </a:r>
            <a:r>
              <a:rPr lang="en-US" altLang="zh-CN" sz="2000" b="1" spc="-20" dirty="0" err="1">
                <a:solidFill>
                  <a:srgbClr val="003366"/>
                </a:solidFill>
                <a:latin typeface="Arial"/>
                <a:cs typeface="Arial"/>
              </a:rPr>
              <a:t>Weiyi</a:t>
            </a:r>
            <a:r>
              <a:rPr lang="en-US" altLang="zh-CN" sz="2000" b="1" spc="-20" dirty="0">
                <a:solidFill>
                  <a:srgbClr val="003366"/>
                </a:solidFill>
                <a:latin typeface="Arial"/>
                <a:cs typeface="Arial"/>
              </a:rPr>
              <a:t>, Gu </a:t>
            </a:r>
            <a:r>
              <a:rPr lang="en-US" altLang="zh-CN" sz="2000" b="1" spc="-20" dirty="0" err="1">
                <a:solidFill>
                  <a:srgbClr val="003366"/>
                </a:solidFill>
                <a:latin typeface="Arial"/>
                <a:cs typeface="Arial"/>
              </a:rPr>
              <a:t>Yijia</a:t>
            </a:r>
            <a:r>
              <a:rPr lang="en-US" altLang="zh-CN" sz="2000" b="1" spc="-20" dirty="0">
                <a:solidFill>
                  <a:srgbClr val="003366"/>
                </a:solidFill>
                <a:latin typeface="Arial"/>
                <a:cs typeface="Arial"/>
              </a:rPr>
              <a:t>, Wang </a:t>
            </a:r>
            <a:r>
              <a:rPr lang="en-US" altLang="zh-CN" sz="2000" b="1" spc="-20" dirty="0" err="1">
                <a:solidFill>
                  <a:srgbClr val="003366"/>
                </a:solidFill>
                <a:latin typeface="Arial"/>
                <a:cs typeface="Arial"/>
              </a:rPr>
              <a:t>Ke</a:t>
            </a:r>
            <a:r>
              <a:rPr lang="en-US" altLang="zh-CN" sz="2000" b="1" spc="-20" dirty="0">
                <a:solidFill>
                  <a:srgbClr val="003366"/>
                </a:solidFill>
                <a:latin typeface="Arial"/>
                <a:cs typeface="Arial"/>
              </a:rPr>
              <a:t>, </a:t>
            </a:r>
            <a:r>
              <a:rPr lang="en-US" altLang="zh-CN" sz="2000" b="1" spc="-20" dirty="0" err="1">
                <a:solidFill>
                  <a:srgbClr val="003366"/>
                </a:solidFill>
                <a:latin typeface="Arial"/>
                <a:cs typeface="Arial"/>
              </a:rPr>
              <a:t>Xiong</a:t>
            </a:r>
            <a:r>
              <a:rPr lang="en-US" altLang="zh-CN" sz="2000" b="1" spc="-20" dirty="0">
                <a:solidFill>
                  <a:srgbClr val="003366"/>
                </a:solidFill>
                <a:latin typeface="Arial"/>
                <a:cs typeface="Arial"/>
              </a:rPr>
              <a:t> </a:t>
            </a:r>
            <a:r>
              <a:rPr lang="en-US" altLang="zh-CN" sz="2000" b="1" spc="-20" dirty="0" err="1">
                <a:solidFill>
                  <a:srgbClr val="003366"/>
                </a:solidFill>
                <a:latin typeface="Arial"/>
                <a:cs typeface="Arial"/>
              </a:rPr>
              <a:t>Zijian</a:t>
            </a:r>
            <a:endParaRPr lang="en-US" altLang="zh-CN" sz="2000" b="1" spc="-20" dirty="0">
              <a:solidFill>
                <a:srgbClr val="003366"/>
              </a:solidFill>
              <a:latin typeface="Arial"/>
              <a:cs typeface="Arial"/>
            </a:endParaRPr>
          </a:p>
          <a:p>
            <a:pPr marL="12700" marR="5080" algn="ctr">
              <a:lnSpc>
                <a:spcPct val="200000"/>
              </a:lnSpc>
              <a:spcBef>
                <a:spcPts val="100"/>
              </a:spcBef>
            </a:pPr>
            <a:r>
              <a:rPr lang="en-US" altLang="zh-CN" sz="2000" b="1" spc="-20" dirty="0">
                <a:solidFill>
                  <a:srgbClr val="003366"/>
                </a:solidFill>
                <a:latin typeface="Arial"/>
                <a:cs typeface="Arial"/>
              </a:rPr>
              <a:t>Presented by:</a:t>
            </a:r>
            <a:r>
              <a:rPr lang="zh-CN" altLang="en-US" sz="2000" b="1" spc="-20" dirty="0">
                <a:solidFill>
                  <a:srgbClr val="003366"/>
                </a:solidFill>
                <a:latin typeface="Arial"/>
                <a:cs typeface="Arial"/>
              </a:rPr>
              <a:t> </a:t>
            </a:r>
            <a:r>
              <a:rPr lang="en-US" sz="2000" b="1" spc="-20" dirty="0">
                <a:solidFill>
                  <a:srgbClr val="003366"/>
                </a:solidFill>
                <a:latin typeface="Arial"/>
                <a:cs typeface="Arial"/>
              </a:rPr>
              <a:t>Wang </a:t>
            </a:r>
            <a:r>
              <a:rPr lang="en-US" sz="2000" b="1" spc="-20" dirty="0" err="1">
                <a:solidFill>
                  <a:srgbClr val="003366"/>
                </a:solidFill>
                <a:latin typeface="Arial"/>
                <a:cs typeface="Arial"/>
              </a:rPr>
              <a:t>Ke</a:t>
            </a:r>
            <a:r>
              <a:rPr lang="en-US" sz="2000" b="1" spc="-20" dirty="0">
                <a:solidFill>
                  <a:srgbClr val="003366"/>
                </a:solidFill>
                <a:latin typeface="Arial"/>
                <a:cs typeface="Arial"/>
              </a:rPr>
              <a:t>, </a:t>
            </a:r>
            <a:r>
              <a:rPr lang="en-US" sz="2000" b="1" spc="-20" dirty="0" err="1">
                <a:solidFill>
                  <a:srgbClr val="003366"/>
                </a:solidFill>
                <a:latin typeface="Arial"/>
                <a:cs typeface="Arial"/>
              </a:rPr>
              <a:t>Xiong</a:t>
            </a:r>
            <a:r>
              <a:rPr lang="en-US" sz="2000" b="1" spc="-20" dirty="0">
                <a:solidFill>
                  <a:srgbClr val="003366"/>
                </a:solidFill>
                <a:latin typeface="Arial"/>
                <a:cs typeface="Arial"/>
              </a:rPr>
              <a:t> </a:t>
            </a:r>
            <a:r>
              <a:rPr lang="en-US" sz="2000" b="1" spc="-20" dirty="0" err="1">
                <a:solidFill>
                  <a:srgbClr val="003366"/>
                </a:solidFill>
                <a:latin typeface="Arial"/>
                <a:cs typeface="Arial"/>
              </a:rPr>
              <a:t>Zijian</a:t>
            </a:r>
            <a:endParaRPr lang="en-US" sz="2000" b="1" spc="-20" dirty="0">
              <a:solidFill>
                <a:srgbClr val="003366"/>
              </a:solidFill>
              <a:latin typeface="Arial"/>
              <a:cs typeface="Arial"/>
            </a:endParaRPr>
          </a:p>
          <a:p>
            <a:pPr marL="12700" marR="5080" algn="ctr">
              <a:lnSpc>
                <a:spcPct val="200000"/>
              </a:lnSpc>
              <a:spcBef>
                <a:spcPts val="100"/>
              </a:spcBef>
            </a:pPr>
            <a:endParaRPr sz="2000" dirty="0">
              <a:latin typeface="Arial"/>
              <a:cs typeface="Arial"/>
            </a:endParaRPr>
          </a:p>
          <a:p>
            <a:pPr algn="ctr">
              <a:lnSpc>
                <a:spcPct val="200000"/>
              </a:lnSpc>
            </a:pPr>
            <a:r>
              <a:rPr lang="en-US" sz="2000" b="1" spc="-5" dirty="0">
                <a:solidFill>
                  <a:srgbClr val="003366"/>
                </a:solidFill>
                <a:latin typeface="Arial"/>
                <a:cs typeface="Arial"/>
              </a:rPr>
              <a:t>2</a:t>
            </a:r>
            <a:r>
              <a:rPr lang="en-US" altLang="zh-CN" sz="2000" b="1" spc="-5" dirty="0">
                <a:solidFill>
                  <a:srgbClr val="003366"/>
                </a:solidFill>
                <a:latin typeface="Arial"/>
                <a:cs typeface="Arial"/>
              </a:rPr>
              <a:t>9</a:t>
            </a:r>
            <a:r>
              <a:rPr sz="2000" b="1" spc="-5" dirty="0">
                <a:solidFill>
                  <a:srgbClr val="003366"/>
                </a:solidFill>
                <a:latin typeface="Arial"/>
                <a:cs typeface="Arial"/>
              </a:rPr>
              <a:t>th</a:t>
            </a:r>
            <a:r>
              <a:rPr sz="2000" b="1" spc="-15" dirty="0">
                <a:solidFill>
                  <a:srgbClr val="003366"/>
                </a:solidFill>
                <a:latin typeface="Arial"/>
                <a:cs typeface="Arial"/>
              </a:rPr>
              <a:t> </a:t>
            </a:r>
            <a:r>
              <a:rPr lang="en-US" sz="2000" b="1" spc="-5" dirty="0">
                <a:solidFill>
                  <a:srgbClr val="003366"/>
                </a:solidFill>
                <a:latin typeface="Arial"/>
                <a:cs typeface="Arial"/>
              </a:rPr>
              <a:t>October</a:t>
            </a:r>
            <a:r>
              <a:rPr sz="2000" b="1" spc="15" dirty="0">
                <a:solidFill>
                  <a:srgbClr val="003366"/>
                </a:solidFill>
                <a:latin typeface="Arial"/>
                <a:cs typeface="Arial"/>
              </a:rPr>
              <a:t> </a:t>
            </a:r>
            <a:r>
              <a:rPr sz="2000" b="1" spc="-5" dirty="0">
                <a:solidFill>
                  <a:srgbClr val="003366"/>
                </a:solidFill>
                <a:latin typeface="Arial"/>
                <a:cs typeface="Arial"/>
              </a:rPr>
              <a:t>202</a:t>
            </a:r>
            <a:r>
              <a:rPr lang="en-US" sz="2000" b="1" spc="-5" dirty="0">
                <a:solidFill>
                  <a:srgbClr val="003366"/>
                </a:solidFill>
                <a:latin typeface="Arial"/>
                <a:cs typeface="Arial"/>
              </a:rPr>
              <a:t>1</a:t>
            </a:r>
            <a:endParaRPr sz="2000" dirty="0">
              <a:latin typeface="Arial"/>
              <a:cs typeface="Arial"/>
            </a:endParaRPr>
          </a:p>
        </p:txBody>
      </p:sp>
      <p:sp>
        <p:nvSpPr>
          <p:cNvPr id="9" name="object 6">
            <a:extLst>
              <a:ext uri="{FF2B5EF4-FFF2-40B4-BE49-F238E27FC236}">
                <a16:creationId xmlns:a16="http://schemas.microsoft.com/office/drawing/2014/main" id="{17047D6F-3F23-4A43-9CFD-86DFFE396A3E}"/>
              </a:ext>
            </a:extLst>
          </p:cNvPr>
          <p:cNvSpPr txBox="1">
            <a:spLocks/>
          </p:cNvSpPr>
          <p:nvPr/>
        </p:nvSpPr>
        <p:spPr>
          <a:xfrm>
            <a:off x="2412883" y="2397674"/>
            <a:ext cx="817903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600" b="1" spc="-20" dirty="0">
                <a:solidFill>
                  <a:srgbClr val="003366"/>
                </a:solidFill>
                <a:latin typeface="Arial"/>
                <a:ea typeface="+mn-ea"/>
                <a:cs typeface="Arial"/>
              </a:rPr>
              <a:t>Analysis of World Happiness Report</a:t>
            </a:r>
          </a:p>
        </p:txBody>
      </p:sp>
      <p:pic>
        <p:nvPicPr>
          <p:cNvPr id="12" name="Picture 1" descr="page2image3844544">
            <a:extLst>
              <a:ext uri="{FF2B5EF4-FFF2-40B4-BE49-F238E27FC236}">
                <a16:creationId xmlns:a16="http://schemas.microsoft.com/office/drawing/2014/main" id="{88578893-0E8C-8445-8B36-F67CB83A9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66900" cy="1866900"/>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8">
            <a:extLst>
              <a:ext uri="{FF2B5EF4-FFF2-40B4-BE49-F238E27FC236}">
                <a16:creationId xmlns:a16="http://schemas.microsoft.com/office/drawing/2014/main" id="{8B625FDA-CAF1-A34B-9357-B41A6D054B1B}"/>
              </a:ext>
            </a:extLst>
          </p:cNvPr>
          <p:cNvSpPr txBox="1"/>
          <p:nvPr/>
        </p:nvSpPr>
        <p:spPr>
          <a:xfrm>
            <a:off x="419480" y="530775"/>
            <a:ext cx="6082920" cy="805349"/>
          </a:xfrm>
          <a:prstGeom prst="rect">
            <a:avLst/>
          </a:prstGeom>
        </p:spPr>
        <p:txBody>
          <a:bodyPr vert="horz" wrap="square" lIns="0" tIns="12700" rIns="0" bIns="0" rtlCol="0">
            <a:spAutoFit/>
          </a:bodyPr>
          <a:lstStyle/>
          <a:p>
            <a:pPr marL="12700" marR="5080" algn="ctr">
              <a:lnSpc>
                <a:spcPct val="150100"/>
              </a:lnSpc>
              <a:spcBef>
                <a:spcPts val="100"/>
              </a:spcBef>
            </a:pPr>
            <a:r>
              <a:rPr lang="en-US" b="1" spc="-20" dirty="0">
                <a:solidFill>
                  <a:srgbClr val="003366"/>
                </a:solidFill>
                <a:latin typeface="Arial"/>
                <a:cs typeface="Arial"/>
              </a:rPr>
              <a:t>Corvinus University of Budapest</a:t>
            </a:r>
          </a:p>
          <a:p>
            <a:pPr marL="12700" marR="5080" algn="ctr">
              <a:lnSpc>
                <a:spcPct val="150100"/>
              </a:lnSpc>
              <a:spcBef>
                <a:spcPts val="100"/>
              </a:spcBef>
            </a:pPr>
            <a:r>
              <a:rPr lang="en-US" b="1" spc="-20" dirty="0">
                <a:solidFill>
                  <a:srgbClr val="003366"/>
                </a:solidFill>
                <a:latin typeface="Arial"/>
                <a:cs typeface="Arial"/>
              </a:rPr>
              <a:t>Faculty of Economics</a:t>
            </a:r>
          </a:p>
        </p:txBody>
      </p:sp>
    </p:spTree>
    <p:extLst>
      <p:ext uri="{BB962C8B-B14F-4D97-AF65-F5344CB8AC3E}">
        <p14:creationId xmlns:p14="http://schemas.microsoft.com/office/powerpoint/2010/main" val="337351335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11</a:t>
            </a:r>
          </a:p>
        </p:txBody>
      </p:sp>
      <p:sp>
        <p:nvSpPr>
          <p:cNvPr id="15" name="object 6">
            <a:extLst>
              <a:ext uri="{FF2B5EF4-FFF2-40B4-BE49-F238E27FC236}">
                <a16:creationId xmlns:a16="http://schemas.microsoft.com/office/drawing/2014/main" id="{6078C3F8-6F08-214F-BAD4-30816D3A00C8}"/>
              </a:ext>
            </a:extLst>
          </p:cNvPr>
          <p:cNvSpPr txBox="1">
            <a:spLocks/>
          </p:cNvSpPr>
          <p:nvPr/>
        </p:nvSpPr>
        <p:spPr>
          <a:xfrm>
            <a:off x="1345246" y="899885"/>
            <a:ext cx="4191954"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cross table</a:t>
            </a:r>
          </a:p>
        </p:txBody>
      </p:sp>
      <p:pic>
        <p:nvPicPr>
          <p:cNvPr id="17" name="图片 16">
            <a:extLst>
              <a:ext uri="{FF2B5EF4-FFF2-40B4-BE49-F238E27FC236}">
                <a16:creationId xmlns:a16="http://schemas.microsoft.com/office/drawing/2014/main" id="{CCDF5619-EFEA-FD44-BCBD-368EAC63D7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26249" y="361848"/>
            <a:ext cx="3536951" cy="2823253"/>
          </a:xfrm>
          <a:prstGeom prst="rect">
            <a:avLst/>
          </a:prstGeom>
        </p:spPr>
      </p:pic>
      <p:pic>
        <p:nvPicPr>
          <p:cNvPr id="18" name="图片 17">
            <a:extLst>
              <a:ext uri="{FF2B5EF4-FFF2-40B4-BE49-F238E27FC236}">
                <a16:creationId xmlns:a16="http://schemas.microsoft.com/office/drawing/2014/main" id="{C2DBB50D-B8A1-8847-8E86-689FBB711DA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822503" y="3230844"/>
            <a:ext cx="3822700" cy="2832100"/>
          </a:xfrm>
          <a:prstGeom prst="rect">
            <a:avLst/>
          </a:prstGeom>
        </p:spPr>
      </p:pic>
      <p:sp>
        <p:nvSpPr>
          <p:cNvPr id="19" name="椭圆 18">
            <a:extLst>
              <a:ext uri="{FF2B5EF4-FFF2-40B4-BE49-F238E27FC236}">
                <a16:creationId xmlns:a16="http://schemas.microsoft.com/office/drawing/2014/main" id="{F639A313-2D35-AA42-B6F7-DDDE3B2C5FF4}"/>
              </a:ext>
            </a:extLst>
          </p:cNvPr>
          <p:cNvSpPr/>
          <p:nvPr/>
        </p:nvSpPr>
        <p:spPr>
          <a:xfrm>
            <a:off x="6714670" y="3928229"/>
            <a:ext cx="1413330" cy="468103"/>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20" name="椭圆 19">
            <a:extLst>
              <a:ext uri="{FF2B5EF4-FFF2-40B4-BE49-F238E27FC236}">
                <a16:creationId xmlns:a16="http://schemas.microsoft.com/office/drawing/2014/main" id="{06C22224-FBFC-2240-B02C-FF23B9ADE9E5}"/>
              </a:ext>
            </a:extLst>
          </p:cNvPr>
          <p:cNvSpPr/>
          <p:nvPr/>
        </p:nvSpPr>
        <p:spPr>
          <a:xfrm>
            <a:off x="8949870" y="3928229"/>
            <a:ext cx="1413330" cy="468103"/>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21" name="椭圆 20">
            <a:extLst>
              <a:ext uri="{FF2B5EF4-FFF2-40B4-BE49-F238E27FC236}">
                <a16:creationId xmlns:a16="http://schemas.microsoft.com/office/drawing/2014/main" id="{4E1FBE86-0E0F-394C-A4A4-D60422DDB4AD}"/>
              </a:ext>
            </a:extLst>
          </p:cNvPr>
          <p:cNvSpPr/>
          <p:nvPr/>
        </p:nvSpPr>
        <p:spPr>
          <a:xfrm>
            <a:off x="6714670" y="5018458"/>
            <a:ext cx="1413330" cy="468103"/>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22" name="object 3">
            <a:extLst>
              <a:ext uri="{FF2B5EF4-FFF2-40B4-BE49-F238E27FC236}">
                <a16:creationId xmlns:a16="http://schemas.microsoft.com/office/drawing/2014/main" id="{B02633DC-66CF-8C4C-8E31-0899236E7584}"/>
              </a:ext>
            </a:extLst>
          </p:cNvPr>
          <p:cNvSpPr txBox="1"/>
          <p:nvPr/>
        </p:nvSpPr>
        <p:spPr>
          <a:xfrm>
            <a:off x="6765470" y="6267884"/>
            <a:ext cx="413759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cross table between two qualitative variables</a:t>
            </a:r>
          </a:p>
        </p:txBody>
      </p:sp>
      <mc:AlternateContent xmlns:mc="http://schemas.openxmlformats.org/markup-compatibility/2006" xmlns:a14="http://schemas.microsoft.com/office/drawing/2010/main">
        <mc:Choice Requires="a14">
          <p:sp>
            <p:nvSpPr>
              <p:cNvPr id="24" name="object 3">
                <a:extLst>
                  <a:ext uri="{FF2B5EF4-FFF2-40B4-BE49-F238E27FC236}">
                    <a16:creationId xmlns:a16="http://schemas.microsoft.com/office/drawing/2014/main" id="{69BFD146-0897-A845-B073-7E0A331ADA3B}"/>
                  </a:ext>
                </a:extLst>
              </p:cNvPr>
              <p:cNvSpPr txBox="1"/>
              <p:nvPr/>
            </p:nvSpPr>
            <p:spPr>
              <a:xfrm>
                <a:off x="1167470" y="1902220"/>
                <a:ext cx="4852354" cy="3783087"/>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Chi-square and Fisher’s exact test are two ways to analyze the correlation between two qualitative variables.</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Chi-square statistic is approximately 96.79, and its p-value approaches zero as well as p-value of Fisher’s exact test.</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Reject </a:t>
                </a:r>
                <a14:m>
                  <m:oMath xmlns:m="http://schemas.openxmlformats.org/officeDocument/2006/math">
                    <m:sSub>
                      <m:sSubPr>
                        <m:ctrlPr>
                          <a:rPr lang="en-US" altLang="zh-CN" sz="2000" i="1" spc="-15" smtClean="0">
                            <a:solidFill>
                              <a:srgbClr val="485899"/>
                            </a:solidFill>
                            <a:latin typeface="Cambria Math" panose="02040503050406030204" pitchFamily="18" charset="0"/>
                            <a:cs typeface="Calibri"/>
                          </a:rPr>
                        </m:ctrlPr>
                      </m:sSubPr>
                      <m:e>
                        <m:r>
                          <a:rPr lang="en-US" altLang="zh-CN" sz="2000" b="0" i="1" spc="-15" smtClean="0">
                            <a:solidFill>
                              <a:srgbClr val="485899"/>
                            </a:solidFill>
                            <a:latin typeface="Cambria Math" panose="02040503050406030204" pitchFamily="18" charset="0"/>
                            <a:cs typeface="Calibri"/>
                          </a:rPr>
                          <m:t>𝐻</m:t>
                        </m:r>
                      </m:e>
                      <m:sub>
                        <m:r>
                          <a:rPr lang="en-US" altLang="zh-CN" sz="2000" b="0" i="1" spc="-15" smtClean="0">
                            <a:solidFill>
                              <a:srgbClr val="485899"/>
                            </a:solidFill>
                            <a:latin typeface="Cambria Math" panose="02040503050406030204" pitchFamily="18" charset="0"/>
                            <a:cs typeface="Calibri"/>
                          </a:rPr>
                          <m:t>0</m:t>
                        </m:r>
                      </m:sub>
                    </m:sSub>
                  </m:oMath>
                </a14:m>
                <a:r>
                  <a:rPr lang="en-US" sz="2000" spc="-15" dirty="0">
                    <a:solidFill>
                      <a:srgbClr val="485899"/>
                    </a:solidFill>
                    <a:latin typeface="Calibri"/>
                    <a:cs typeface="Calibri"/>
                  </a:rPr>
                  <a:t> that two qualitative variables are independent of each other.</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Cramer’s V is 0.94</a:t>
                </a:r>
                <a14:m>
                  <m:oMath xmlns:m="http://schemas.openxmlformats.org/officeDocument/2006/math">
                    <m:r>
                      <a:rPr lang="en-US" sz="2000" b="0" i="0" spc="-15" smtClean="0">
                        <a:solidFill>
                          <a:srgbClr val="485899"/>
                        </a:solidFill>
                        <a:latin typeface="Cambria Math" panose="02040503050406030204" pitchFamily="18" charset="0"/>
                        <a:ea typeface="Cambria Math" panose="02040503050406030204" pitchFamily="18" charset="0"/>
                        <a:cs typeface="Calibri"/>
                      </a:rPr>
                      <m:t> </m:t>
                    </m:r>
                    <m:r>
                      <a:rPr lang="en-US" sz="2000" i="1" spc="-15" smtClean="0">
                        <a:solidFill>
                          <a:srgbClr val="485899"/>
                        </a:solidFill>
                        <a:latin typeface="Cambria Math" panose="02040503050406030204" pitchFamily="18" charset="0"/>
                        <a:ea typeface="Cambria Math" panose="02040503050406030204" pitchFamily="18" charset="0"/>
                        <a:cs typeface="Calibri"/>
                      </a:rPr>
                      <m:t>→</m:t>
                    </m:r>
                  </m:oMath>
                </a14:m>
                <a:r>
                  <a:rPr lang="en-US" sz="2000" spc="-15" dirty="0">
                    <a:solidFill>
                      <a:srgbClr val="485899"/>
                    </a:solidFill>
                    <a:latin typeface="Calibri"/>
                    <a:cs typeface="Calibri"/>
                  </a:rPr>
                  <a:t> strong association</a:t>
                </a:r>
              </a:p>
              <a:p>
                <a:pPr marL="431800" marR="147320" indent="-343535">
                  <a:spcBef>
                    <a:spcPts val="100"/>
                  </a:spcBef>
                  <a:buFont typeface="Symbol"/>
                  <a:buChar char=""/>
                  <a:tabLst>
                    <a:tab pos="431800" algn="l"/>
                    <a:tab pos="432434" algn="l"/>
                  </a:tabLst>
                </a:pPr>
                <a:endParaRPr lang="en-US"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Europe </a:t>
                </a:r>
                <a14:m>
                  <m:oMath xmlns:m="http://schemas.openxmlformats.org/officeDocument/2006/math">
                    <m:r>
                      <a:rPr lang="en-US" sz="2000" i="1" spc="-15" smtClean="0">
                        <a:solidFill>
                          <a:srgbClr val="485899"/>
                        </a:solidFill>
                        <a:latin typeface="Cambria Math" panose="02040503050406030204" pitchFamily="18" charset="0"/>
                        <a:ea typeface="Cambria Math" panose="02040503050406030204" pitchFamily="18" charset="0"/>
                        <a:cs typeface="Calibri"/>
                      </a:rPr>
                      <m:t>→</m:t>
                    </m:r>
                  </m:oMath>
                </a14:m>
                <a:r>
                  <a:rPr lang="en-US" sz="2000" spc="-15" dirty="0">
                    <a:solidFill>
                      <a:srgbClr val="485899"/>
                    </a:solidFill>
                    <a:latin typeface="Calibri"/>
                    <a:cs typeface="Calibri"/>
                  </a:rPr>
                  <a:t> developed</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Africa </a:t>
                </a:r>
                <a14:m>
                  <m:oMath xmlns:m="http://schemas.openxmlformats.org/officeDocument/2006/math">
                    <m:r>
                      <a:rPr lang="en-US" altLang="zh-CN" sz="2000" i="1" spc="-15">
                        <a:solidFill>
                          <a:srgbClr val="485899"/>
                        </a:solidFill>
                        <a:latin typeface="Cambria Math" panose="02040503050406030204" pitchFamily="18" charset="0"/>
                        <a:ea typeface="Cambria Math" panose="02040503050406030204" pitchFamily="18" charset="0"/>
                        <a:cs typeface="Calibri"/>
                      </a:rPr>
                      <m:t>→</m:t>
                    </m:r>
                  </m:oMath>
                </a14:m>
                <a:r>
                  <a:rPr lang="en-US" altLang="zh-CN" sz="2000" spc="-15" dirty="0">
                    <a:solidFill>
                      <a:srgbClr val="485899"/>
                    </a:solidFill>
                    <a:latin typeface="Calibri"/>
                    <a:cs typeface="Calibri"/>
                  </a:rPr>
                  <a:t> developing</a:t>
                </a:r>
              </a:p>
            </p:txBody>
          </p:sp>
        </mc:Choice>
        <mc:Fallback xmlns="">
          <p:sp>
            <p:nvSpPr>
              <p:cNvPr id="24" name="object 3">
                <a:extLst>
                  <a:ext uri="{FF2B5EF4-FFF2-40B4-BE49-F238E27FC236}">
                    <a16:creationId xmlns:a16="http://schemas.microsoft.com/office/drawing/2014/main" id="{69BFD146-0897-A845-B073-7E0A331ADA3B}"/>
                  </a:ext>
                </a:extLst>
              </p:cNvPr>
              <p:cNvSpPr txBox="1">
                <a:spLocks noRot="1" noChangeAspect="1" noMove="1" noResize="1" noEditPoints="1" noAdjustHandles="1" noChangeArrowheads="1" noChangeShapeType="1" noTextEdit="1"/>
              </p:cNvSpPr>
              <p:nvPr/>
            </p:nvSpPr>
            <p:spPr>
              <a:xfrm>
                <a:off x="1167470" y="1902220"/>
                <a:ext cx="4852354" cy="3783087"/>
              </a:xfrm>
              <a:prstGeom prst="rect">
                <a:avLst/>
              </a:prstGeom>
              <a:blipFill>
                <a:blip r:embed="rId5"/>
                <a:stretch>
                  <a:fillRect l="-1828" t="-2007" b="-30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41663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12</a:t>
            </a:r>
          </a:p>
        </p:txBody>
      </p:sp>
      <p:sp>
        <p:nvSpPr>
          <p:cNvPr id="15" name="object 6">
            <a:extLst>
              <a:ext uri="{FF2B5EF4-FFF2-40B4-BE49-F238E27FC236}">
                <a16:creationId xmlns:a16="http://schemas.microsoft.com/office/drawing/2014/main" id="{6078C3F8-6F08-214F-BAD4-30816D3A00C8}"/>
              </a:ext>
            </a:extLst>
          </p:cNvPr>
          <p:cNvSpPr txBox="1">
            <a:spLocks/>
          </p:cNvSpPr>
          <p:nvPr/>
        </p:nvSpPr>
        <p:spPr>
          <a:xfrm>
            <a:off x="1436964" y="488239"/>
            <a:ext cx="4191954"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ANOVA tables</a:t>
            </a:r>
          </a:p>
        </p:txBody>
      </p:sp>
      <p:sp>
        <p:nvSpPr>
          <p:cNvPr id="22" name="object 3">
            <a:extLst>
              <a:ext uri="{FF2B5EF4-FFF2-40B4-BE49-F238E27FC236}">
                <a16:creationId xmlns:a16="http://schemas.microsoft.com/office/drawing/2014/main" id="{B02633DC-66CF-8C4C-8E31-0899236E7584}"/>
              </a:ext>
            </a:extLst>
          </p:cNvPr>
          <p:cNvSpPr txBox="1"/>
          <p:nvPr/>
        </p:nvSpPr>
        <p:spPr>
          <a:xfrm>
            <a:off x="8287533" y="5276839"/>
            <a:ext cx="205026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ANOVA tables</a:t>
            </a:r>
          </a:p>
        </p:txBody>
      </p:sp>
      <p:sp>
        <p:nvSpPr>
          <p:cNvPr id="24" name="object 3">
            <a:extLst>
              <a:ext uri="{FF2B5EF4-FFF2-40B4-BE49-F238E27FC236}">
                <a16:creationId xmlns:a16="http://schemas.microsoft.com/office/drawing/2014/main" id="{69BFD146-0897-A845-B073-7E0A331ADA3B}"/>
              </a:ext>
            </a:extLst>
          </p:cNvPr>
          <p:cNvSpPr txBox="1"/>
          <p:nvPr/>
        </p:nvSpPr>
        <p:spPr>
          <a:xfrm>
            <a:off x="1122848" y="1399972"/>
            <a:ext cx="4973151" cy="218008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If box plots for different groups seem identical, then they are likely to have very similar variances, or we can say there are no significant differences between groups.</a:t>
            </a:r>
          </a:p>
          <a:p>
            <a:pPr marL="431800" marR="147320" indent="-343535">
              <a:spcBef>
                <a:spcPts val="100"/>
              </a:spcBef>
              <a:buFont typeface="Symbol"/>
              <a:buChar char=""/>
              <a:tabLst>
                <a:tab pos="431800" algn="l"/>
                <a:tab pos="432434" algn="l"/>
              </a:tabLst>
            </a:pPr>
            <a:r>
              <a:rPr lang="zh-CN" altLang="zh-CN" sz="2000" spc="-15" dirty="0">
                <a:solidFill>
                  <a:srgbClr val="485899"/>
                </a:solidFill>
                <a:latin typeface="Calibri"/>
                <a:cs typeface="Calibri"/>
              </a:rPr>
              <a:t> </a:t>
            </a:r>
            <a:r>
              <a:rPr lang="en-US" altLang="zh-CN" sz="2000" spc="-15" dirty="0">
                <a:solidFill>
                  <a:srgbClr val="485899"/>
                </a:solidFill>
                <a:latin typeface="Calibri"/>
                <a:cs typeface="Calibri"/>
              </a:rPr>
              <a:t>In both boxplots, the range and interquartile range are different from each other, so there is a significant difference.</a:t>
            </a:r>
          </a:p>
        </p:txBody>
      </p:sp>
      <p:pic>
        <p:nvPicPr>
          <p:cNvPr id="16" name="图片 15">
            <a:extLst>
              <a:ext uri="{FF2B5EF4-FFF2-40B4-BE49-F238E27FC236}">
                <a16:creationId xmlns:a16="http://schemas.microsoft.com/office/drawing/2014/main" id="{98E82F8F-7189-634A-B06C-5C9FE146737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517448" y="740873"/>
            <a:ext cx="2613600" cy="1889426"/>
          </a:xfrm>
          <a:prstGeom prst="rect">
            <a:avLst/>
          </a:prstGeom>
        </p:spPr>
      </p:pic>
      <p:pic>
        <p:nvPicPr>
          <p:cNvPr id="23" name="图片 22">
            <a:extLst>
              <a:ext uri="{FF2B5EF4-FFF2-40B4-BE49-F238E27FC236}">
                <a16:creationId xmlns:a16="http://schemas.microsoft.com/office/drawing/2014/main" id="{10E03306-FB40-514F-A0A5-A6E299A885D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822637" y="3815644"/>
            <a:ext cx="4852354" cy="1317659"/>
          </a:xfrm>
          <a:prstGeom prst="rect">
            <a:avLst/>
          </a:prstGeom>
        </p:spPr>
      </p:pic>
      <p:sp>
        <p:nvSpPr>
          <p:cNvPr id="25" name="object 3">
            <a:extLst>
              <a:ext uri="{FF2B5EF4-FFF2-40B4-BE49-F238E27FC236}">
                <a16:creationId xmlns:a16="http://schemas.microsoft.com/office/drawing/2014/main" id="{726E28F0-B24F-C841-A12A-91A479D8A13C}"/>
              </a:ext>
            </a:extLst>
          </p:cNvPr>
          <p:cNvSpPr txBox="1"/>
          <p:nvPr/>
        </p:nvSpPr>
        <p:spPr>
          <a:xfrm>
            <a:off x="8287533" y="2806740"/>
            <a:ext cx="1453367" cy="235617"/>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Graph: boxplots</a:t>
            </a:r>
          </a:p>
        </p:txBody>
      </p:sp>
      <mc:AlternateContent xmlns:mc="http://schemas.openxmlformats.org/markup-compatibility/2006" xmlns:a14="http://schemas.microsoft.com/office/drawing/2010/main">
        <mc:Choice Requires="a14">
          <p:sp>
            <p:nvSpPr>
              <p:cNvPr id="28" name="object 3">
                <a:extLst>
                  <a:ext uri="{FF2B5EF4-FFF2-40B4-BE49-F238E27FC236}">
                    <a16:creationId xmlns:a16="http://schemas.microsoft.com/office/drawing/2014/main" id="{57513B35-FC34-B243-B4B7-26066109A7EA}"/>
                  </a:ext>
                </a:extLst>
              </p:cNvPr>
              <p:cNvSpPr txBox="1"/>
              <p:nvPr/>
            </p:nvSpPr>
            <p:spPr>
              <a:xfrm>
                <a:off x="1109000" y="4294300"/>
                <a:ext cx="5107798" cy="156453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a:t>
                </a:r>
                <a:r>
                  <a:rPr lang="en-US" altLang="zh-CN" sz="2000" spc="-15" dirty="0" err="1">
                    <a:solidFill>
                      <a:srgbClr val="485899"/>
                    </a:solidFill>
                    <a:latin typeface="Calibri"/>
                    <a:cs typeface="Calibri"/>
                  </a:rPr>
                  <a:t>Pr</a:t>
                </a:r>
                <a:r>
                  <a:rPr lang="en-US" altLang="zh-CN" sz="2000" spc="-15" dirty="0">
                    <a:solidFill>
                      <a:srgbClr val="485899"/>
                    </a:solidFill>
                    <a:latin typeface="Calibri"/>
                    <a:cs typeface="Calibri"/>
                  </a:rPr>
                  <a:t>(&gt;F)” values for both cases are less than the significance level, so reject </a:t>
                </a:r>
                <a14:m>
                  <m:oMath xmlns:m="http://schemas.openxmlformats.org/officeDocument/2006/math">
                    <m:sSub>
                      <m:sSubPr>
                        <m:ctrlPr>
                          <a:rPr lang="en-US" altLang="zh-CN" sz="2000" i="1" spc="-15">
                            <a:solidFill>
                              <a:srgbClr val="485899"/>
                            </a:solidFill>
                            <a:latin typeface="Cambria Math" panose="02040503050406030204" pitchFamily="18" charset="0"/>
                            <a:cs typeface="Calibri"/>
                          </a:rPr>
                        </m:ctrlPr>
                      </m:sSubPr>
                      <m:e>
                        <m:r>
                          <a:rPr lang="en-US" altLang="zh-CN" sz="2000" i="1" spc="-15">
                            <a:solidFill>
                              <a:srgbClr val="485899"/>
                            </a:solidFill>
                            <a:latin typeface="Cambria Math" panose="02040503050406030204" pitchFamily="18" charset="0"/>
                            <a:cs typeface="Calibri"/>
                          </a:rPr>
                          <m:t>𝐻</m:t>
                        </m:r>
                      </m:e>
                      <m:sub>
                        <m:r>
                          <a:rPr lang="en-US" altLang="zh-CN" sz="2000" i="1" spc="-15">
                            <a:solidFill>
                              <a:srgbClr val="485899"/>
                            </a:solidFill>
                            <a:latin typeface="Cambria Math" panose="02040503050406030204" pitchFamily="18" charset="0"/>
                            <a:cs typeface="Calibri"/>
                          </a:rPr>
                          <m:t>0</m:t>
                        </m:r>
                      </m:sub>
                    </m:sSub>
                  </m:oMath>
                </a14:m>
                <a:r>
                  <a:rPr lang="en-US" altLang="zh-CN" sz="2000" spc="-15" dirty="0">
                    <a:solidFill>
                      <a:srgbClr val="485899"/>
                    </a:solidFill>
                    <a:latin typeface="Calibri"/>
                    <a:cs typeface="Calibri"/>
                  </a:rPr>
                  <a:t> that … for all groups are the same.</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There are significant differences between these groups. </a:t>
                </a:r>
              </a:p>
            </p:txBody>
          </p:sp>
        </mc:Choice>
        <mc:Fallback xmlns="">
          <p:sp>
            <p:nvSpPr>
              <p:cNvPr id="28" name="object 3">
                <a:extLst>
                  <a:ext uri="{FF2B5EF4-FFF2-40B4-BE49-F238E27FC236}">
                    <a16:creationId xmlns:a16="http://schemas.microsoft.com/office/drawing/2014/main" id="{57513B35-FC34-B243-B4B7-26066109A7EA}"/>
                  </a:ext>
                </a:extLst>
              </p:cNvPr>
              <p:cNvSpPr txBox="1">
                <a:spLocks noRot="1" noChangeAspect="1" noMove="1" noResize="1" noEditPoints="1" noAdjustHandles="1" noChangeArrowheads="1" noChangeShapeType="1" noTextEdit="1"/>
              </p:cNvSpPr>
              <p:nvPr/>
            </p:nvSpPr>
            <p:spPr>
              <a:xfrm>
                <a:off x="1109000" y="4294300"/>
                <a:ext cx="5107798" cy="1564531"/>
              </a:xfrm>
              <a:prstGeom prst="rect">
                <a:avLst/>
              </a:prstGeom>
              <a:blipFill>
                <a:blip r:embed="rId7"/>
                <a:stretch>
                  <a:fillRect l="-1489" t="-4800" b="-8800"/>
                </a:stretch>
              </a:blipFill>
            </p:spPr>
            <p:txBody>
              <a:bodyPr/>
              <a:lstStyle/>
              <a:p>
                <a:r>
                  <a:rPr lang="zh-CN" altLang="en-US">
                    <a:noFill/>
                  </a:rPr>
                  <a:t> </a:t>
                </a:r>
              </a:p>
            </p:txBody>
          </p:sp>
        </mc:Fallback>
      </mc:AlternateContent>
      <p:cxnSp>
        <p:nvCxnSpPr>
          <p:cNvPr id="29" name="直线连接符 28">
            <a:extLst>
              <a:ext uri="{FF2B5EF4-FFF2-40B4-BE49-F238E27FC236}">
                <a16:creationId xmlns:a16="http://schemas.microsoft.com/office/drawing/2014/main" id="{95935083-24BB-A647-BB0C-1F1AC4AA9DF6}"/>
              </a:ext>
            </a:extLst>
          </p:cNvPr>
          <p:cNvCxnSpPr>
            <a:cxnSpLocks/>
          </p:cNvCxnSpPr>
          <p:nvPr/>
        </p:nvCxnSpPr>
        <p:spPr>
          <a:xfrm>
            <a:off x="9931023" y="4617962"/>
            <a:ext cx="593333" cy="0"/>
          </a:xfrm>
          <a:prstGeom prst="line">
            <a:avLst/>
          </a:prstGeom>
          <a:ln w="5397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09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13</a:t>
            </a:r>
          </a:p>
        </p:txBody>
      </p:sp>
      <p:sp>
        <p:nvSpPr>
          <p:cNvPr id="15" name="object 6">
            <a:extLst>
              <a:ext uri="{FF2B5EF4-FFF2-40B4-BE49-F238E27FC236}">
                <a16:creationId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covariance and correlation</a:t>
            </a:r>
          </a:p>
        </p:txBody>
      </p:sp>
      <p:sp>
        <p:nvSpPr>
          <p:cNvPr id="22" name="object 3">
            <a:extLst>
              <a:ext uri="{FF2B5EF4-FFF2-40B4-BE49-F238E27FC236}">
                <a16:creationId xmlns:a16="http://schemas.microsoft.com/office/drawing/2014/main" id="{B02633DC-66CF-8C4C-8E31-0899236E7584}"/>
              </a:ext>
            </a:extLst>
          </p:cNvPr>
          <p:cNvSpPr txBox="1"/>
          <p:nvPr/>
        </p:nvSpPr>
        <p:spPr>
          <a:xfrm>
            <a:off x="8312097" y="6049909"/>
            <a:ext cx="2549134"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correlation heatmap</a:t>
            </a:r>
          </a:p>
        </p:txBody>
      </p:sp>
      <p:sp>
        <p:nvSpPr>
          <p:cNvPr id="24" name="object 3">
            <a:extLst>
              <a:ext uri="{FF2B5EF4-FFF2-40B4-BE49-F238E27FC236}">
                <a16:creationId xmlns:a16="http://schemas.microsoft.com/office/drawing/2014/main" id="{69BFD146-0897-A845-B073-7E0A331ADA3B}"/>
              </a:ext>
            </a:extLst>
          </p:cNvPr>
          <p:cNvSpPr txBox="1"/>
          <p:nvPr/>
        </p:nvSpPr>
        <p:spPr>
          <a:xfrm>
            <a:off x="1122848" y="1399972"/>
            <a:ext cx="5457075" cy="188513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Covariance is a measure of linear association between two quantitative variables.</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Correlation is a measure of linear association and does not indicate causation. (heatmap)</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Positive value indicates a positive relationship; negative value indicates a negative relationship.</a:t>
            </a:r>
          </a:p>
        </p:txBody>
      </p:sp>
      <p:sp>
        <p:nvSpPr>
          <p:cNvPr id="20" name="object 3">
            <a:extLst>
              <a:ext uri="{FF2B5EF4-FFF2-40B4-BE49-F238E27FC236}">
                <a16:creationId xmlns:a16="http://schemas.microsoft.com/office/drawing/2014/main" id="{2149AEC3-0744-1145-9816-80669C66A14B}"/>
              </a:ext>
            </a:extLst>
          </p:cNvPr>
          <p:cNvSpPr txBox="1"/>
          <p:nvPr/>
        </p:nvSpPr>
        <p:spPr>
          <a:xfrm>
            <a:off x="8312097" y="2511973"/>
            <a:ext cx="205026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covariance matrix</a:t>
            </a:r>
          </a:p>
        </p:txBody>
      </p:sp>
      <p:sp>
        <p:nvSpPr>
          <p:cNvPr id="21" name="object 3">
            <a:extLst>
              <a:ext uri="{FF2B5EF4-FFF2-40B4-BE49-F238E27FC236}">
                <a16:creationId xmlns:a16="http://schemas.microsoft.com/office/drawing/2014/main" id="{6D91ED5C-CD30-124E-88BE-FBF3BB8F48A7}"/>
              </a:ext>
            </a:extLst>
          </p:cNvPr>
          <p:cNvSpPr txBox="1"/>
          <p:nvPr/>
        </p:nvSpPr>
        <p:spPr>
          <a:xfrm>
            <a:off x="1122848" y="3700138"/>
            <a:ext cx="5697052" cy="1859483"/>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Happiness score has positive relationship with GDP growth rate, the overall satisfaction towards the whole society, and income;</a:t>
            </a:r>
            <a:br>
              <a:rPr lang="en-US" altLang="zh-CN" sz="2000" spc="-15" dirty="0">
                <a:solidFill>
                  <a:srgbClr val="485899"/>
                </a:solidFill>
                <a:latin typeface="Calibri"/>
                <a:cs typeface="Calibri"/>
              </a:rPr>
            </a:b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Happiness score has negative relationship with income inequality.</a:t>
            </a:r>
          </a:p>
        </p:txBody>
      </p:sp>
      <p:pic>
        <p:nvPicPr>
          <p:cNvPr id="12" name="图片 11">
            <a:extLst>
              <a:ext uri="{FF2B5EF4-FFF2-40B4-BE49-F238E27FC236}">
                <a16:creationId xmlns:a16="http://schemas.microsoft.com/office/drawing/2014/main" id="{F90231B4-B8BD-C240-99D5-84433D5B3C3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683879" y="376142"/>
            <a:ext cx="5080636" cy="2034223"/>
          </a:xfrm>
          <a:prstGeom prst="rect">
            <a:avLst/>
          </a:prstGeom>
        </p:spPr>
      </p:pic>
      <p:pic>
        <p:nvPicPr>
          <p:cNvPr id="13" name="图片 12">
            <a:extLst>
              <a:ext uri="{FF2B5EF4-FFF2-40B4-BE49-F238E27FC236}">
                <a16:creationId xmlns:a16="http://schemas.microsoft.com/office/drawing/2014/main" id="{4CAE6A98-F5AD-0243-8E54-45DD214322D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03823" y="2946970"/>
            <a:ext cx="3457408" cy="3001331"/>
          </a:xfrm>
          <a:prstGeom prst="rect">
            <a:avLst/>
          </a:prstGeom>
        </p:spPr>
      </p:pic>
    </p:spTree>
    <p:extLst>
      <p:ext uri="{BB962C8B-B14F-4D97-AF65-F5344CB8AC3E}">
        <p14:creationId xmlns:p14="http://schemas.microsoft.com/office/powerpoint/2010/main" val="38021947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14</a:t>
            </a:r>
          </a:p>
        </p:txBody>
      </p:sp>
      <p:sp>
        <p:nvSpPr>
          <p:cNvPr id="15" name="object 6">
            <a:extLst>
              <a:ext uri="{FF2B5EF4-FFF2-40B4-BE49-F238E27FC236}">
                <a16:creationId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hypothesis testing</a:t>
            </a:r>
          </a:p>
        </p:txBody>
      </p:sp>
      <p:sp>
        <p:nvSpPr>
          <p:cNvPr id="12" name="object 3">
            <a:extLst>
              <a:ext uri="{FF2B5EF4-FFF2-40B4-BE49-F238E27FC236}">
                <a16:creationId xmlns:a16="http://schemas.microsoft.com/office/drawing/2014/main" id="{B8955400-27B1-F848-B2B8-F27E83DD0C24}"/>
              </a:ext>
            </a:extLst>
          </p:cNvPr>
          <p:cNvSpPr txBox="1"/>
          <p:nvPr/>
        </p:nvSpPr>
        <p:spPr>
          <a:xfrm>
            <a:off x="6974378" y="4075332"/>
            <a:ext cx="4837872" cy="125675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P-value approaches zero, thus we reject null hypothesis.</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actual sample estimates on annual  income per capita is 6296.662 $.</a:t>
            </a:r>
          </a:p>
        </p:txBody>
      </p:sp>
      <p:sp>
        <p:nvSpPr>
          <p:cNvPr id="13" name="object 6">
            <a:extLst>
              <a:ext uri="{FF2B5EF4-FFF2-40B4-BE49-F238E27FC236}">
                <a16:creationId xmlns:a16="http://schemas.microsoft.com/office/drawing/2014/main" id="{15D6AE5B-B40D-644F-9C3F-446B0719538F}"/>
              </a:ext>
            </a:extLst>
          </p:cNvPr>
          <p:cNvSpPr txBox="1">
            <a:spLocks/>
          </p:cNvSpPr>
          <p:nvPr/>
        </p:nvSpPr>
        <p:spPr>
          <a:xfrm>
            <a:off x="1436964" y="1215893"/>
            <a:ext cx="1411167"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mean test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8FC9B18-D81A-7748-B619-A026CE32BCE6}"/>
                  </a:ext>
                </a:extLst>
              </p:cNvPr>
              <p:cNvSpPr txBox="1"/>
              <p:nvPr/>
            </p:nvSpPr>
            <p:spPr>
              <a:xfrm>
                <a:off x="1436964" y="1795677"/>
                <a:ext cx="5969135" cy="553998"/>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zh-CN" altLang="en-US"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𝜇</m:t>
                      </m:r>
                      <m:r>
                        <a:rPr kumimoji="1" lang="en-US" altLang="zh-CN" b="0" i="1" smtClean="0">
                          <a:latin typeface="Cambria Math" panose="02040503050406030204" pitchFamily="18" charset="0"/>
                          <a:ea typeface="Cambria Math" panose="02040503050406030204" pitchFamily="18" charset="0"/>
                        </a:rPr>
                        <m:t>=18000 (</m:t>
                      </m:r>
                      <m:r>
                        <a:rPr kumimoji="1" lang="en-US" altLang="zh-CN" b="0" i="1" smtClean="0">
                          <a:latin typeface="Cambria Math" panose="02040503050406030204" pitchFamily="18" charset="0"/>
                          <a:ea typeface="Cambria Math" panose="02040503050406030204" pitchFamily="18" charset="0"/>
                        </a:rPr>
                        <m:t>𝑡h𝑒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𝑚𝑒𝑎𝑛</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𝑣𝑎𝑙𝑢𝑒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𝑜𝑓</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𝑖𝑛𝑐𝑜𝑚𝑒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𝑖𝑠</m:t>
                      </m:r>
                      <m:r>
                        <a:rPr kumimoji="1" lang="en-US" altLang="zh-CN" b="0" i="1" smtClean="0">
                          <a:latin typeface="Cambria Math" panose="02040503050406030204" pitchFamily="18" charset="0"/>
                          <a:ea typeface="Cambria Math" panose="02040503050406030204" pitchFamily="18" charset="0"/>
                        </a:rPr>
                        <m:t> 18000$) </m:t>
                      </m:r>
                    </m:oMath>
                  </m:oMathPara>
                </a14:m>
                <a:endParaRPr kumimoji="1" lang="en-US" altLang="zh-CN"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𝐻</m:t>
                          </m:r>
                        </m:e>
                        <m:sub>
                          <m:r>
                            <a:rPr kumimoji="1" lang="en-US" altLang="zh-CN" b="0" i="1" smtClean="0">
                              <a:latin typeface="Cambria Math" panose="02040503050406030204" pitchFamily="18" charset="0"/>
                            </a:rPr>
                            <m:t>1</m:t>
                          </m:r>
                        </m:sub>
                      </m:sSub>
                      <m:r>
                        <a:rPr kumimoji="1" lang="zh-CN" altLang="en-US"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𝜇</m:t>
                      </m:r>
                      <m:r>
                        <a:rPr kumimoji="1" lang="en-US" altLang="zh-CN" i="1"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18000(</m:t>
                      </m:r>
                      <m:r>
                        <a:rPr kumimoji="1" lang="en-US" altLang="zh-CN" i="1">
                          <a:latin typeface="Cambria Math" panose="02040503050406030204" pitchFamily="18" charset="0"/>
                          <a:ea typeface="Cambria Math" panose="02040503050406030204" pitchFamily="18" charset="0"/>
                        </a:rPr>
                        <m:t>𝑡h𝑒</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𝑚𝑒𝑎𝑛</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𝑣𝑎𝑙𝑢𝑒</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𝑜𝑓</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𝑖𝑛𝑐𝑜𝑚𝑒</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𝑖𝑠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𝑛𝑜𝑡</m:t>
                      </m:r>
                      <m:r>
                        <a:rPr kumimoji="1" lang="en-US" altLang="zh-CN" i="1">
                          <a:latin typeface="Cambria Math" panose="02040503050406030204" pitchFamily="18" charset="0"/>
                          <a:ea typeface="Cambria Math" panose="02040503050406030204" pitchFamily="18" charset="0"/>
                        </a:rPr>
                        <m:t> 18000$)</m:t>
                      </m:r>
                    </m:oMath>
                  </m:oMathPara>
                </a14:m>
                <a:endParaRPr kumimoji="1" lang="en-US" altLang="zh-CN" dirty="0">
                  <a:ea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F8FC9B18-D81A-7748-B619-A026CE32BCE6}"/>
                  </a:ext>
                </a:extLst>
              </p:cNvPr>
              <p:cNvSpPr txBox="1">
                <a:spLocks noRot="1" noChangeAspect="1" noMove="1" noResize="1" noEditPoints="1" noAdjustHandles="1" noChangeArrowheads="1" noChangeShapeType="1" noTextEdit="1"/>
              </p:cNvSpPr>
              <p:nvPr/>
            </p:nvSpPr>
            <p:spPr>
              <a:xfrm>
                <a:off x="1436964" y="1795677"/>
                <a:ext cx="5969135" cy="553998"/>
              </a:xfrm>
              <a:prstGeom prst="rect">
                <a:avLst/>
              </a:prstGeom>
              <a:blipFill>
                <a:blip r:embed="rId3"/>
                <a:stretch>
                  <a:fillRect l="-425" t="-4545" r="-849" b="-1818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17EB059-E212-9449-91B5-FF95A841C48A}"/>
              </a:ext>
            </a:extLst>
          </p:cNvPr>
          <p:cNvPicPr>
            <a:picLocks noChangeAspect="1"/>
          </p:cNvPicPr>
          <p:nvPr/>
        </p:nvPicPr>
        <p:blipFill>
          <a:blip r:embed="rId4"/>
          <a:stretch>
            <a:fillRect/>
          </a:stretch>
        </p:blipFill>
        <p:spPr>
          <a:xfrm>
            <a:off x="1436964" y="3429000"/>
            <a:ext cx="5156200" cy="2692400"/>
          </a:xfrm>
          <a:prstGeom prst="rect">
            <a:avLst/>
          </a:prstGeom>
        </p:spPr>
      </p:pic>
      <p:sp>
        <p:nvSpPr>
          <p:cNvPr id="18" name="object 6">
            <a:extLst>
              <a:ext uri="{FF2B5EF4-FFF2-40B4-BE49-F238E27FC236}">
                <a16:creationId xmlns:a16="http://schemas.microsoft.com/office/drawing/2014/main" id="{B3BBBCC2-F547-8148-B264-0FFEB995BDF0}"/>
              </a:ext>
            </a:extLst>
          </p:cNvPr>
          <p:cNvSpPr txBox="1">
            <a:spLocks/>
          </p:cNvSpPr>
          <p:nvPr/>
        </p:nvSpPr>
        <p:spPr>
          <a:xfrm>
            <a:off x="1436964" y="2752776"/>
            <a:ext cx="5156199"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Hypothesis t-test for expected value of income</a:t>
            </a:r>
          </a:p>
        </p:txBody>
      </p:sp>
      <p:sp>
        <p:nvSpPr>
          <p:cNvPr id="14" name="椭圆 13">
            <a:extLst>
              <a:ext uri="{FF2B5EF4-FFF2-40B4-BE49-F238E27FC236}">
                <a16:creationId xmlns:a16="http://schemas.microsoft.com/office/drawing/2014/main" id="{9B8A7858-01D8-D146-8A5A-2885F83EAE16}"/>
              </a:ext>
            </a:extLst>
          </p:cNvPr>
          <p:cNvSpPr/>
          <p:nvPr/>
        </p:nvSpPr>
        <p:spPr>
          <a:xfrm>
            <a:off x="3420761" y="4431239"/>
            <a:ext cx="2001539" cy="39743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16" name="椭圆 15">
            <a:extLst>
              <a:ext uri="{FF2B5EF4-FFF2-40B4-BE49-F238E27FC236}">
                <a16:creationId xmlns:a16="http://schemas.microsoft.com/office/drawing/2014/main" id="{485BFC11-6168-1F40-A71B-BD6BBECE7DB9}"/>
              </a:ext>
            </a:extLst>
          </p:cNvPr>
          <p:cNvSpPr/>
          <p:nvPr/>
        </p:nvSpPr>
        <p:spPr>
          <a:xfrm>
            <a:off x="1256441" y="5567402"/>
            <a:ext cx="1411167" cy="553998"/>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Tree>
    <p:extLst>
      <p:ext uri="{BB962C8B-B14F-4D97-AF65-F5344CB8AC3E}">
        <p14:creationId xmlns:p14="http://schemas.microsoft.com/office/powerpoint/2010/main" val="115457686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15</a:t>
            </a:r>
          </a:p>
        </p:txBody>
      </p:sp>
      <p:sp>
        <p:nvSpPr>
          <p:cNvPr id="15" name="object 6">
            <a:extLst>
              <a:ext uri="{FF2B5EF4-FFF2-40B4-BE49-F238E27FC236}">
                <a16:creationId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hypothesis testing</a:t>
            </a:r>
          </a:p>
        </p:txBody>
      </p:sp>
      <p:sp>
        <p:nvSpPr>
          <p:cNvPr id="12" name="object 3">
            <a:extLst>
              <a:ext uri="{FF2B5EF4-FFF2-40B4-BE49-F238E27FC236}">
                <a16:creationId xmlns:a16="http://schemas.microsoft.com/office/drawing/2014/main" id="{B8955400-27B1-F848-B2B8-F27E83DD0C24}"/>
              </a:ext>
            </a:extLst>
          </p:cNvPr>
          <p:cNvSpPr txBox="1"/>
          <p:nvPr/>
        </p:nvSpPr>
        <p:spPr>
          <a:xfrm>
            <a:off x="1347545" y="1758881"/>
            <a:ext cx="10507571" cy="93615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expected proportion of developing countries should be 50% as well as the expected proportion of developed countries. We want to test whether this dataset satisfies theoretical proportion or not.</a:t>
            </a:r>
          </a:p>
        </p:txBody>
      </p:sp>
      <p:sp>
        <p:nvSpPr>
          <p:cNvPr id="13" name="object 6">
            <a:extLst>
              <a:ext uri="{FF2B5EF4-FFF2-40B4-BE49-F238E27FC236}">
                <a16:creationId xmlns:a16="http://schemas.microsoft.com/office/drawing/2014/main" id="{15D6AE5B-B40D-644F-9C3F-446B0719538F}"/>
              </a:ext>
            </a:extLst>
          </p:cNvPr>
          <p:cNvSpPr txBox="1">
            <a:spLocks/>
          </p:cNvSpPr>
          <p:nvPr/>
        </p:nvSpPr>
        <p:spPr>
          <a:xfrm>
            <a:off x="1436964" y="1215893"/>
            <a:ext cx="1691247"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proportion test</a:t>
            </a:r>
          </a:p>
        </p:txBody>
      </p:sp>
      <p:pic>
        <p:nvPicPr>
          <p:cNvPr id="6" name="图片 5">
            <a:extLst>
              <a:ext uri="{FF2B5EF4-FFF2-40B4-BE49-F238E27FC236}">
                <a16:creationId xmlns:a16="http://schemas.microsoft.com/office/drawing/2014/main" id="{20EEBE56-4B41-0F45-B3C8-2A51B1363A61}"/>
              </a:ext>
            </a:extLst>
          </p:cNvPr>
          <p:cNvPicPr>
            <a:picLocks noChangeAspect="1"/>
          </p:cNvPicPr>
          <p:nvPr/>
        </p:nvPicPr>
        <p:blipFill>
          <a:blip r:embed="rId3"/>
          <a:stretch>
            <a:fillRect/>
          </a:stretch>
        </p:blipFill>
        <p:spPr>
          <a:xfrm>
            <a:off x="1436964" y="3422093"/>
            <a:ext cx="6705600" cy="28321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B82D352-3730-7C49-8428-50DFCED8D862}"/>
                  </a:ext>
                </a:extLst>
              </p:cNvPr>
              <p:cNvSpPr txBox="1"/>
              <p:nvPr/>
            </p:nvSpPr>
            <p:spPr>
              <a:xfrm>
                <a:off x="1347545" y="2875634"/>
                <a:ext cx="5751510" cy="276999"/>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zh-CN" altLang="en-US" b="0" i="1" smtClean="0">
                          <a:latin typeface="Cambria Math" panose="02040503050406030204" pitchFamily="18" charset="0"/>
                        </a:rPr>
                        <m:t>：</m:t>
                      </m:r>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=0.5 (</m:t>
                      </m:r>
                      <m:r>
                        <a:rPr kumimoji="1" lang="en-US" altLang="zh-CN" b="0" i="1" smtClean="0">
                          <a:latin typeface="Cambria Math" panose="02040503050406030204" pitchFamily="18" charset="0"/>
                          <a:ea typeface="Cambria Math" panose="02040503050406030204" pitchFamily="18" charset="0"/>
                        </a:rPr>
                        <m:t>𝑡h𝑒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𝑡h𝑒𝑟𝑜𝑡𝑖𝑐𝑎𝑙</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𝑝𝑟𝑜𝑝𝑜𝑟𝑡𝑖𝑜𝑛</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𝑠h𝑜𝑢𝑙𝑑</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𝑏𝑒</m:t>
                      </m:r>
                      <m:r>
                        <a:rPr kumimoji="1" lang="en-US" altLang="zh-CN" b="0" i="1" smtClean="0">
                          <a:latin typeface="Cambria Math" panose="02040503050406030204" pitchFamily="18" charset="0"/>
                          <a:ea typeface="Cambria Math" panose="02040503050406030204" pitchFamily="18" charset="0"/>
                        </a:rPr>
                        <m:t> 50%)</m:t>
                      </m:r>
                    </m:oMath>
                  </m:oMathPara>
                </a14:m>
                <a:endParaRPr kumimoji="1" lang="en-US" altLang="zh-CN" b="0" dirty="0">
                  <a:ea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6B82D352-3730-7C49-8428-50DFCED8D862}"/>
                  </a:ext>
                </a:extLst>
              </p:cNvPr>
              <p:cNvSpPr txBox="1">
                <a:spLocks noRot="1" noChangeAspect="1" noMove="1" noResize="1" noEditPoints="1" noAdjustHandles="1" noChangeArrowheads="1" noChangeShapeType="1" noTextEdit="1"/>
              </p:cNvSpPr>
              <p:nvPr/>
            </p:nvSpPr>
            <p:spPr>
              <a:xfrm>
                <a:off x="1347545" y="2875634"/>
                <a:ext cx="5751510" cy="276999"/>
              </a:xfrm>
              <a:prstGeom prst="rect">
                <a:avLst/>
              </a:prstGeom>
              <a:blipFill>
                <a:blip r:embed="rId4"/>
                <a:stretch>
                  <a:fillRect l="-441" t="-8696" r="-881" b="-34783"/>
                </a:stretch>
              </a:blipFill>
            </p:spPr>
            <p:txBody>
              <a:bodyPr/>
              <a:lstStyle/>
              <a:p>
                <a:r>
                  <a:rPr lang="zh-CN" altLang="en-US">
                    <a:noFill/>
                  </a:rPr>
                  <a:t> </a:t>
                </a:r>
              </a:p>
            </p:txBody>
          </p:sp>
        </mc:Fallback>
      </mc:AlternateContent>
      <p:sp>
        <p:nvSpPr>
          <p:cNvPr id="16" name="object 3">
            <a:extLst>
              <a:ext uri="{FF2B5EF4-FFF2-40B4-BE49-F238E27FC236}">
                <a16:creationId xmlns:a16="http://schemas.microsoft.com/office/drawing/2014/main" id="{9B44E3FC-C9D8-2848-AECA-08FD13B77ED1}"/>
              </a:ext>
            </a:extLst>
          </p:cNvPr>
          <p:cNvSpPr txBox="1"/>
          <p:nvPr/>
        </p:nvSpPr>
        <p:spPr>
          <a:xfrm>
            <a:off x="8142564" y="3798029"/>
            <a:ext cx="3563014" cy="2167260"/>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p-value is less than 5%, which means we should reject null hypothesis. And we can get the actual sample estimates of proportion of developing countries is about 66.1%</a:t>
            </a:r>
          </a:p>
        </p:txBody>
      </p:sp>
      <p:sp>
        <p:nvSpPr>
          <p:cNvPr id="17" name="椭圆 16">
            <a:extLst>
              <a:ext uri="{FF2B5EF4-FFF2-40B4-BE49-F238E27FC236}">
                <a16:creationId xmlns:a16="http://schemas.microsoft.com/office/drawing/2014/main" id="{D5F99A21-ED38-234D-AD94-2597BE023C76}"/>
              </a:ext>
            </a:extLst>
          </p:cNvPr>
          <p:cNvSpPr/>
          <p:nvPr/>
        </p:nvSpPr>
        <p:spPr>
          <a:xfrm>
            <a:off x="3788994" y="4621312"/>
            <a:ext cx="2307006" cy="397436"/>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
        <p:nvSpPr>
          <p:cNvPr id="19" name="椭圆 18">
            <a:extLst>
              <a:ext uri="{FF2B5EF4-FFF2-40B4-BE49-F238E27FC236}">
                <a16:creationId xmlns:a16="http://schemas.microsoft.com/office/drawing/2014/main" id="{E6FC9353-385D-8543-9F6B-C50D43C26863}"/>
              </a:ext>
            </a:extLst>
          </p:cNvPr>
          <p:cNvSpPr/>
          <p:nvPr/>
        </p:nvSpPr>
        <p:spPr>
          <a:xfrm>
            <a:off x="1256440" y="5486400"/>
            <a:ext cx="2016149" cy="88336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FF0000"/>
                </a:solidFill>
              </a:ln>
              <a:solidFill>
                <a:srgbClr val="FF0000"/>
              </a:solidFill>
            </a:endParaRPr>
          </a:p>
        </p:txBody>
      </p:sp>
    </p:spTree>
    <p:extLst>
      <p:ext uri="{BB962C8B-B14F-4D97-AF65-F5344CB8AC3E}">
        <p14:creationId xmlns:p14="http://schemas.microsoft.com/office/powerpoint/2010/main" val="10791080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16</a:t>
            </a:r>
          </a:p>
        </p:txBody>
      </p:sp>
      <p:sp>
        <p:nvSpPr>
          <p:cNvPr id="15" name="object 6">
            <a:extLst>
              <a:ext uri="{FF2B5EF4-FFF2-40B4-BE49-F238E27FC236}">
                <a16:creationId xmlns:a16="http://schemas.microsoft.com/office/drawing/2014/main" id="{6078C3F8-6F08-214F-BAD4-30816D3A00C8}"/>
              </a:ext>
            </a:extLst>
          </p:cNvPr>
          <p:cNvSpPr txBox="1">
            <a:spLocks/>
          </p:cNvSpPr>
          <p:nvPr/>
        </p:nvSpPr>
        <p:spPr>
          <a:xfrm>
            <a:off x="1436964" y="488239"/>
            <a:ext cx="4659036"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hypothesis testing</a:t>
            </a:r>
          </a:p>
        </p:txBody>
      </p:sp>
      <p:sp>
        <p:nvSpPr>
          <p:cNvPr id="12" name="object 3">
            <a:extLst>
              <a:ext uri="{FF2B5EF4-FFF2-40B4-BE49-F238E27FC236}">
                <a16:creationId xmlns:a16="http://schemas.microsoft.com/office/drawing/2014/main" id="{B8955400-27B1-F848-B2B8-F27E83DD0C24}"/>
              </a:ext>
            </a:extLst>
          </p:cNvPr>
          <p:cNvSpPr txBox="1"/>
          <p:nvPr/>
        </p:nvSpPr>
        <p:spPr>
          <a:xfrm>
            <a:off x="8025050" y="3454122"/>
            <a:ext cx="4158843" cy="1256754"/>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P-value is greater than 5%, thus we can not reject null hypothesis.</a:t>
            </a: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The actual sample estimated ratio of variances is 0.89.</a:t>
            </a:r>
          </a:p>
        </p:txBody>
      </p:sp>
      <p:sp>
        <p:nvSpPr>
          <p:cNvPr id="13" name="object 6">
            <a:extLst>
              <a:ext uri="{FF2B5EF4-FFF2-40B4-BE49-F238E27FC236}">
                <a16:creationId xmlns:a16="http://schemas.microsoft.com/office/drawing/2014/main" id="{15D6AE5B-B40D-644F-9C3F-446B0719538F}"/>
              </a:ext>
            </a:extLst>
          </p:cNvPr>
          <p:cNvSpPr txBox="1">
            <a:spLocks/>
          </p:cNvSpPr>
          <p:nvPr/>
        </p:nvSpPr>
        <p:spPr>
          <a:xfrm>
            <a:off x="1436964" y="1215893"/>
            <a:ext cx="2699607"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two sample variance test</a:t>
            </a:r>
          </a:p>
        </p:txBody>
      </p:sp>
      <p:pic>
        <p:nvPicPr>
          <p:cNvPr id="6" name="图片 5">
            <a:extLst>
              <a:ext uri="{FF2B5EF4-FFF2-40B4-BE49-F238E27FC236}">
                <a16:creationId xmlns:a16="http://schemas.microsoft.com/office/drawing/2014/main" id="{14824775-8CAF-2C4F-9FEF-53281F290696}"/>
              </a:ext>
            </a:extLst>
          </p:cNvPr>
          <p:cNvPicPr>
            <a:picLocks noChangeAspect="1"/>
          </p:cNvPicPr>
          <p:nvPr/>
        </p:nvPicPr>
        <p:blipFill>
          <a:blip r:embed="rId3"/>
          <a:stretch>
            <a:fillRect/>
          </a:stretch>
        </p:blipFill>
        <p:spPr>
          <a:xfrm>
            <a:off x="1436964" y="3154309"/>
            <a:ext cx="6654800" cy="289560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4D4B3D1-5E02-C340-A6B2-4BA9731FA246}"/>
                  </a:ext>
                </a:extLst>
              </p:cNvPr>
              <p:cNvSpPr txBox="1"/>
              <p:nvPr/>
            </p:nvSpPr>
            <p:spPr>
              <a:xfrm>
                <a:off x="1436964" y="2321004"/>
                <a:ext cx="6588086" cy="553998"/>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0</m:t>
                          </m:r>
                        </m:sub>
                      </m:sSub>
                      <m:r>
                        <a:rPr kumimoji="1" lang="zh-CN" altLang="en-US" b="0" i="1" smtClean="0">
                          <a:latin typeface="Cambria Math" panose="02040503050406030204" pitchFamily="18" charset="0"/>
                        </a:rPr>
                        <m:t>：</m:t>
                      </m:r>
                      <m:sSub>
                        <m:sSubPr>
                          <m:ctrlPr>
                            <a:rPr kumimoji="1" lang="en-US" altLang="zh-CN" i="1" dirty="0" smtClean="0">
                              <a:latin typeface="Cambria Math" panose="02040503050406030204" pitchFamily="18" charset="0"/>
                              <a:ea typeface="Cambria Math" panose="02040503050406030204" pitchFamily="18" charset="0"/>
                            </a:rPr>
                          </m:ctrlPr>
                        </m:sSubPr>
                        <m:e>
                          <m:r>
                            <a:rPr kumimoji="1" lang="en-US" altLang="zh-CN" i="1" dirty="0" smtClean="0">
                              <a:latin typeface="Cambria Math" panose="02040503050406030204" pitchFamily="18" charset="0"/>
                              <a:ea typeface="Cambria Math" panose="02040503050406030204" pitchFamily="18" charset="0"/>
                            </a:rPr>
                            <m:t>𝜎</m:t>
                          </m:r>
                        </m:e>
                        <m:sub>
                          <m:r>
                            <a:rPr kumimoji="1" lang="en-US" altLang="zh-CN" b="0" i="1" dirty="0" smtClean="0">
                              <a:latin typeface="Cambria Math" panose="02040503050406030204" pitchFamily="18" charset="0"/>
                              <a:ea typeface="Cambria Math" panose="02040503050406030204" pitchFamily="18" charset="0"/>
                            </a:rPr>
                            <m:t>𝑌</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𝜎</m:t>
                          </m:r>
                        </m:e>
                        <m:sub>
                          <m:r>
                            <a:rPr kumimoji="1" lang="en-US" altLang="zh-CN" b="0" i="1" dirty="0" smtClean="0">
                              <a:latin typeface="Cambria Math" panose="02040503050406030204" pitchFamily="18" charset="0"/>
                              <a:ea typeface="Cambria Math" panose="02040503050406030204" pitchFamily="18" charset="0"/>
                            </a:rPr>
                            <m:t>𝑋</m:t>
                          </m:r>
                        </m:sub>
                      </m:sSub>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𝑡𝑤𝑜</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𝑣𝑎𝑟𝑖𝑎𝑛𝑐𝑒𝑠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𝑓𝑟𝑜𝑚</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𝑡h𝑒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𝑠𝑎𝑚𝑝𝑙𝑒𝑠</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𝑠h𝑜𝑢𝑙𝑑</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𝑏𝑒</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𝑒𝑞𝑢𝑎𝑙</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𝐻</m:t>
                          </m:r>
                        </m:e>
                        <m:sub>
                          <m:r>
                            <a:rPr kumimoji="1" lang="en-US" altLang="zh-CN" b="0" i="1" smtClean="0">
                              <a:latin typeface="Cambria Math" panose="02040503050406030204" pitchFamily="18" charset="0"/>
                            </a:rPr>
                            <m:t>1</m:t>
                          </m:r>
                        </m:sub>
                      </m:sSub>
                      <m:r>
                        <a:rPr kumimoji="1" lang="zh-CN" altLang="en-US" i="1">
                          <a:latin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𝜎</m:t>
                          </m:r>
                        </m:e>
                        <m:sub>
                          <m:r>
                            <a:rPr kumimoji="1" lang="en-US" altLang="zh-CN" i="1" dirty="0">
                              <a:latin typeface="Cambria Math" panose="02040503050406030204" pitchFamily="18" charset="0"/>
                              <a:ea typeface="Cambria Math" panose="02040503050406030204" pitchFamily="18" charset="0"/>
                            </a:rPr>
                            <m:t>𝑌</m:t>
                          </m:r>
                        </m:sub>
                      </m:sSub>
                      <m:r>
                        <a:rPr kumimoji="1" lang="en-US" altLang="zh-CN" i="1" dirty="0" smtClean="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𝜎</m:t>
                          </m:r>
                        </m:e>
                        <m:sub>
                          <m:r>
                            <a:rPr kumimoji="1" lang="en-US" altLang="zh-CN" i="1" dirty="0">
                              <a:latin typeface="Cambria Math" panose="02040503050406030204" pitchFamily="18" charset="0"/>
                              <a:ea typeface="Cambria Math" panose="02040503050406030204" pitchFamily="18" charset="0"/>
                            </a:rPr>
                            <m:t>𝑋</m:t>
                          </m:r>
                        </m:sub>
                      </m:sSub>
                    </m:oMath>
                  </m:oMathPara>
                </a14:m>
                <a:endParaRPr kumimoji="1" lang="en-US" altLang="zh-CN" b="0" dirty="0">
                  <a:ea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B4D4B3D1-5E02-C340-A6B2-4BA9731FA246}"/>
                  </a:ext>
                </a:extLst>
              </p:cNvPr>
              <p:cNvSpPr txBox="1">
                <a:spLocks noRot="1" noChangeAspect="1" noMove="1" noResize="1" noEditPoints="1" noAdjustHandles="1" noChangeArrowheads="1" noChangeShapeType="1" noTextEdit="1"/>
              </p:cNvSpPr>
              <p:nvPr/>
            </p:nvSpPr>
            <p:spPr>
              <a:xfrm>
                <a:off x="1436964" y="2321004"/>
                <a:ext cx="6588086" cy="553998"/>
              </a:xfrm>
              <a:prstGeom prst="rect">
                <a:avLst/>
              </a:prstGeom>
              <a:blipFill>
                <a:blip r:embed="rId4"/>
                <a:stretch>
                  <a:fillRect l="-385" t="-4444" r="-771" b="-4444"/>
                </a:stretch>
              </a:blipFill>
            </p:spPr>
            <p:txBody>
              <a:bodyPr/>
              <a:lstStyle/>
              <a:p>
                <a:r>
                  <a:rPr lang="zh-CN" altLang="en-US">
                    <a:noFill/>
                  </a:rPr>
                  <a:t> </a:t>
                </a:r>
              </a:p>
            </p:txBody>
          </p:sp>
        </mc:Fallback>
      </mc:AlternateContent>
      <p:sp>
        <p:nvSpPr>
          <p:cNvPr id="10" name="object 3">
            <a:extLst>
              <a:ext uri="{FF2B5EF4-FFF2-40B4-BE49-F238E27FC236}">
                <a16:creationId xmlns:a16="http://schemas.microsoft.com/office/drawing/2014/main" id="{EC1CA2C4-7B38-8D43-8F22-FA339A89A4C2}"/>
              </a:ext>
            </a:extLst>
          </p:cNvPr>
          <p:cNvSpPr txBox="1"/>
          <p:nvPr/>
        </p:nvSpPr>
        <p:spPr>
          <a:xfrm>
            <a:off x="1436964" y="1715402"/>
            <a:ext cx="7790000" cy="32060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Create dummy variables, if “developed” then it is 1, otherwise 0.</a:t>
            </a:r>
          </a:p>
        </p:txBody>
      </p:sp>
    </p:spTree>
    <p:extLst>
      <p:ext uri="{BB962C8B-B14F-4D97-AF65-F5344CB8AC3E}">
        <p14:creationId xmlns:p14="http://schemas.microsoft.com/office/powerpoint/2010/main" val="4136321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17</a:t>
            </a:r>
          </a:p>
        </p:txBody>
      </p:sp>
      <p:sp>
        <p:nvSpPr>
          <p:cNvPr id="29" name="object 6">
            <a:extLst>
              <a:ext uri="{FF2B5EF4-FFF2-40B4-BE49-F238E27FC236}">
                <a16:creationId xmlns:a16="http://schemas.microsoft.com/office/drawing/2014/main" id="{7C935289-6850-D949-8ED4-4FF72B195654}"/>
              </a:ext>
            </a:extLst>
          </p:cNvPr>
          <p:cNvSpPr txBox="1">
            <a:spLocks/>
          </p:cNvSpPr>
          <p:nvPr/>
        </p:nvSpPr>
        <p:spPr>
          <a:xfrm>
            <a:off x="1182521" y="647251"/>
            <a:ext cx="9994430"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Conclusions</a:t>
            </a:r>
          </a:p>
        </p:txBody>
      </p:sp>
      <p:sp>
        <p:nvSpPr>
          <p:cNvPr id="6" name="object 3">
            <a:extLst>
              <a:ext uri="{FF2B5EF4-FFF2-40B4-BE49-F238E27FC236}">
                <a16:creationId xmlns:a16="http://schemas.microsoft.com/office/drawing/2014/main" id="{FC2C5CCC-0F66-AE45-B6F4-DC9CA1C53C77}"/>
              </a:ext>
            </a:extLst>
          </p:cNvPr>
          <p:cNvSpPr txBox="1"/>
          <p:nvPr/>
        </p:nvSpPr>
        <p:spPr>
          <a:xfrm>
            <a:off x="1182520" y="1922760"/>
            <a:ext cx="10383837" cy="3116238"/>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In this project, we analyze 109 observations with 2 qualitative and 4 quantitative variables.</a:t>
            </a:r>
            <a:br>
              <a:rPr lang="en-US" altLang="zh-CN" sz="2000" spc="-15" dirty="0">
                <a:solidFill>
                  <a:srgbClr val="485899"/>
                </a:solidFill>
                <a:latin typeface="Calibri"/>
                <a:cs typeface="Calibri"/>
              </a:rPr>
            </a:b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data type, scale of measurement, unit of measurement, outlier issue, and descriptive statistics</a:t>
            </a:r>
            <a:br>
              <a:rPr lang="en-US" altLang="zh-CN" sz="2000" spc="-15" dirty="0">
                <a:solidFill>
                  <a:srgbClr val="485899"/>
                </a:solidFill>
                <a:latin typeface="Calibri"/>
                <a:cs typeface="Calibri"/>
              </a:rPr>
            </a:br>
            <a:endParaRPr lang="en-US" altLang="zh-CN"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Analysis of qualitative variables: ratios, frequencies, cross tables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Analysis of one qualitative and one quantitative variables: ANOVA tables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Analysis of quantitative variables: covariance and correlation</a:t>
            </a:r>
            <a:br>
              <a:rPr lang="en-US" altLang="zh-CN" sz="2000" spc="-15" dirty="0">
                <a:solidFill>
                  <a:srgbClr val="485899"/>
                </a:solidFill>
                <a:latin typeface="Calibri"/>
                <a:cs typeface="Calibri"/>
              </a:rPr>
            </a:br>
            <a:endParaRPr lang="en-US" altLang="zh-CN"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US" altLang="zh-CN" sz="2000" spc="-15" dirty="0">
                <a:solidFill>
                  <a:srgbClr val="485899"/>
                </a:solidFill>
                <a:latin typeface="Calibri"/>
                <a:cs typeface="Calibri"/>
              </a:rPr>
              <a:t>Confidence interval estimations</a:t>
            </a:r>
            <a:br>
              <a:rPr lang="en-US" altLang="zh-CN" sz="2000" spc="-15" dirty="0">
                <a:solidFill>
                  <a:srgbClr val="485899"/>
                </a:solidFill>
                <a:latin typeface="Calibri"/>
                <a:cs typeface="Calibri"/>
              </a:rPr>
            </a:br>
            <a:r>
              <a:rPr lang="en-US" altLang="zh-CN" sz="2000" spc="-15" dirty="0">
                <a:solidFill>
                  <a:srgbClr val="485899"/>
                </a:solidFill>
                <a:latin typeface="Calibri"/>
                <a:cs typeface="Calibri"/>
              </a:rPr>
              <a:t>Hypothesis testing including mean test, proportion test, and two sample variance test.</a:t>
            </a:r>
          </a:p>
        </p:txBody>
      </p:sp>
    </p:spTree>
    <p:extLst>
      <p:ext uri="{BB962C8B-B14F-4D97-AF65-F5344CB8AC3E}">
        <p14:creationId xmlns:p14="http://schemas.microsoft.com/office/powerpoint/2010/main" val="12138559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a:p>
        </p:txBody>
      </p:sp>
      <p:sp>
        <p:nvSpPr>
          <p:cNvPr id="9" name="object 6">
            <a:extLst>
              <a:ext uri="{FF2B5EF4-FFF2-40B4-BE49-F238E27FC236}">
                <a16:creationId xmlns:a16="http://schemas.microsoft.com/office/drawing/2014/main" id="{17047D6F-3F23-4A43-9CFD-86DFFE396A3E}"/>
              </a:ext>
            </a:extLst>
          </p:cNvPr>
          <p:cNvSpPr txBox="1">
            <a:spLocks/>
          </p:cNvSpPr>
          <p:nvPr/>
        </p:nvSpPr>
        <p:spPr>
          <a:xfrm>
            <a:off x="2418831" y="2282474"/>
            <a:ext cx="8167137" cy="751488"/>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800" b="1" spc="-20" dirty="0">
                <a:solidFill>
                  <a:srgbClr val="003366"/>
                </a:solidFill>
                <a:latin typeface="Arial"/>
                <a:ea typeface="+mn-ea"/>
                <a:cs typeface="Arial"/>
              </a:rPr>
              <a:t>Thanks for your attention!</a:t>
            </a:r>
          </a:p>
        </p:txBody>
      </p:sp>
      <p:pic>
        <p:nvPicPr>
          <p:cNvPr id="12" name="Picture 1" descr="page2image3844544">
            <a:extLst>
              <a:ext uri="{FF2B5EF4-FFF2-40B4-BE49-F238E27FC236}">
                <a16:creationId xmlns:a16="http://schemas.microsoft.com/office/drawing/2014/main" id="{88578893-0E8C-8445-8B36-F67CB83A9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949" y="3079081"/>
            <a:ext cx="18669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3676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a:extLst>
              <a:ext uri="{FF2B5EF4-FFF2-40B4-BE49-F238E27FC236}">
                <a16:creationId xmlns:a16="http://schemas.microsoft.com/office/drawing/2014/main" id="{08A66EF0-2BD3-6B4F-9B72-FB31B22951E9}"/>
              </a:ext>
            </a:extLst>
          </p:cNvPr>
          <p:cNvSpPr txBox="1">
            <a:spLocks/>
          </p:cNvSpPr>
          <p:nvPr/>
        </p:nvSpPr>
        <p:spPr>
          <a:xfrm>
            <a:off x="1783895" y="406400"/>
            <a:ext cx="3342142"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b="1" spc="-10" dirty="0">
                <a:solidFill>
                  <a:srgbClr val="485899"/>
                </a:solidFill>
                <a:latin typeface="Calibri"/>
                <a:cs typeface="Calibri"/>
              </a:rPr>
              <a:t>Content</a:t>
            </a:r>
          </a:p>
        </p:txBody>
      </p:sp>
      <p:sp>
        <p:nvSpPr>
          <p:cNvPr id="11" name="object 6">
            <a:extLst>
              <a:ext uri="{FF2B5EF4-FFF2-40B4-BE49-F238E27FC236}">
                <a16:creationId xmlns:a16="http://schemas.microsoft.com/office/drawing/2014/main" id="{19771C44-2EAE-504F-A38A-30CCA0B7418E}"/>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02</a:t>
            </a:r>
            <a:endParaRPr lang="en-US" sz="2400" b="1" spc="-10" dirty="0">
              <a:solidFill>
                <a:srgbClr val="485899"/>
              </a:solidFill>
              <a:latin typeface="Calibri"/>
              <a:cs typeface="Calibri"/>
            </a:endParaRPr>
          </a:p>
        </p:txBody>
      </p:sp>
      <p:grpSp>
        <p:nvGrpSpPr>
          <p:cNvPr id="6" name="组合 5">
            <a:extLst>
              <a:ext uri="{FF2B5EF4-FFF2-40B4-BE49-F238E27FC236}">
                <a16:creationId xmlns:a16="http://schemas.microsoft.com/office/drawing/2014/main" id="{3D914E79-616F-AB47-90E3-BB20A7197EBD}"/>
              </a:ext>
            </a:extLst>
          </p:cNvPr>
          <p:cNvGrpSpPr/>
          <p:nvPr/>
        </p:nvGrpSpPr>
        <p:grpSpPr>
          <a:xfrm>
            <a:off x="1783895" y="1452717"/>
            <a:ext cx="6482080" cy="789305"/>
            <a:chOff x="4184" y="6161"/>
            <a:chExt cx="10208" cy="1243"/>
          </a:xfrm>
          <a:solidFill>
            <a:schemeClr val="accent1">
              <a:lumMod val="75000"/>
            </a:schemeClr>
          </a:solidFill>
        </p:grpSpPr>
        <p:sp>
          <p:nvSpPr>
            <p:cNvPr id="8" name="剪去对角的矩形 7">
              <a:extLst>
                <a:ext uri="{FF2B5EF4-FFF2-40B4-BE49-F238E27FC236}">
                  <a16:creationId xmlns:a16="http://schemas.microsoft.com/office/drawing/2014/main" id="{C8A51502-05A1-E243-B0A9-EA135C207CBC}"/>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a:extLst>
                <a:ext uri="{FF2B5EF4-FFF2-40B4-BE49-F238E27FC236}">
                  <a16:creationId xmlns:a16="http://schemas.microsoft.com/office/drawing/2014/main" id="{35A138CD-2017-B341-89AF-FFDD380E5A85}"/>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2737C4EA-51E1-A345-8D51-20B402B3A8AF}"/>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01</a:t>
              </a:r>
            </a:p>
          </p:txBody>
        </p:sp>
        <p:sp>
          <p:nvSpPr>
            <p:cNvPr id="13" name="文本框 12">
              <a:extLst>
                <a:ext uri="{FF2B5EF4-FFF2-40B4-BE49-F238E27FC236}">
                  <a16:creationId xmlns:a16="http://schemas.microsoft.com/office/drawing/2014/main" id="{416757C8-8F43-164A-AB3B-C9C806D7AECA}"/>
                </a:ext>
              </a:extLst>
            </p:cNvPr>
            <p:cNvSpPr txBox="1"/>
            <p:nvPr/>
          </p:nvSpPr>
          <p:spPr>
            <a:xfrm>
              <a:off x="6054" y="6371"/>
              <a:ext cx="3350"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Introduction</a:t>
              </a:r>
            </a:p>
          </p:txBody>
        </p:sp>
      </p:grpSp>
      <p:grpSp>
        <p:nvGrpSpPr>
          <p:cNvPr id="19" name="组合 18">
            <a:extLst>
              <a:ext uri="{FF2B5EF4-FFF2-40B4-BE49-F238E27FC236}">
                <a16:creationId xmlns:a16="http://schemas.microsoft.com/office/drawing/2014/main" id="{448C73DD-99C1-8B4B-80F9-E6C0303F365B}"/>
              </a:ext>
            </a:extLst>
          </p:cNvPr>
          <p:cNvGrpSpPr/>
          <p:nvPr/>
        </p:nvGrpSpPr>
        <p:grpSpPr>
          <a:xfrm>
            <a:off x="1783895" y="3703665"/>
            <a:ext cx="6482080" cy="789305"/>
            <a:chOff x="4184" y="6161"/>
            <a:chExt cx="10208" cy="1243"/>
          </a:xfrm>
          <a:solidFill>
            <a:schemeClr val="accent1">
              <a:lumMod val="75000"/>
            </a:schemeClr>
          </a:solidFill>
        </p:grpSpPr>
        <p:sp>
          <p:nvSpPr>
            <p:cNvPr id="20" name="剪去对角的矩形 19">
              <a:extLst>
                <a:ext uri="{FF2B5EF4-FFF2-40B4-BE49-F238E27FC236}">
                  <a16:creationId xmlns:a16="http://schemas.microsoft.com/office/drawing/2014/main" id="{D523FA1C-459F-6143-8922-3E270AB1DAA0}"/>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剪去对角的矩形 20">
              <a:extLst>
                <a:ext uri="{FF2B5EF4-FFF2-40B4-BE49-F238E27FC236}">
                  <a16:creationId xmlns:a16="http://schemas.microsoft.com/office/drawing/2014/main" id="{73B6C47A-262D-374E-A8B6-12419AE5AA97}"/>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AA9446EE-A49B-754A-BB41-5FE7C0E4A14C}"/>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03</a:t>
              </a:r>
            </a:p>
          </p:txBody>
        </p:sp>
        <p:sp>
          <p:nvSpPr>
            <p:cNvPr id="23" name="文本框 22">
              <a:extLst>
                <a:ext uri="{FF2B5EF4-FFF2-40B4-BE49-F238E27FC236}">
                  <a16:creationId xmlns:a16="http://schemas.microsoft.com/office/drawing/2014/main" id="{6A6D8924-469D-8C42-B128-80FBE7800252}"/>
                </a:ext>
              </a:extLst>
            </p:cNvPr>
            <p:cNvSpPr txBox="1"/>
            <p:nvPr/>
          </p:nvSpPr>
          <p:spPr>
            <a:xfrm>
              <a:off x="6054" y="6371"/>
              <a:ext cx="2293"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Analysis</a:t>
              </a:r>
            </a:p>
          </p:txBody>
        </p:sp>
      </p:grpSp>
      <p:grpSp>
        <p:nvGrpSpPr>
          <p:cNvPr id="24" name="组合 23">
            <a:extLst>
              <a:ext uri="{FF2B5EF4-FFF2-40B4-BE49-F238E27FC236}">
                <a16:creationId xmlns:a16="http://schemas.microsoft.com/office/drawing/2014/main" id="{9C5C8F06-2FF1-7643-83E6-6708A8B76621}"/>
              </a:ext>
            </a:extLst>
          </p:cNvPr>
          <p:cNvGrpSpPr/>
          <p:nvPr/>
        </p:nvGrpSpPr>
        <p:grpSpPr>
          <a:xfrm>
            <a:off x="1783895" y="4829139"/>
            <a:ext cx="6482080" cy="789305"/>
            <a:chOff x="4184" y="6161"/>
            <a:chExt cx="10208" cy="1243"/>
          </a:xfrm>
          <a:solidFill>
            <a:schemeClr val="accent1">
              <a:lumMod val="75000"/>
            </a:schemeClr>
          </a:solidFill>
        </p:grpSpPr>
        <p:sp>
          <p:nvSpPr>
            <p:cNvPr id="25" name="剪去对角的矩形 24">
              <a:extLst>
                <a:ext uri="{FF2B5EF4-FFF2-40B4-BE49-F238E27FC236}">
                  <a16:creationId xmlns:a16="http://schemas.microsoft.com/office/drawing/2014/main" id="{D03C6B3A-3784-4A41-9846-6A17663DDB6B}"/>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剪去对角的矩形 25">
              <a:extLst>
                <a:ext uri="{FF2B5EF4-FFF2-40B4-BE49-F238E27FC236}">
                  <a16:creationId xmlns:a16="http://schemas.microsoft.com/office/drawing/2014/main" id="{AF517DD1-475B-BF43-9321-9F7C39337974}"/>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B221CEA7-F8CC-CC48-9F98-5BBD0FBD3051}"/>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04</a:t>
              </a:r>
            </a:p>
          </p:txBody>
        </p:sp>
        <p:sp>
          <p:nvSpPr>
            <p:cNvPr id="28" name="文本框 27">
              <a:extLst>
                <a:ext uri="{FF2B5EF4-FFF2-40B4-BE49-F238E27FC236}">
                  <a16:creationId xmlns:a16="http://schemas.microsoft.com/office/drawing/2014/main" id="{46910FCE-BF4C-0F44-A68A-FDFF3D947CC7}"/>
                </a:ext>
              </a:extLst>
            </p:cNvPr>
            <p:cNvSpPr txBox="1"/>
            <p:nvPr/>
          </p:nvSpPr>
          <p:spPr>
            <a:xfrm>
              <a:off x="6054" y="6371"/>
              <a:ext cx="3209"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Conclusions</a:t>
              </a:r>
            </a:p>
          </p:txBody>
        </p:sp>
      </p:grpSp>
      <p:grpSp>
        <p:nvGrpSpPr>
          <p:cNvPr id="29" name="组合 28">
            <a:extLst>
              <a:ext uri="{FF2B5EF4-FFF2-40B4-BE49-F238E27FC236}">
                <a16:creationId xmlns:a16="http://schemas.microsoft.com/office/drawing/2014/main" id="{8395EE65-AB69-AC47-B076-9377B8282D91}"/>
              </a:ext>
            </a:extLst>
          </p:cNvPr>
          <p:cNvGrpSpPr/>
          <p:nvPr/>
        </p:nvGrpSpPr>
        <p:grpSpPr>
          <a:xfrm>
            <a:off x="1783895" y="2578191"/>
            <a:ext cx="6482080" cy="789305"/>
            <a:chOff x="4184" y="6161"/>
            <a:chExt cx="10208" cy="1243"/>
          </a:xfrm>
          <a:solidFill>
            <a:schemeClr val="accent1">
              <a:lumMod val="75000"/>
            </a:schemeClr>
          </a:solidFill>
        </p:grpSpPr>
        <p:sp>
          <p:nvSpPr>
            <p:cNvPr id="30" name="剪去对角的矩形 29">
              <a:extLst>
                <a:ext uri="{FF2B5EF4-FFF2-40B4-BE49-F238E27FC236}">
                  <a16:creationId xmlns:a16="http://schemas.microsoft.com/office/drawing/2014/main" id="{1DD3BD9E-7B97-5248-BFC6-33A60220FCA8}"/>
                </a:ext>
              </a:extLst>
            </p:cNvPr>
            <p:cNvSpPr/>
            <p:nvPr/>
          </p:nvSpPr>
          <p:spPr>
            <a:xfrm>
              <a:off x="4184" y="6161"/>
              <a:ext cx="1243"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剪去对角的矩形 30">
              <a:extLst>
                <a:ext uri="{FF2B5EF4-FFF2-40B4-BE49-F238E27FC236}">
                  <a16:creationId xmlns:a16="http://schemas.microsoft.com/office/drawing/2014/main" id="{DF65061C-7735-B04E-A694-29540938683E}"/>
                </a:ext>
              </a:extLst>
            </p:cNvPr>
            <p:cNvSpPr/>
            <p:nvPr/>
          </p:nvSpPr>
          <p:spPr>
            <a:xfrm>
              <a:off x="5708" y="6161"/>
              <a:ext cx="8684" cy="1243"/>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BCDEC869-C801-5E4A-A8D9-7545FE711910}"/>
                </a:ext>
              </a:extLst>
            </p:cNvPr>
            <p:cNvSpPr txBox="1"/>
            <p:nvPr/>
          </p:nvSpPr>
          <p:spPr>
            <a:xfrm>
              <a:off x="4316" y="6371"/>
              <a:ext cx="988" cy="824"/>
            </a:xfrm>
            <a:prstGeom prst="rect">
              <a:avLst/>
            </a:prstGeom>
            <a:grp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02</a:t>
              </a:r>
            </a:p>
          </p:txBody>
        </p:sp>
        <p:sp>
          <p:nvSpPr>
            <p:cNvPr id="33" name="文本框 32">
              <a:extLst>
                <a:ext uri="{FF2B5EF4-FFF2-40B4-BE49-F238E27FC236}">
                  <a16:creationId xmlns:a16="http://schemas.microsoft.com/office/drawing/2014/main" id="{38604635-604D-4F4C-8FA8-4A2F33911755}"/>
                </a:ext>
              </a:extLst>
            </p:cNvPr>
            <p:cNvSpPr txBox="1"/>
            <p:nvPr/>
          </p:nvSpPr>
          <p:spPr>
            <a:xfrm>
              <a:off x="6054" y="6371"/>
              <a:ext cx="5112" cy="727"/>
            </a:xfrm>
            <a:prstGeom prst="rect">
              <a:avLst/>
            </a:prstGeom>
            <a:grpFill/>
          </p:spPr>
          <p:txBody>
            <a:bodyPr wrap="none" rtlCol="0">
              <a:spAutoFit/>
            </a:bodyPr>
            <a:lstStyle/>
            <a:p>
              <a:pPr algn="l"/>
              <a:r>
                <a:rPr lang="en-US" altLang="zh-CN" sz="2400" b="1" dirty="0">
                  <a:solidFill>
                    <a:schemeClr val="bg1"/>
                  </a:solidFill>
                  <a:latin typeface="微软雅黑" panose="020B0503020204020204" charset="-122"/>
                  <a:ea typeface="微软雅黑" panose="020B0503020204020204" charset="-122"/>
                </a:rPr>
                <a:t>Dataset Description</a:t>
              </a:r>
            </a:p>
          </p:txBody>
        </p:sp>
      </p:grpSp>
    </p:spTree>
    <p:extLst>
      <p:ext uri="{BB962C8B-B14F-4D97-AF65-F5344CB8AC3E}">
        <p14:creationId xmlns:p14="http://schemas.microsoft.com/office/powerpoint/2010/main" val="26245032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9888B4-D6BD-7043-A962-A3B0AF8FA70C}"/>
              </a:ext>
            </a:extLst>
          </p:cNvPr>
          <p:cNvSpPr>
            <a:spLocks noGrp="1"/>
          </p:cNvSpPr>
          <p:nvPr>
            <p:ph idx="1"/>
          </p:nvPr>
        </p:nvSpPr>
        <p:spPr>
          <a:xfrm>
            <a:off x="1152960" y="1648807"/>
            <a:ext cx="9886079" cy="4448431"/>
          </a:xfrm>
        </p:spPr>
        <p:txBody>
          <a:bodyPr/>
          <a:lstStyle/>
          <a:p>
            <a:r>
              <a:rPr lang="en-GB" altLang="zh-CN" spc="-10" dirty="0">
                <a:solidFill>
                  <a:srgbClr val="485899"/>
                </a:solidFill>
                <a:latin typeface="Calibri"/>
                <a:ea typeface="+mj-ea"/>
                <a:cs typeface="Calibri"/>
              </a:rPr>
              <a:t>110 observations (Includes outliers)</a:t>
            </a:r>
          </a:p>
          <a:p>
            <a:r>
              <a:rPr lang="en-GB" altLang="zh-CN" spc="-10" dirty="0">
                <a:solidFill>
                  <a:srgbClr val="485899"/>
                </a:solidFill>
                <a:latin typeface="Calibri"/>
                <a:ea typeface="+mj-ea"/>
                <a:cs typeface="Calibri"/>
              </a:rPr>
              <a:t>Variables: </a:t>
            </a:r>
          </a:p>
          <a:p>
            <a:endParaRPr lang="en-GB" altLang="zh-CN" dirty="0"/>
          </a:p>
          <a:p>
            <a:endParaRPr lang="en-GB" altLang="zh-CN" dirty="0"/>
          </a:p>
          <a:p>
            <a:endParaRPr lang="en-GB" altLang="zh-CN" dirty="0"/>
          </a:p>
          <a:p>
            <a:endParaRPr kumimoji="1" lang="zh-CN" altLang="en-US" dirty="0"/>
          </a:p>
        </p:txBody>
      </p:sp>
      <p:sp>
        <p:nvSpPr>
          <p:cNvPr id="4" name="文本框 3">
            <a:extLst>
              <a:ext uri="{FF2B5EF4-FFF2-40B4-BE49-F238E27FC236}">
                <a16:creationId xmlns:a16="http://schemas.microsoft.com/office/drawing/2014/main" id="{66C09116-4383-5247-B9C6-D3CECCC57B07}"/>
              </a:ext>
            </a:extLst>
          </p:cNvPr>
          <p:cNvSpPr txBox="1"/>
          <p:nvPr/>
        </p:nvSpPr>
        <p:spPr>
          <a:xfrm>
            <a:off x="1782594" y="2878642"/>
            <a:ext cx="2027158" cy="3170099"/>
          </a:xfrm>
          <a:prstGeom prst="rect">
            <a:avLst/>
          </a:prstGeom>
          <a:noFill/>
        </p:spPr>
        <p:txBody>
          <a:bodyPr wrap="none" rtlCol="0">
            <a:spAutoFit/>
          </a:bodyPr>
          <a:lstStyle/>
          <a:p>
            <a:r>
              <a:rPr lang="en-GB" altLang="zh-CN" sz="2000" spc="-10" dirty="0">
                <a:solidFill>
                  <a:srgbClr val="485899"/>
                </a:solidFill>
                <a:latin typeface="Calibri"/>
                <a:ea typeface="+mj-ea"/>
                <a:cs typeface="Calibri"/>
              </a:rPr>
              <a:t>Continent</a:t>
            </a:r>
          </a:p>
          <a:p>
            <a:r>
              <a:rPr lang="en-GB" altLang="zh-CN" sz="2000" spc="-10" dirty="0">
                <a:solidFill>
                  <a:srgbClr val="485899"/>
                </a:solidFill>
                <a:latin typeface="Calibri"/>
                <a:ea typeface="+mj-ea"/>
                <a:cs typeface="Calibri"/>
              </a:rPr>
              <a:t>Dev</a:t>
            </a:r>
          </a:p>
          <a:p>
            <a:endParaRPr lang="en-GB" altLang="zh-CN" sz="2000" spc="-10" dirty="0">
              <a:solidFill>
                <a:srgbClr val="485899"/>
              </a:solidFill>
              <a:latin typeface="Calibri"/>
              <a:ea typeface="+mj-ea"/>
              <a:cs typeface="Calibri"/>
            </a:endParaRPr>
          </a:p>
          <a:p>
            <a:endParaRPr lang="en-GB" altLang="zh-CN" sz="2000" spc="-10" dirty="0">
              <a:solidFill>
                <a:srgbClr val="485899"/>
              </a:solidFill>
              <a:latin typeface="Calibri"/>
              <a:ea typeface="+mj-ea"/>
              <a:cs typeface="Calibri"/>
            </a:endParaRPr>
          </a:p>
          <a:p>
            <a:endParaRPr lang="en-GB" altLang="zh-CN" sz="2000" spc="-10" dirty="0">
              <a:solidFill>
                <a:srgbClr val="485899"/>
              </a:solidFill>
              <a:latin typeface="Calibri"/>
              <a:ea typeface="+mj-ea"/>
              <a:cs typeface="Calibri"/>
            </a:endParaRPr>
          </a:p>
          <a:p>
            <a:r>
              <a:rPr lang="en-GB" altLang="zh-CN" sz="2000" spc="-10" dirty="0" err="1">
                <a:solidFill>
                  <a:srgbClr val="485899"/>
                </a:solidFill>
                <a:latin typeface="Calibri"/>
                <a:ea typeface="+mj-ea"/>
                <a:cs typeface="Calibri"/>
              </a:rPr>
              <a:t>HappyScore</a:t>
            </a:r>
            <a:r>
              <a:rPr lang="en-GB" altLang="zh-CN" sz="2000" spc="-10" dirty="0">
                <a:solidFill>
                  <a:srgbClr val="485899"/>
                </a:solidFill>
                <a:latin typeface="Calibri"/>
                <a:ea typeface="+mj-ea"/>
                <a:cs typeface="Calibri"/>
              </a:rPr>
              <a:t> </a:t>
            </a:r>
          </a:p>
          <a:p>
            <a:r>
              <a:rPr lang="en-GB" altLang="zh-CN" sz="2000" spc="-10" dirty="0">
                <a:solidFill>
                  <a:srgbClr val="485899"/>
                </a:solidFill>
                <a:latin typeface="Calibri"/>
                <a:ea typeface="+mj-ea"/>
                <a:cs typeface="Calibri"/>
              </a:rPr>
              <a:t>GDP</a:t>
            </a:r>
          </a:p>
          <a:p>
            <a:r>
              <a:rPr lang="en-GB" altLang="zh-CN" sz="2000" spc="-10" dirty="0">
                <a:solidFill>
                  <a:srgbClr val="485899"/>
                </a:solidFill>
                <a:latin typeface="Calibri"/>
                <a:ea typeface="+mj-ea"/>
                <a:cs typeface="Calibri"/>
              </a:rPr>
              <a:t>Satisfaction</a:t>
            </a:r>
          </a:p>
          <a:p>
            <a:r>
              <a:rPr lang="en-GB" altLang="zh-CN" sz="2000" spc="-10" dirty="0">
                <a:solidFill>
                  <a:srgbClr val="485899"/>
                </a:solidFill>
                <a:latin typeface="Calibri"/>
                <a:ea typeface="+mj-ea"/>
                <a:cs typeface="Calibri"/>
              </a:rPr>
              <a:t>Income</a:t>
            </a:r>
          </a:p>
          <a:p>
            <a:r>
              <a:rPr lang="en-GB" altLang="zh-CN" sz="2000" spc="-10" dirty="0" err="1">
                <a:solidFill>
                  <a:srgbClr val="485899"/>
                </a:solidFill>
                <a:latin typeface="Calibri"/>
                <a:ea typeface="+mj-ea"/>
                <a:cs typeface="Calibri"/>
              </a:rPr>
              <a:t>IncomeInequality</a:t>
            </a:r>
            <a:endParaRPr lang="zh-CN" altLang="en-US" sz="2000" spc="-10" dirty="0">
              <a:solidFill>
                <a:srgbClr val="485899"/>
              </a:solidFill>
              <a:latin typeface="Calibri"/>
              <a:ea typeface="+mj-ea"/>
              <a:cs typeface="Calibri"/>
            </a:endParaRPr>
          </a:p>
        </p:txBody>
      </p:sp>
      <p:cxnSp>
        <p:nvCxnSpPr>
          <p:cNvPr id="6" name="直线箭头连接符 5">
            <a:extLst>
              <a:ext uri="{FF2B5EF4-FFF2-40B4-BE49-F238E27FC236}">
                <a16:creationId xmlns:a16="http://schemas.microsoft.com/office/drawing/2014/main" id="{49A51A85-A48C-8547-9FC3-72AA92480C6B}"/>
              </a:ext>
            </a:extLst>
          </p:cNvPr>
          <p:cNvCxnSpPr/>
          <p:nvPr/>
        </p:nvCxnSpPr>
        <p:spPr>
          <a:xfrm>
            <a:off x="3735052" y="3103850"/>
            <a:ext cx="765395" cy="15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线箭头连接符 6">
            <a:extLst>
              <a:ext uri="{FF2B5EF4-FFF2-40B4-BE49-F238E27FC236}">
                <a16:creationId xmlns:a16="http://schemas.microsoft.com/office/drawing/2014/main" id="{7800268A-836D-F04B-A0CE-D5BFA940CB08}"/>
              </a:ext>
            </a:extLst>
          </p:cNvPr>
          <p:cNvCxnSpPr>
            <a:cxnSpLocks/>
          </p:cNvCxnSpPr>
          <p:nvPr/>
        </p:nvCxnSpPr>
        <p:spPr>
          <a:xfrm flipV="1">
            <a:off x="3732343" y="3264368"/>
            <a:ext cx="765396" cy="154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BD5CA976-9E16-234A-AACB-BF085F3E89FB}"/>
              </a:ext>
            </a:extLst>
          </p:cNvPr>
          <p:cNvSpPr txBox="1"/>
          <p:nvPr/>
        </p:nvSpPr>
        <p:spPr>
          <a:xfrm>
            <a:off x="5409964" y="4609942"/>
            <a:ext cx="2966424" cy="400110"/>
          </a:xfrm>
          <a:prstGeom prst="rect">
            <a:avLst/>
          </a:prstGeom>
          <a:noFill/>
        </p:spPr>
        <p:txBody>
          <a:bodyPr wrap="square" rtlCol="0">
            <a:spAutoFit/>
          </a:bodyPr>
          <a:lstStyle/>
          <a:p>
            <a:r>
              <a:rPr lang="en-GB" altLang="zh-CN" sz="2000" spc="-10" dirty="0">
                <a:solidFill>
                  <a:srgbClr val="485899"/>
                </a:solidFill>
                <a:latin typeface="Calibri"/>
                <a:ea typeface="+mj-ea"/>
                <a:cs typeface="Calibri"/>
              </a:rPr>
              <a:t>quantitative variables</a:t>
            </a:r>
          </a:p>
        </p:txBody>
      </p:sp>
      <p:cxnSp>
        <p:nvCxnSpPr>
          <p:cNvPr id="11" name="直线箭头连接符 10">
            <a:extLst>
              <a:ext uri="{FF2B5EF4-FFF2-40B4-BE49-F238E27FC236}">
                <a16:creationId xmlns:a16="http://schemas.microsoft.com/office/drawing/2014/main" id="{40F3BAF0-3B62-D547-A3EE-B0EB19E837B4}"/>
              </a:ext>
            </a:extLst>
          </p:cNvPr>
          <p:cNvCxnSpPr>
            <a:cxnSpLocks/>
          </p:cNvCxnSpPr>
          <p:nvPr/>
        </p:nvCxnSpPr>
        <p:spPr>
          <a:xfrm flipV="1">
            <a:off x="3805187" y="4959473"/>
            <a:ext cx="1402970" cy="830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线箭头连接符 11">
            <a:extLst>
              <a:ext uri="{FF2B5EF4-FFF2-40B4-BE49-F238E27FC236}">
                <a16:creationId xmlns:a16="http://schemas.microsoft.com/office/drawing/2014/main" id="{9EB92995-EB5D-0344-BF7D-4E3270EDDC49}"/>
              </a:ext>
            </a:extLst>
          </p:cNvPr>
          <p:cNvCxnSpPr>
            <a:cxnSpLocks/>
          </p:cNvCxnSpPr>
          <p:nvPr/>
        </p:nvCxnSpPr>
        <p:spPr>
          <a:xfrm>
            <a:off x="3513857" y="4490038"/>
            <a:ext cx="1694300" cy="435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74B42989-6ADE-8949-B775-D35600B3A65D}"/>
              </a:ext>
            </a:extLst>
          </p:cNvPr>
          <p:cNvSpPr txBox="1"/>
          <p:nvPr/>
        </p:nvSpPr>
        <p:spPr>
          <a:xfrm>
            <a:off x="5048994" y="2947967"/>
            <a:ext cx="2966424" cy="400110"/>
          </a:xfrm>
          <a:prstGeom prst="rect">
            <a:avLst/>
          </a:prstGeom>
          <a:noFill/>
        </p:spPr>
        <p:txBody>
          <a:bodyPr wrap="square" rtlCol="0">
            <a:spAutoFit/>
          </a:bodyPr>
          <a:lstStyle/>
          <a:p>
            <a:r>
              <a:rPr lang="en-GB" altLang="zh-CN" sz="2000" spc="-10" dirty="0">
                <a:solidFill>
                  <a:srgbClr val="485899"/>
                </a:solidFill>
                <a:latin typeface="Calibri"/>
                <a:ea typeface="+mj-ea"/>
                <a:cs typeface="Calibri"/>
              </a:rPr>
              <a:t>qualitative variables</a:t>
            </a:r>
          </a:p>
        </p:txBody>
      </p:sp>
      <p:sp>
        <p:nvSpPr>
          <p:cNvPr id="13" name="object 2">
            <a:extLst>
              <a:ext uri="{FF2B5EF4-FFF2-40B4-BE49-F238E27FC236}">
                <a16:creationId xmlns:a16="http://schemas.microsoft.com/office/drawing/2014/main" id="{D538B018-9F63-4B4B-80BC-E4284818E8BB}"/>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14" name="Picture 1" descr="page2image3844544">
            <a:extLst>
              <a:ext uri="{FF2B5EF4-FFF2-40B4-BE49-F238E27FC236}">
                <a16:creationId xmlns:a16="http://schemas.microsoft.com/office/drawing/2014/main" id="{97CAAD3C-4D31-AE4D-BFD0-E89BEE37E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6">
            <a:extLst>
              <a:ext uri="{FF2B5EF4-FFF2-40B4-BE49-F238E27FC236}">
                <a16:creationId xmlns:a16="http://schemas.microsoft.com/office/drawing/2014/main" id="{383D6BB1-D22F-4D47-B8CB-6A592EDDCD0C}"/>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03</a:t>
            </a:r>
            <a:endParaRPr lang="en-US" sz="2400" b="1" spc="-10" dirty="0">
              <a:solidFill>
                <a:srgbClr val="485899"/>
              </a:solidFill>
              <a:latin typeface="Calibri"/>
              <a:cs typeface="Calibri"/>
            </a:endParaRPr>
          </a:p>
        </p:txBody>
      </p:sp>
      <p:sp>
        <p:nvSpPr>
          <p:cNvPr id="18" name="标题 1">
            <a:extLst>
              <a:ext uri="{FF2B5EF4-FFF2-40B4-BE49-F238E27FC236}">
                <a16:creationId xmlns:a16="http://schemas.microsoft.com/office/drawing/2014/main" id="{A174BEAC-2B36-0147-92A3-AA86FBD85708}"/>
              </a:ext>
            </a:extLst>
          </p:cNvPr>
          <p:cNvSpPr>
            <a:spLocks noGrp="1"/>
          </p:cNvSpPr>
          <p:nvPr>
            <p:ph type="title"/>
          </p:nvPr>
        </p:nvSpPr>
        <p:spPr>
          <a:xfrm>
            <a:off x="1102102" y="540780"/>
            <a:ext cx="10515600" cy="986971"/>
          </a:xfrm>
        </p:spPr>
        <p:txBody>
          <a:bodyPr/>
          <a:lstStyle/>
          <a:p>
            <a:r>
              <a:rPr lang="en-US" altLang="zh-CN" sz="4000" b="1" spc="-10" dirty="0">
                <a:solidFill>
                  <a:srgbClr val="485899"/>
                </a:solidFill>
                <a:latin typeface="Calibri"/>
                <a:cs typeface="Calibri"/>
              </a:rPr>
              <a:t>Introduction</a:t>
            </a:r>
            <a:r>
              <a:rPr kumimoji="1" lang="en-US" altLang="zh-CN" dirty="0"/>
              <a:t> </a:t>
            </a:r>
            <a:endParaRPr kumimoji="1" lang="zh-CN" altLang="en-US" dirty="0"/>
          </a:p>
        </p:txBody>
      </p:sp>
    </p:spTree>
    <p:extLst>
      <p:ext uri="{BB962C8B-B14F-4D97-AF65-F5344CB8AC3E}">
        <p14:creationId xmlns:p14="http://schemas.microsoft.com/office/powerpoint/2010/main" val="22227965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41ECE-94BF-A941-ADAB-1312E5A41C81}"/>
              </a:ext>
            </a:extLst>
          </p:cNvPr>
          <p:cNvSpPr>
            <a:spLocks noGrp="1"/>
          </p:cNvSpPr>
          <p:nvPr>
            <p:ph type="title"/>
          </p:nvPr>
        </p:nvSpPr>
        <p:spPr>
          <a:xfrm>
            <a:off x="1102102" y="540780"/>
            <a:ext cx="10515600" cy="986971"/>
          </a:xfrm>
        </p:spPr>
        <p:txBody>
          <a:bodyPr/>
          <a:lstStyle/>
          <a:p>
            <a:r>
              <a:rPr lang="en-US" altLang="zh-CN" sz="4000" b="1" spc="-10" dirty="0">
                <a:solidFill>
                  <a:srgbClr val="485899"/>
                </a:solidFill>
                <a:latin typeface="Calibri"/>
                <a:cs typeface="Calibri"/>
              </a:rPr>
              <a:t>Introduction</a:t>
            </a:r>
            <a:r>
              <a:rPr kumimoji="1" lang="en-US" altLang="zh-CN" dirty="0"/>
              <a:t> </a:t>
            </a:r>
            <a:endParaRPr kumimoji="1" lang="zh-CN" altLang="en-US" dirty="0"/>
          </a:p>
        </p:txBody>
      </p:sp>
      <p:pic>
        <p:nvPicPr>
          <p:cNvPr id="4" name="内容占位符 3">
            <a:extLst>
              <a:ext uri="{FF2B5EF4-FFF2-40B4-BE49-F238E27FC236}">
                <a16:creationId xmlns:a16="http://schemas.microsoft.com/office/drawing/2014/main" id="{D4E42F5B-625A-A341-8B32-68DEBC30EA11}"/>
              </a:ext>
            </a:extLst>
          </p:cNvPr>
          <p:cNvPicPr>
            <a:picLocks noGrp="1" noChangeAspect="1"/>
          </p:cNvPicPr>
          <p:nvPr>
            <p:ph idx="1"/>
          </p:nvPr>
        </p:nvPicPr>
        <p:blipFill>
          <a:blip r:embed="rId2"/>
          <a:stretch>
            <a:fillRect/>
          </a:stretch>
        </p:blipFill>
        <p:spPr>
          <a:xfrm>
            <a:off x="1102102" y="3692216"/>
            <a:ext cx="6715224" cy="1899015"/>
          </a:xfrm>
          <a:prstGeom prst="rect">
            <a:avLst/>
          </a:prstGeom>
        </p:spPr>
      </p:pic>
      <p:pic>
        <p:nvPicPr>
          <p:cNvPr id="7" name="图片 6">
            <a:extLst>
              <a:ext uri="{FF2B5EF4-FFF2-40B4-BE49-F238E27FC236}">
                <a16:creationId xmlns:a16="http://schemas.microsoft.com/office/drawing/2014/main" id="{1EC927D8-3641-5144-98AE-2890C84C46AF}"/>
              </a:ext>
            </a:extLst>
          </p:cNvPr>
          <p:cNvPicPr>
            <a:picLocks noChangeAspect="1"/>
          </p:cNvPicPr>
          <p:nvPr/>
        </p:nvPicPr>
        <p:blipFill>
          <a:blip r:embed="rId3"/>
          <a:stretch>
            <a:fillRect/>
          </a:stretch>
        </p:blipFill>
        <p:spPr>
          <a:xfrm>
            <a:off x="1146135" y="1781485"/>
            <a:ext cx="6715224" cy="1384300"/>
          </a:xfrm>
          <a:prstGeom prst="rect">
            <a:avLst/>
          </a:prstGeom>
        </p:spPr>
      </p:pic>
      <p:sp>
        <p:nvSpPr>
          <p:cNvPr id="8" name="文本框 7">
            <a:extLst>
              <a:ext uri="{FF2B5EF4-FFF2-40B4-BE49-F238E27FC236}">
                <a16:creationId xmlns:a16="http://schemas.microsoft.com/office/drawing/2014/main" id="{72401EBF-6F1E-CD4D-9AE4-58664C433E8F}"/>
              </a:ext>
            </a:extLst>
          </p:cNvPr>
          <p:cNvSpPr txBox="1"/>
          <p:nvPr/>
        </p:nvSpPr>
        <p:spPr>
          <a:xfrm>
            <a:off x="7688254" y="1767059"/>
            <a:ext cx="3929448" cy="3785652"/>
          </a:xfrm>
          <a:prstGeom prst="rect">
            <a:avLst/>
          </a:prstGeom>
          <a:noFill/>
        </p:spPr>
        <p:txBody>
          <a:bodyPr wrap="square" rtlCol="0">
            <a:spAutoFit/>
          </a:bodyPr>
          <a:lstStyle/>
          <a:p>
            <a:r>
              <a:rPr lang="en-US" altLang="zh-CN" sz="2000" spc="-10" dirty="0">
                <a:solidFill>
                  <a:srgbClr val="485899"/>
                </a:solidFill>
                <a:latin typeface="Calibri"/>
                <a:ea typeface="+mj-ea"/>
                <a:cs typeface="Calibri"/>
              </a:rPr>
              <a:t>We are able to use functions in R directly to check all the data type</a:t>
            </a:r>
          </a:p>
          <a:p>
            <a:endParaRPr lang="en-US" altLang="zh-CN" sz="2000" spc="-10" dirty="0">
              <a:solidFill>
                <a:srgbClr val="485899"/>
              </a:solidFill>
              <a:latin typeface="Calibri"/>
              <a:ea typeface="+mj-ea"/>
              <a:cs typeface="Calibri"/>
            </a:endParaRPr>
          </a:p>
          <a:p>
            <a:endParaRPr lang="en-US" altLang="zh-CN" sz="2000" spc="-10" dirty="0">
              <a:solidFill>
                <a:srgbClr val="485899"/>
              </a:solidFill>
              <a:latin typeface="Calibri"/>
              <a:ea typeface="+mj-ea"/>
              <a:cs typeface="Calibri"/>
            </a:endParaRPr>
          </a:p>
          <a:p>
            <a:endParaRPr lang="en-GB" altLang="zh-CN" sz="2000" spc="-10" dirty="0">
              <a:solidFill>
                <a:srgbClr val="485899"/>
              </a:solidFill>
              <a:latin typeface="Calibri"/>
              <a:ea typeface="+mj-ea"/>
              <a:cs typeface="Calibri"/>
            </a:endParaRPr>
          </a:p>
          <a:p>
            <a:r>
              <a:rPr lang="en-GB" altLang="zh-CN" sz="2000" spc="-10" dirty="0">
                <a:solidFill>
                  <a:srgbClr val="485899"/>
                </a:solidFill>
                <a:latin typeface="Calibri"/>
                <a:ea typeface="+mj-ea"/>
                <a:cs typeface="Calibri"/>
              </a:rPr>
              <a:t>Scale of measurement :</a:t>
            </a:r>
          </a:p>
          <a:p>
            <a:endParaRPr lang="en-GB" altLang="zh-CN" sz="2000" spc="-10" dirty="0">
              <a:solidFill>
                <a:srgbClr val="485899"/>
              </a:solidFill>
              <a:latin typeface="Calibri"/>
              <a:ea typeface="+mj-ea"/>
              <a:cs typeface="Calibri"/>
            </a:endParaRPr>
          </a:p>
          <a:p>
            <a:r>
              <a:rPr lang="en-GB" altLang="zh-CN" sz="2000" spc="-10" dirty="0">
                <a:solidFill>
                  <a:srgbClr val="485899"/>
                </a:solidFill>
                <a:latin typeface="Calibri"/>
                <a:ea typeface="+mj-ea"/>
                <a:cs typeface="Calibri"/>
              </a:rPr>
              <a:t>“Continent ” and “Dev” are nominal.</a:t>
            </a:r>
          </a:p>
          <a:p>
            <a:endParaRPr lang="en-GB" altLang="zh-CN" sz="2000" spc="-10" dirty="0">
              <a:solidFill>
                <a:srgbClr val="485899"/>
              </a:solidFill>
              <a:latin typeface="Calibri"/>
              <a:ea typeface="+mj-ea"/>
              <a:cs typeface="Calibri"/>
            </a:endParaRPr>
          </a:p>
          <a:p>
            <a:r>
              <a:rPr lang="en-GB" altLang="zh-CN" sz="2000" spc="-10" dirty="0">
                <a:solidFill>
                  <a:srgbClr val="485899"/>
                </a:solidFill>
                <a:latin typeface="Calibri"/>
                <a:ea typeface="+mj-ea"/>
                <a:cs typeface="Calibri"/>
              </a:rPr>
              <a:t>“</a:t>
            </a:r>
            <a:r>
              <a:rPr lang="en-GB" altLang="zh-CN" sz="2000" spc="-10" dirty="0" err="1">
                <a:solidFill>
                  <a:srgbClr val="485899"/>
                </a:solidFill>
                <a:latin typeface="Calibri"/>
                <a:ea typeface="+mj-ea"/>
                <a:cs typeface="Calibri"/>
              </a:rPr>
              <a:t>HappyScore</a:t>
            </a:r>
            <a:r>
              <a:rPr lang="en-GB" altLang="zh-CN" sz="2000" spc="-10" dirty="0">
                <a:solidFill>
                  <a:srgbClr val="485899"/>
                </a:solidFill>
                <a:latin typeface="Calibri"/>
                <a:ea typeface="+mj-ea"/>
                <a:cs typeface="Calibri"/>
              </a:rPr>
              <a:t>”, “GDP”, “Satisfaction”, “Income”, and “</a:t>
            </a:r>
            <a:r>
              <a:rPr lang="en-GB" altLang="zh-CN" sz="2000" spc="-10" dirty="0" err="1">
                <a:solidFill>
                  <a:srgbClr val="485899"/>
                </a:solidFill>
                <a:latin typeface="Calibri"/>
                <a:ea typeface="+mj-ea"/>
                <a:cs typeface="Calibri"/>
              </a:rPr>
              <a:t>IncomeInequality</a:t>
            </a:r>
            <a:r>
              <a:rPr lang="en-GB" altLang="zh-CN" sz="2000" spc="-10" dirty="0">
                <a:solidFill>
                  <a:srgbClr val="485899"/>
                </a:solidFill>
                <a:latin typeface="Calibri"/>
                <a:ea typeface="+mj-ea"/>
                <a:cs typeface="Calibri"/>
              </a:rPr>
              <a:t>” are ratio scale of measurement.</a:t>
            </a:r>
          </a:p>
        </p:txBody>
      </p:sp>
      <p:sp>
        <p:nvSpPr>
          <p:cNvPr id="6" name="object 2">
            <a:extLst>
              <a:ext uri="{FF2B5EF4-FFF2-40B4-BE49-F238E27FC236}">
                <a16:creationId xmlns:a16="http://schemas.microsoft.com/office/drawing/2014/main" id="{F054423C-9909-684F-A936-79F5417E53F3}"/>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9" name="Picture 1" descr="page2image3844544">
            <a:extLst>
              <a:ext uri="{FF2B5EF4-FFF2-40B4-BE49-F238E27FC236}">
                <a16:creationId xmlns:a16="http://schemas.microsoft.com/office/drawing/2014/main" id="{641E0BE0-0162-5744-B94A-6B79EAF58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6">
            <a:extLst>
              <a:ext uri="{FF2B5EF4-FFF2-40B4-BE49-F238E27FC236}">
                <a16:creationId xmlns:a16="http://schemas.microsoft.com/office/drawing/2014/main" id="{6B4294E6-5572-5243-9D76-3F6D47A85FFA}"/>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04</a:t>
            </a:r>
            <a:endParaRPr lang="en-US" sz="2400" b="1" spc="-10" dirty="0">
              <a:solidFill>
                <a:srgbClr val="485899"/>
              </a:solidFill>
              <a:latin typeface="Calibri"/>
              <a:cs typeface="Calibri"/>
            </a:endParaRPr>
          </a:p>
        </p:txBody>
      </p:sp>
    </p:spTree>
    <p:extLst>
      <p:ext uri="{BB962C8B-B14F-4D97-AF65-F5344CB8AC3E}">
        <p14:creationId xmlns:p14="http://schemas.microsoft.com/office/powerpoint/2010/main" val="6588682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FFF9D5-82AB-5F44-80F6-555AB3630649}"/>
              </a:ext>
            </a:extLst>
          </p:cNvPr>
          <p:cNvSpPr>
            <a:spLocks noGrp="1"/>
          </p:cNvSpPr>
          <p:nvPr>
            <p:ph idx="1"/>
          </p:nvPr>
        </p:nvSpPr>
        <p:spPr>
          <a:xfrm>
            <a:off x="849085" y="1923529"/>
            <a:ext cx="10937033" cy="2541102"/>
          </a:xfrm>
        </p:spPr>
        <p:txBody>
          <a:bodyPr/>
          <a:lstStyle/>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We did not find some values like zero values, NA values, and so on.</a:t>
            </a:r>
          </a:p>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However, for the outliers, the basic test for it should be done.</a:t>
            </a:r>
          </a:p>
          <a:p>
            <a:pPr marL="431800" marR="147320" indent="-343535">
              <a:spcBef>
                <a:spcPts val="100"/>
              </a:spcBef>
              <a:buFont typeface="Symbol"/>
              <a:buChar char=""/>
              <a:tabLst>
                <a:tab pos="431800" algn="l"/>
                <a:tab pos="432434" algn="l"/>
              </a:tabLst>
            </a:pPr>
            <a:endParaRPr lang="en-GB" altLang="zh-CN"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How to find that? </a:t>
            </a:r>
          </a:p>
          <a:p>
            <a:pPr marL="431800" marR="147320" indent="-343535">
              <a:spcBef>
                <a:spcPts val="100"/>
              </a:spcBef>
              <a:buFont typeface="Symbol"/>
              <a:buChar char=""/>
              <a:tabLst>
                <a:tab pos="431800" algn="l"/>
                <a:tab pos="432434" algn="l"/>
              </a:tabLst>
            </a:pPr>
            <a:r>
              <a:rPr lang="en-GB" altLang="zh-CN" spc="-15" dirty="0">
                <a:solidFill>
                  <a:srgbClr val="485899"/>
                </a:solidFill>
                <a:latin typeface="Calibri"/>
                <a:cs typeface="Calibri"/>
              </a:rPr>
              <a:t>Find the huge difference between the mean and trimmed.</a:t>
            </a:r>
          </a:p>
          <a:p>
            <a:pPr marL="431800" marR="147320" indent="-343535">
              <a:spcBef>
                <a:spcPts val="100"/>
              </a:spcBef>
              <a:buFont typeface="Symbol"/>
              <a:buChar char=""/>
              <a:tabLst>
                <a:tab pos="431800" algn="l"/>
                <a:tab pos="432434" algn="l"/>
              </a:tabLst>
            </a:pPr>
            <a:endParaRPr lang="en-GB" altLang="zh-CN" spc="-15" dirty="0">
              <a:solidFill>
                <a:srgbClr val="485899"/>
              </a:solidFill>
              <a:latin typeface="Calibri"/>
              <a:cs typeface="Calibri"/>
            </a:endParaRPr>
          </a:p>
          <a:p>
            <a:endParaRPr lang="en-GB" altLang="zh-CN" dirty="0"/>
          </a:p>
          <a:p>
            <a:endParaRPr kumimoji="1" lang="zh-CN" altLang="en-US" dirty="0"/>
          </a:p>
        </p:txBody>
      </p:sp>
      <p:sp>
        <p:nvSpPr>
          <p:cNvPr id="4" name="object 2">
            <a:extLst>
              <a:ext uri="{FF2B5EF4-FFF2-40B4-BE49-F238E27FC236}">
                <a16:creationId xmlns:a16="http://schemas.microsoft.com/office/drawing/2014/main" id="{0174EA0A-B47C-7F40-9A86-96E3E510DA9F}"/>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5" name="Picture 1" descr="page2image3844544">
            <a:extLst>
              <a:ext uri="{FF2B5EF4-FFF2-40B4-BE49-F238E27FC236}">
                <a16:creationId xmlns:a16="http://schemas.microsoft.com/office/drawing/2014/main" id="{D5DDC70B-2723-FE44-8C2D-7F74C1B0F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6">
            <a:extLst>
              <a:ext uri="{FF2B5EF4-FFF2-40B4-BE49-F238E27FC236}">
                <a16:creationId xmlns:a16="http://schemas.microsoft.com/office/drawing/2014/main" id="{04CF1CE2-5B4D-6342-8E71-EC4D30F11FA9}"/>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05</a:t>
            </a:r>
            <a:endParaRPr lang="en-US" sz="2400" b="1" spc="-10" dirty="0">
              <a:solidFill>
                <a:srgbClr val="485899"/>
              </a:solidFill>
              <a:latin typeface="Calibri"/>
              <a:cs typeface="Calibri"/>
            </a:endParaRPr>
          </a:p>
        </p:txBody>
      </p:sp>
      <p:sp>
        <p:nvSpPr>
          <p:cNvPr id="13" name="标题 1">
            <a:extLst>
              <a:ext uri="{FF2B5EF4-FFF2-40B4-BE49-F238E27FC236}">
                <a16:creationId xmlns:a16="http://schemas.microsoft.com/office/drawing/2014/main" id="{842BBCB0-1AAE-8B47-86C8-7D52C6E56075}"/>
              </a:ext>
            </a:extLst>
          </p:cNvPr>
          <p:cNvSpPr>
            <a:spLocks noGrp="1"/>
          </p:cNvSpPr>
          <p:nvPr>
            <p:ph type="title"/>
          </p:nvPr>
        </p:nvSpPr>
        <p:spPr>
          <a:xfrm>
            <a:off x="849085" y="598539"/>
            <a:ext cx="10515600" cy="771069"/>
          </a:xfrm>
        </p:spPr>
        <p:txBody>
          <a:bodyPr>
            <a:normAutofit/>
          </a:bodyPr>
          <a:lstStyle/>
          <a:p>
            <a:r>
              <a:rPr lang="en-GB" altLang="zh-CN" sz="3600" b="1" spc="-10" dirty="0">
                <a:solidFill>
                  <a:srgbClr val="485899"/>
                </a:solidFill>
                <a:latin typeface="Calibri"/>
                <a:cs typeface="Calibri"/>
              </a:rPr>
              <a:t>Issue of missing data , imputation, outlier, etc </a:t>
            </a:r>
            <a:endParaRPr kumimoji="1" lang="zh-CN" altLang="en-US" dirty="0"/>
          </a:p>
        </p:txBody>
      </p:sp>
    </p:spTree>
    <p:extLst>
      <p:ext uri="{BB962C8B-B14F-4D97-AF65-F5344CB8AC3E}">
        <p14:creationId xmlns:p14="http://schemas.microsoft.com/office/powerpoint/2010/main" val="17835554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E90B9D25-619A-9240-84F1-E41F90F6C025}"/>
              </a:ext>
            </a:extLst>
          </p:cNvPr>
          <p:cNvPicPr>
            <a:picLocks noGrp="1" noChangeAspect="1"/>
          </p:cNvPicPr>
          <p:nvPr>
            <p:ph idx="1"/>
          </p:nvPr>
        </p:nvPicPr>
        <p:blipFill>
          <a:blip r:embed="rId2"/>
          <a:stretch>
            <a:fillRect/>
          </a:stretch>
        </p:blipFill>
        <p:spPr>
          <a:xfrm>
            <a:off x="1277481" y="1759481"/>
            <a:ext cx="9361058" cy="1962815"/>
          </a:xfrm>
          <a:prstGeom prst="rect">
            <a:avLst/>
          </a:prstGeom>
        </p:spPr>
      </p:pic>
      <p:sp>
        <p:nvSpPr>
          <p:cNvPr id="7" name="椭圆 6">
            <a:extLst>
              <a:ext uri="{FF2B5EF4-FFF2-40B4-BE49-F238E27FC236}">
                <a16:creationId xmlns:a16="http://schemas.microsoft.com/office/drawing/2014/main" id="{1503E574-880A-3442-A5AE-0D73D29BCCB4}"/>
              </a:ext>
            </a:extLst>
          </p:cNvPr>
          <p:cNvSpPr/>
          <p:nvPr/>
        </p:nvSpPr>
        <p:spPr>
          <a:xfrm>
            <a:off x="3575137" y="1730396"/>
            <a:ext cx="518984" cy="221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2504FF76-CA8E-664A-92CA-6E63F930FDC3}"/>
              </a:ext>
            </a:extLst>
          </p:cNvPr>
          <p:cNvSpPr/>
          <p:nvPr/>
        </p:nvSpPr>
        <p:spPr>
          <a:xfrm>
            <a:off x="5284573" y="1759481"/>
            <a:ext cx="811427" cy="221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DE90DF43-7147-F347-BC14-8FE02F60C402}"/>
              </a:ext>
            </a:extLst>
          </p:cNvPr>
          <p:cNvSpPr/>
          <p:nvPr/>
        </p:nvSpPr>
        <p:spPr>
          <a:xfrm>
            <a:off x="3430975" y="3207533"/>
            <a:ext cx="663146" cy="2214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C0710403-2C56-A545-9D73-64A8F35F70B3}"/>
              </a:ext>
            </a:extLst>
          </p:cNvPr>
          <p:cNvSpPr/>
          <p:nvPr/>
        </p:nvSpPr>
        <p:spPr>
          <a:xfrm>
            <a:off x="5284573" y="3194618"/>
            <a:ext cx="663145" cy="225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08D487-4959-FA41-8F77-2D05A89BB43D}"/>
              </a:ext>
            </a:extLst>
          </p:cNvPr>
          <p:cNvSpPr txBox="1"/>
          <p:nvPr/>
        </p:nvSpPr>
        <p:spPr>
          <a:xfrm>
            <a:off x="1277480" y="4289635"/>
            <a:ext cx="10392006" cy="1292662"/>
          </a:xfrm>
          <a:prstGeom prst="rect">
            <a:avLst/>
          </a:prstGeom>
          <a:noFill/>
        </p:spPr>
        <p:txBody>
          <a:bodyPr wrap="square" rtlCol="0">
            <a:spAutoFit/>
          </a:bodyPr>
          <a:lstStyle/>
          <a:p>
            <a:r>
              <a:rPr lang="en-GB" altLang="zh-CN" sz="2000" spc="-10" dirty="0">
                <a:solidFill>
                  <a:srgbClr val="485899"/>
                </a:solidFill>
                <a:latin typeface="Calibri"/>
                <a:ea typeface="+mj-ea"/>
                <a:cs typeface="Calibri"/>
              </a:rPr>
              <a:t>We found there is a big difference mean and trimmed in variable Income in this table. In more detail, the mean of Income is 6477.44 and the trimmed of it is 5401.23. Thus, there must be one or more outliers in the variable “Income”. </a:t>
            </a:r>
          </a:p>
          <a:p>
            <a:endParaRPr kumimoji="1" lang="zh-CN" altLang="en-US" dirty="0"/>
          </a:p>
        </p:txBody>
      </p:sp>
      <p:sp>
        <p:nvSpPr>
          <p:cNvPr id="12" name="object 2">
            <a:extLst>
              <a:ext uri="{FF2B5EF4-FFF2-40B4-BE49-F238E27FC236}">
                <a16:creationId xmlns:a16="http://schemas.microsoft.com/office/drawing/2014/main" id="{6D207654-242F-964B-8E65-E11048445AFE}"/>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13" name="Picture 1" descr="page2image3844544">
            <a:extLst>
              <a:ext uri="{FF2B5EF4-FFF2-40B4-BE49-F238E27FC236}">
                <a16:creationId xmlns:a16="http://schemas.microsoft.com/office/drawing/2014/main" id="{FB337FE0-E74E-6049-954F-82EEF84FF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6">
            <a:extLst>
              <a:ext uri="{FF2B5EF4-FFF2-40B4-BE49-F238E27FC236}">
                <a16:creationId xmlns:a16="http://schemas.microsoft.com/office/drawing/2014/main" id="{F159EAFE-8DB2-7B4E-916A-2844CB4B747F}"/>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06</a:t>
            </a:r>
            <a:endParaRPr lang="en-US" sz="2400" b="1" spc="-10" dirty="0">
              <a:solidFill>
                <a:srgbClr val="485899"/>
              </a:solidFill>
              <a:latin typeface="Calibri"/>
              <a:cs typeface="Calibri"/>
            </a:endParaRPr>
          </a:p>
        </p:txBody>
      </p:sp>
      <p:sp>
        <p:nvSpPr>
          <p:cNvPr id="15" name="标题 1">
            <a:extLst>
              <a:ext uri="{FF2B5EF4-FFF2-40B4-BE49-F238E27FC236}">
                <a16:creationId xmlns:a16="http://schemas.microsoft.com/office/drawing/2014/main" id="{E974B0CC-6090-2C4A-9A02-F4782C520E0D}"/>
              </a:ext>
            </a:extLst>
          </p:cNvPr>
          <p:cNvSpPr>
            <a:spLocks noGrp="1"/>
          </p:cNvSpPr>
          <p:nvPr>
            <p:ph type="title"/>
          </p:nvPr>
        </p:nvSpPr>
        <p:spPr>
          <a:xfrm>
            <a:off x="849085" y="598539"/>
            <a:ext cx="10515600" cy="771069"/>
          </a:xfrm>
        </p:spPr>
        <p:txBody>
          <a:bodyPr>
            <a:normAutofit/>
          </a:bodyPr>
          <a:lstStyle/>
          <a:p>
            <a:r>
              <a:rPr lang="en-GB" altLang="zh-CN" sz="3600" b="1" spc="-10" dirty="0">
                <a:solidFill>
                  <a:srgbClr val="485899"/>
                </a:solidFill>
                <a:latin typeface="Calibri"/>
                <a:cs typeface="Calibri"/>
              </a:rPr>
              <a:t>Issue of missing data , imputation, outlier, etc </a:t>
            </a:r>
            <a:endParaRPr kumimoji="1" lang="zh-CN" altLang="en-US" dirty="0"/>
          </a:p>
        </p:txBody>
      </p:sp>
    </p:spTree>
    <p:extLst>
      <p:ext uri="{BB962C8B-B14F-4D97-AF65-F5344CB8AC3E}">
        <p14:creationId xmlns:p14="http://schemas.microsoft.com/office/powerpoint/2010/main" val="9642478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C493069-08A8-FA42-95E5-E9476A2DB978}"/>
              </a:ext>
            </a:extLst>
          </p:cNvPr>
          <p:cNvPicPr>
            <a:picLocks noGrp="1" noChangeAspect="1"/>
          </p:cNvPicPr>
          <p:nvPr>
            <p:ph idx="1"/>
          </p:nvPr>
        </p:nvPicPr>
        <p:blipFill>
          <a:blip r:embed="rId2"/>
          <a:stretch>
            <a:fillRect/>
          </a:stretch>
        </p:blipFill>
        <p:spPr>
          <a:xfrm>
            <a:off x="1567023" y="1568683"/>
            <a:ext cx="6942993" cy="1080938"/>
          </a:xfrm>
          <a:prstGeom prst="rect">
            <a:avLst/>
          </a:prstGeom>
        </p:spPr>
      </p:pic>
      <p:sp>
        <p:nvSpPr>
          <p:cNvPr id="4" name="标题 1">
            <a:extLst>
              <a:ext uri="{FF2B5EF4-FFF2-40B4-BE49-F238E27FC236}">
                <a16:creationId xmlns:a16="http://schemas.microsoft.com/office/drawing/2014/main" id="{4C4FDB62-AC1F-3C47-B864-B7E44F1D040B}"/>
              </a:ext>
            </a:extLst>
          </p:cNvPr>
          <p:cNvSpPr>
            <a:spLocks noGrp="1"/>
          </p:cNvSpPr>
          <p:nvPr>
            <p:ph type="title"/>
          </p:nvPr>
        </p:nvSpPr>
        <p:spPr>
          <a:xfrm>
            <a:off x="849085" y="598539"/>
            <a:ext cx="10515600" cy="771069"/>
          </a:xfrm>
        </p:spPr>
        <p:txBody>
          <a:bodyPr>
            <a:normAutofit/>
          </a:bodyPr>
          <a:lstStyle/>
          <a:p>
            <a:r>
              <a:rPr lang="en-GB" altLang="zh-CN" sz="3600" b="1" spc="-10" dirty="0">
                <a:solidFill>
                  <a:srgbClr val="485899"/>
                </a:solidFill>
                <a:latin typeface="Calibri"/>
                <a:cs typeface="Calibri"/>
              </a:rPr>
              <a:t>Issue of missing data , imputation, outlier, etc </a:t>
            </a:r>
            <a:endParaRPr kumimoji="1" lang="zh-CN" altLang="en-US" dirty="0"/>
          </a:p>
        </p:txBody>
      </p:sp>
      <p:pic>
        <p:nvPicPr>
          <p:cNvPr id="7" name="图片 6">
            <a:extLst>
              <a:ext uri="{FF2B5EF4-FFF2-40B4-BE49-F238E27FC236}">
                <a16:creationId xmlns:a16="http://schemas.microsoft.com/office/drawing/2014/main" id="{68AC94F6-EBBE-A546-A450-1087BA6D5F76}"/>
              </a:ext>
            </a:extLst>
          </p:cNvPr>
          <p:cNvPicPr>
            <a:picLocks noChangeAspect="1"/>
          </p:cNvPicPr>
          <p:nvPr/>
        </p:nvPicPr>
        <p:blipFill>
          <a:blip r:embed="rId3"/>
          <a:stretch>
            <a:fillRect/>
          </a:stretch>
        </p:blipFill>
        <p:spPr>
          <a:xfrm>
            <a:off x="1567022" y="3040596"/>
            <a:ext cx="6942993" cy="1080939"/>
          </a:xfrm>
          <a:prstGeom prst="rect">
            <a:avLst/>
          </a:prstGeom>
        </p:spPr>
      </p:pic>
      <p:sp>
        <p:nvSpPr>
          <p:cNvPr id="8" name="椭圆 7">
            <a:extLst>
              <a:ext uri="{FF2B5EF4-FFF2-40B4-BE49-F238E27FC236}">
                <a16:creationId xmlns:a16="http://schemas.microsoft.com/office/drawing/2014/main" id="{DE3EEC6E-C6BF-6046-930E-5FE40730829E}"/>
              </a:ext>
            </a:extLst>
          </p:cNvPr>
          <p:cNvSpPr/>
          <p:nvPr/>
        </p:nvSpPr>
        <p:spPr>
          <a:xfrm>
            <a:off x="1567022" y="3283390"/>
            <a:ext cx="6942994" cy="5953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4A5D4CD8-0C22-3C47-856F-74A5E3A0CADC}"/>
              </a:ext>
            </a:extLst>
          </p:cNvPr>
          <p:cNvPicPr>
            <a:picLocks noChangeAspect="1"/>
          </p:cNvPicPr>
          <p:nvPr/>
        </p:nvPicPr>
        <p:blipFill>
          <a:blip r:embed="rId4"/>
          <a:stretch>
            <a:fillRect/>
          </a:stretch>
        </p:blipFill>
        <p:spPr>
          <a:xfrm>
            <a:off x="1567022" y="4700888"/>
            <a:ext cx="6942992" cy="1555533"/>
          </a:xfrm>
          <a:prstGeom prst="rect">
            <a:avLst/>
          </a:prstGeom>
        </p:spPr>
      </p:pic>
      <p:sp>
        <p:nvSpPr>
          <p:cNvPr id="10" name="文本框 9">
            <a:extLst>
              <a:ext uri="{FF2B5EF4-FFF2-40B4-BE49-F238E27FC236}">
                <a16:creationId xmlns:a16="http://schemas.microsoft.com/office/drawing/2014/main" id="{A82CE4A8-74AE-AD45-B8B9-01A8935CCFE1}"/>
              </a:ext>
            </a:extLst>
          </p:cNvPr>
          <p:cNvSpPr txBox="1"/>
          <p:nvPr/>
        </p:nvSpPr>
        <p:spPr>
          <a:xfrm>
            <a:off x="8510014" y="4364329"/>
            <a:ext cx="3494320" cy="1631216"/>
          </a:xfrm>
          <a:prstGeom prst="rect">
            <a:avLst/>
          </a:prstGeom>
          <a:noFill/>
        </p:spPr>
        <p:txBody>
          <a:bodyPr wrap="square" rtlCol="0">
            <a:spAutoFit/>
          </a:bodyPr>
          <a:lstStyle/>
          <a:p>
            <a:r>
              <a:rPr lang="en-US" altLang="zh-CN" sz="2000" spc="-10" dirty="0">
                <a:solidFill>
                  <a:srgbClr val="485899"/>
                </a:solidFill>
                <a:latin typeface="Calibri"/>
                <a:ea typeface="+mj-ea"/>
                <a:cs typeface="Calibri"/>
              </a:rPr>
              <a:t>After cleaning the outlier, we have 109 observations in our dataset. We find the country of the outlier is Luxembourger, which is the 61</a:t>
            </a:r>
            <a:r>
              <a:rPr lang="en-US" altLang="zh-CN" sz="2000" spc="-10" baseline="30000" dirty="0">
                <a:solidFill>
                  <a:srgbClr val="485899"/>
                </a:solidFill>
                <a:latin typeface="Calibri"/>
                <a:ea typeface="+mj-ea"/>
                <a:cs typeface="Calibri"/>
              </a:rPr>
              <a:t>st</a:t>
            </a:r>
            <a:r>
              <a:rPr lang="en-US" altLang="zh-CN" sz="2000" spc="-10" dirty="0">
                <a:solidFill>
                  <a:srgbClr val="485899"/>
                </a:solidFill>
                <a:latin typeface="Calibri"/>
                <a:ea typeface="+mj-ea"/>
                <a:cs typeface="Calibri"/>
              </a:rPr>
              <a:t> row.</a:t>
            </a:r>
            <a:endParaRPr lang="zh-CN" altLang="en-US" sz="2000" spc="-10" dirty="0">
              <a:solidFill>
                <a:srgbClr val="485899"/>
              </a:solidFill>
              <a:latin typeface="Calibri"/>
              <a:ea typeface="+mj-ea"/>
              <a:cs typeface="Calibri"/>
            </a:endParaRPr>
          </a:p>
        </p:txBody>
      </p:sp>
      <p:sp>
        <p:nvSpPr>
          <p:cNvPr id="11" name="object 2">
            <a:extLst>
              <a:ext uri="{FF2B5EF4-FFF2-40B4-BE49-F238E27FC236}">
                <a16:creationId xmlns:a16="http://schemas.microsoft.com/office/drawing/2014/main" id="{B5371A77-5FF8-1942-8F27-C2E5B4E51B94}"/>
              </a:ext>
            </a:extLst>
          </p:cNvPr>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12" name="Picture 1" descr="page2image3844544">
            <a:extLst>
              <a:ext uri="{FF2B5EF4-FFF2-40B4-BE49-F238E27FC236}">
                <a16:creationId xmlns:a16="http://schemas.microsoft.com/office/drawing/2014/main" id="{E25DF7F2-8D80-2F4E-A1EC-E4D84D480E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6">
            <a:extLst>
              <a:ext uri="{FF2B5EF4-FFF2-40B4-BE49-F238E27FC236}">
                <a16:creationId xmlns:a16="http://schemas.microsoft.com/office/drawing/2014/main" id="{FBCD7A12-7724-114A-9D91-F0FAE12967CC}"/>
              </a:ext>
            </a:extLst>
          </p:cNvPr>
          <p:cNvSpPr txBox="1">
            <a:spLocks/>
          </p:cNvSpPr>
          <p:nvPr/>
        </p:nvSpPr>
        <p:spPr>
          <a:xfrm>
            <a:off x="187664" y="5666585"/>
            <a:ext cx="335869"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2400" b="1" spc="-10" dirty="0">
                <a:solidFill>
                  <a:srgbClr val="485899"/>
                </a:solidFill>
                <a:latin typeface="Calibri"/>
                <a:cs typeface="Calibri"/>
              </a:rPr>
              <a:t>07</a:t>
            </a:r>
            <a:endParaRPr lang="en-US" sz="2400" b="1" spc="-10" dirty="0">
              <a:solidFill>
                <a:srgbClr val="485899"/>
              </a:solidFill>
              <a:latin typeface="Calibri"/>
              <a:cs typeface="Calibri"/>
            </a:endParaRPr>
          </a:p>
        </p:txBody>
      </p:sp>
    </p:spTree>
    <p:extLst>
      <p:ext uri="{BB962C8B-B14F-4D97-AF65-F5344CB8AC3E}">
        <p14:creationId xmlns:p14="http://schemas.microsoft.com/office/powerpoint/2010/main" val="40991533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09</a:t>
            </a:r>
          </a:p>
        </p:txBody>
      </p:sp>
      <p:sp>
        <p:nvSpPr>
          <p:cNvPr id="29" name="object 6">
            <a:extLst>
              <a:ext uri="{FF2B5EF4-FFF2-40B4-BE49-F238E27FC236}">
                <a16:creationId xmlns:a16="http://schemas.microsoft.com/office/drawing/2014/main" id="{7C935289-6850-D949-8ED4-4FF72B195654}"/>
              </a:ext>
            </a:extLst>
          </p:cNvPr>
          <p:cNvSpPr txBox="1">
            <a:spLocks/>
          </p:cNvSpPr>
          <p:nvPr/>
        </p:nvSpPr>
        <p:spPr>
          <a:xfrm>
            <a:off x="1045027" y="498874"/>
            <a:ext cx="9994430"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ratios, frequencies and figures for qualitative variables</a:t>
            </a:r>
          </a:p>
        </p:txBody>
      </p:sp>
      <mc:AlternateContent xmlns:mc="http://schemas.openxmlformats.org/markup-compatibility/2006" xmlns:a14="http://schemas.microsoft.com/office/drawing/2010/main">
        <mc:Choice Requires="a14">
          <p:sp>
            <p:nvSpPr>
              <p:cNvPr id="30" name="object 3">
                <a:extLst>
                  <a:ext uri="{FF2B5EF4-FFF2-40B4-BE49-F238E27FC236}">
                    <a16:creationId xmlns:a16="http://schemas.microsoft.com/office/drawing/2014/main" id="{41CE2E0B-2B76-3E41-9D1B-24B728CF88D6}"/>
                  </a:ext>
                </a:extLst>
              </p:cNvPr>
              <p:cNvSpPr txBox="1"/>
              <p:nvPr/>
            </p:nvSpPr>
            <p:spPr>
              <a:xfrm>
                <a:off x="1195567" y="4589701"/>
                <a:ext cx="10996433" cy="1460208"/>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The number of developing </a:t>
                </a:r>
                <a:r>
                  <a:rPr lang="en-US" altLang="zh-CN" sz="2000" spc="-15" dirty="0">
                    <a:solidFill>
                      <a:srgbClr val="485899"/>
                    </a:solidFill>
                    <a:latin typeface="Calibri"/>
                    <a:cs typeface="Calibri"/>
                  </a:rPr>
                  <a:t>countries is near twice than the developed countries.</a:t>
                </a:r>
                <a:r>
                  <a:rPr lang="zh-CN" altLang="zh-CN" sz="2000" spc="-15" dirty="0">
                    <a:solidFill>
                      <a:srgbClr val="485899"/>
                    </a:solidFill>
                    <a:latin typeface="Calibri"/>
                    <a:cs typeface="Calibri"/>
                  </a:rPr>
                  <a:t> </a:t>
                </a:r>
                <a:endParaRPr lang="en-US" sz="2000" spc="-15" dirty="0">
                  <a:solidFill>
                    <a:srgbClr val="485899"/>
                  </a:solidFill>
                  <a:latin typeface="Calibri"/>
                  <a:cs typeface="Calibri"/>
                </a:endParaRPr>
              </a:p>
              <a:p>
                <a:pPr marL="431800" marR="147320" indent="-343535">
                  <a:spcBef>
                    <a:spcPts val="100"/>
                  </a:spcBef>
                  <a:buFont typeface="Symbol"/>
                  <a:buChar char=""/>
                  <a:tabLst>
                    <a:tab pos="431800" algn="l"/>
                    <a:tab pos="432434" algn="l"/>
                  </a:tabLst>
                </a:pPr>
                <a14:m>
                  <m:oMath xmlns:m="http://schemas.openxmlformats.org/officeDocument/2006/math">
                    <m:f>
                      <m:fPr>
                        <m:ctrlPr>
                          <a:rPr lang="en-US" altLang="zh-CN" sz="2000" i="1" spc="-15" smtClean="0">
                            <a:solidFill>
                              <a:srgbClr val="485899"/>
                            </a:solidFill>
                            <a:latin typeface="Cambria Math" panose="02040503050406030204" pitchFamily="18" charset="0"/>
                            <a:cs typeface="Calibri"/>
                          </a:rPr>
                        </m:ctrlPr>
                      </m:fPr>
                      <m:num>
                        <m:r>
                          <a:rPr lang="en-US" altLang="zh-CN" sz="2000" b="0" i="1" spc="-15" smtClean="0">
                            <a:solidFill>
                              <a:srgbClr val="485899"/>
                            </a:solidFill>
                            <a:latin typeface="Cambria Math" panose="02040503050406030204" pitchFamily="18" charset="0"/>
                            <a:cs typeface="Calibri"/>
                          </a:rPr>
                          <m:t>𝑓𝑟𝑒</m:t>
                        </m:r>
                        <m:r>
                          <a:rPr lang="en-US" altLang="zh-CN" sz="2000" b="0" i="1" spc="-15" smtClean="0">
                            <a:solidFill>
                              <a:srgbClr val="485899"/>
                            </a:solidFill>
                            <a:latin typeface="Cambria Math" panose="02040503050406030204" pitchFamily="18" charset="0"/>
                            <a:cs typeface="Calibri"/>
                          </a:rPr>
                          <m:t>(</m:t>
                        </m:r>
                        <m:r>
                          <a:rPr lang="en-US" altLang="zh-CN" sz="2000" b="0" i="1" spc="-15" smtClean="0">
                            <a:solidFill>
                              <a:srgbClr val="485899"/>
                            </a:solidFill>
                            <a:latin typeface="Cambria Math" panose="02040503050406030204" pitchFamily="18" charset="0"/>
                            <a:cs typeface="Calibri"/>
                          </a:rPr>
                          <m:t>𝐴𝑓𝑟𝑖𝑐𝑎</m:t>
                        </m:r>
                        <m:r>
                          <a:rPr lang="en-US" altLang="zh-CN" sz="2000" b="0" i="1" spc="-15" smtClean="0">
                            <a:solidFill>
                              <a:srgbClr val="485899"/>
                            </a:solidFill>
                            <a:latin typeface="Cambria Math" panose="02040503050406030204" pitchFamily="18" charset="0"/>
                            <a:cs typeface="Calibri"/>
                          </a:rPr>
                          <m:t>)</m:t>
                        </m:r>
                      </m:num>
                      <m:den>
                        <m:r>
                          <a:rPr lang="en-US" altLang="zh-CN" sz="2000" b="0" i="1" spc="-15" smtClean="0">
                            <a:solidFill>
                              <a:srgbClr val="485899"/>
                            </a:solidFill>
                            <a:latin typeface="Cambria Math" panose="02040503050406030204" pitchFamily="18" charset="0"/>
                            <a:cs typeface="Calibri"/>
                          </a:rPr>
                          <m:t>𝑓𝑟𝑒</m:t>
                        </m:r>
                        <m:r>
                          <a:rPr lang="en-US" altLang="zh-CN" sz="2000" b="0" i="1" spc="-15" smtClean="0">
                            <a:solidFill>
                              <a:srgbClr val="485899"/>
                            </a:solidFill>
                            <a:latin typeface="Cambria Math" panose="02040503050406030204" pitchFamily="18" charset="0"/>
                            <a:cs typeface="Calibri"/>
                          </a:rPr>
                          <m:t>(</m:t>
                        </m:r>
                        <m:r>
                          <a:rPr lang="en-US" altLang="zh-CN" sz="2000" b="0" i="1" spc="-15" smtClean="0">
                            <a:solidFill>
                              <a:srgbClr val="485899"/>
                            </a:solidFill>
                            <a:latin typeface="Cambria Math" panose="02040503050406030204" pitchFamily="18" charset="0"/>
                            <a:cs typeface="Calibri"/>
                          </a:rPr>
                          <m:t>𝐸𝑢𝑟𝑜𝑝𝑒</m:t>
                        </m:r>
                        <m:r>
                          <a:rPr lang="en-US" altLang="zh-CN" sz="2000" b="0" i="1" spc="-15" smtClean="0">
                            <a:solidFill>
                              <a:srgbClr val="485899"/>
                            </a:solidFill>
                            <a:latin typeface="Cambria Math" panose="02040503050406030204" pitchFamily="18" charset="0"/>
                            <a:cs typeface="Calibri"/>
                          </a:rPr>
                          <m:t>)</m:t>
                        </m:r>
                      </m:den>
                    </m:f>
                    <m:r>
                      <a:rPr lang="en-US" altLang="zh-CN" sz="2000" i="1" spc="-15" smtClean="0">
                        <a:solidFill>
                          <a:srgbClr val="485899"/>
                        </a:solidFill>
                        <a:latin typeface="Cambria Math" panose="02040503050406030204" pitchFamily="18" charset="0"/>
                        <a:ea typeface="Cambria Math" panose="02040503050406030204" pitchFamily="18" charset="0"/>
                        <a:cs typeface="Calibri"/>
                      </a:rPr>
                      <m:t>≈</m:t>
                    </m:r>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1, </m:t>
                    </m:r>
                    <m:f>
                      <m:fPr>
                        <m:ctrlPr>
                          <a:rPr lang="en-US" altLang="zh-CN" sz="2000" b="0" i="1" spc="-15" smtClean="0">
                            <a:solidFill>
                              <a:srgbClr val="485899"/>
                            </a:solidFill>
                            <a:latin typeface="Cambria Math" panose="02040503050406030204" pitchFamily="18" charset="0"/>
                            <a:ea typeface="Cambria Math" panose="02040503050406030204" pitchFamily="18" charset="0"/>
                            <a:cs typeface="Calibri"/>
                          </a:rPr>
                        </m:ctrlPr>
                      </m:fPr>
                      <m:num>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𝑓𝑟𝑒</m:t>
                        </m:r>
                        <m:d>
                          <m:dPr>
                            <m:ctrlPr>
                              <a:rPr lang="en-US" altLang="zh-CN" sz="2000" b="0" i="1" spc="-15" smtClean="0">
                                <a:solidFill>
                                  <a:srgbClr val="485899"/>
                                </a:solidFill>
                                <a:latin typeface="Cambria Math" panose="02040503050406030204" pitchFamily="18" charset="0"/>
                                <a:ea typeface="Cambria Math" panose="02040503050406030204" pitchFamily="18" charset="0"/>
                                <a:cs typeface="Calibri"/>
                              </a:rPr>
                            </m:ctrlPr>
                          </m:dPr>
                          <m:e>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𝐸𝑢𝑟𝑜𝑝𝑒</m:t>
                            </m:r>
                          </m:e>
                        </m:d>
                      </m:num>
                      <m:den>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𝑓𝑟𝑒</m:t>
                        </m:r>
                        <m:d>
                          <m:dPr>
                            <m:ctrlPr>
                              <a:rPr lang="en-US" altLang="zh-CN" sz="2000" b="0" i="1" spc="-15" smtClean="0">
                                <a:solidFill>
                                  <a:srgbClr val="485899"/>
                                </a:solidFill>
                                <a:latin typeface="Cambria Math" panose="02040503050406030204" pitchFamily="18" charset="0"/>
                                <a:ea typeface="Cambria Math" panose="02040503050406030204" pitchFamily="18" charset="0"/>
                                <a:cs typeface="Calibri"/>
                              </a:rPr>
                            </m:ctrlPr>
                          </m:dPr>
                          <m:e>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𝐴𝑚𝑒𝑟𝑖𝑐𝑎</m:t>
                            </m:r>
                          </m:e>
                        </m:d>
                      </m:den>
                    </m:f>
                    <m:r>
                      <a:rPr lang="en-US" altLang="zh-CN" sz="2000" b="0" i="1" spc="-15" smtClean="0">
                        <a:solidFill>
                          <a:srgbClr val="485899"/>
                        </a:solidFill>
                        <a:latin typeface="Cambria Math" panose="02040503050406030204" pitchFamily="18" charset="0"/>
                        <a:ea typeface="Cambria Math" panose="02040503050406030204" pitchFamily="18" charset="0"/>
                        <a:cs typeface="Calibri"/>
                      </a:rPr>
                      <m:t>≈2… </m:t>
                    </m:r>
                  </m:oMath>
                </a14:m>
                <a:r>
                  <a:rPr lang="en-US" sz="2000" spc="-15" dirty="0">
                    <a:solidFill>
                      <a:srgbClr val="485899"/>
                    </a:solidFill>
                    <a:latin typeface="Calibri"/>
                    <a:cs typeface="Calibri"/>
                  </a:rPr>
                  <a:t>  </a:t>
                </a:r>
                <a14:m>
                  <m:oMath xmlns:m="http://schemas.openxmlformats.org/officeDocument/2006/math">
                    <m:f>
                      <m:fPr>
                        <m:ctrlPr>
                          <a:rPr lang="en-US" altLang="zh-CN" sz="2000" i="1" spc="-15" dirty="0" smtClean="0">
                            <a:solidFill>
                              <a:srgbClr val="485899"/>
                            </a:solidFill>
                            <a:latin typeface="Cambria Math" panose="02040503050406030204" pitchFamily="18" charset="0"/>
                            <a:cs typeface="Calibri"/>
                          </a:rPr>
                        </m:ctrlPr>
                      </m:fPr>
                      <m:num>
                        <m:r>
                          <a:rPr lang="en-US" altLang="zh-CN" sz="2000" b="0" i="1" spc="-15" dirty="0" smtClean="0">
                            <a:solidFill>
                              <a:srgbClr val="485899"/>
                            </a:solidFill>
                            <a:latin typeface="Cambria Math" panose="02040503050406030204" pitchFamily="18" charset="0"/>
                            <a:cs typeface="Calibri"/>
                          </a:rPr>
                          <m:t>𝑓𝑟𝑒</m:t>
                        </m:r>
                        <m:r>
                          <a:rPr lang="en-US" altLang="zh-CN" sz="2000" b="0" i="1" spc="-15" dirty="0" smtClean="0">
                            <a:solidFill>
                              <a:srgbClr val="485899"/>
                            </a:solidFill>
                            <a:latin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cs typeface="Calibri"/>
                          </a:rPr>
                          <m:t>𝐴𝑠𝑖𝑎</m:t>
                        </m:r>
                        <m:r>
                          <a:rPr lang="en-US" altLang="zh-CN" sz="2000" b="0" i="1" spc="-15" dirty="0" smtClean="0">
                            <a:solidFill>
                              <a:srgbClr val="485899"/>
                            </a:solidFill>
                            <a:latin typeface="Cambria Math" panose="02040503050406030204" pitchFamily="18" charset="0"/>
                            <a:cs typeface="Calibri"/>
                          </a:rPr>
                          <m:t>)</m:t>
                        </m:r>
                      </m:num>
                      <m:den>
                        <m:r>
                          <a:rPr lang="en-US" altLang="zh-CN" sz="2000" b="0" i="1" spc="-15" dirty="0" smtClean="0">
                            <a:solidFill>
                              <a:srgbClr val="485899"/>
                            </a:solidFill>
                            <a:latin typeface="Cambria Math" panose="02040503050406030204" pitchFamily="18" charset="0"/>
                            <a:cs typeface="Calibri"/>
                          </a:rPr>
                          <m:t>𝑡𝑜𝑡𝑎𝑙</m:t>
                        </m:r>
                        <m:r>
                          <a:rPr lang="en-US" altLang="zh-CN" sz="2000" b="0" i="1" spc="-15" dirty="0" smtClean="0">
                            <a:solidFill>
                              <a:srgbClr val="485899"/>
                            </a:solidFill>
                            <a:latin typeface="Cambria Math" panose="02040503050406030204" pitchFamily="18" charset="0"/>
                            <a:cs typeface="Calibri"/>
                          </a:rPr>
                          <m:t> </m:t>
                        </m:r>
                        <m:r>
                          <a:rPr lang="en-US" altLang="zh-CN" sz="2000" b="0" i="1" spc="-15" dirty="0" smtClean="0">
                            <a:solidFill>
                              <a:srgbClr val="485899"/>
                            </a:solidFill>
                            <a:latin typeface="Cambria Math" panose="02040503050406030204" pitchFamily="18" charset="0"/>
                            <a:cs typeface="Calibri"/>
                          </a:rPr>
                          <m:t>𝑜𝑏𝑠</m:t>
                        </m:r>
                        <m:r>
                          <a:rPr lang="en-US" altLang="zh-CN" sz="2000" b="0" i="1" spc="-15" dirty="0" smtClean="0">
                            <a:solidFill>
                              <a:srgbClr val="485899"/>
                            </a:solidFill>
                            <a:latin typeface="Cambria Math" panose="02040503050406030204" pitchFamily="18" charset="0"/>
                            <a:cs typeface="Calibri"/>
                          </a:rPr>
                          <m:t>.</m:t>
                        </m:r>
                      </m:den>
                    </m:f>
                    <m:r>
                      <a:rPr lang="en-US" altLang="zh-CN" sz="2000" i="1" spc="-15" dirty="0" smtClean="0">
                        <a:solidFill>
                          <a:srgbClr val="485899"/>
                        </a:solidFill>
                        <a:latin typeface="Cambria Math" panose="02040503050406030204" pitchFamily="18" charset="0"/>
                        <a:ea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ea typeface="Cambria Math" panose="02040503050406030204" pitchFamily="18" charset="0"/>
                        <a:cs typeface="Calibri"/>
                      </a:rPr>
                      <m:t>23%…</m:t>
                    </m:r>
                  </m:oMath>
                </a14:m>
                <a:r>
                  <a:rPr lang="en-US" sz="2000" spc="-15" dirty="0">
                    <a:solidFill>
                      <a:srgbClr val="485899"/>
                    </a:solidFill>
                    <a:latin typeface="Calibri"/>
                    <a:cs typeface="Calibri"/>
                  </a:rPr>
                  <a:t>   </a:t>
                </a:r>
                <a14:m>
                  <m:oMath xmlns:m="http://schemas.openxmlformats.org/officeDocument/2006/math">
                    <m:f>
                      <m:fPr>
                        <m:ctrlPr>
                          <a:rPr lang="en-US" altLang="zh-CN" sz="2000" i="1" spc="-15" dirty="0">
                            <a:solidFill>
                              <a:srgbClr val="485899"/>
                            </a:solidFill>
                            <a:latin typeface="Cambria Math" panose="02040503050406030204" pitchFamily="18" charset="0"/>
                            <a:cs typeface="Calibri"/>
                          </a:rPr>
                        </m:ctrlPr>
                      </m:fPr>
                      <m:num>
                        <m:r>
                          <a:rPr lang="en-US" altLang="zh-CN" sz="2000" i="1" spc="-15" dirty="0">
                            <a:solidFill>
                              <a:srgbClr val="485899"/>
                            </a:solidFill>
                            <a:latin typeface="Cambria Math" panose="02040503050406030204" pitchFamily="18" charset="0"/>
                            <a:cs typeface="Calibri"/>
                          </a:rPr>
                          <m:t>𝑓𝑟𝑒</m:t>
                        </m:r>
                        <m:r>
                          <a:rPr lang="en-US" altLang="zh-CN" sz="2000" i="1" spc="-15" dirty="0">
                            <a:solidFill>
                              <a:srgbClr val="485899"/>
                            </a:solidFill>
                            <a:latin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cs typeface="Calibri"/>
                          </a:rPr>
                          <m:t>𝐷𝑒𝑣𝑒𝑙𝑜𝑝𝑒𝑑</m:t>
                        </m:r>
                        <m:r>
                          <a:rPr lang="en-US" altLang="zh-CN" sz="2000" i="1" spc="-15" dirty="0">
                            <a:solidFill>
                              <a:srgbClr val="485899"/>
                            </a:solidFill>
                            <a:latin typeface="Cambria Math" panose="02040503050406030204" pitchFamily="18" charset="0"/>
                            <a:cs typeface="Calibri"/>
                          </a:rPr>
                          <m:t>)</m:t>
                        </m:r>
                      </m:num>
                      <m:den>
                        <m:r>
                          <a:rPr lang="en-US" altLang="zh-CN" sz="2000" i="1" spc="-15" dirty="0">
                            <a:solidFill>
                              <a:srgbClr val="485899"/>
                            </a:solidFill>
                            <a:latin typeface="Cambria Math" panose="02040503050406030204" pitchFamily="18" charset="0"/>
                            <a:cs typeface="Calibri"/>
                          </a:rPr>
                          <m:t>𝑡𝑜𝑡𝑎𝑙</m:t>
                        </m:r>
                        <m:r>
                          <a:rPr lang="en-US" altLang="zh-CN" sz="2000" i="1" spc="-15" dirty="0">
                            <a:solidFill>
                              <a:srgbClr val="485899"/>
                            </a:solidFill>
                            <a:latin typeface="Cambria Math" panose="02040503050406030204" pitchFamily="18" charset="0"/>
                            <a:cs typeface="Calibri"/>
                          </a:rPr>
                          <m:t> </m:t>
                        </m:r>
                        <m:r>
                          <a:rPr lang="en-US" altLang="zh-CN" sz="2000" i="1" spc="-15" dirty="0">
                            <a:solidFill>
                              <a:srgbClr val="485899"/>
                            </a:solidFill>
                            <a:latin typeface="Cambria Math" panose="02040503050406030204" pitchFamily="18" charset="0"/>
                            <a:cs typeface="Calibri"/>
                          </a:rPr>
                          <m:t>𝑜𝑏𝑠</m:t>
                        </m:r>
                        <m:r>
                          <a:rPr lang="en-US" altLang="zh-CN" sz="2000" i="1" spc="-15" dirty="0">
                            <a:solidFill>
                              <a:srgbClr val="485899"/>
                            </a:solidFill>
                            <a:latin typeface="Cambria Math" panose="02040503050406030204" pitchFamily="18" charset="0"/>
                            <a:cs typeface="Calibri"/>
                          </a:rPr>
                          <m:t>.</m:t>
                        </m:r>
                      </m:den>
                    </m:f>
                    <m:r>
                      <a:rPr lang="en-US" altLang="zh-CN" sz="2000" i="1" spc="-15" dirty="0">
                        <a:solidFill>
                          <a:srgbClr val="485899"/>
                        </a:solidFill>
                        <a:latin typeface="Cambria Math" panose="02040503050406030204" pitchFamily="18" charset="0"/>
                        <a:ea typeface="Cambria Math" panose="02040503050406030204" pitchFamily="18" charset="0"/>
                        <a:cs typeface="Calibri"/>
                      </a:rPr>
                      <m:t>≈</m:t>
                    </m:r>
                    <m:r>
                      <a:rPr lang="en-US" altLang="zh-CN" sz="2000" b="0" i="1" spc="-15" dirty="0" smtClean="0">
                        <a:solidFill>
                          <a:srgbClr val="485899"/>
                        </a:solidFill>
                        <a:latin typeface="Cambria Math" panose="02040503050406030204" pitchFamily="18" charset="0"/>
                        <a:ea typeface="Cambria Math" panose="02040503050406030204" pitchFamily="18" charset="0"/>
                        <a:cs typeface="Calibri"/>
                      </a:rPr>
                      <m:t>35</m:t>
                    </m:r>
                    <m:r>
                      <a:rPr lang="en-US" altLang="zh-CN" sz="2000" i="1" spc="-15" dirty="0">
                        <a:solidFill>
                          <a:srgbClr val="485899"/>
                        </a:solidFill>
                        <a:latin typeface="Cambria Math" panose="02040503050406030204" pitchFamily="18" charset="0"/>
                        <a:ea typeface="Cambria Math" panose="02040503050406030204" pitchFamily="18" charset="0"/>
                        <a:cs typeface="Calibri"/>
                      </a:rPr>
                      <m:t>%…</m:t>
                    </m:r>
                  </m:oMath>
                </a14:m>
                <a:r>
                  <a:rPr lang="en-US" altLang="zh-CN" sz="2000" spc="-15" dirty="0">
                    <a:solidFill>
                      <a:srgbClr val="485899"/>
                    </a:solidFill>
                    <a:latin typeface="Calibri"/>
                    <a:cs typeface="Calibri"/>
                  </a:rPr>
                  <a:t> </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In bar plot, all European and Oceanian countries are developed countries, and for Asia and America continents, there are only several developed countries.</a:t>
                </a:r>
              </a:p>
            </p:txBody>
          </p:sp>
        </mc:Choice>
        <mc:Fallback xmlns="">
          <p:sp>
            <p:nvSpPr>
              <p:cNvPr id="30" name="object 3">
                <a:extLst>
                  <a:ext uri="{FF2B5EF4-FFF2-40B4-BE49-F238E27FC236}">
                    <a16:creationId xmlns:a16="http://schemas.microsoft.com/office/drawing/2014/main" id="{41CE2E0B-2B76-3E41-9D1B-24B728CF88D6}"/>
                  </a:ext>
                </a:extLst>
              </p:cNvPr>
              <p:cNvSpPr txBox="1">
                <a:spLocks noRot="1" noChangeAspect="1" noMove="1" noResize="1" noEditPoints="1" noAdjustHandles="1" noChangeArrowheads="1" noChangeShapeType="1" noTextEdit="1"/>
              </p:cNvSpPr>
              <p:nvPr/>
            </p:nvSpPr>
            <p:spPr>
              <a:xfrm>
                <a:off x="1195567" y="4589701"/>
                <a:ext cx="10996433" cy="1460208"/>
              </a:xfrm>
              <a:prstGeom prst="rect">
                <a:avLst/>
              </a:prstGeom>
              <a:blipFill>
                <a:blip r:embed="rId3"/>
                <a:stretch>
                  <a:fillRect l="-692" t="-6034" b="-9483"/>
                </a:stretch>
              </a:blipFill>
            </p:spPr>
            <p:txBody>
              <a:bodyPr/>
              <a:lstStyle/>
              <a:p>
                <a:r>
                  <a:rPr lang="zh-CN" altLang="en-US">
                    <a:noFill/>
                  </a:rPr>
                  <a:t> </a:t>
                </a:r>
              </a:p>
            </p:txBody>
          </p:sp>
        </mc:Fallback>
      </mc:AlternateContent>
      <p:graphicFrame>
        <p:nvGraphicFramePr>
          <p:cNvPr id="3" name="表格 3">
            <a:extLst>
              <a:ext uri="{FF2B5EF4-FFF2-40B4-BE49-F238E27FC236}">
                <a16:creationId xmlns:a16="http://schemas.microsoft.com/office/drawing/2014/main" id="{5E0B8708-E25F-A44F-AA79-86F1FE9641F5}"/>
              </a:ext>
            </a:extLst>
          </p:cNvPr>
          <p:cNvGraphicFramePr>
            <a:graphicFrameLocks noGrp="1"/>
          </p:cNvGraphicFramePr>
          <p:nvPr>
            <p:extLst>
              <p:ext uri="{D42A27DB-BD31-4B8C-83A1-F6EECF244321}">
                <p14:modId xmlns:p14="http://schemas.microsoft.com/office/powerpoint/2010/main" val="1214561737"/>
              </p:ext>
            </p:extLst>
          </p:nvPr>
        </p:nvGraphicFramePr>
        <p:xfrm>
          <a:off x="1045027" y="1325439"/>
          <a:ext cx="7124700" cy="1097280"/>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416889873"/>
                    </a:ext>
                  </a:extLst>
                </a:gridCol>
                <a:gridCol w="1187450">
                  <a:extLst>
                    <a:ext uri="{9D8B030D-6E8A-4147-A177-3AD203B41FA5}">
                      <a16:colId xmlns:a16="http://schemas.microsoft.com/office/drawing/2014/main" val="1042804780"/>
                    </a:ext>
                  </a:extLst>
                </a:gridCol>
                <a:gridCol w="1187450">
                  <a:extLst>
                    <a:ext uri="{9D8B030D-6E8A-4147-A177-3AD203B41FA5}">
                      <a16:colId xmlns:a16="http://schemas.microsoft.com/office/drawing/2014/main" val="1956049165"/>
                    </a:ext>
                  </a:extLst>
                </a:gridCol>
                <a:gridCol w="1187450">
                  <a:extLst>
                    <a:ext uri="{9D8B030D-6E8A-4147-A177-3AD203B41FA5}">
                      <a16:colId xmlns:a16="http://schemas.microsoft.com/office/drawing/2014/main" val="2293564809"/>
                    </a:ext>
                  </a:extLst>
                </a:gridCol>
                <a:gridCol w="1187450">
                  <a:extLst>
                    <a:ext uri="{9D8B030D-6E8A-4147-A177-3AD203B41FA5}">
                      <a16:colId xmlns:a16="http://schemas.microsoft.com/office/drawing/2014/main" val="2126328912"/>
                    </a:ext>
                  </a:extLst>
                </a:gridCol>
                <a:gridCol w="1187450">
                  <a:extLst>
                    <a:ext uri="{9D8B030D-6E8A-4147-A177-3AD203B41FA5}">
                      <a16:colId xmlns:a16="http://schemas.microsoft.com/office/drawing/2014/main" val="916297494"/>
                    </a:ext>
                  </a:extLst>
                </a:gridCol>
              </a:tblGrid>
              <a:tr h="284329">
                <a:tc gridSpan="6">
                  <a:txBody>
                    <a:bodyPr/>
                    <a:lstStyle/>
                    <a:p>
                      <a:pPr algn="just"/>
                      <a:r>
                        <a:rPr lang="en-US" altLang="zh-CN" dirty="0">
                          <a:latin typeface="Calibri" panose="020F0502020204030204" pitchFamily="34" charset="0"/>
                          <a:cs typeface="Calibri" panose="020F0502020204030204" pitchFamily="34" charset="0"/>
                        </a:rPr>
                        <a:t>Frequencies of “Continent” variable</a:t>
                      </a:r>
                      <a:endParaRPr lang="zh-CN" altLang="en-US" dirty="0">
                        <a:latin typeface="Calibri" panose="020F0502020204030204" pitchFamily="34" charset="0"/>
                        <a:cs typeface="Calibri" panose="020F0502020204030204" pitchFamily="34" charset="0"/>
                      </a:endParaRPr>
                    </a:p>
                  </a:txBody>
                  <a:tcPr/>
                </a:tc>
                <a:tc hMerge="1">
                  <a:txBody>
                    <a:bodyPr/>
                    <a:lstStyle/>
                    <a:p>
                      <a:pPr algn="just"/>
                      <a:r>
                        <a:rPr lang="en-US" altLang="zh-CN" dirty="0">
                          <a:latin typeface="Calibri" panose="020F0502020204030204" pitchFamily="34" charset="0"/>
                          <a:cs typeface="Calibri" panose="020F0502020204030204" pitchFamily="34" charset="0"/>
                        </a:rPr>
                        <a:t>Frequencies of “Continent” variable</a:t>
                      </a:r>
                      <a:endParaRPr lang="zh-CN" altLang="en-US"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235250206"/>
                  </a:ext>
                </a:extLst>
              </a:tr>
              <a:tr h="284329">
                <a:tc>
                  <a:txBody>
                    <a:bodyPr/>
                    <a:lstStyle/>
                    <a:p>
                      <a:pPr algn="ctr"/>
                      <a:r>
                        <a:rPr lang="en-US" altLang="zh-CN" dirty="0">
                          <a:latin typeface="Calibri" panose="020F0502020204030204" pitchFamily="34" charset="0"/>
                          <a:cs typeface="Calibri" panose="020F0502020204030204" pitchFamily="34" charset="0"/>
                        </a:rPr>
                        <a:t>Group</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Africa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America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Asia</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Europe</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Oceania</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00670190"/>
                  </a:ext>
                </a:extLst>
              </a:tr>
              <a:tr h="284329">
                <a:tc>
                  <a:txBody>
                    <a:bodyPr/>
                    <a:lstStyle/>
                    <a:p>
                      <a:pPr algn="ctr"/>
                      <a:r>
                        <a:rPr lang="en-US" altLang="zh-CN" dirty="0">
                          <a:latin typeface="Calibri" panose="020F0502020204030204" pitchFamily="34" charset="0"/>
                          <a:cs typeface="Calibri" panose="020F0502020204030204" pitchFamily="34" charset="0"/>
                        </a:rPr>
                        <a:t>Frequency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32</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18</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25</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33</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1</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3239835"/>
                  </a:ext>
                </a:extLst>
              </a:tr>
            </a:tbl>
          </a:graphicData>
        </a:graphic>
      </p:graphicFrame>
      <p:graphicFrame>
        <p:nvGraphicFramePr>
          <p:cNvPr id="4" name="表格 4">
            <a:extLst>
              <a:ext uri="{FF2B5EF4-FFF2-40B4-BE49-F238E27FC236}">
                <a16:creationId xmlns:a16="http://schemas.microsoft.com/office/drawing/2014/main" id="{50B3B5B4-35E9-F246-B215-BCEA9B672D3C}"/>
              </a:ext>
            </a:extLst>
          </p:cNvPr>
          <p:cNvGraphicFramePr>
            <a:graphicFrameLocks noGrp="1"/>
          </p:cNvGraphicFramePr>
          <p:nvPr>
            <p:extLst>
              <p:ext uri="{D42A27DB-BD31-4B8C-83A1-F6EECF244321}">
                <p14:modId xmlns:p14="http://schemas.microsoft.com/office/powerpoint/2010/main" val="532649585"/>
              </p:ext>
            </p:extLst>
          </p:nvPr>
        </p:nvGraphicFramePr>
        <p:xfrm>
          <a:off x="1045027" y="2683250"/>
          <a:ext cx="7124700" cy="1097280"/>
        </p:xfrm>
        <a:graphic>
          <a:graphicData uri="http://schemas.openxmlformats.org/drawingml/2006/table">
            <a:tbl>
              <a:tblPr firstRow="1" bandRow="1">
                <a:tableStyleId>{5C22544A-7EE6-4342-B048-85BDC9FD1C3A}</a:tableStyleId>
              </a:tblPr>
              <a:tblGrid>
                <a:gridCol w="2374900">
                  <a:extLst>
                    <a:ext uri="{9D8B030D-6E8A-4147-A177-3AD203B41FA5}">
                      <a16:colId xmlns:a16="http://schemas.microsoft.com/office/drawing/2014/main" val="3366427723"/>
                    </a:ext>
                  </a:extLst>
                </a:gridCol>
                <a:gridCol w="2374900">
                  <a:extLst>
                    <a:ext uri="{9D8B030D-6E8A-4147-A177-3AD203B41FA5}">
                      <a16:colId xmlns:a16="http://schemas.microsoft.com/office/drawing/2014/main" val="406734874"/>
                    </a:ext>
                  </a:extLst>
                </a:gridCol>
                <a:gridCol w="2374900">
                  <a:extLst>
                    <a:ext uri="{9D8B030D-6E8A-4147-A177-3AD203B41FA5}">
                      <a16:colId xmlns:a16="http://schemas.microsoft.com/office/drawing/2014/main" val="3107510873"/>
                    </a:ext>
                  </a:extLst>
                </a:gridCol>
              </a:tblGrid>
              <a:tr h="302260">
                <a:tc gridSpan="3">
                  <a:txBody>
                    <a:bodyPr/>
                    <a:lstStyle/>
                    <a:p>
                      <a:pPr algn="just"/>
                      <a:r>
                        <a:rPr lang="en-US" altLang="zh-CN" dirty="0">
                          <a:latin typeface="Calibri" panose="020F0502020204030204" pitchFamily="34" charset="0"/>
                          <a:cs typeface="Calibri" panose="020F0502020204030204" pitchFamily="34" charset="0"/>
                        </a:rPr>
                        <a:t>Frequencies of “degree of development of a country” variable</a:t>
                      </a:r>
                      <a:endParaRPr lang="zh-CN" altLang="en-US" dirty="0">
                        <a:latin typeface="Calibri" panose="020F0502020204030204" pitchFamily="34" charset="0"/>
                        <a:cs typeface="Calibri" panose="020F0502020204030204" pitchFamily="34" charset="0"/>
                      </a:endParaRPr>
                    </a:p>
                  </a:txBody>
                  <a:tcPr/>
                </a:tc>
                <a:tc hMerge="1">
                  <a:txBody>
                    <a:bodyPr/>
                    <a:lstStyle/>
                    <a:p>
                      <a:pPr algn="just"/>
                      <a:r>
                        <a:rPr lang="en-US" altLang="zh-CN" dirty="0">
                          <a:latin typeface="Calibri" panose="020F0502020204030204" pitchFamily="34" charset="0"/>
                          <a:cs typeface="Calibri" panose="020F0502020204030204" pitchFamily="34" charset="0"/>
                        </a:rPr>
                        <a:t>Frequencies of “degree of development of a country” variable</a:t>
                      </a:r>
                      <a:endParaRPr lang="zh-CN" altLang="en-US" dirty="0">
                        <a:latin typeface="Calibri" panose="020F0502020204030204" pitchFamily="34" charset="0"/>
                        <a:cs typeface="Calibri" panose="020F0502020204030204" pitchFamily="34" charset="0"/>
                      </a:endParaRPr>
                    </a:p>
                  </a:txBody>
                  <a:tcPr/>
                </a:tc>
                <a:tc hMerge="1">
                  <a:txBody>
                    <a:bodyPr/>
                    <a:lstStyle/>
                    <a:p>
                      <a:endParaRPr lang="zh-CN" altLang="en-US" dirty="0"/>
                    </a:p>
                  </a:txBody>
                  <a:tcPr/>
                </a:tc>
                <a:extLst>
                  <a:ext uri="{0D108BD9-81ED-4DB2-BD59-A6C34878D82A}">
                    <a16:rowId xmlns:a16="http://schemas.microsoft.com/office/drawing/2014/main" val="1607593371"/>
                  </a:ext>
                </a:extLst>
              </a:tr>
              <a:tr h="302260">
                <a:tc>
                  <a:txBody>
                    <a:bodyPr/>
                    <a:lstStyle/>
                    <a:p>
                      <a:pPr algn="ctr"/>
                      <a:r>
                        <a:rPr lang="en-US" altLang="zh-CN" dirty="0">
                          <a:latin typeface="Calibri" panose="020F0502020204030204" pitchFamily="34" charset="0"/>
                          <a:cs typeface="Calibri" panose="020F0502020204030204" pitchFamily="34" charset="0"/>
                        </a:rPr>
                        <a:t>Group</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Developed countries</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Developing countries</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24646036"/>
                  </a:ext>
                </a:extLst>
              </a:tr>
              <a:tr h="302260">
                <a:tc>
                  <a:txBody>
                    <a:bodyPr/>
                    <a:lstStyle/>
                    <a:p>
                      <a:pPr algn="ctr"/>
                      <a:r>
                        <a:rPr lang="en-US" altLang="zh-CN" dirty="0">
                          <a:latin typeface="Calibri" panose="020F0502020204030204" pitchFamily="34" charset="0"/>
                          <a:cs typeface="Calibri" panose="020F0502020204030204" pitchFamily="34" charset="0"/>
                        </a:rPr>
                        <a:t>Frequency</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38</a:t>
                      </a:r>
                      <a:endParaRPr lang="zh-CN" altLang="en-US" dirty="0">
                        <a:latin typeface="Calibri" panose="020F0502020204030204" pitchFamily="34" charset="0"/>
                        <a:cs typeface="Calibri" panose="020F0502020204030204" pitchFamily="34" charset="0"/>
                      </a:endParaRPr>
                    </a:p>
                  </a:txBody>
                  <a:tcPr/>
                </a:tc>
                <a:tc>
                  <a:txBody>
                    <a:bodyPr/>
                    <a:lstStyle/>
                    <a:p>
                      <a:pPr algn="ctr"/>
                      <a:r>
                        <a:rPr lang="en-US" altLang="zh-CN" dirty="0">
                          <a:latin typeface="Calibri" panose="020F0502020204030204" pitchFamily="34" charset="0"/>
                          <a:cs typeface="Calibri" panose="020F0502020204030204" pitchFamily="34" charset="0"/>
                        </a:rPr>
                        <a:t>72</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3533008"/>
                  </a:ext>
                </a:extLst>
              </a:tr>
            </a:tbl>
          </a:graphicData>
        </a:graphic>
      </p:graphicFrame>
      <p:pic>
        <p:nvPicPr>
          <p:cNvPr id="6" name="图片 5">
            <a:extLst>
              <a:ext uri="{FF2B5EF4-FFF2-40B4-BE49-F238E27FC236}">
                <a16:creationId xmlns:a16="http://schemas.microsoft.com/office/drawing/2014/main" id="{B32A152C-1A53-0046-96F0-E209F29EA1FF}"/>
              </a:ext>
            </a:extLst>
          </p:cNvPr>
          <p:cNvPicPr>
            <a:picLocks noChangeAspect="1"/>
          </p:cNvPicPr>
          <p:nvPr/>
        </p:nvPicPr>
        <p:blipFill>
          <a:blip r:embed="rId4"/>
          <a:stretch>
            <a:fillRect/>
          </a:stretch>
        </p:blipFill>
        <p:spPr>
          <a:xfrm>
            <a:off x="8503553" y="1393371"/>
            <a:ext cx="3368633" cy="2337965"/>
          </a:xfrm>
          <a:prstGeom prst="rect">
            <a:avLst/>
          </a:prstGeom>
        </p:spPr>
      </p:pic>
      <p:sp>
        <p:nvSpPr>
          <p:cNvPr id="19" name="object 3">
            <a:extLst>
              <a:ext uri="{FF2B5EF4-FFF2-40B4-BE49-F238E27FC236}">
                <a16:creationId xmlns:a16="http://schemas.microsoft.com/office/drawing/2014/main" id="{DE67813F-6E62-864C-B4BC-14C1772E087E}"/>
              </a:ext>
            </a:extLst>
          </p:cNvPr>
          <p:cNvSpPr txBox="1"/>
          <p:nvPr/>
        </p:nvSpPr>
        <p:spPr>
          <a:xfrm>
            <a:off x="2904670" y="3954069"/>
            <a:ext cx="4137597" cy="228268"/>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Table: frequency tables of two qualitative variables</a:t>
            </a:r>
          </a:p>
        </p:txBody>
      </p:sp>
      <p:sp>
        <p:nvSpPr>
          <p:cNvPr id="20" name="object 3">
            <a:extLst>
              <a:ext uri="{FF2B5EF4-FFF2-40B4-BE49-F238E27FC236}">
                <a16:creationId xmlns:a16="http://schemas.microsoft.com/office/drawing/2014/main" id="{B5582D12-1159-F24E-B666-A2B2E5E47BF0}"/>
              </a:ext>
            </a:extLst>
          </p:cNvPr>
          <p:cNvSpPr txBox="1"/>
          <p:nvPr/>
        </p:nvSpPr>
        <p:spPr>
          <a:xfrm>
            <a:off x="8503553" y="3846347"/>
            <a:ext cx="3688447" cy="443711"/>
          </a:xfrm>
          <a:prstGeom prst="rect">
            <a:avLst/>
          </a:prstGeom>
        </p:spPr>
        <p:txBody>
          <a:bodyPr vert="horz" wrap="square" lIns="0" tIns="12700" rIns="0" bIns="0" rtlCol="0">
            <a:spAutoFit/>
          </a:bodyPr>
          <a:lstStyle/>
          <a:p>
            <a:pPr marL="88265" marR="147320">
              <a:spcBef>
                <a:spcPts val="100"/>
              </a:spcBef>
              <a:tabLst>
                <a:tab pos="431800" algn="l"/>
                <a:tab pos="432434" algn="l"/>
              </a:tabLst>
            </a:pPr>
            <a:r>
              <a:rPr lang="en" altLang="zh-CN" sz="1400" spc="-15" dirty="0">
                <a:solidFill>
                  <a:srgbClr val="485899"/>
                </a:solidFill>
                <a:latin typeface="Calibri"/>
                <a:cs typeface="Calibri"/>
              </a:rPr>
              <a:t>Graph: frequencies of developed or developing within continents (bar plot)</a:t>
            </a:r>
          </a:p>
        </p:txBody>
      </p:sp>
      <p:sp>
        <p:nvSpPr>
          <p:cNvPr id="5" name="文本框 4">
            <a:extLst>
              <a:ext uri="{FF2B5EF4-FFF2-40B4-BE49-F238E27FC236}">
                <a16:creationId xmlns:a16="http://schemas.microsoft.com/office/drawing/2014/main" id="{ED6B827F-C9DE-3948-A356-A0261DA87D8E}"/>
              </a:ext>
            </a:extLst>
          </p:cNvPr>
          <p:cNvSpPr txBox="1"/>
          <p:nvPr/>
        </p:nvSpPr>
        <p:spPr>
          <a:xfrm>
            <a:off x="5572125" y="2971800"/>
            <a:ext cx="65" cy="276999"/>
          </a:xfrm>
          <a:prstGeom prst="rect">
            <a:avLst/>
          </a:prstGeom>
          <a:noFill/>
        </p:spPr>
        <p:txBody>
          <a:bodyPr wrap="none" lIns="0" tIns="0" rIns="0" bIns="0" rtlCol="0">
            <a:spAutoFit/>
          </a:bodyPr>
          <a:lstStyle/>
          <a:p>
            <a:endParaRPr kumimoji="1" lang="zh-CN" altLang="en-US" dirty="0"/>
          </a:p>
        </p:txBody>
      </p:sp>
    </p:spTree>
    <p:extLst>
      <p:ext uri="{BB962C8B-B14F-4D97-AF65-F5344CB8AC3E}">
        <p14:creationId xmlns:p14="http://schemas.microsoft.com/office/powerpoint/2010/main" val="5881094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112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ACA50"/>
          </a:solidFill>
        </p:spPr>
        <p:txBody>
          <a:bodyPr wrap="square" lIns="0" tIns="0" rIns="0" bIns="0" rtlCol="0"/>
          <a:lstStyle/>
          <a:p>
            <a:endParaRPr dirty="0"/>
          </a:p>
        </p:txBody>
      </p:sp>
      <p:pic>
        <p:nvPicPr>
          <p:cNvPr id="7" name="Picture 1" descr="page2image3844544">
            <a:extLst>
              <a:ext uri="{FF2B5EF4-FFF2-40B4-BE49-F238E27FC236}">
                <a16:creationId xmlns:a16="http://schemas.microsoft.com/office/drawing/2014/main" id="{29B715EE-E4BE-7544-8234-8C3399791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6" y="406400"/>
            <a:ext cx="986971" cy="986971"/>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6">
            <a:extLst>
              <a:ext uri="{FF2B5EF4-FFF2-40B4-BE49-F238E27FC236}">
                <a16:creationId xmlns:a16="http://schemas.microsoft.com/office/drawing/2014/main" id="{19771C44-2EAE-504F-A38A-30CCA0B7418E}"/>
              </a:ext>
            </a:extLst>
          </p:cNvPr>
          <p:cNvSpPr txBox="1">
            <a:spLocks/>
          </p:cNvSpPr>
          <p:nvPr/>
        </p:nvSpPr>
        <p:spPr>
          <a:xfrm>
            <a:off x="180520" y="5667753"/>
            <a:ext cx="350157"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10" dirty="0">
                <a:solidFill>
                  <a:srgbClr val="485899"/>
                </a:solidFill>
                <a:latin typeface="Calibri"/>
                <a:cs typeface="Calibri"/>
              </a:rPr>
              <a:t>10</a:t>
            </a:r>
          </a:p>
        </p:txBody>
      </p:sp>
      <p:sp>
        <p:nvSpPr>
          <p:cNvPr id="29" name="object 6">
            <a:extLst>
              <a:ext uri="{FF2B5EF4-FFF2-40B4-BE49-F238E27FC236}">
                <a16:creationId xmlns:a16="http://schemas.microsoft.com/office/drawing/2014/main" id="{7C935289-6850-D949-8ED4-4FF72B195654}"/>
              </a:ext>
            </a:extLst>
          </p:cNvPr>
          <p:cNvSpPr txBox="1">
            <a:spLocks/>
          </p:cNvSpPr>
          <p:nvPr/>
        </p:nvSpPr>
        <p:spPr>
          <a:xfrm>
            <a:off x="1045027" y="139745"/>
            <a:ext cx="9994430"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3200" b="1" spc="-10" dirty="0">
                <a:solidFill>
                  <a:srgbClr val="485899"/>
                </a:solidFill>
                <a:latin typeface="Calibri"/>
                <a:cs typeface="Calibri"/>
              </a:rPr>
              <a:t>Analysis: </a:t>
            </a:r>
            <a:r>
              <a:rPr lang="en-US" sz="2000" b="1" spc="-10" dirty="0">
                <a:solidFill>
                  <a:srgbClr val="485899"/>
                </a:solidFill>
                <a:latin typeface="Calibri"/>
                <a:cs typeface="Calibri"/>
              </a:rPr>
              <a:t>confidence interval estimation</a:t>
            </a:r>
          </a:p>
        </p:txBody>
      </p:sp>
      <p:sp>
        <p:nvSpPr>
          <p:cNvPr id="30" name="object 3">
            <a:extLst>
              <a:ext uri="{FF2B5EF4-FFF2-40B4-BE49-F238E27FC236}">
                <a16:creationId xmlns:a16="http://schemas.microsoft.com/office/drawing/2014/main" id="{41CE2E0B-2B76-3E41-9D1B-24B728CF88D6}"/>
              </a:ext>
            </a:extLst>
          </p:cNvPr>
          <p:cNvSpPr txBox="1"/>
          <p:nvPr/>
        </p:nvSpPr>
        <p:spPr>
          <a:xfrm>
            <a:off x="1045027" y="2787799"/>
            <a:ext cx="10996433" cy="64120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The mean value of “GDP” variable is in the confidence interval.</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We are 95% confident that the average GDP growth rate is between 0.763% and 0.908%.</a:t>
            </a:r>
          </a:p>
        </p:txBody>
      </p:sp>
      <p:sp>
        <p:nvSpPr>
          <p:cNvPr id="12" name="object 6">
            <a:extLst>
              <a:ext uri="{FF2B5EF4-FFF2-40B4-BE49-F238E27FC236}">
                <a16:creationId xmlns:a16="http://schemas.microsoft.com/office/drawing/2014/main" id="{CD1D6E9C-07A8-2B41-84C5-6DBE0EFF699C}"/>
              </a:ext>
            </a:extLst>
          </p:cNvPr>
          <p:cNvSpPr txBox="1">
            <a:spLocks/>
          </p:cNvSpPr>
          <p:nvPr/>
        </p:nvSpPr>
        <p:spPr>
          <a:xfrm>
            <a:off x="1045027" y="739350"/>
            <a:ext cx="9994430"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For “GDP” variable (normal distribution):</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4FD648A-C050-3A43-8884-ABA349935A94}"/>
                  </a:ext>
                </a:extLst>
              </p:cNvPr>
              <p:cNvSpPr txBox="1"/>
              <p:nvPr/>
            </p:nvSpPr>
            <p:spPr>
              <a:xfrm>
                <a:off x="1154256" y="1154289"/>
                <a:ext cx="4453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𝑡h𝑒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𝑚𝑒𝑎𝑛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𝐺𝐷𝑃</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𝑔𝑟𝑜𝑤𝑡h</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𝑟𝑎𝑡𝑒</m:t>
                      </m:r>
                      <m:r>
                        <a:rPr kumimoji="1" lang="en-US" altLang="zh-CN" b="0" i="1" smtClean="0">
                          <a:latin typeface="Cambria Math" panose="02040503050406030204" pitchFamily="18" charset="0"/>
                        </a:rPr>
                        <m:t>=0.836</m:t>
                      </m:r>
                    </m:oMath>
                  </m:oMathPara>
                </a14:m>
                <a:endParaRPr kumimoji="1" lang="zh-CN" altLang="en-US" dirty="0"/>
              </a:p>
            </p:txBody>
          </p:sp>
        </mc:Choice>
        <mc:Fallback xmlns="">
          <p:sp>
            <p:nvSpPr>
              <p:cNvPr id="5" name="文本框 4">
                <a:extLst>
                  <a:ext uri="{FF2B5EF4-FFF2-40B4-BE49-F238E27FC236}">
                    <a16:creationId xmlns:a16="http://schemas.microsoft.com/office/drawing/2014/main" id="{A4FD648A-C050-3A43-8884-ABA349935A94}"/>
                  </a:ext>
                </a:extLst>
              </p:cNvPr>
              <p:cNvSpPr txBox="1">
                <a:spLocks noRot="1" noChangeAspect="1" noMove="1" noResize="1" noEditPoints="1" noAdjustHandles="1" noChangeArrowheads="1" noChangeShapeType="1" noTextEdit="1"/>
              </p:cNvSpPr>
              <p:nvPr/>
            </p:nvSpPr>
            <p:spPr>
              <a:xfrm>
                <a:off x="1154256" y="1154289"/>
                <a:ext cx="4453912" cy="276999"/>
              </a:xfrm>
              <a:prstGeom prst="rect">
                <a:avLst/>
              </a:prstGeom>
              <a:blipFill>
                <a:blip r:embed="rId3"/>
                <a:stretch>
                  <a:fillRect l="-568" t="-4348" r="-568"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00437C2-94B1-644D-A7C9-D1916E8CA094}"/>
                  </a:ext>
                </a:extLst>
              </p:cNvPr>
              <p:cNvSpPr txBox="1"/>
              <p:nvPr/>
            </p:nvSpPr>
            <p:spPr>
              <a:xfrm>
                <a:off x="1154256" y="1414645"/>
                <a:ext cx="7529305" cy="52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𝑍</m:t>
                          </m:r>
                        </m:e>
                        <m:sub>
                          <m:r>
                            <a:rPr kumimoji="1" lang="en-US" altLang="zh-CN" b="0" i="1" smtClean="0">
                              <a:latin typeface="Cambria Math" panose="02040503050406030204" pitchFamily="18" charset="0"/>
                              <a:ea typeface="Cambria Math" panose="02040503050406030204" pitchFamily="18" charset="0"/>
                            </a:rPr>
                            <m:t>𝛼</m:t>
                          </m:r>
                          <m:r>
                            <a:rPr kumimoji="1" lang="en-US" altLang="zh-CN" b="0" i="1" smtClean="0">
                              <a:latin typeface="Cambria Math" panose="02040503050406030204" pitchFamily="18" charset="0"/>
                              <a:ea typeface="Cambria Math" panose="02040503050406030204" pitchFamily="18" charset="0"/>
                            </a:rPr>
                            <m:t>/2</m:t>
                          </m:r>
                        </m:sub>
                      </m:sSub>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ea typeface="Cambria Math" panose="02040503050406030204" pitchFamily="18" charset="0"/>
                            </a:rPr>
                            <m:t>𝜎</m:t>
                          </m:r>
                        </m:num>
                        <m:den>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𝑛</m:t>
                              </m:r>
                            </m:e>
                          </m:rad>
                        </m:den>
                      </m:f>
                      <m:r>
                        <a:rPr kumimoji="1" lang="en-US" altLang="zh-CN" b="0" i="1" smtClean="0">
                          <a:latin typeface="Cambria Math" panose="02040503050406030204" pitchFamily="18" charset="0"/>
                        </a:rPr>
                        <m:t>=0.0723 (</m:t>
                      </m:r>
                      <m:r>
                        <a:rPr kumimoji="1" lang="en-US" altLang="zh-CN" b="0" i="1" smtClean="0">
                          <a:latin typeface="Cambria Math" panose="02040503050406030204" pitchFamily="18" charset="0"/>
                        </a:rPr>
                        <m:t>h𝑒𝑟𝑒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𝑤𝑒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𝑢𝑠𝑒</m:t>
                      </m:r>
                      <m:r>
                        <a:rPr kumimoji="1" lang="en-US" altLang="zh-CN" b="0" i="1" smtClean="0">
                          <a:latin typeface="Cambria Math" panose="02040503050406030204" pitchFamily="18" charset="0"/>
                        </a:rPr>
                        <m:t> 5% </m:t>
                      </m:r>
                      <m:r>
                        <a:rPr kumimoji="1" lang="en-US" altLang="zh-CN" b="0" i="1" smtClean="0">
                          <a:latin typeface="Cambria Math" panose="02040503050406030204" pitchFamily="18" charset="0"/>
                        </a:rPr>
                        <m:t>𝑐𝑜𝑛𝑓𝑖𝑑𝑒𝑛𝑐𝑒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𝑙𝑒𝑣𝑒𝑙</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 name="文本框 7">
                <a:extLst>
                  <a:ext uri="{FF2B5EF4-FFF2-40B4-BE49-F238E27FC236}">
                    <a16:creationId xmlns:a16="http://schemas.microsoft.com/office/drawing/2014/main" id="{000437C2-94B1-644D-A7C9-D1916E8CA094}"/>
                  </a:ext>
                </a:extLst>
              </p:cNvPr>
              <p:cNvSpPr txBox="1">
                <a:spLocks noRot="1" noChangeAspect="1" noMove="1" noResize="1" noEditPoints="1" noAdjustHandles="1" noChangeArrowheads="1" noChangeShapeType="1" noTextEdit="1"/>
              </p:cNvSpPr>
              <p:nvPr/>
            </p:nvSpPr>
            <p:spPr>
              <a:xfrm>
                <a:off x="1154256" y="1414645"/>
                <a:ext cx="7529305" cy="524311"/>
              </a:xfrm>
              <a:prstGeom prst="rect">
                <a:avLst/>
              </a:prstGeom>
              <a:blipFill>
                <a:blip r:embed="rId4"/>
                <a:stretch>
                  <a:fillRect l="-337" r="-505"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E958979-3C61-BB4E-BBC5-C8B3CB410A0B}"/>
                  </a:ext>
                </a:extLst>
              </p:cNvPr>
              <p:cNvSpPr txBox="1"/>
              <p:nvPr/>
            </p:nvSpPr>
            <p:spPr>
              <a:xfrm>
                <a:off x="1154256" y="2007878"/>
                <a:ext cx="70605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𝑢𝑝𝑝𝑒𝑟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=0.836+0.0723=0.908</m:t>
                      </m:r>
                    </m:oMath>
                  </m:oMathPara>
                </a14:m>
                <a:endParaRPr kumimoji="1" lang="zh-CN" altLang="en-US" dirty="0"/>
              </a:p>
            </p:txBody>
          </p:sp>
        </mc:Choice>
        <mc:Fallback xmlns="">
          <p:sp>
            <p:nvSpPr>
              <p:cNvPr id="9" name="文本框 8">
                <a:extLst>
                  <a:ext uri="{FF2B5EF4-FFF2-40B4-BE49-F238E27FC236}">
                    <a16:creationId xmlns:a16="http://schemas.microsoft.com/office/drawing/2014/main" id="{6E958979-3C61-BB4E-BBC5-C8B3CB410A0B}"/>
                  </a:ext>
                </a:extLst>
              </p:cNvPr>
              <p:cNvSpPr txBox="1">
                <a:spLocks noRot="1" noChangeAspect="1" noMove="1" noResize="1" noEditPoints="1" noAdjustHandles="1" noChangeArrowheads="1" noChangeShapeType="1" noTextEdit="1"/>
              </p:cNvSpPr>
              <p:nvPr/>
            </p:nvSpPr>
            <p:spPr>
              <a:xfrm>
                <a:off x="1154256" y="2007878"/>
                <a:ext cx="7060523" cy="276999"/>
              </a:xfrm>
              <a:prstGeom prst="rect">
                <a:avLst/>
              </a:prstGeom>
              <a:blipFill>
                <a:blip r:embed="rId5"/>
                <a:stretch>
                  <a:fillRect l="-179" t="-4348" b="-39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667C206-EFC8-D544-ABC3-1343998EBF4C}"/>
                  </a:ext>
                </a:extLst>
              </p:cNvPr>
              <p:cNvSpPr txBox="1"/>
              <p:nvPr/>
            </p:nvSpPr>
            <p:spPr>
              <a:xfrm>
                <a:off x="1156954" y="2392108"/>
                <a:ext cx="70364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𝑙𝑜𝑤𝑒𝑟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=0.836−0.0723=0.763</m:t>
                      </m:r>
                    </m:oMath>
                  </m:oMathPara>
                </a14:m>
                <a:endParaRPr kumimoji="1" lang="zh-CN" altLang="en-US" dirty="0"/>
              </a:p>
            </p:txBody>
          </p:sp>
        </mc:Choice>
        <mc:Fallback xmlns="">
          <p:sp>
            <p:nvSpPr>
              <p:cNvPr id="16" name="文本框 15">
                <a:extLst>
                  <a:ext uri="{FF2B5EF4-FFF2-40B4-BE49-F238E27FC236}">
                    <a16:creationId xmlns:a16="http://schemas.microsoft.com/office/drawing/2014/main" id="{A667C206-EFC8-D544-ABC3-1343998EBF4C}"/>
                  </a:ext>
                </a:extLst>
              </p:cNvPr>
              <p:cNvSpPr txBox="1">
                <a:spLocks noRot="1" noChangeAspect="1" noMove="1" noResize="1" noEditPoints="1" noAdjustHandles="1" noChangeArrowheads="1" noChangeShapeType="1" noTextEdit="1"/>
              </p:cNvSpPr>
              <p:nvPr/>
            </p:nvSpPr>
            <p:spPr>
              <a:xfrm>
                <a:off x="1156954" y="2392108"/>
                <a:ext cx="7036478" cy="276999"/>
              </a:xfrm>
              <a:prstGeom prst="rect">
                <a:avLst/>
              </a:prstGeom>
              <a:blipFill>
                <a:blip r:embed="rId6"/>
                <a:stretch>
                  <a:fillRect l="-360" t="-8696" r="-180" b="-34783"/>
                </a:stretch>
              </a:blipFill>
            </p:spPr>
            <p:txBody>
              <a:bodyPr/>
              <a:lstStyle/>
              <a:p>
                <a:r>
                  <a:rPr lang="zh-CN" altLang="en-US">
                    <a:noFill/>
                  </a:rPr>
                  <a:t> </a:t>
                </a:r>
              </a:p>
            </p:txBody>
          </p:sp>
        </mc:Fallback>
      </mc:AlternateContent>
      <p:sp>
        <p:nvSpPr>
          <p:cNvPr id="18" name="object 6">
            <a:extLst>
              <a:ext uri="{FF2B5EF4-FFF2-40B4-BE49-F238E27FC236}">
                <a16:creationId xmlns:a16="http://schemas.microsoft.com/office/drawing/2014/main" id="{CBC2894E-0CA3-B54A-A7A9-264E5CB1B634}"/>
              </a:ext>
            </a:extLst>
          </p:cNvPr>
          <p:cNvSpPr txBox="1">
            <a:spLocks/>
          </p:cNvSpPr>
          <p:nvPr/>
        </p:nvSpPr>
        <p:spPr>
          <a:xfrm>
            <a:off x="1045027" y="3692124"/>
            <a:ext cx="9994430" cy="32060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000" b="1" spc="-10" dirty="0">
                <a:solidFill>
                  <a:srgbClr val="485899"/>
                </a:solidFill>
                <a:latin typeface="Calibri"/>
                <a:cs typeface="Calibri"/>
              </a:rPr>
              <a:t>For “Income” variable (normal distribution):</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AAE2C5A-A67D-1345-99C2-606B74E15A23}"/>
                  </a:ext>
                </a:extLst>
              </p:cNvPr>
              <p:cNvSpPr txBox="1"/>
              <p:nvPr/>
            </p:nvSpPr>
            <p:spPr>
              <a:xfrm>
                <a:off x="1154256" y="4119956"/>
                <a:ext cx="57222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𝑡h𝑒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𝑚𝑒𝑎𝑛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𝑎𝑛𝑛𝑢𝑎𝑙</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𝑖𝑛𝑐𝑜𝑚𝑒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𝑝𝑒𝑟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𝑐𝑎𝑝𝑖𝑡𝑎</m:t>
                      </m:r>
                      <m:r>
                        <a:rPr kumimoji="1" lang="en-US" altLang="zh-CN" b="0" i="1" smtClean="0">
                          <a:latin typeface="Cambria Math" panose="02040503050406030204" pitchFamily="18" charset="0"/>
                        </a:rPr>
                        <m:t>=6296.662</m:t>
                      </m:r>
                    </m:oMath>
                  </m:oMathPara>
                </a14:m>
                <a:endParaRPr kumimoji="1" lang="zh-CN" altLang="en-US" dirty="0"/>
              </a:p>
            </p:txBody>
          </p:sp>
        </mc:Choice>
        <mc:Fallback xmlns="">
          <p:sp>
            <p:nvSpPr>
              <p:cNvPr id="21" name="文本框 20">
                <a:extLst>
                  <a:ext uri="{FF2B5EF4-FFF2-40B4-BE49-F238E27FC236}">
                    <a16:creationId xmlns:a16="http://schemas.microsoft.com/office/drawing/2014/main" id="{CAAE2C5A-A67D-1345-99C2-606B74E15A23}"/>
                  </a:ext>
                </a:extLst>
              </p:cNvPr>
              <p:cNvSpPr txBox="1">
                <a:spLocks noRot="1" noChangeAspect="1" noMove="1" noResize="1" noEditPoints="1" noAdjustHandles="1" noChangeArrowheads="1" noChangeShapeType="1" noTextEdit="1"/>
              </p:cNvSpPr>
              <p:nvPr/>
            </p:nvSpPr>
            <p:spPr>
              <a:xfrm>
                <a:off x="1154256" y="4119956"/>
                <a:ext cx="5722272" cy="276999"/>
              </a:xfrm>
              <a:prstGeom prst="rect">
                <a:avLst/>
              </a:prstGeom>
              <a:blipFill>
                <a:blip r:embed="rId7"/>
                <a:stretch>
                  <a:fillRect l="-442" t="-8696" r="-221"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0E56BF9-459B-8248-9113-F66F3D9D5520}"/>
                  </a:ext>
                </a:extLst>
              </p:cNvPr>
              <p:cNvSpPr txBox="1"/>
              <p:nvPr/>
            </p:nvSpPr>
            <p:spPr>
              <a:xfrm>
                <a:off x="1154255" y="4504186"/>
                <a:ext cx="7763344" cy="52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𝑍</m:t>
                          </m:r>
                        </m:e>
                        <m:sub>
                          <m:r>
                            <a:rPr kumimoji="1" lang="en-US" altLang="zh-CN" b="0" i="1" smtClean="0">
                              <a:latin typeface="Cambria Math" panose="02040503050406030204" pitchFamily="18" charset="0"/>
                              <a:ea typeface="Cambria Math" panose="02040503050406030204" pitchFamily="18" charset="0"/>
                            </a:rPr>
                            <m:t>𝛼</m:t>
                          </m:r>
                          <m:r>
                            <a:rPr kumimoji="1" lang="en-US" altLang="zh-CN" b="0" i="1" smtClean="0">
                              <a:latin typeface="Cambria Math" panose="02040503050406030204" pitchFamily="18" charset="0"/>
                              <a:ea typeface="Cambria Math" panose="02040503050406030204" pitchFamily="18" charset="0"/>
                            </a:rPr>
                            <m:t>/2</m:t>
                          </m:r>
                        </m:sub>
                      </m:sSub>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ea typeface="Cambria Math" panose="02040503050406030204" pitchFamily="18" charset="0"/>
                            </a:rPr>
                            <m:t>𝜎</m:t>
                          </m:r>
                        </m:num>
                        <m:den>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𝑛</m:t>
                              </m:r>
                            </m:e>
                          </m:rad>
                        </m:den>
                      </m:f>
                      <m:r>
                        <a:rPr kumimoji="1" lang="en-US" altLang="zh-CN" b="0" i="1" smtClean="0">
                          <a:latin typeface="Cambria Math" panose="02040503050406030204" pitchFamily="18" charset="0"/>
                        </a:rPr>
                        <m:t>=1172.341 (</m:t>
                      </m:r>
                      <m:r>
                        <a:rPr kumimoji="1" lang="en-US" altLang="zh-CN" b="0" i="1" smtClean="0">
                          <a:latin typeface="Cambria Math" panose="02040503050406030204" pitchFamily="18" charset="0"/>
                        </a:rPr>
                        <m:t>h𝑒𝑟𝑒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𝑤𝑒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𝑢𝑠𝑒</m:t>
                      </m:r>
                      <m:r>
                        <a:rPr kumimoji="1" lang="en-US" altLang="zh-CN" b="0" i="1" smtClean="0">
                          <a:latin typeface="Cambria Math" panose="02040503050406030204" pitchFamily="18" charset="0"/>
                        </a:rPr>
                        <m:t> 5% </m:t>
                      </m:r>
                      <m:r>
                        <a:rPr kumimoji="1" lang="en-US" altLang="zh-CN" b="0" i="1" smtClean="0">
                          <a:latin typeface="Cambria Math" panose="02040503050406030204" pitchFamily="18" charset="0"/>
                        </a:rPr>
                        <m:t>𝑐𝑜𝑛𝑓𝑖𝑑𝑒𝑛𝑐𝑒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𝑙𝑒𝑣𝑒𝑙</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2" name="文本框 21">
                <a:extLst>
                  <a:ext uri="{FF2B5EF4-FFF2-40B4-BE49-F238E27FC236}">
                    <a16:creationId xmlns:a16="http://schemas.microsoft.com/office/drawing/2014/main" id="{20E56BF9-459B-8248-9113-F66F3D9D5520}"/>
                  </a:ext>
                </a:extLst>
              </p:cNvPr>
              <p:cNvSpPr txBox="1">
                <a:spLocks noRot="1" noChangeAspect="1" noMove="1" noResize="1" noEditPoints="1" noAdjustHandles="1" noChangeArrowheads="1" noChangeShapeType="1" noTextEdit="1"/>
              </p:cNvSpPr>
              <p:nvPr/>
            </p:nvSpPr>
            <p:spPr>
              <a:xfrm>
                <a:off x="1154255" y="4504186"/>
                <a:ext cx="7763344" cy="524311"/>
              </a:xfrm>
              <a:prstGeom prst="rect">
                <a:avLst/>
              </a:prstGeom>
              <a:blipFill>
                <a:blip r:embed="rId8"/>
                <a:stretch>
                  <a:fillRect l="-489" r="-489" b="-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4857C9F-4C06-0B42-8610-27C7F18CDEDE}"/>
                  </a:ext>
                </a:extLst>
              </p:cNvPr>
              <p:cNvSpPr txBox="1"/>
              <p:nvPr/>
            </p:nvSpPr>
            <p:spPr>
              <a:xfrm>
                <a:off x="1154256" y="5037589"/>
                <a:ext cx="80864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𝑢𝑝𝑝𝑒𝑟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=6296.662+1172.341=7469.003</m:t>
                      </m:r>
                    </m:oMath>
                  </m:oMathPara>
                </a14:m>
                <a:endParaRPr kumimoji="1" lang="zh-CN" altLang="en-US" dirty="0"/>
              </a:p>
            </p:txBody>
          </p:sp>
        </mc:Choice>
        <mc:Fallback xmlns="">
          <p:sp>
            <p:nvSpPr>
              <p:cNvPr id="23" name="文本框 22">
                <a:extLst>
                  <a:ext uri="{FF2B5EF4-FFF2-40B4-BE49-F238E27FC236}">
                    <a16:creationId xmlns:a16="http://schemas.microsoft.com/office/drawing/2014/main" id="{C4857C9F-4C06-0B42-8610-27C7F18CDEDE}"/>
                  </a:ext>
                </a:extLst>
              </p:cNvPr>
              <p:cNvSpPr txBox="1">
                <a:spLocks noRot="1" noChangeAspect="1" noMove="1" noResize="1" noEditPoints="1" noAdjustHandles="1" noChangeArrowheads="1" noChangeShapeType="1" noTextEdit="1"/>
              </p:cNvSpPr>
              <p:nvPr/>
            </p:nvSpPr>
            <p:spPr>
              <a:xfrm>
                <a:off x="1154256" y="5037589"/>
                <a:ext cx="8086444" cy="276999"/>
              </a:xfrm>
              <a:prstGeom prst="rect">
                <a:avLst/>
              </a:prstGeom>
              <a:blipFill>
                <a:blip r:embed="rId9"/>
                <a:stretch>
                  <a:fillRect l="-157" t="-4348" r="-157"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3FECD8A5-29EF-7942-8FAA-A253A4808143}"/>
                  </a:ext>
                </a:extLst>
              </p:cNvPr>
              <p:cNvSpPr txBox="1"/>
              <p:nvPr/>
            </p:nvSpPr>
            <p:spPr>
              <a:xfrm>
                <a:off x="1156954" y="5433287"/>
                <a:ext cx="80624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𝑙𝑜𝑤𝑒𝑟</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𝑙𝑖𝑚𝑖𝑡</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𝑏𝑜𝑢𝑛𝑑</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𝑦</m:t>
                          </m:r>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𝑚𝑎𝑟𝑔𝑖𝑛</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=6296.662−1172.341=5124.321</m:t>
                      </m:r>
                    </m:oMath>
                  </m:oMathPara>
                </a14:m>
                <a:endParaRPr kumimoji="1" lang="zh-CN" altLang="en-US" dirty="0"/>
              </a:p>
            </p:txBody>
          </p:sp>
        </mc:Choice>
        <mc:Fallback xmlns="">
          <p:sp>
            <p:nvSpPr>
              <p:cNvPr id="24" name="文本框 23">
                <a:extLst>
                  <a:ext uri="{FF2B5EF4-FFF2-40B4-BE49-F238E27FC236}">
                    <a16:creationId xmlns:a16="http://schemas.microsoft.com/office/drawing/2014/main" id="{3FECD8A5-29EF-7942-8FAA-A253A4808143}"/>
                  </a:ext>
                </a:extLst>
              </p:cNvPr>
              <p:cNvSpPr txBox="1">
                <a:spLocks noRot="1" noChangeAspect="1" noMove="1" noResize="1" noEditPoints="1" noAdjustHandles="1" noChangeArrowheads="1" noChangeShapeType="1" noTextEdit="1"/>
              </p:cNvSpPr>
              <p:nvPr/>
            </p:nvSpPr>
            <p:spPr>
              <a:xfrm>
                <a:off x="1156954" y="5433287"/>
                <a:ext cx="8062400" cy="276999"/>
              </a:xfrm>
              <a:prstGeom prst="rect">
                <a:avLst/>
              </a:prstGeom>
              <a:blipFill>
                <a:blip r:embed="rId10"/>
                <a:stretch>
                  <a:fillRect l="-315" t="-4348" r="-157" b="-34783"/>
                </a:stretch>
              </a:blipFill>
            </p:spPr>
            <p:txBody>
              <a:bodyPr/>
              <a:lstStyle/>
              <a:p>
                <a:r>
                  <a:rPr lang="zh-CN" altLang="en-US">
                    <a:noFill/>
                  </a:rPr>
                  <a:t> </a:t>
                </a:r>
              </a:p>
            </p:txBody>
          </p:sp>
        </mc:Fallback>
      </mc:AlternateContent>
      <p:sp>
        <p:nvSpPr>
          <p:cNvPr id="25" name="object 3">
            <a:extLst>
              <a:ext uri="{FF2B5EF4-FFF2-40B4-BE49-F238E27FC236}">
                <a16:creationId xmlns:a16="http://schemas.microsoft.com/office/drawing/2014/main" id="{D1693FE6-A529-2947-9A3E-93847EA6F831}"/>
              </a:ext>
            </a:extLst>
          </p:cNvPr>
          <p:cNvSpPr txBox="1"/>
          <p:nvPr/>
        </p:nvSpPr>
        <p:spPr>
          <a:xfrm>
            <a:off x="1045026" y="5846085"/>
            <a:ext cx="11146974" cy="641201"/>
          </a:xfrm>
          <a:prstGeom prst="rect">
            <a:avLst/>
          </a:prstGeom>
        </p:spPr>
        <p:txBody>
          <a:bodyPr vert="horz" wrap="square" lIns="0" tIns="12700" rIns="0" bIns="0" rtlCol="0">
            <a:spAutoFit/>
          </a:bodyPr>
          <a:lstStyle/>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The mean value of “Income” variable is in the confidence interval.</a:t>
            </a:r>
          </a:p>
          <a:p>
            <a:pPr marL="431800" marR="147320" indent="-343535">
              <a:spcBef>
                <a:spcPts val="100"/>
              </a:spcBef>
              <a:buFont typeface="Symbol"/>
              <a:buChar char=""/>
              <a:tabLst>
                <a:tab pos="431800" algn="l"/>
                <a:tab pos="432434" algn="l"/>
              </a:tabLst>
            </a:pPr>
            <a:r>
              <a:rPr lang="en-US" sz="2000" spc="-15" dirty="0">
                <a:solidFill>
                  <a:srgbClr val="485899"/>
                </a:solidFill>
                <a:latin typeface="Calibri"/>
                <a:cs typeface="Calibri"/>
              </a:rPr>
              <a:t>We are 95% confident that the average annual income per capita is between 5124.321 $ and 7469.003$.</a:t>
            </a:r>
          </a:p>
        </p:txBody>
      </p:sp>
    </p:spTree>
    <p:extLst>
      <p:ext uri="{BB962C8B-B14F-4D97-AF65-F5344CB8AC3E}">
        <p14:creationId xmlns:p14="http://schemas.microsoft.com/office/powerpoint/2010/main" val="17887130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7880</TotalTime>
  <Words>1203</Words>
  <Application>Microsoft Macintosh PowerPoint</Application>
  <PresentationFormat>宽屏</PresentationFormat>
  <Paragraphs>158</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微软雅黑</vt:lpstr>
      <vt:lpstr>Arial</vt:lpstr>
      <vt:lpstr>Calibri</vt:lpstr>
      <vt:lpstr>Cambria Math</vt:lpstr>
      <vt:lpstr>Symbol</vt:lpstr>
      <vt:lpstr>Office 主题​​</vt:lpstr>
      <vt:lpstr>PowerPoint 演示文稿</vt:lpstr>
      <vt:lpstr>PowerPoint 演示文稿</vt:lpstr>
      <vt:lpstr>Introduction </vt:lpstr>
      <vt:lpstr>Introduction </vt:lpstr>
      <vt:lpstr>Issue of missing data , imputation, outlier, etc </vt:lpstr>
      <vt:lpstr>Issue of missing data , imputation, outlier, etc </vt:lpstr>
      <vt:lpstr>Issue of missing data , imputation, outlier, etc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Education on Individuals’ Wages</dc:title>
  <dc:creator>Xiong Zijian</dc:creator>
  <cp:lastModifiedBy>Xiong Zijian</cp:lastModifiedBy>
  <cp:revision>118</cp:revision>
  <dcterms:created xsi:type="dcterms:W3CDTF">2021-06-04T03:01:47Z</dcterms:created>
  <dcterms:modified xsi:type="dcterms:W3CDTF">2021-11-03T15:48:24Z</dcterms:modified>
</cp:coreProperties>
</file>