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6DCA472-D3FB-4A33-A169-C9192ABB7EEC}">
  <a:tblStyle styleId="{66DCA472-D3FB-4A33-A169-C9192ABB7EE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63e153cd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63e153cd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63e153cd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63e153cd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63e153cd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63e153cd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63e153cd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63e153cd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63e153cd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63e153cd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63e153cd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63e153cd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63e153cd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63e153cd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63e153cd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63e153cd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63e153cd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63e153cd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63e153cd9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63e153cd9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Predict Future Sales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Yijia Chen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Stateful vs Stateless</a:t>
            </a:r>
            <a:endParaRPr/>
          </a:p>
        </p:txBody>
      </p:sp>
      <p:pic>
        <p:nvPicPr>
          <p:cNvPr id="134" name="Google Shape;134;p22"/>
          <p:cNvPicPr preferRelativeResize="0"/>
          <p:nvPr/>
        </p:nvPicPr>
        <p:blipFill>
          <a:blip r:embed="rId3">
            <a:alphaModFix/>
          </a:blip>
          <a:stretch>
            <a:fillRect/>
          </a:stretch>
        </p:blipFill>
        <p:spPr>
          <a:xfrm>
            <a:off x="311697" y="1784254"/>
            <a:ext cx="3738725" cy="2632371"/>
          </a:xfrm>
          <a:prstGeom prst="rect">
            <a:avLst/>
          </a:prstGeom>
          <a:noFill/>
          <a:ln>
            <a:noFill/>
          </a:ln>
        </p:spPr>
      </p:pic>
      <p:sp>
        <p:nvSpPr>
          <p:cNvPr id="135" name="Google Shape;135;p22"/>
          <p:cNvSpPr txBox="1"/>
          <p:nvPr/>
        </p:nvSpPr>
        <p:spPr>
          <a:xfrm>
            <a:off x="6297825" y="1516950"/>
            <a:ext cx="11637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Stateful</a:t>
            </a:r>
            <a:endParaRPr/>
          </a:p>
        </p:txBody>
      </p:sp>
      <p:sp>
        <p:nvSpPr>
          <p:cNvPr id="136" name="Google Shape;136;p22"/>
          <p:cNvSpPr txBox="1"/>
          <p:nvPr/>
        </p:nvSpPr>
        <p:spPr>
          <a:xfrm>
            <a:off x="1819275" y="1516950"/>
            <a:ext cx="11637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Stateless</a:t>
            </a:r>
            <a:endParaRPr/>
          </a:p>
        </p:txBody>
      </p:sp>
      <p:pic>
        <p:nvPicPr>
          <p:cNvPr id="137" name="Google Shape;137;p22"/>
          <p:cNvPicPr preferRelativeResize="0"/>
          <p:nvPr/>
        </p:nvPicPr>
        <p:blipFill>
          <a:blip r:embed="rId4">
            <a:alphaModFix/>
          </a:blip>
          <a:stretch>
            <a:fillRect/>
          </a:stretch>
        </p:blipFill>
        <p:spPr>
          <a:xfrm>
            <a:off x="4831825" y="1913050"/>
            <a:ext cx="3738726" cy="25677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3" name="Google Shape;143;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LSTM is a useful model to handle time series</a:t>
            </a:r>
            <a:endParaRPr/>
          </a:p>
          <a:p>
            <a:pPr indent="-342900" lvl="0" marL="457200" rtl="0" algn="l">
              <a:lnSpc>
                <a:spcPct val="200000"/>
              </a:lnSpc>
              <a:spcBef>
                <a:spcPts val="0"/>
              </a:spcBef>
              <a:spcAft>
                <a:spcPts val="0"/>
              </a:spcAft>
              <a:buSzPts val="1800"/>
              <a:buChar char="-"/>
            </a:pPr>
            <a:r>
              <a:rPr lang="en"/>
              <a:t>Stateful and stateless is not showing a big difference in this dataset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This is a Kaggle ongoing Competition. In this competition, I will predict total sales for every product and store in next month </a:t>
            </a:r>
            <a:endParaRPr sz="1400"/>
          </a:p>
          <a:p>
            <a:pPr indent="0" lvl="0" marL="457200" rtl="0" algn="l">
              <a:lnSpc>
                <a:spcPct val="150000"/>
              </a:lnSpc>
              <a:spcBef>
                <a:spcPts val="1600"/>
              </a:spcBef>
              <a:spcAft>
                <a:spcPts val="0"/>
              </a:spcAft>
              <a:buNone/>
            </a:pPr>
            <a:r>
              <a:rPr lang="en" sz="1400"/>
              <a:t>About the Dataset:</a:t>
            </a:r>
            <a:endParaRPr sz="1400"/>
          </a:p>
          <a:p>
            <a:pPr indent="-317500" lvl="0" marL="457200" rtl="0" algn="l">
              <a:lnSpc>
                <a:spcPct val="150000"/>
              </a:lnSpc>
              <a:spcBef>
                <a:spcPts val="1600"/>
              </a:spcBef>
              <a:spcAft>
                <a:spcPts val="0"/>
              </a:spcAft>
              <a:buSzPts val="1400"/>
              <a:buChar char="-"/>
            </a:pPr>
            <a:r>
              <a:rPr lang="en" sz="1400"/>
              <a:t>The dataset is provided by 1C Company, one of the largest Russian software firms. The dataset includes train and test dataset, as well as information about each store, category and product. </a:t>
            </a:r>
            <a:endParaRPr sz="1400"/>
          </a:p>
          <a:p>
            <a:pPr indent="0" lvl="0" marL="457200" rtl="0" algn="l">
              <a:lnSpc>
                <a:spcPct val="150000"/>
              </a:lnSpc>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shop_id - unique identifier of a shop</a:t>
            </a:r>
            <a:endParaRPr sz="1400"/>
          </a:p>
          <a:p>
            <a:pPr indent="-317500" lvl="0" marL="457200" rtl="0" algn="l">
              <a:lnSpc>
                <a:spcPct val="150000"/>
              </a:lnSpc>
              <a:spcBef>
                <a:spcPts val="0"/>
              </a:spcBef>
              <a:spcAft>
                <a:spcPts val="0"/>
              </a:spcAft>
              <a:buSzPts val="1400"/>
              <a:buChar char="-"/>
            </a:pPr>
            <a:r>
              <a:rPr lang="en" sz="1400"/>
              <a:t>item_id - unique identifier of a product</a:t>
            </a:r>
            <a:endParaRPr sz="1400"/>
          </a:p>
          <a:p>
            <a:pPr indent="-317500" lvl="0" marL="457200" rtl="0" algn="l">
              <a:lnSpc>
                <a:spcPct val="150000"/>
              </a:lnSpc>
              <a:spcBef>
                <a:spcPts val="0"/>
              </a:spcBef>
              <a:spcAft>
                <a:spcPts val="0"/>
              </a:spcAft>
              <a:buSzPts val="1400"/>
              <a:buChar char="-"/>
            </a:pPr>
            <a:r>
              <a:rPr lang="en" sz="1400"/>
              <a:t>item_category_id - unique identifier of item category</a:t>
            </a:r>
            <a:endParaRPr sz="1400"/>
          </a:p>
          <a:p>
            <a:pPr indent="-317500" lvl="0" marL="457200" rtl="0" algn="l">
              <a:lnSpc>
                <a:spcPct val="150000"/>
              </a:lnSpc>
              <a:spcBef>
                <a:spcPts val="0"/>
              </a:spcBef>
              <a:spcAft>
                <a:spcPts val="0"/>
              </a:spcAft>
              <a:buSzPts val="1400"/>
              <a:buChar char="-"/>
            </a:pPr>
            <a:r>
              <a:rPr lang="en" sz="1400"/>
              <a:t>Item_cnt_day - sales</a:t>
            </a:r>
            <a:endParaRPr sz="1400"/>
          </a:p>
          <a:p>
            <a:pPr indent="-317500" lvl="0" marL="457200" rtl="0" algn="l">
              <a:lnSpc>
                <a:spcPct val="150000"/>
              </a:lnSpc>
              <a:spcBef>
                <a:spcPts val="0"/>
              </a:spcBef>
              <a:spcAft>
                <a:spcPts val="0"/>
              </a:spcAft>
              <a:buSzPts val="1400"/>
              <a:buChar char="-"/>
            </a:pPr>
            <a:r>
              <a:rPr lang="en" sz="1400"/>
              <a:t>date_block_num - a consecutive month number, used for convenience. January 2013 is 0, February 2013 is 1,..., October 2015 is 33</a:t>
            </a:r>
            <a:endParaRPr sz="1400"/>
          </a:p>
          <a:p>
            <a:pPr indent="0" lvl="0" marL="0" rtl="0" algn="l">
              <a:lnSpc>
                <a:spcPct val="150000"/>
              </a:lnSpc>
              <a:spcBef>
                <a:spcPts val="1600"/>
              </a:spcBef>
              <a:spcAft>
                <a:spcPts val="1600"/>
              </a:spcAft>
              <a:buNone/>
            </a:pPr>
            <a:r>
              <a:t/>
            </a:r>
            <a:endParaRPr sz="1400"/>
          </a:p>
        </p:txBody>
      </p:sp>
      <p:pic>
        <p:nvPicPr>
          <p:cNvPr id="80" name="Google Shape;80;p15"/>
          <p:cNvPicPr preferRelativeResize="0"/>
          <p:nvPr/>
        </p:nvPicPr>
        <p:blipFill rotWithShape="1">
          <a:blip r:embed="rId3">
            <a:alphaModFix/>
          </a:blip>
          <a:srcRect b="0" l="0" r="8809" t="0"/>
          <a:stretch/>
        </p:blipFill>
        <p:spPr>
          <a:xfrm>
            <a:off x="657650" y="3309450"/>
            <a:ext cx="5420000" cy="1495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7" name="Google Shape;87;p16"/>
          <p:cNvPicPr preferRelativeResize="0"/>
          <p:nvPr/>
        </p:nvPicPr>
        <p:blipFill>
          <a:blip r:embed="rId3">
            <a:alphaModFix/>
          </a:blip>
          <a:stretch>
            <a:fillRect/>
          </a:stretch>
        </p:blipFill>
        <p:spPr>
          <a:xfrm>
            <a:off x="311700" y="1342625"/>
            <a:ext cx="4186625" cy="2122875"/>
          </a:xfrm>
          <a:prstGeom prst="rect">
            <a:avLst/>
          </a:prstGeom>
          <a:noFill/>
          <a:ln>
            <a:noFill/>
          </a:ln>
        </p:spPr>
      </p:pic>
      <p:pic>
        <p:nvPicPr>
          <p:cNvPr id="88" name="Google Shape;88;p16"/>
          <p:cNvPicPr preferRelativeResize="0"/>
          <p:nvPr/>
        </p:nvPicPr>
        <p:blipFill>
          <a:blip r:embed="rId4">
            <a:alphaModFix/>
          </a:blip>
          <a:stretch>
            <a:fillRect/>
          </a:stretch>
        </p:blipFill>
        <p:spPr>
          <a:xfrm>
            <a:off x="4627175" y="1342625"/>
            <a:ext cx="4349925" cy="222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Short Term Memory</a:t>
            </a:r>
            <a:endParaRPr/>
          </a:p>
        </p:txBody>
      </p:sp>
      <p:sp>
        <p:nvSpPr>
          <p:cNvPr id="94" name="Google Shape;94;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5" name="Google Shape;95;p17"/>
          <p:cNvPicPr preferRelativeResize="0"/>
          <p:nvPr/>
        </p:nvPicPr>
        <p:blipFill>
          <a:blip r:embed="rId3">
            <a:alphaModFix/>
          </a:blip>
          <a:stretch>
            <a:fillRect/>
          </a:stretch>
        </p:blipFill>
        <p:spPr>
          <a:xfrm>
            <a:off x="1630550" y="1266325"/>
            <a:ext cx="5486400" cy="2076450"/>
          </a:xfrm>
          <a:prstGeom prst="rect">
            <a:avLst/>
          </a:prstGeom>
          <a:noFill/>
          <a:ln>
            <a:noFill/>
          </a:ln>
        </p:spPr>
      </p:pic>
      <p:pic>
        <p:nvPicPr>
          <p:cNvPr id="96" name="Google Shape;96;p17"/>
          <p:cNvPicPr preferRelativeResize="0"/>
          <p:nvPr/>
        </p:nvPicPr>
        <p:blipFill>
          <a:blip r:embed="rId4">
            <a:alphaModFix/>
          </a:blip>
          <a:stretch>
            <a:fillRect/>
          </a:stretch>
        </p:blipFill>
        <p:spPr>
          <a:xfrm>
            <a:off x="1873438" y="3456675"/>
            <a:ext cx="5000625" cy="92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02" name="Google Shape;102;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Remove outliers, duplicates</a:t>
            </a:r>
            <a:endParaRPr sz="1400"/>
          </a:p>
          <a:p>
            <a:pPr indent="-317500" lvl="0" marL="457200" rtl="0" algn="l">
              <a:lnSpc>
                <a:spcPct val="200000"/>
              </a:lnSpc>
              <a:spcBef>
                <a:spcPts val="0"/>
              </a:spcBef>
              <a:spcAft>
                <a:spcPts val="0"/>
              </a:spcAft>
              <a:buSzPts val="1400"/>
              <a:buChar char="-"/>
            </a:pPr>
            <a:r>
              <a:rPr lang="en" sz="1400"/>
              <a:t>Min Max Scaler </a:t>
            </a:r>
            <a:endParaRPr sz="1400"/>
          </a:p>
          <a:p>
            <a:pPr indent="-317500" lvl="0" marL="457200" rtl="0" algn="l">
              <a:lnSpc>
                <a:spcPct val="200000"/>
              </a:lnSpc>
              <a:spcBef>
                <a:spcPts val="0"/>
              </a:spcBef>
              <a:spcAft>
                <a:spcPts val="0"/>
              </a:spcAft>
              <a:buSzPts val="1400"/>
              <a:buChar char="-"/>
            </a:pPr>
            <a:r>
              <a:rPr lang="en" sz="1400"/>
              <a:t>Reshape to</a:t>
            </a:r>
            <a:r>
              <a:rPr lang="en" sz="1400"/>
              <a:t> [samples, time steps, features]</a:t>
            </a:r>
            <a:endParaRPr sz="1400"/>
          </a:p>
        </p:txBody>
      </p:sp>
      <p:pic>
        <p:nvPicPr>
          <p:cNvPr id="103" name="Google Shape;103;p18"/>
          <p:cNvPicPr preferRelativeResize="0"/>
          <p:nvPr/>
        </p:nvPicPr>
        <p:blipFill>
          <a:blip r:embed="rId3">
            <a:alphaModFix/>
          </a:blip>
          <a:stretch>
            <a:fillRect/>
          </a:stretch>
        </p:blipFill>
        <p:spPr>
          <a:xfrm>
            <a:off x="6410369" y="1045700"/>
            <a:ext cx="2347550" cy="2138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for one product</a:t>
            </a:r>
            <a:endParaRPr/>
          </a:p>
        </p:txBody>
      </p:sp>
      <p:sp>
        <p:nvSpPr>
          <p:cNvPr id="109" name="Google Shape;109;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Choose a random product</a:t>
            </a:r>
            <a:endParaRPr/>
          </a:p>
          <a:p>
            <a:pPr indent="-342900" lvl="0" marL="457200" rtl="0" algn="l">
              <a:lnSpc>
                <a:spcPct val="200000"/>
              </a:lnSpc>
              <a:spcBef>
                <a:spcPts val="0"/>
              </a:spcBef>
              <a:spcAft>
                <a:spcPts val="0"/>
              </a:spcAft>
              <a:buSzPts val="1800"/>
              <a:buChar char="-"/>
            </a:pPr>
            <a:r>
              <a:rPr lang="en"/>
              <a:t>Recreate the dataset</a:t>
            </a:r>
            <a:endParaRPr/>
          </a:p>
          <a:p>
            <a:pPr indent="-342900" lvl="0" marL="457200" rtl="0" algn="l">
              <a:lnSpc>
                <a:spcPct val="200000"/>
              </a:lnSpc>
              <a:spcBef>
                <a:spcPts val="0"/>
              </a:spcBef>
              <a:spcAft>
                <a:spcPts val="0"/>
              </a:spcAft>
              <a:buSzPts val="1800"/>
              <a:buChar char="-"/>
            </a:pPr>
            <a:r>
              <a:rPr lang="en"/>
              <a:t>Tried different lookback </a:t>
            </a:r>
            <a:endParaRPr/>
          </a:p>
        </p:txBody>
      </p:sp>
      <p:pic>
        <p:nvPicPr>
          <p:cNvPr id="110" name="Google Shape;110;p19"/>
          <p:cNvPicPr preferRelativeResize="0"/>
          <p:nvPr/>
        </p:nvPicPr>
        <p:blipFill>
          <a:blip r:embed="rId3">
            <a:alphaModFix/>
          </a:blip>
          <a:stretch>
            <a:fillRect/>
          </a:stretch>
        </p:blipFill>
        <p:spPr>
          <a:xfrm>
            <a:off x="311700" y="2942725"/>
            <a:ext cx="2676775" cy="1831475"/>
          </a:xfrm>
          <a:prstGeom prst="rect">
            <a:avLst/>
          </a:prstGeom>
          <a:noFill/>
          <a:ln>
            <a:noFill/>
          </a:ln>
        </p:spPr>
      </p:pic>
      <p:pic>
        <p:nvPicPr>
          <p:cNvPr id="111" name="Google Shape;111;p19"/>
          <p:cNvPicPr preferRelativeResize="0"/>
          <p:nvPr/>
        </p:nvPicPr>
        <p:blipFill>
          <a:blip r:embed="rId4">
            <a:alphaModFix/>
          </a:blip>
          <a:stretch>
            <a:fillRect/>
          </a:stretch>
        </p:blipFill>
        <p:spPr>
          <a:xfrm>
            <a:off x="3221750" y="2942725"/>
            <a:ext cx="2676775" cy="1839731"/>
          </a:xfrm>
          <a:prstGeom prst="rect">
            <a:avLst/>
          </a:prstGeom>
          <a:noFill/>
          <a:ln>
            <a:noFill/>
          </a:ln>
        </p:spPr>
      </p:pic>
      <p:pic>
        <p:nvPicPr>
          <p:cNvPr id="112" name="Google Shape;112;p19"/>
          <p:cNvPicPr preferRelativeResize="0"/>
          <p:nvPr/>
        </p:nvPicPr>
        <p:blipFill>
          <a:blip r:embed="rId5">
            <a:alphaModFix/>
          </a:blip>
          <a:stretch>
            <a:fillRect/>
          </a:stretch>
        </p:blipFill>
        <p:spPr>
          <a:xfrm>
            <a:off x="6082650" y="2942725"/>
            <a:ext cx="2749650" cy="1902225"/>
          </a:xfrm>
          <a:prstGeom prst="rect">
            <a:avLst/>
          </a:prstGeom>
          <a:noFill/>
          <a:ln>
            <a:noFill/>
          </a:ln>
        </p:spPr>
      </p:pic>
      <p:pic>
        <p:nvPicPr>
          <p:cNvPr id="113" name="Google Shape;113;p19"/>
          <p:cNvPicPr preferRelativeResize="0"/>
          <p:nvPr/>
        </p:nvPicPr>
        <p:blipFill>
          <a:blip r:embed="rId6">
            <a:alphaModFix/>
          </a:blip>
          <a:stretch>
            <a:fillRect/>
          </a:stretch>
        </p:blipFill>
        <p:spPr>
          <a:xfrm>
            <a:off x="6402675" y="1662350"/>
            <a:ext cx="2343150" cy="99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to predict sales</a:t>
            </a:r>
            <a:endParaRPr/>
          </a:p>
        </p:txBody>
      </p:sp>
      <p:sp>
        <p:nvSpPr>
          <p:cNvPr id="119" name="Google Shape;119;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Set train, test, target</a:t>
            </a:r>
            <a:endParaRPr sz="1400"/>
          </a:p>
          <a:p>
            <a:pPr indent="-317500" lvl="0" marL="457200" rtl="0" algn="l">
              <a:lnSpc>
                <a:spcPct val="200000"/>
              </a:lnSpc>
              <a:spcBef>
                <a:spcPts val="0"/>
              </a:spcBef>
              <a:spcAft>
                <a:spcPts val="0"/>
              </a:spcAft>
              <a:buSzPts val="1400"/>
              <a:buChar char="-"/>
            </a:pPr>
            <a:r>
              <a:rPr lang="en" sz="1400"/>
              <a:t>The last month ‘2015-10’ is the target to predict</a:t>
            </a:r>
            <a:endParaRPr sz="1400"/>
          </a:p>
        </p:txBody>
      </p:sp>
      <p:pic>
        <p:nvPicPr>
          <p:cNvPr id="120" name="Google Shape;120;p20"/>
          <p:cNvPicPr preferRelativeResize="0"/>
          <p:nvPr/>
        </p:nvPicPr>
        <p:blipFill>
          <a:blip r:embed="rId3">
            <a:alphaModFix/>
          </a:blip>
          <a:stretch>
            <a:fillRect/>
          </a:stretch>
        </p:blipFill>
        <p:spPr>
          <a:xfrm>
            <a:off x="1168700" y="2272250"/>
            <a:ext cx="4570875" cy="2296775"/>
          </a:xfrm>
          <a:prstGeom prst="rect">
            <a:avLst/>
          </a:prstGeom>
          <a:noFill/>
          <a:ln>
            <a:noFill/>
          </a:ln>
        </p:spPr>
      </p:pic>
      <p:cxnSp>
        <p:nvCxnSpPr>
          <p:cNvPr id="121" name="Google Shape;121;p20"/>
          <p:cNvCxnSpPr/>
          <p:nvPr/>
        </p:nvCxnSpPr>
        <p:spPr>
          <a:xfrm flipH="1">
            <a:off x="5292279" y="2702826"/>
            <a:ext cx="8400" cy="1692600"/>
          </a:xfrm>
          <a:prstGeom prst="straightConnector1">
            <a:avLst/>
          </a:prstGeom>
          <a:noFill/>
          <a:ln cap="flat" cmpd="sng" w="19050">
            <a:solidFill>
              <a:srgbClr val="FF0000"/>
            </a:solidFill>
            <a:prstDash val="dot"/>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compares</a:t>
            </a:r>
            <a:endParaRPr/>
          </a:p>
        </p:txBody>
      </p:sp>
      <p:sp>
        <p:nvSpPr>
          <p:cNvPr id="127" name="Google Shape;127;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28" name="Google Shape;128;p21"/>
          <p:cNvGraphicFramePr/>
          <p:nvPr/>
        </p:nvGraphicFramePr>
        <p:xfrm>
          <a:off x="899325" y="1857225"/>
          <a:ext cx="3000000" cy="3000000"/>
        </p:xfrm>
        <a:graphic>
          <a:graphicData uri="http://schemas.openxmlformats.org/drawingml/2006/table">
            <a:tbl>
              <a:tblPr>
                <a:noFill/>
                <a:tableStyleId>{66DCA472-D3FB-4A33-A169-C9192ABB7EEC}</a:tableStyleId>
              </a:tblPr>
              <a:tblGrid>
                <a:gridCol w="638175"/>
                <a:gridCol w="762000"/>
                <a:gridCol w="845300"/>
                <a:gridCol w="722475"/>
                <a:gridCol w="942975"/>
                <a:gridCol w="876300"/>
                <a:gridCol w="1155200"/>
              </a:tblGrid>
              <a:tr h="12700">
                <a:tc>
                  <a:txBody>
                    <a:bodyPr>
                      <a:noAutofit/>
                    </a:bodyPr>
                    <a:lstStyle/>
                    <a:p>
                      <a:pPr indent="0" lvl="0" marL="0" rtl="0" algn="l">
                        <a:lnSpc>
                          <a:spcPct val="150000"/>
                        </a:lnSpc>
                        <a:spcBef>
                          <a:spcPts val="0"/>
                        </a:spcBef>
                        <a:spcAft>
                          <a:spcPts val="0"/>
                        </a:spcAft>
                        <a:buNone/>
                      </a:pPr>
                      <a:r>
                        <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Hidden state</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Batch size</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stateful</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shuffle</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RMSE on test</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Computation time</a:t>
                      </a:r>
                      <a:endParaRPr sz="1100"/>
                    </a:p>
                  </a:txBody>
                  <a:tcPr marT="63500" marB="63500" marR="63500" marL="63500"/>
                </a:tc>
              </a:tr>
              <a:tr h="12700">
                <a:tc>
                  <a:txBody>
                    <a:bodyPr>
                      <a:noAutofit/>
                    </a:bodyPr>
                    <a:lstStyle/>
                    <a:p>
                      <a:pPr indent="0" lvl="0" marL="0" rtl="0" algn="l">
                        <a:lnSpc>
                          <a:spcPct val="150000"/>
                        </a:lnSpc>
                        <a:spcBef>
                          <a:spcPts val="0"/>
                        </a:spcBef>
                        <a:spcAft>
                          <a:spcPts val="0"/>
                        </a:spcAft>
                        <a:buNone/>
                      </a:pPr>
                      <a:r>
                        <a:rPr lang="en" sz="1100"/>
                        <a:t>Model 1</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32</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1260</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False</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False</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0.05941</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88.8275</a:t>
                      </a:r>
                      <a:endParaRPr sz="1100"/>
                    </a:p>
                  </a:txBody>
                  <a:tcPr marT="63500" marB="63500" marR="63500" marL="63500"/>
                </a:tc>
              </a:tr>
              <a:tr h="12700">
                <a:tc>
                  <a:txBody>
                    <a:bodyPr>
                      <a:noAutofit/>
                    </a:bodyPr>
                    <a:lstStyle/>
                    <a:p>
                      <a:pPr indent="0" lvl="0" marL="0" rtl="0" algn="l">
                        <a:lnSpc>
                          <a:spcPct val="150000"/>
                        </a:lnSpc>
                        <a:spcBef>
                          <a:spcPts val="0"/>
                        </a:spcBef>
                        <a:spcAft>
                          <a:spcPts val="0"/>
                        </a:spcAft>
                        <a:buNone/>
                      </a:pPr>
                      <a:r>
                        <a:rPr lang="en" sz="1100"/>
                        <a:t>Model 2</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64</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1260</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True</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False</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0.05945</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93.122</a:t>
                      </a:r>
                      <a:endParaRPr sz="1100"/>
                    </a:p>
                  </a:txBody>
                  <a:tcPr marT="63500" marB="63500" marR="63500" marL="63500"/>
                </a:tc>
              </a:tr>
              <a:tr h="12700">
                <a:tc>
                  <a:txBody>
                    <a:bodyPr>
                      <a:noAutofit/>
                    </a:bodyPr>
                    <a:lstStyle/>
                    <a:p>
                      <a:pPr indent="0" lvl="0" marL="0" rtl="0" algn="l">
                        <a:lnSpc>
                          <a:spcPct val="150000"/>
                        </a:lnSpc>
                        <a:spcBef>
                          <a:spcPts val="0"/>
                        </a:spcBef>
                        <a:spcAft>
                          <a:spcPts val="0"/>
                        </a:spcAft>
                        <a:buNone/>
                      </a:pPr>
                      <a:r>
                        <a:rPr lang="en" sz="1100"/>
                        <a:t>Model 3</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64</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1260</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True</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True</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0.05953</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95.9197</a:t>
                      </a:r>
                      <a:endParaRPr sz="1100"/>
                    </a:p>
                  </a:txBody>
                  <a:tcPr marT="63500" marB="63500" marR="63500" marL="63500"/>
                </a:tc>
              </a:tr>
              <a:tr h="12700">
                <a:tc>
                  <a:txBody>
                    <a:bodyPr>
                      <a:noAutofit/>
                    </a:bodyPr>
                    <a:lstStyle/>
                    <a:p>
                      <a:pPr indent="0" lvl="0" marL="0" rtl="0" algn="l">
                        <a:lnSpc>
                          <a:spcPct val="150000"/>
                        </a:lnSpc>
                        <a:spcBef>
                          <a:spcPts val="0"/>
                        </a:spcBef>
                        <a:spcAft>
                          <a:spcPts val="0"/>
                        </a:spcAft>
                        <a:buNone/>
                      </a:pPr>
                      <a:r>
                        <a:rPr lang="en" sz="1100"/>
                        <a:t>Model 4</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64</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1260</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False</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False</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0.05948</a:t>
                      </a:r>
                      <a:endParaRPr sz="1100"/>
                    </a:p>
                  </a:txBody>
                  <a:tcPr marT="63500" marB="63500" marR="63500" marL="63500"/>
                </a:tc>
                <a:tc>
                  <a:txBody>
                    <a:bodyPr>
                      <a:noAutofit/>
                    </a:bodyPr>
                    <a:lstStyle/>
                    <a:p>
                      <a:pPr indent="0" lvl="0" marL="0" rtl="0" algn="l">
                        <a:lnSpc>
                          <a:spcPct val="150000"/>
                        </a:lnSpc>
                        <a:spcBef>
                          <a:spcPts val="0"/>
                        </a:spcBef>
                        <a:spcAft>
                          <a:spcPts val="0"/>
                        </a:spcAft>
                        <a:buNone/>
                      </a:pPr>
                      <a:r>
                        <a:rPr lang="en" sz="1100"/>
                        <a:t>96.5655</a:t>
                      </a:r>
                      <a:endParaRPr sz="1100"/>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