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Open Sans" panose="020B0606030504020204" pitchFamily="34" charset="0"/>
      <p:regular r:id="rId14"/>
      <p:bold r:id="rId15"/>
      <p:italic r:id="rId16"/>
      <p:boldItalic r:id="rId17"/>
    </p:embeddedFont>
    <p:embeddedFont>
      <p:font typeface="PT Sans Narrow" panose="020B0506020203020204" pitchFamily="34" charset="77"/>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DCA472-D3FB-4A33-A169-C9192ABB7EEC}">
  <a:tblStyle styleId="{66DCA472-D3FB-4A33-A169-C9192ABB7EEC}"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5"/>
    <p:restoredTop sz="94712"/>
  </p:normalViewPr>
  <p:slideViewPr>
    <p:cSldViewPr snapToGrid="0" snapToObjects="1">
      <p:cViewPr varScale="1">
        <p:scale>
          <a:sx n="134" d="100"/>
          <a:sy n="134" d="100"/>
        </p:scale>
        <p:origin x="6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63e153cd9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63e153cd9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63e153cd9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63e153cd9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63e153cd9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63e153cd9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63e153cd9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63e153cd9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63e153cd9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63e153cd9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63e153cd9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63e153cd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63e153cd9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63e153cd9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63e153cd9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63e153cd9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63e153cd9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63e153cd9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463e153cd9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463e153cd9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Predict Future Sales</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Yijia Chen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Stateful vs Stateless</a:t>
            </a:r>
            <a:endParaRPr/>
          </a:p>
        </p:txBody>
      </p:sp>
      <p:pic>
        <p:nvPicPr>
          <p:cNvPr id="134" name="Google Shape;134;p22"/>
          <p:cNvPicPr preferRelativeResize="0"/>
          <p:nvPr/>
        </p:nvPicPr>
        <p:blipFill>
          <a:blip r:embed="rId3">
            <a:alphaModFix/>
          </a:blip>
          <a:stretch>
            <a:fillRect/>
          </a:stretch>
        </p:blipFill>
        <p:spPr>
          <a:xfrm>
            <a:off x="85725" y="1516950"/>
            <a:ext cx="4257675" cy="3083625"/>
          </a:xfrm>
          <a:prstGeom prst="rect">
            <a:avLst/>
          </a:prstGeom>
          <a:noFill/>
          <a:ln>
            <a:noFill/>
          </a:ln>
        </p:spPr>
      </p:pic>
      <p:sp>
        <p:nvSpPr>
          <p:cNvPr id="135" name="Google Shape;135;p22"/>
          <p:cNvSpPr txBox="1"/>
          <p:nvPr/>
        </p:nvSpPr>
        <p:spPr>
          <a:xfrm>
            <a:off x="6288300" y="1174937"/>
            <a:ext cx="1163700" cy="26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Stateful</a:t>
            </a:r>
            <a:endParaRPr/>
          </a:p>
        </p:txBody>
      </p:sp>
      <p:sp>
        <p:nvSpPr>
          <p:cNvPr id="136" name="Google Shape;136;p22"/>
          <p:cNvSpPr txBox="1"/>
          <p:nvPr/>
        </p:nvSpPr>
        <p:spPr>
          <a:xfrm>
            <a:off x="1599209" y="1174937"/>
            <a:ext cx="1163700" cy="26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Stateless</a:t>
            </a:r>
            <a:endParaRPr/>
          </a:p>
        </p:txBody>
      </p:sp>
      <p:pic>
        <p:nvPicPr>
          <p:cNvPr id="137" name="Google Shape;137;p22"/>
          <p:cNvPicPr preferRelativeResize="0"/>
          <p:nvPr/>
        </p:nvPicPr>
        <p:blipFill>
          <a:blip r:embed="rId4">
            <a:alphaModFix/>
          </a:blip>
          <a:stretch>
            <a:fillRect/>
          </a:stretch>
        </p:blipFill>
        <p:spPr>
          <a:xfrm>
            <a:off x="4572000" y="1617775"/>
            <a:ext cx="4163088" cy="298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r>
              <a:rPr lang="zh-Hans" altLang="en-US" dirty="0"/>
              <a:t> </a:t>
            </a:r>
            <a:r>
              <a:rPr lang="en-US" altLang="zh-Hans" dirty="0"/>
              <a:t>&amp;</a:t>
            </a:r>
            <a:r>
              <a:rPr lang="zh-Hans" altLang="en-US" dirty="0"/>
              <a:t> </a:t>
            </a:r>
            <a:r>
              <a:rPr lang="en-US" altLang="zh-Hans" dirty="0"/>
              <a:t>Future</a:t>
            </a:r>
            <a:r>
              <a:rPr lang="zh-Hans" altLang="en-US" dirty="0"/>
              <a:t> </a:t>
            </a:r>
            <a:r>
              <a:rPr lang="en-US" altLang="zh-Hans" dirty="0"/>
              <a:t>Work</a:t>
            </a:r>
            <a:endParaRPr dirty="0"/>
          </a:p>
        </p:txBody>
      </p:sp>
      <p:sp>
        <p:nvSpPr>
          <p:cNvPr id="143" name="Google Shape;143;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dirty="0"/>
              <a:t>LSTM is a useful model to handle time series</a:t>
            </a:r>
            <a:endParaRPr dirty="0"/>
          </a:p>
          <a:p>
            <a:pPr marL="457200" lvl="0" indent="-342900" algn="l" rtl="0">
              <a:lnSpc>
                <a:spcPct val="200000"/>
              </a:lnSpc>
              <a:spcBef>
                <a:spcPts val="0"/>
              </a:spcBef>
              <a:spcAft>
                <a:spcPts val="0"/>
              </a:spcAft>
              <a:buSzPts val="1800"/>
              <a:buChar char="-"/>
            </a:pPr>
            <a:r>
              <a:rPr lang="en" dirty="0" err="1"/>
              <a:t>Stateful</a:t>
            </a:r>
            <a:r>
              <a:rPr lang="en" dirty="0"/>
              <a:t> and stateless is not showing a big difference in this dataset</a:t>
            </a:r>
          </a:p>
          <a:p>
            <a:pPr marL="457200" lvl="0" indent="-342900" algn="l" rtl="0">
              <a:lnSpc>
                <a:spcPct val="200000"/>
              </a:lnSpc>
              <a:spcBef>
                <a:spcPts val="0"/>
              </a:spcBef>
              <a:spcAft>
                <a:spcPts val="0"/>
              </a:spcAft>
              <a:buSzPts val="1800"/>
              <a:buChar char="-"/>
            </a:pPr>
            <a:r>
              <a:rPr lang="en-US" altLang="zh-Hans" dirty="0"/>
              <a:t>Adding</a:t>
            </a:r>
            <a:r>
              <a:rPr lang="zh-Hans" altLang="en-US" dirty="0"/>
              <a:t> </a:t>
            </a:r>
            <a:r>
              <a:rPr lang="en-US" altLang="zh-Hans" dirty="0"/>
              <a:t>price</a:t>
            </a:r>
            <a:r>
              <a:rPr lang="zh-Hans" altLang="en-US" dirty="0"/>
              <a:t> </a:t>
            </a:r>
            <a:r>
              <a:rPr lang="en-US" altLang="zh-Hans" dirty="0"/>
              <a:t>as</a:t>
            </a:r>
            <a:r>
              <a:rPr lang="zh-Hans" altLang="en-US" dirty="0"/>
              <a:t> </a:t>
            </a:r>
            <a:r>
              <a:rPr lang="en-US" altLang="zh-Hans" dirty="0"/>
              <a:t>a</a:t>
            </a:r>
            <a:r>
              <a:rPr lang="zh-Hans" altLang="en-US" dirty="0"/>
              <a:t> </a:t>
            </a:r>
            <a:r>
              <a:rPr lang="en-US" altLang="zh-Hans" dirty="0"/>
              <a:t>feature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 sz="1400"/>
              <a:t>This is a Kaggle ongoing Competition. In this competition, I will predict total sales for every product and store in next month </a:t>
            </a:r>
            <a:endParaRPr sz="1400"/>
          </a:p>
          <a:p>
            <a:pPr marL="457200" lvl="0" indent="0" algn="l" rtl="0">
              <a:lnSpc>
                <a:spcPct val="150000"/>
              </a:lnSpc>
              <a:spcBef>
                <a:spcPts val="1600"/>
              </a:spcBef>
              <a:spcAft>
                <a:spcPts val="0"/>
              </a:spcAft>
              <a:buNone/>
            </a:pPr>
            <a:r>
              <a:rPr lang="en" sz="1400"/>
              <a:t>About the Dataset:</a:t>
            </a:r>
            <a:endParaRPr sz="1400"/>
          </a:p>
          <a:p>
            <a:pPr marL="457200" lvl="0" indent="-317500" algn="l" rtl="0">
              <a:lnSpc>
                <a:spcPct val="150000"/>
              </a:lnSpc>
              <a:spcBef>
                <a:spcPts val="1600"/>
              </a:spcBef>
              <a:spcAft>
                <a:spcPts val="0"/>
              </a:spcAft>
              <a:buSzPts val="1400"/>
              <a:buChar char="-"/>
            </a:pPr>
            <a:r>
              <a:rPr lang="en" sz="1400"/>
              <a:t>The dataset is provided by 1C Company, one of the largest Russian software firms. The dataset includes train and test dataset, as well as information about each store, category and product. </a:t>
            </a:r>
            <a:endParaRPr sz="1400"/>
          </a:p>
          <a:p>
            <a:pPr marL="457200" lvl="0" indent="0" algn="l" rtl="0">
              <a:lnSpc>
                <a:spcPct val="150000"/>
              </a:lnSpc>
              <a:spcBef>
                <a:spcPts val="1600"/>
              </a:spcBef>
              <a:spcAft>
                <a:spcPts val="1600"/>
              </a:spcAft>
              <a:buNone/>
            </a:pP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a:t>
            </a: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 sz="1400"/>
              <a:t>shop_id - unique identifier of a shop</a:t>
            </a:r>
            <a:endParaRPr sz="1400"/>
          </a:p>
          <a:p>
            <a:pPr marL="457200" lvl="0" indent="-317500" algn="l" rtl="0">
              <a:lnSpc>
                <a:spcPct val="150000"/>
              </a:lnSpc>
              <a:spcBef>
                <a:spcPts val="0"/>
              </a:spcBef>
              <a:spcAft>
                <a:spcPts val="0"/>
              </a:spcAft>
              <a:buSzPts val="1400"/>
              <a:buChar char="-"/>
            </a:pPr>
            <a:r>
              <a:rPr lang="en" sz="1400"/>
              <a:t>item_id - unique identifier of a product</a:t>
            </a:r>
            <a:endParaRPr sz="1400"/>
          </a:p>
          <a:p>
            <a:pPr marL="457200" lvl="0" indent="-317500" algn="l" rtl="0">
              <a:lnSpc>
                <a:spcPct val="150000"/>
              </a:lnSpc>
              <a:spcBef>
                <a:spcPts val="0"/>
              </a:spcBef>
              <a:spcAft>
                <a:spcPts val="0"/>
              </a:spcAft>
              <a:buSzPts val="1400"/>
              <a:buChar char="-"/>
            </a:pPr>
            <a:r>
              <a:rPr lang="en" sz="1400"/>
              <a:t>item_category_id - unique identifier of item category</a:t>
            </a:r>
            <a:endParaRPr sz="1400"/>
          </a:p>
          <a:p>
            <a:pPr marL="457200" lvl="0" indent="-317500" algn="l" rtl="0">
              <a:lnSpc>
                <a:spcPct val="150000"/>
              </a:lnSpc>
              <a:spcBef>
                <a:spcPts val="0"/>
              </a:spcBef>
              <a:spcAft>
                <a:spcPts val="0"/>
              </a:spcAft>
              <a:buSzPts val="1400"/>
              <a:buChar char="-"/>
            </a:pPr>
            <a:r>
              <a:rPr lang="en" sz="1400"/>
              <a:t>Item_cnt_day - sales</a:t>
            </a:r>
            <a:endParaRPr sz="1400"/>
          </a:p>
          <a:p>
            <a:pPr marL="457200" lvl="0" indent="-317500" algn="l" rtl="0">
              <a:lnSpc>
                <a:spcPct val="150000"/>
              </a:lnSpc>
              <a:spcBef>
                <a:spcPts val="0"/>
              </a:spcBef>
              <a:spcAft>
                <a:spcPts val="0"/>
              </a:spcAft>
              <a:buSzPts val="1400"/>
              <a:buChar char="-"/>
            </a:pPr>
            <a:r>
              <a:rPr lang="en" sz="1400"/>
              <a:t>date_block_num - a consecutive month number, used for convenience. January 2013 is 0, February 2013 is 1,..., October 2015 is 33</a:t>
            </a:r>
            <a:endParaRPr sz="1400"/>
          </a:p>
          <a:p>
            <a:pPr marL="0" lvl="0" indent="0" algn="l" rtl="0">
              <a:lnSpc>
                <a:spcPct val="150000"/>
              </a:lnSpc>
              <a:spcBef>
                <a:spcPts val="1600"/>
              </a:spcBef>
              <a:spcAft>
                <a:spcPts val="1600"/>
              </a:spcAft>
              <a:buNone/>
            </a:pPr>
            <a:endParaRPr sz="1400"/>
          </a:p>
        </p:txBody>
      </p:sp>
      <p:pic>
        <p:nvPicPr>
          <p:cNvPr id="80" name="Google Shape;80;p15"/>
          <p:cNvPicPr preferRelativeResize="0"/>
          <p:nvPr/>
        </p:nvPicPr>
        <p:blipFill rotWithShape="1">
          <a:blip r:embed="rId3">
            <a:alphaModFix/>
          </a:blip>
          <a:srcRect r="8809"/>
          <a:stretch/>
        </p:blipFill>
        <p:spPr>
          <a:xfrm>
            <a:off x="657650" y="3309450"/>
            <a:ext cx="5420000" cy="1495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EDA</a:t>
            </a:r>
            <a:endParaRPr/>
          </a:p>
        </p:txBody>
      </p:sp>
      <p:sp>
        <p:nvSpPr>
          <p:cNvPr id="86" name="Google Shape;86;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87" name="Google Shape;87;p16"/>
          <p:cNvPicPr preferRelativeResize="0"/>
          <p:nvPr/>
        </p:nvPicPr>
        <p:blipFill>
          <a:blip r:embed="rId3">
            <a:alphaModFix/>
          </a:blip>
          <a:stretch>
            <a:fillRect/>
          </a:stretch>
        </p:blipFill>
        <p:spPr>
          <a:xfrm>
            <a:off x="311700" y="1342625"/>
            <a:ext cx="4186625" cy="2122875"/>
          </a:xfrm>
          <a:prstGeom prst="rect">
            <a:avLst/>
          </a:prstGeom>
          <a:noFill/>
          <a:ln>
            <a:noFill/>
          </a:ln>
        </p:spPr>
      </p:pic>
      <p:pic>
        <p:nvPicPr>
          <p:cNvPr id="88" name="Google Shape;88;p16"/>
          <p:cNvPicPr preferRelativeResize="0"/>
          <p:nvPr/>
        </p:nvPicPr>
        <p:blipFill>
          <a:blip r:embed="rId4">
            <a:alphaModFix/>
          </a:blip>
          <a:stretch>
            <a:fillRect/>
          </a:stretch>
        </p:blipFill>
        <p:spPr>
          <a:xfrm>
            <a:off x="4627175" y="1342625"/>
            <a:ext cx="4349925" cy="222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Long Short Term Memory</a:t>
            </a:r>
            <a:endParaRPr/>
          </a:p>
        </p:txBody>
      </p:sp>
      <p:sp>
        <p:nvSpPr>
          <p:cNvPr id="94" name="Google Shape;94;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5" name="Google Shape;95;p17"/>
          <p:cNvPicPr preferRelativeResize="0"/>
          <p:nvPr/>
        </p:nvPicPr>
        <p:blipFill>
          <a:blip r:embed="rId3">
            <a:alphaModFix/>
          </a:blip>
          <a:stretch>
            <a:fillRect/>
          </a:stretch>
        </p:blipFill>
        <p:spPr>
          <a:xfrm>
            <a:off x="942975" y="1266324"/>
            <a:ext cx="6838949" cy="2515101"/>
          </a:xfrm>
          <a:prstGeom prst="rect">
            <a:avLst/>
          </a:prstGeom>
          <a:noFill/>
          <a:ln>
            <a:noFill/>
          </a:ln>
        </p:spPr>
      </p:pic>
      <p:pic>
        <p:nvPicPr>
          <p:cNvPr id="96" name="Google Shape;96;p17"/>
          <p:cNvPicPr preferRelativeResize="0"/>
          <p:nvPr/>
        </p:nvPicPr>
        <p:blipFill>
          <a:blip r:embed="rId4">
            <a:alphaModFix/>
          </a:blip>
          <a:stretch>
            <a:fillRect/>
          </a:stretch>
        </p:blipFill>
        <p:spPr>
          <a:xfrm>
            <a:off x="1940113" y="3895325"/>
            <a:ext cx="5000625" cy="923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Preprocessing</a:t>
            </a:r>
            <a:endParaRPr/>
          </a:p>
        </p:txBody>
      </p:sp>
      <p:sp>
        <p:nvSpPr>
          <p:cNvPr id="102" name="Google Shape;102;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Char char="-"/>
            </a:pPr>
            <a:r>
              <a:rPr lang="en" sz="1400" dirty="0"/>
              <a:t>Remove outliers, duplicates</a:t>
            </a:r>
            <a:endParaRPr sz="1400" dirty="0"/>
          </a:p>
          <a:p>
            <a:pPr marL="457200" lvl="0" indent="-317500" algn="l" rtl="0">
              <a:lnSpc>
                <a:spcPct val="200000"/>
              </a:lnSpc>
              <a:spcBef>
                <a:spcPts val="0"/>
              </a:spcBef>
              <a:spcAft>
                <a:spcPts val="0"/>
              </a:spcAft>
              <a:buSzPts val="1400"/>
              <a:buChar char="-"/>
            </a:pPr>
            <a:r>
              <a:rPr lang="en" sz="1400" dirty="0"/>
              <a:t>Min Max Scaler </a:t>
            </a:r>
            <a:endParaRPr sz="1400" dirty="0"/>
          </a:p>
          <a:p>
            <a:pPr marL="457200" lvl="0" indent="-317500" algn="l" rtl="0">
              <a:lnSpc>
                <a:spcPct val="200000"/>
              </a:lnSpc>
              <a:spcBef>
                <a:spcPts val="0"/>
              </a:spcBef>
              <a:spcAft>
                <a:spcPts val="0"/>
              </a:spcAft>
              <a:buSzPts val="1400"/>
              <a:buChar char="-"/>
            </a:pPr>
            <a:r>
              <a:rPr lang="en" sz="1400" dirty="0"/>
              <a:t>Reshape to [samples, time steps, features]</a:t>
            </a:r>
            <a:endParaRPr sz="1400" dirty="0"/>
          </a:p>
        </p:txBody>
      </p:sp>
      <p:pic>
        <p:nvPicPr>
          <p:cNvPr id="103" name="Google Shape;103;p18"/>
          <p:cNvPicPr preferRelativeResize="0"/>
          <p:nvPr/>
        </p:nvPicPr>
        <p:blipFill>
          <a:blip r:embed="rId3">
            <a:alphaModFix/>
          </a:blip>
          <a:stretch>
            <a:fillRect/>
          </a:stretch>
        </p:blipFill>
        <p:spPr>
          <a:xfrm>
            <a:off x="6410369" y="1045700"/>
            <a:ext cx="2347550" cy="2138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LSTM for one product</a:t>
            </a:r>
            <a:endParaRPr/>
          </a:p>
        </p:txBody>
      </p:sp>
      <p:sp>
        <p:nvSpPr>
          <p:cNvPr id="109" name="Google Shape;109;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dirty="0"/>
              <a:t>Choose a random product</a:t>
            </a:r>
            <a:endParaRPr dirty="0"/>
          </a:p>
          <a:p>
            <a:pPr marL="457200" lvl="0" indent="-342900" algn="l" rtl="0">
              <a:lnSpc>
                <a:spcPct val="150000"/>
              </a:lnSpc>
              <a:spcBef>
                <a:spcPts val="0"/>
              </a:spcBef>
              <a:spcAft>
                <a:spcPts val="0"/>
              </a:spcAft>
              <a:buSzPts val="1800"/>
              <a:buChar char="-"/>
            </a:pPr>
            <a:r>
              <a:rPr lang="en" dirty="0"/>
              <a:t>Recreate the dataset</a:t>
            </a:r>
            <a:endParaRPr dirty="0"/>
          </a:p>
          <a:p>
            <a:pPr marL="457200" lvl="0" indent="-342900" algn="l" rtl="0">
              <a:lnSpc>
                <a:spcPct val="150000"/>
              </a:lnSpc>
              <a:spcBef>
                <a:spcPts val="0"/>
              </a:spcBef>
              <a:spcAft>
                <a:spcPts val="0"/>
              </a:spcAft>
              <a:buSzPts val="1800"/>
              <a:buChar char="-"/>
            </a:pPr>
            <a:r>
              <a:rPr lang="en" dirty="0"/>
              <a:t>Tried different lookback </a:t>
            </a:r>
          </a:p>
          <a:p>
            <a:pPr lvl="0">
              <a:lnSpc>
                <a:spcPct val="150000"/>
              </a:lnSpc>
              <a:buChar char="-"/>
            </a:pPr>
            <a:r>
              <a:rPr lang="en-US" altLang="zh-Hans" dirty="0"/>
              <a:t>Lowest</a:t>
            </a:r>
            <a:r>
              <a:rPr lang="zh-Hans" altLang="en-US" dirty="0"/>
              <a:t> </a:t>
            </a:r>
            <a:r>
              <a:rPr lang="en-US" altLang="zh-Hans" dirty="0"/>
              <a:t>RMSE</a:t>
            </a:r>
            <a:r>
              <a:rPr lang="zh-Hans" altLang="en-US" dirty="0"/>
              <a:t> </a:t>
            </a:r>
            <a:r>
              <a:rPr lang="en-GB" dirty="0"/>
              <a:t>0.2806</a:t>
            </a:r>
            <a:r>
              <a:rPr lang="zh-Hans" altLang="en-US" dirty="0"/>
              <a:t> </a:t>
            </a:r>
            <a:endParaRPr dirty="0"/>
          </a:p>
        </p:txBody>
      </p:sp>
      <p:pic>
        <p:nvPicPr>
          <p:cNvPr id="110" name="Google Shape;110;p19"/>
          <p:cNvPicPr preferRelativeResize="0"/>
          <p:nvPr/>
        </p:nvPicPr>
        <p:blipFill>
          <a:blip r:embed="rId3">
            <a:alphaModFix/>
          </a:blip>
          <a:stretch>
            <a:fillRect/>
          </a:stretch>
        </p:blipFill>
        <p:spPr>
          <a:xfrm>
            <a:off x="311700" y="2961775"/>
            <a:ext cx="2676775" cy="1831475"/>
          </a:xfrm>
          <a:prstGeom prst="rect">
            <a:avLst/>
          </a:prstGeom>
          <a:noFill/>
          <a:ln>
            <a:noFill/>
          </a:ln>
        </p:spPr>
      </p:pic>
      <p:pic>
        <p:nvPicPr>
          <p:cNvPr id="111" name="Google Shape;111;p19"/>
          <p:cNvPicPr preferRelativeResize="0"/>
          <p:nvPr/>
        </p:nvPicPr>
        <p:blipFill>
          <a:blip r:embed="rId4">
            <a:alphaModFix/>
          </a:blip>
          <a:stretch>
            <a:fillRect/>
          </a:stretch>
        </p:blipFill>
        <p:spPr>
          <a:xfrm>
            <a:off x="3221750" y="2961775"/>
            <a:ext cx="2676775" cy="1839731"/>
          </a:xfrm>
          <a:prstGeom prst="rect">
            <a:avLst/>
          </a:prstGeom>
          <a:noFill/>
          <a:ln>
            <a:noFill/>
          </a:ln>
        </p:spPr>
      </p:pic>
      <p:pic>
        <p:nvPicPr>
          <p:cNvPr id="112" name="Google Shape;112;p19"/>
          <p:cNvPicPr preferRelativeResize="0"/>
          <p:nvPr/>
        </p:nvPicPr>
        <p:blipFill>
          <a:blip r:embed="rId5">
            <a:alphaModFix/>
          </a:blip>
          <a:stretch>
            <a:fillRect/>
          </a:stretch>
        </p:blipFill>
        <p:spPr>
          <a:xfrm>
            <a:off x="6082650" y="2961775"/>
            <a:ext cx="2749650" cy="1902225"/>
          </a:xfrm>
          <a:prstGeom prst="rect">
            <a:avLst/>
          </a:prstGeom>
          <a:noFill/>
          <a:ln>
            <a:noFill/>
          </a:ln>
        </p:spPr>
      </p:pic>
      <p:pic>
        <p:nvPicPr>
          <p:cNvPr id="113" name="Google Shape;113;p19"/>
          <p:cNvPicPr preferRelativeResize="0"/>
          <p:nvPr/>
        </p:nvPicPr>
        <p:blipFill>
          <a:blip r:embed="rId6">
            <a:alphaModFix/>
          </a:blip>
          <a:stretch>
            <a:fillRect/>
          </a:stretch>
        </p:blipFill>
        <p:spPr>
          <a:xfrm>
            <a:off x="6402675" y="1662350"/>
            <a:ext cx="2343150" cy="990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LSTM to predict sales</a:t>
            </a:r>
            <a:endParaRPr/>
          </a:p>
        </p:txBody>
      </p:sp>
      <p:sp>
        <p:nvSpPr>
          <p:cNvPr id="119" name="Google Shape;119;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Char char="-"/>
            </a:pPr>
            <a:r>
              <a:rPr lang="en" sz="1400"/>
              <a:t>Set train, test, target</a:t>
            </a:r>
            <a:endParaRPr sz="1400"/>
          </a:p>
          <a:p>
            <a:pPr marL="457200" lvl="0" indent="-317500" algn="l" rtl="0">
              <a:lnSpc>
                <a:spcPct val="200000"/>
              </a:lnSpc>
              <a:spcBef>
                <a:spcPts val="0"/>
              </a:spcBef>
              <a:spcAft>
                <a:spcPts val="0"/>
              </a:spcAft>
              <a:buSzPts val="1400"/>
              <a:buChar char="-"/>
            </a:pPr>
            <a:r>
              <a:rPr lang="en" sz="1400"/>
              <a:t>The last month ‘2015-10’ is the target to predict</a:t>
            </a:r>
            <a:endParaRPr sz="1400"/>
          </a:p>
        </p:txBody>
      </p:sp>
      <p:pic>
        <p:nvPicPr>
          <p:cNvPr id="120" name="Google Shape;120;p20"/>
          <p:cNvPicPr preferRelativeResize="0"/>
          <p:nvPr/>
        </p:nvPicPr>
        <p:blipFill>
          <a:blip r:embed="rId3">
            <a:alphaModFix/>
          </a:blip>
          <a:stretch>
            <a:fillRect/>
          </a:stretch>
        </p:blipFill>
        <p:spPr>
          <a:xfrm>
            <a:off x="1168700" y="2272250"/>
            <a:ext cx="4570875" cy="2296775"/>
          </a:xfrm>
          <a:prstGeom prst="rect">
            <a:avLst/>
          </a:prstGeom>
          <a:noFill/>
          <a:ln>
            <a:noFill/>
          </a:ln>
        </p:spPr>
      </p:pic>
      <p:cxnSp>
        <p:nvCxnSpPr>
          <p:cNvPr id="121" name="Google Shape;121;p20"/>
          <p:cNvCxnSpPr/>
          <p:nvPr/>
        </p:nvCxnSpPr>
        <p:spPr>
          <a:xfrm flipH="1">
            <a:off x="5292279" y="2702826"/>
            <a:ext cx="8400" cy="1692600"/>
          </a:xfrm>
          <a:prstGeom prst="straightConnector1">
            <a:avLst/>
          </a:prstGeom>
          <a:noFill/>
          <a:ln w="19050" cap="flat" cmpd="sng">
            <a:solidFill>
              <a:srgbClr val="FF0000"/>
            </a:solidFill>
            <a:prstDash val="dot"/>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compares</a:t>
            </a:r>
            <a:endParaRPr/>
          </a:p>
        </p:txBody>
      </p:sp>
      <p:sp>
        <p:nvSpPr>
          <p:cNvPr id="127" name="Google Shape;127;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285750" indent="-285750">
              <a:spcAft>
                <a:spcPts val="1600"/>
              </a:spcAft>
            </a:pPr>
            <a:r>
              <a:rPr lang="en-US" altLang="zh-Hans" dirty="0"/>
              <a:t>Epochs</a:t>
            </a:r>
            <a:r>
              <a:rPr lang="zh-Hans" altLang="en-US" dirty="0"/>
              <a:t> </a:t>
            </a:r>
            <a:r>
              <a:rPr lang="en-US" altLang="zh-Hans" dirty="0"/>
              <a:t>=</a:t>
            </a:r>
            <a:r>
              <a:rPr lang="zh-Hans" altLang="en-US" dirty="0"/>
              <a:t> </a:t>
            </a:r>
            <a:r>
              <a:rPr lang="en-US" altLang="zh-Hans" dirty="0"/>
              <a:t>20</a:t>
            </a:r>
          </a:p>
          <a:p>
            <a:pPr marL="285750" indent="-285750">
              <a:spcAft>
                <a:spcPts val="1600"/>
              </a:spcAft>
            </a:pPr>
            <a:r>
              <a:rPr lang="en-US" altLang="zh-Hans" dirty="0"/>
              <a:t>Optimizer:</a:t>
            </a:r>
            <a:r>
              <a:rPr lang="zh-Hans" altLang="en-US" dirty="0"/>
              <a:t> </a:t>
            </a:r>
            <a:r>
              <a:rPr lang="en-US" altLang="zh-Hans" dirty="0"/>
              <a:t>Adam</a:t>
            </a:r>
            <a:endParaRPr dirty="0"/>
          </a:p>
        </p:txBody>
      </p:sp>
      <p:graphicFrame>
        <p:nvGraphicFramePr>
          <p:cNvPr id="128" name="Google Shape;128;p21"/>
          <p:cNvGraphicFramePr/>
          <p:nvPr>
            <p:extLst>
              <p:ext uri="{D42A27DB-BD31-4B8C-83A1-F6EECF244321}">
                <p14:modId xmlns:p14="http://schemas.microsoft.com/office/powerpoint/2010/main" val="2363762898"/>
              </p:ext>
            </p:extLst>
          </p:nvPr>
        </p:nvGraphicFramePr>
        <p:xfrm>
          <a:off x="689773" y="2571600"/>
          <a:ext cx="7492201" cy="1737045"/>
        </p:xfrm>
        <a:graphic>
          <a:graphicData uri="http://schemas.openxmlformats.org/drawingml/2006/table">
            <a:tbl>
              <a:tblPr>
                <a:noFill/>
                <a:tableStyleId>{66DCA472-D3FB-4A33-A169-C9192ABB7EEC}</a:tableStyleId>
              </a:tblPr>
              <a:tblGrid>
                <a:gridCol w="804610">
                  <a:extLst>
                    <a:ext uri="{9D8B030D-6E8A-4147-A177-3AD203B41FA5}">
                      <a16:colId xmlns:a16="http://schemas.microsoft.com/office/drawing/2014/main" val="20000"/>
                    </a:ext>
                  </a:extLst>
                </a:gridCol>
                <a:gridCol w="1188786">
                  <a:extLst>
                    <a:ext uri="{9D8B030D-6E8A-4147-A177-3AD203B41FA5}">
                      <a16:colId xmlns:a16="http://schemas.microsoft.com/office/drawing/2014/main" val="20001"/>
                    </a:ext>
                  </a:extLst>
                </a:gridCol>
                <a:gridCol w="1040036">
                  <a:extLst>
                    <a:ext uri="{9D8B030D-6E8A-4147-A177-3AD203B41FA5}">
                      <a16:colId xmlns:a16="http://schemas.microsoft.com/office/drawing/2014/main" val="20002"/>
                    </a:ext>
                  </a:extLst>
                </a:gridCol>
                <a:gridCol w="978252">
                  <a:extLst>
                    <a:ext uri="{9D8B030D-6E8A-4147-A177-3AD203B41FA5}">
                      <a16:colId xmlns:a16="http://schemas.microsoft.com/office/drawing/2014/main" val="20003"/>
                    </a:ext>
                  </a:extLst>
                </a:gridCol>
                <a:gridCol w="919204">
                  <a:extLst>
                    <a:ext uri="{9D8B030D-6E8A-4147-A177-3AD203B41FA5}">
                      <a16:colId xmlns:a16="http://schemas.microsoft.com/office/drawing/2014/main" val="20004"/>
                    </a:ext>
                  </a:extLst>
                </a:gridCol>
                <a:gridCol w="1284437">
                  <a:extLst>
                    <a:ext uri="{9D8B030D-6E8A-4147-A177-3AD203B41FA5}">
                      <a16:colId xmlns:a16="http://schemas.microsoft.com/office/drawing/2014/main" val="20005"/>
                    </a:ext>
                  </a:extLst>
                </a:gridCol>
                <a:gridCol w="1276876">
                  <a:extLst>
                    <a:ext uri="{9D8B030D-6E8A-4147-A177-3AD203B41FA5}">
                      <a16:colId xmlns:a16="http://schemas.microsoft.com/office/drawing/2014/main" val="20006"/>
                    </a:ext>
                  </a:extLst>
                </a:gridCol>
              </a:tblGrid>
              <a:tr h="0">
                <a:tc>
                  <a:txBody>
                    <a:bodyPr/>
                    <a:lstStyle/>
                    <a:p>
                      <a:pPr marL="0" lvl="0" indent="0" algn="l" rtl="0">
                        <a:lnSpc>
                          <a:spcPct val="150000"/>
                        </a:lnSpc>
                        <a:spcBef>
                          <a:spcPts val="0"/>
                        </a:spcBef>
                        <a:spcAft>
                          <a:spcPts val="0"/>
                        </a:spcAft>
                        <a:buNone/>
                      </a:pPr>
                      <a:endParaRPr sz="1100" dirty="0"/>
                    </a:p>
                  </a:txBody>
                  <a:tcPr marL="63500" marR="63500" marT="63500" marB="63500"/>
                </a:tc>
                <a:tc>
                  <a:txBody>
                    <a:bodyPr/>
                    <a:lstStyle/>
                    <a:p>
                      <a:pPr marL="0" lvl="0" indent="0" algn="l" rtl="0">
                        <a:lnSpc>
                          <a:spcPct val="150000"/>
                        </a:lnSpc>
                        <a:spcBef>
                          <a:spcPts val="0"/>
                        </a:spcBef>
                        <a:spcAft>
                          <a:spcPts val="0"/>
                        </a:spcAft>
                        <a:buNone/>
                      </a:pPr>
                      <a:r>
                        <a:rPr lang="en" sz="1100" dirty="0"/>
                        <a:t>Hidden </a:t>
                      </a:r>
                      <a:r>
                        <a:rPr lang="en-US" altLang="zh-Hans" sz="1100" dirty="0"/>
                        <a:t>neuron</a:t>
                      </a:r>
                      <a:endParaRPr sz="1100" dirty="0"/>
                    </a:p>
                  </a:txBody>
                  <a:tcPr marL="63500" marR="63500" marT="63500" marB="63500"/>
                </a:tc>
                <a:tc>
                  <a:txBody>
                    <a:bodyPr/>
                    <a:lstStyle/>
                    <a:p>
                      <a:pPr marL="0" lvl="0" indent="0" algn="l" rtl="0">
                        <a:lnSpc>
                          <a:spcPct val="150000"/>
                        </a:lnSpc>
                        <a:spcBef>
                          <a:spcPts val="0"/>
                        </a:spcBef>
                        <a:spcAft>
                          <a:spcPts val="0"/>
                        </a:spcAft>
                        <a:buNone/>
                      </a:pPr>
                      <a:r>
                        <a:rPr lang="en" sz="1100"/>
                        <a:t>Batch size</a:t>
                      </a:r>
                      <a:endParaRPr sz="1100"/>
                    </a:p>
                  </a:txBody>
                  <a:tcPr marL="63500" marR="63500" marT="63500" marB="63500"/>
                </a:tc>
                <a:tc>
                  <a:txBody>
                    <a:bodyPr/>
                    <a:lstStyle/>
                    <a:p>
                      <a:pPr marL="0" lvl="0" indent="0" algn="l" rtl="0">
                        <a:lnSpc>
                          <a:spcPct val="150000"/>
                        </a:lnSpc>
                        <a:spcBef>
                          <a:spcPts val="0"/>
                        </a:spcBef>
                        <a:spcAft>
                          <a:spcPts val="0"/>
                        </a:spcAft>
                        <a:buNone/>
                      </a:pPr>
                      <a:r>
                        <a:rPr lang="en" sz="1100"/>
                        <a:t>stateful</a:t>
                      </a:r>
                      <a:endParaRPr sz="1100"/>
                    </a:p>
                  </a:txBody>
                  <a:tcPr marL="63500" marR="63500" marT="63500" marB="63500"/>
                </a:tc>
                <a:tc>
                  <a:txBody>
                    <a:bodyPr/>
                    <a:lstStyle/>
                    <a:p>
                      <a:pPr marL="0" lvl="0" indent="0" algn="l" rtl="0">
                        <a:lnSpc>
                          <a:spcPct val="150000"/>
                        </a:lnSpc>
                        <a:spcBef>
                          <a:spcPts val="0"/>
                        </a:spcBef>
                        <a:spcAft>
                          <a:spcPts val="0"/>
                        </a:spcAft>
                        <a:buNone/>
                      </a:pPr>
                      <a:r>
                        <a:rPr lang="en" sz="1100"/>
                        <a:t>shuffle</a:t>
                      </a:r>
                      <a:endParaRPr sz="1100"/>
                    </a:p>
                  </a:txBody>
                  <a:tcPr marL="63500" marR="63500" marT="63500" marB="63500"/>
                </a:tc>
                <a:tc>
                  <a:txBody>
                    <a:bodyPr/>
                    <a:lstStyle/>
                    <a:p>
                      <a:pPr marL="0" lvl="0" indent="0" algn="l" rtl="0">
                        <a:lnSpc>
                          <a:spcPct val="150000"/>
                        </a:lnSpc>
                        <a:spcBef>
                          <a:spcPts val="0"/>
                        </a:spcBef>
                        <a:spcAft>
                          <a:spcPts val="0"/>
                        </a:spcAft>
                        <a:buNone/>
                      </a:pPr>
                      <a:r>
                        <a:rPr lang="en" sz="1100" dirty="0"/>
                        <a:t>RMSE on test</a:t>
                      </a:r>
                      <a:endParaRPr sz="1100" dirty="0"/>
                    </a:p>
                  </a:txBody>
                  <a:tcPr marL="63500" marR="63500" marT="63500" marB="63500"/>
                </a:tc>
                <a:tc>
                  <a:txBody>
                    <a:bodyPr/>
                    <a:lstStyle/>
                    <a:p>
                      <a:pPr marL="0" lvl="0" indent="0" algn="l" rtl="0">
                        <a:lnSpc>
                          <a:spcPct val="150000"/>
                        </a:lnSpc>
                        <a:spcBef>
                          <a:spcPts val="0"/>
                        </a:spcBef>
                        <a:spcAft>
                          <a:spcPts val="0"/>
                        </a:spcAft>
                        <a:buNone/>
                      </a:pPr>
                      <a:r>
                        <a:rPr lang="en" sz="1100"/>
                        <a:t>Computation time</a:t>
                      </a:r>
                      <a:endParaRPr sz="1100"/>
                    </a:p>
                  </a:txBody>
                  <a:tcPr marL="63500" marR="63500" marT="63500" marB="63500"/>
                </a:tc>
                <a:extLst>
                  <a:ext uri="{0D108BD9-81ED-4DB2-BD59-A6C34878D82A}">
                    <a16:rowId xmlns:a16="http://schemas.microsoft.com/office/drawing/2014/main" val="10000"/>
                  </a:ext>
                </a:extLst>
              </a:tr>
              <a:tr h="0">
                <a:tc>
                  <a:txBody>
                    <a:bodyPr/>
                    <a:lstStyle/>
                    <a:p>
                      <a:pPr marL="0" lvl="0" indent="0" algn="l" rtl="0">
                        <a:lnSpc>
                          <a:spcPct val="150000"/>
                        </a:lnSpc>
                        <a:spcBef>
                          <a:spcPts val="0"/>
                        </a:spcBef>
                        <a:spcAft>
                          <a:spcPts val="0"/>
                        </a:spcAft>
                        <a:buNone/>
                      </a:pPr>
                      <a:r>
                        <a:rPr lang="en" sz="1100"/>
                        <a:t>Model 1</a:t>
                      </a:r>
                      <a:endParaRPr sz="1100"/>
                    </a:p>
                  </a:txBody>
                  <a:tcPr marL="63500" marR="63500" marT="63500" marB="63500"/>
                </a:tc>
                <a:tc>
                  <a:txBody>
                    <a:bodyPr/>
                    <a:lstStyle/>
                    <a:p>
                      <a:pPr marL="0" lvl="0" indent="0" algn="l" rtl="0">
                        <a:lnSpc>
                          <a:spcPct val="150000"/>
                        </a:lnSpc>
                        <a:spcBef>
                          <a:spcPts val="0"/>
                        </a:spcBef>
                        <a:spcAft>
                          <a:spcPts val="0"/>
                        </a:spcAft>
                        <a:buNone/>
                      </a:pPr>
                      <a:r>
                        <a:rPr lang="en" sz="1100"/>
                        <a:t>32</a:t>
                      </a:r>
                      <a:endParaRPr sz="1100"/>
                    </a:p>
                  </a:txBody>
                  <a:tcPr marL="63500" marR="63500" marT="63500" marB="63500"/>
                </a:tc>
                <a:tc>
                  <a:txBody>
                    <a:bodyPr/>
                    <a:lstStyle/>
                    <a:p>
                      <a:pPr marL="0" lvl="0" indent="0" algn="l" rtl="0">
                        <a:lnSpc>
                          <a:spcPct val="150000"/>
                        </a:lnSpc>
                        <a:spcBef>
                          <a:spcPts val="0"/>
                        </a:spcBef>
                        <a:spcAft>
                          <a:spcPts val="0"/>
                        </a:spcAft>
                        <a:buNone/>
                      </a:pPr>
                      <a:r>
                        <a:rPr lang="en" sz="1100"/>
                        <a:t>1260</a:t>
                      </a:r>
                      <a:endParaRPr sz="1100"/>
                    </a:p>
                  </a:txBody>
                  <a:tcPr marL="63500" marR="63500" marT="63500" marB="63500"/>
                </a:tc>
                <a:tc>
                  <a:txBody>
                    <a:bodyPr/>
                    <a:lstStyle/>
                    <a:p>
                      <a:pPr marL="0" lvl="0" indent="0" algn="l" rtl="0">
                        <a:lnSpc>
                          <a:spcPct val="150000"/>
                        </a:lnSpc>
                        <a:spcBef>
                          <a:spcPts val="0"/>
                        </a:spcBef>
                        <a:spcAft>
                          <a:spcPts val="0"/>
                        </a:spcAft>
                        <a:buNone/>
                      </a:pPr>
                      <a:r>
                        <a:rPr lang="en" sz="1100"/>
                        <a:t>False</a:t>
                      </a:r>
                      <a:endParaRPr sz="1100"/>
                    </a:p>
                  </a:txBody>
                  <a:tcPr marL="63500" marR="63500" marT="63500" marB="63500"/>
                </a:tc>
                <a:tc>
                  <a:txBody>
                    <a:bodyPr/>
                    <a:lstStyle/>
                    <a:p>
                      <a:pPr marL="0" lvl="0" indent="0" algn="l" rtl="0">
                        <a:lnSpc>
                          <a:spcPct val="150000"/>
                        </a:lnSpc>
                        <a:spcBef>
                          <a:spcPts val="0"/>
                        </a:spcBef>
                        <a:spcAft>
                          <a:spcPts val="0"/>
                        </a:spcAft>
                        <a:buNone/>
                      </a:pPr>
                      <a:r>
                        <a:rPr lang="en" sz="1100"/>
                        <a:t>False</a:t>
                      </a:r>
                      <a:endParaRPr sz="1100"/>
                    </a:p>
                  </a:txBody>
                  <a:tcPr marL="63500" marR="63500" marT="63500" marB="63500"/>
                </a:tc>
                <a:tc>
                  <a:txBody>
                    <a:bodyPr/>
                    <a:lstStyle/>
                    <a:p>
                      <a:pPr marL="0" lvl="0" indent="0" algn="l" rtl="0">
                        <a:lnSpc>
                          <a:spcPct val="150000"/>
                        </a:lnSpc>
                        <a:spcBef>
                          <a:spcPts val="0"/>
                        </a:spcBef>
                        <a:spcAft>
                          <a:spcPts val="0"/>
                        </a:spcAft>
                        <a:buNone/>
                      </a:pPr>
                      <a:r>
                        <a:rPr lang="en" sz="1100"/>
                        <a:t>0.05941</a:t>
                      </a:r>
                      <a:endParaRPr sz="1100"/>
                    </a:p>
                  </a:txBody>
                  <a:tcPr marL="63500" marR="63500" marT="63500" marB="63500"/>
                </a:tc>
                <a:tc>
                  <a:txBody>
                    <a:bodyPr/>
                    <a:lstStyle/>
                    <a:p>
                      <a:pPr marL="0" lvl="0" indent="0" algn="l" rtl="0">
                        <a:lnSpc>
                          <a:spcPct val="150000"/>
                        </a:lnSpc>
                        <a:spcBef>
                          <a:spcPts val="0"/>
                        </a:spcBef>
                        <a:spcAft>
                          <a:spcPts val="0"/>
                        </a:spcAft>
                        <a:buNone/>
                      </a:pPr>
                      <a:r>
                        <a:rPr lang="en" sz="1100"/>
                        <a:t>88.8275</a:t>
                      </a:r>
                      <a:endParaRPr sz="1100"/>
                    </a:p>
                  </a:txBody>
                  <a:tcPr marL="63500" marR="63500" marT="63500" marB="63500"/>
                </a:tc>
                <a:extLst>
                  <a:ext uri="{0D108BD9-81ED-4DB2-BD59-A6C34878D82A}">
                    <a16:rowId xmlns:a16="http://schemas.microsoft.com/office/drawing/2014/main" val="10001"/>
                  </a:ext>
                </a:extLst>
              </a:tr>
              <a:tr h="0">
                <a:tc>
                  <a:txBody>
                    <a:bodyPr/>
                    <a:lstStyle/>
                    <a:p>
                      <a:pPr marL="0" lvl="0" indent="0" algn="l" rtl="0">
                        <a:lnSpc>
                          <a:spcPct val="150000"/>
                        </a:lnSpc>
                        <a:spcBef>
                          <a:spcPts val="0"/>
                        </a:spcBef>
                        <a:spcAft>
                          <a:spcPts val="0"/>
                        </a:spcAft>
                        <a:buNone/>
                      </a:pPr>
                      <a:r>
                        <a:rPr lang="en" sz="1100"/>
                        <a:t>Model 2</a:t>
                      </a:r>
                      <a:endParaRPr sz="1100"/>
                    </a:p>
                  </a:txBody>
                  <a:tcPr marL="63500" marR="63500" marT="63500" marB="63500"/>
                </a:tc>
                <a:tc>
                  <a:txBody>
                    <a:bodyPr/>
                    <a:lstStyle/>
                    <a:p>
                      <a:pPr marL="0" lvl="0" indent="0" algn="l" rtl="0">
                        <a:lnSpc>
                          <a:spcPct val="150000"/>
                        </a:lnSpc>
                        <a:spcBef>
                          <a:spcPts val="0"/>
                        </a:spcBef>
                        <a:spcAft>
                          <a:spcPts val="0"/>
                        </a:spcAft>
                        <a:buNone/>
                      </a:pPr>
                      <a:r>
                        <a:rPr lang="en" sz="1100"/>
                        <a:t>64</a:t>
                      </a:r>
                      <a:endParaRPr sz="1100"/>
                    </a:p>
                  </a:txBody>
                  <a:tcPr marL="63500" marR="63500" marT="63500" marB="63500"/>
                </a:tc>
                <a:tc>
                  <a:txBody>
                    <a:bodyPr/>
                    <a:lstStyle/>
                    <a:p>
                      <a:pPr marL="0" lvl="0" indent="0" algn="l" rtl="0">
                        <a:lnSpc>
                          <a:spcPct val="150000"/>
                        </a:lnSpc>
                        <a:spcBef>
                          <a:spcPts val="0"/>
                        </a:spcBef>
                        <a:spcAft>
                          <a:spcPts val="0"/>
                        </a:spcAft>
                        <a:buNone/>
                      </a:pPr>
                      <a:r>
                        <a:rPr lang="en" sz="1100"/>
                        <a:t>1260</a:t>
                      </a:r>
                      <a:endParaRPr sz="1100"/>
                    </a:p>
                  </a:txBody>
                  <a:tcPr marL="63500" marR="63500" marT="63500" marB="63500"/>
                </a:tc>
                <a:tc>
                  <a:txBody>
                    <a:bodyPr/>
                    <a:lstStyle/>
                    <a:p>
                      <a:pPr marL="0" lvl="0" indent="0" algn="l" rtl="0">
                        <a:lnSpc>
                          <a:spcPct val="150000"/>
                        </a:lnSpc>
                        <a:spcBef>
                          <a:spcPts val="0"/>
                        </a:spcBef>
                        <a:spcAft>
                          <a:spcPts val="0"/>
                        </a:spcAft>
                        <a:buNone/>
                      </a:pPr>
                      <a:r>
                        <a:rPr lang="en" sz="1100"/>
                        <a:t>True</a:t>
                      </a:r>
                      <a:endParaRPr sz="1100"/>
                    </a:p>
                  </a:txBody>
                  <a:tcPr marL="63500" marR="63500" marT="63500" marB="63500"/>
                </a:tc>
                <a:tc>
                  <a:txBody>
                    <a:bodyPr/>
                    <a:lstStyle/>
                    <a:p>
                      <a:pPr marL="0" lvl="0" indent="0" algn="l" rtl="0">
                        <a:lnSpc>
                          <a:spcPct val="150000"/>
                        </a:lnSpc>
                        <a:spcBef>
                          <a:spcPts val="0"/>
                        </a:spcBef>
                        <a:spcAft>
                          <a:spcPts val="0"/>
                        </a:spcAft>
                        <a:buNone/>
                      </a:pPr>
                      <a:r>
                        <a:rPr lang="en" sz="1100"/>
                        <a:t>False</a:t>
                      </a:r>
                      <a:endParaRPr sz="1100"/>
                    </a:p>
                  </a:txBody>
                  <a:tcPr marL="63500" marR="63500" marT="63500" marB="63500"/>
                </a:tc>
                <a:tc>
                  <a:txBody>
                    <a:bodyPr/>
                    <a:lstStyle/>
                    <a:p>
                      <a:pPr marL="0" lvl="0" indent="0" algn="l" rtl="0">
                        <a:lnSpc>
                          <a:spcPct val="150000"/>
                        </a:lnSpc>
                        <a:spcBef>
                          <a:spcPts val="0"/>
                        </a:spcBef>
                        <a:spcAft>
                          <a:spcPts val="0"/>
                        </a:spcAft>
                        <a:buNone/>
                      </a:pPr>
                      <a:r>
                        <a:rPr lang="en" sz="1100"/>
                        <a:t>0.05945</a:t>
                      </a:r>
                      <a:endParaRPr sz="1100"/>
                    </a:p>
                  </a:txBody>
                  <a:tcPr marL="63500" marR="63500" marT="63500" marB="63500"/>
                </a:tc>
                <a:tc>
                  <a:txBody>
                    <a:bodyPr/>
                    <a:lstStyle/>
                    <a:p>
                      <a:pPr marL="0" lvl="0" indent="0" algn="l" rtl="0">
                        <a:lnSpc>
                          <a:spcPct val="150000"/>
                        </a:lnSpc>
                        <a:spcBef>
                          <a:spcPts val="0"/>
                        </a:spcBef>
                        <a:spcAft>
                          <a:spcPts val="0"/>
                        </a:spcAft>
                        <a:buNone/>
                      </a:pPr>
                      <a:r>
                        <a:rPr lang="en" sz="1100"/>
                        <a:t>93.122</a:t>
                      </a:r>
                      <a:endParaRPr sz="1100"/>
                    </a:p>
                  </a:txBody>
                  <a:tcPr marL="63500" marR="63500" marT="63500" marB="63500"/>
                </a:tc>
                <a:extLst>
                  <a:ext uri="{0D108BD9-81ED-4DB2-BD59-A6C34878D82A}">
                    <a16:rowId xmlns:a16="http://schemas.microsoft.com/office/drawing/2014/main" val="10002"/>
                  </a:ext>
                </a:extLst>
              </a:tr>
              <a:tr h="0">
                <a:tc>
                  <a:txBody>
                    <a:bodyPr/>
                    <a:lstStyle/>
                    <a:p>
                      <a:pPr marL="0" lvl="0" indent="0" algn="l" rtl="0">
                        <a:lnSpc>
                          <a:spcPct val="150000"/>
                        </a:lnSpc>
                        <a:spcBef>
                          <a:spcPts val="0"/>
                        </a:spcBef>
                        <a:spcAft>
                          <a:spcPts val="0"/>
                        </a:spcAft>
                        <a:buNone/>
                      </a:pPr>
                      <a:r>
                        <a:rPr lang="en" sz="1100"/>
                        <a:t>Model 3</a:t>
                      </a:r>
                      <a:endParaRPr sz="1100"/>
                    </a:p>
                  </a:txBody>
                  <a:tcPr marL="63500" marR="63500" marT="63500" marB="63500"/>
                </a:tc>
                <a:tc>
                  <a:txBody>
                    <a:bodyPr/>
                    <a:lstStyle/>
                    <a:p>
                      <a:pPr marL="0" lvl="0" indent="0" algn="l" rtl="0">
                        <a:lnSpc>
                          <a:spcPct val="150000"/>
                        </a:lnSpc>
                        <a:spcBef>
                          <a:spcPts val="0"/>
                        </a:spcBef>
                        <a:spcAft>
                          <a:spcPts val="0"/>
                        </a:spcAft>
                        <a:buNone/>
                      </a:pPr>
                      <a:r>
                        <a:rPr lang="en" sz="1100"/>
                        <a:t>64</a:t>
                      </a:r>
                      <a:endParaRPr sz="1100"/>
                    </a:p>
                  </a:txBody>
                  <a:tcPr marL="63500" marR="63500" marT="63500" marB="63500"/>
                </a:tc>
                <a:tc>
                  <a:txBody>
                    <a:bodyPr/>
                    <a:lstStyle/>
                    <a:p>
                      <a:pPr marL="0" lvl="0" indent="0" algn="l" rtl="0">
                        <a:lnSpc>
                          <a:spcPct val="150000"/>
                        </a:lnSpc>
                        <a:spcBef>
                          <a:spcPts val="0"/>
                        </a:spcBef>
                        <a:spcAft>
                          <a:spcPts val="0"/>
                        </a:spcAft>
                        <a:buNone/>
                      </a:pPr>
                      <a:r>
                        <a:rPr lang="en" sz="1100"/>
                        <a:t>1260</a:t>
                      </a:r>
                      <a:endParaRPr sz="1100"/>
                    </a:p>
                  </a:txBody>
                  <a:tcPr marL="63500" marR="63500" marT="63500" marB="63500"/>
                </a:tc>
                <a:tc>
                  <a:txBody>
                    <a:bodyPr/>
                    <a:lstStyle/>
                    <a:p>
                      <a:pPr marL="0" lvl="0" indent="0" algn="l" rtl="0">
                        <a:lnSpc>
                          <a:spcPct val="150000"/>
                        </a:lnSpc>
                        <a:spcBef>
                          <a:spcPts val="0"/>
                        </a:spcBef>
                        <a:spcAft>
                          <a:spcPts val="0"/>
                        </a:spcAft>
                        <a:buNone/>
                      </a:pPr>
                      <a:r>
                        <a:rPr lang="en" sz="1100"/>
                        <a:t>True</a:t>
                      </a:r>
                      <a:endParaRPr sz="1100"/>
                    </a:p>
                  </a:txBody>
                  <a:tcPr marL="63500" marR="63500" marT="63500" marB="63500"/>
                </a:tc>
                <a:tc>
                  <a:txBody>
                    <a:bodyPr/>
                    <a:lstStyle/>
                    <a:p>
                      <a:pPr marL="0" lvl="0" indent="0" algn="l" rtl="0">
                        <a:lnSpc>
                          <a:spcPct val="150000"/>
                        </a:lnSpc>
                        <a:spcBef>
                          <a:spcPts val="0"/>
                        </a:spcBef>
                        <a:spcAft>
                          <a:spcPts val="0"/>
                        </a:spcAft>
                        <a:buNone/>
                      </a:pPr>
                      <a:r>
                        <a:rPr lang="en" sz="1100"/>
                        <a:t>True</a:t>
                      </a:r>
                      <a:endParaRPr sz="1100"/>
                    </a:p>
                  </a:txBody>
                  <a:tcPr marL="63500" marR="63500" marT="63500" marB="63500"/>
                </a:tc>
                <a:tc>
                  <a:txBody>
                    <a:bodyPr/>
                    <a:lstStyle/>
                    <a:p>
                      <a:pPr marL="0" lvl="0" indent="0" algn="l" rtl="0">
                        <a:lnSpc>
                          <a:spcPct val="150000"/>
                        </a:lnSpc>
                        <a:spcBef>
                          <a:spcPts val="0"/>
                        </a:spcBef>
                        <a:spcAft>
                          <a:spcPts val="0"/>
                        </a:spcAft>
                        <a:buNone/>
                      </a:pPr>
                      <a:r>
                        <a:rPr lang="en" sz="1100"/>
                        <a:t>0.05953</a:t>
                      </a:r>
                      <a:endParaRPr sz="1100"/>
                    </a:p>
                  </a:txBody>
                  <a:tcPr marL="63500" marR="63500" marT="63500" marB="63500"/>
                </a:tc>
                <a:tc>
                  <a:txBody>
                    <a:bodyPr/>
                    <a:lstStyle/>
                    <a:p>
                      <a:pPr marL="0" lvl="0" indent="0" algn="l" rtl="0">
                        <a:lnSpc>
                          <a:spcPct val="150000"/>
                        </a:lnSpc>
                        <a:spcBef>
                          <a:spcPts val="0"/>
                        </a:spcBef>
                        <a:spcAft>
                          <a:spcPts val="0"/>
                        </a:spcAft>
                        <a:buNone/>
                      </a:pPr>
                      <a:r>
                        <a:rPr lang="en" sz="1100"/>
                        <a:t>95.9197</a:t>
                      </a:r>
                      <a:endParaRPr sz="1100"/>
                    </a:p>
                  </a:txBody>
                  <a:tcPr marL="63500" marR="63500" marT="63500" marB="63500"/>
                </a:tc>
                <a:extLst>
                  <a:ext uri="{0D108BD9-81ED-4DB2-BD59-A6C34878D82A}">
                    <a16:rowId xmlns:a16="http://schemas.microsoft.com/office/drawing/2014/main" val="10003"/>
                  </a:ext>
                </a:extLst>
              </a:tr>
              <a:tr h="0">
                <a:tc>
                  <a:txBody>
                    <a:bodyPr/>
                    <a:lstStyle/>
                    <a:p>
                      <a:pPr marL="0" lvl="0" indent="0" algn="l" rtl="0">
                        <a:lnSpc>
                          <a:spcPct val="150000"/>
                        </a:lnSpc>
                        <a:spcBef>
                          <a:spcPts val="0"/>
                        </a:spcBef>
                        <a:spcAft>
                          <a:spcPts val="0"/>
                        </a:spcAft>
                        <a:buNone/>
                      </a:pPr>
                      <a:r>
                        <a:rPr lang="en" sz="1100"/>
                        <a:t>Model 4</a:t>
                      </a:r>
                      <a:endParaRPr sz="1100"/>
                    </a:p>
                  </a:txBody>
                  <a:tcPr marL="63500" marR="63500" marT="63500" marB="63500"/>
                </a:tc>
                <a:tc>
                  <a:txBody>
                    <a:bodyPr/>
                    <a:lstStyle/>
                    <a:p>
                      <a:pPr marL="0" lvl="0" indent="0" algn="l" rtl="0">
                        <a:lnSpc>
                          <a:spcPct val="150000"/>
                        </a:lnSpc>
                        <a:spcBef>
                          <a:spcPts val="0"/>
                        </a:spcBef>
                        <a:spcAft>
                          <a:spcPts val="0"/>
                        </a:spcAft>
                        <a:buNone/>
                      </a:pPr>
                      <a:r>
                        <a:rPr lang="en" sz="1100"/>
                        <a:t>64</a:t>
                      </a:r>
                      <a:endParaRPr sz="1100"/>
                    </a:p>
                  </a:txBody>
                  <a:tcPr marL="63500" marR="63500" marT="63500" marB="63500"/>
                </a:tc>
                <a:tc>
                  <a:txBody>
                    <a:bodyPr/>
                    <a:lstStyle/>
                    <a:p>
                      <a:pPr marL="0" lvl="0" indent="0" algn="l" rtl="0">
                        <a:lnSpc>
                          <a:spcPct val="150000"/>
                        </a:lnSpc>
                        <a:spcBef>
                          <a:spcPts val="0"/>
                        </a:spcBef>
                        <a:spcAft>
                          <a:spcPts val="0"/>
                        </a:spcAft>
                        <a:buNone/>
                      </a:pPr>
                      <a:r>
                        <a:rPr lang="en" sz="1100"/>
                        <a:t>1260</a:t>
                      </a:r>
                      <a:endParaRPr sz="1100"/>
                    </a:p>
                  </a:txBody>
                  <a:tcPr marL="63500" marR="63500" marT="63500" marB="63500"/>
                </a:tc>
                <a:tc>
                  <a:txBody>
                    <a:bodyPr/>
                    <a:lstStyle/>
                    <a:p>
                      <a:pPr marL="0" lvl="0" indent="0" algn="l" rtl="0">
                        <a:lnSpc>
                          <a:spcPct val="150000"/>
                        </a:lnSpc>
                        <a:spcBef>
                          <a:spcPts val="0"/>
                        </a:spcBef>
                        <a:spcAft>
                          <a:spcPts val="0"/>
                        </a:spcAft>
                        <a:buNone/>
                      </a:pPr>
                      <a:r>
                        <a:rPr lang="en" sz="1100"/>
                        <a:t>False</a:t>
                      </a:r>
                      <a:endParaRPr sz="1100"/>
                    </a:p>
                  </a:txBody>
                  <a:tcPr marL="63500" marR="63500" marT="63500" marB="63500"/>
                </a:tc>
                <a:tc>
                  <a:txBody>
                    <a:bodyPr/>
                    <a:lstStyle/>
                    <a:p>
                      <a:pPr marL="0" lvl="0" indent="0" algn="l" rtl="0">
                        <a:lnSpc>
                          <a:spcPct val="150000"/>
                        </a:lnSpc>
                        <a:spcBef>
                          <a:spcPts val="0"/>
                        </a:spcBef>
                        <a:spcAft>
                          <a:spcPts val="0"/>
                        </a:spcAft>
                        <a:buNone/>
                      </a:pPr>
                      <a:r>
                        <a:rPr lang="en" sz="1100"/>
                        <a:t>False</a:t>
                      </a:r>
                      <a:endParaRPr sz="1100"/>
                    </a:p>
                  </a:txBody>
                  <a:tcPr marL="63500" marR="63500" marT="63500" marB="63500"/>
                </a:tc>
                <a:tc>
                  <a:txBody>
                    <a:bodyPr/>
                    <a:lstStyle/>
                    <a:p>
                      <a:pPr marL="0" lvl="0" indent="0" algn="l" rtl="0">
                        <a:lnSpc>
                          <a:spcPct val="150000"/>
                        </a:lnSpc>
                        <a:spcBef>
                          <a:spcPts val="0"/>
                        </a:spcBef>
                        <a:spcAft>
                          <a:spcPts val="0"/>
                        </a:spcAft>
                        <a:buNone/>
                      </a:pPr>
                      <a:r>
                        <a:rPr lang="en" sz="1100"/>
                        <a:t>0.05948</a:t>
                      </a:r>
                      <a:endParaRPr sz="1100"/>
                    </a:p>
                  </a:txBody>
                  <a:tcPr marL="63500" marR="63500" marT="63500" marB="63500"/>
                </a:tc>
                <a:tc>
                  <a:txBody>
                    <a:bodyPr/>
                    <a:lstStyle/>
                    <a:p>
                      <a:pPr marL="0" lvl="0" indent="0" algn="l" rtl="0">
                        <a:lnSpc>
                          <a:spcPct val="150000"/>
                        </a:lnSpc>
                        <a:spcBef>
                          <a:spcPts val="0"/>
                        </a:spcBef>
                        <a:spcAft>
                          <a:spcPts val="0"/>
                        </a:spcAft>
                        <a:buNone/>
                      </a:pPr>
                      <a:r>
                        <a:rPr lang="en" sz="1100" dirty="0"/>
                        <a:t>96.5655</a:t>
                      </a:r>
                      <a:endParaRPr sz="1100" dirty="0"/>
                    </a:p>
                  </a:txBody>
                  <a:tcPr marL="63500" marR="63500" marT="63500" marB="63500"/>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284</Words>
  <Application>Microsoft Macintosh PowerPoint</Application>
  <PresentationFormat>On-screen Show (16:9)</PresentationFormat>
  <Paragraphs>70</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Open Sans</vt:lpstr>
      <vt:lpstr>PT Sans Narrow</vt:lpstr>
      <vt:lpstr>Arial</vt:lpstr>
      <vt:lpstr>Tropic</vt:lpstr>
      <vt:lpstr>Predict Future Sales</vt:lpstr>
      <vt:lpstr>Dataset</vt:lpstr>
      <vt:lpstr>Dataset</vt:lpstr>
      <vt:lpstr>EDA</vt:lpstr>
      <vt:lpstr>Long Short Term Memory</vt:lpstr>
      <vt:lpstr>Data Preprocessing</vt:lpstr>
      <vt:lpstr>LSTM for one product</vt:lpstr>
      <vt:lpstr>LSTM to predict sales</vt:lpstr>
      <vt:lpstr>Model compares</vt:lpstr>
      <vt:lpstr>Stateful vs Stateless</vt:lpstr>
      <vt:lpstr>Conclusion &amp; Future Work</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Future Sales</dc:title>
  <cp:lastModifiedBy>Microsoft Office User</cp:lastModifiedBy>
  <cp:revision>3</cp:revision>
  <dcterms:modified xsi:type="dcterms:W3CDTF">2018-12-07T19:33:50Z</dcterms:modified>
</cp:coreProperties>
</file>