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73" r:id="rId13"/>
    <p:sldId id="379" r:id="rId14"/>
    <p:sldId id="375" r:id="rId15"/>
    <p:sldId id="376" r:id="rId16"/>
    <p:sldId id="377" r:id="rId17"/>
    <p:sldId id="380" r:id="rId18"/>
    <p:sldId id="381" r:id="rId19"/>
    <p:sldId id="383" r:id="rId20"/>
    <p:sldId id="382" r:id="rId21"/>
    <p:sldId id="26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4798" autoAdjust="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39552" y="1196753"/>
            <a:ext cx="7918648" cy="2448271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</a:t>
            </a:r>
            <a:r>
              <a:rPr lang="zh-CN" altLang="en-US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092280" y="5805264"/>
            <a:ext cx="1440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Vic</a:t>
            </a:r>
            <a:endParaRPr lang="zh-CN" altLang="en-US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1605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153" y="2492896"/>
            <a:ext cx="29161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复用性高</a:t>
            </a:r>
            <a:r>
              <a:rPr lang="zh-CN" altLang="en-US" sz="24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可以把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抽象出来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96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42938"/>
            <a:ext cx="8837613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5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缓存变量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204862"/>
            <a:ext cx="316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h = $('#element').height();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$('#element').</a:t>
            </a:r>
            <a:r>
              <a:rPr lang="en-US" altLang="zh-CN" dirty="0" err="1">
                <a:solidFill>
                  <a:schemeClr val="accent3"/>
                </a:solidFill>
              </a:rPr>
              <a:t>css</a:t>
            </a:r>
            <a:r>
              <a:rPr lang="en-US" altLang="zh-CN" dirty="0">
                <a:solidFill>
                  <a:schemeClr val="accent3"/>
                </a:solidFill>
              </a:rPr>
              <a:t>('height',h-20);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0785" y="4653136"/>
            <a:ext cx="726192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DOM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遍历是昂贵的，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所以尽量将会重用的元素缓存。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2204863"/>
            <a:ext cx="29662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</a:t>
            </a:r>
            <a:r>
              <a:rPr lang="en-US" altLang="zh-CN" dirty="0" err="1" smtClean="0">
                <a:solidFill>
                  <a:schemeClr val="accent3"/>
                </a:solidFill>
              </a:rPr>
              <a:t>ar</a:t>
            </a:r>
            <a:r>
              <a:rPr lang="en-US" altLang="zh-CN" dirty="0" smtClean="0">
                <a:solidFill>
                  <a:schemeClr val="accent3"/>
                </a:solidFill>
              </a:rPr>
              <a:t> $element </a:t>
            </a:r>
            <a:r>
              <a:rPr lang="en-US" altLang="zh-CN" dirty="0">
                <a:solidFill>
                  <a:schemeClr val="accent3"/>
                </a:solidFill>
              </a:rPr>
              <a:t>= $('#element');</a:t>
            </a:r>
          </a:p>
          <a:p>
            <a:pPr fontAlgn="base"/>
            <a:r>
              <a:rPr lang="en-US" altLang="zh-CN" dirty="0" err="1" smtClean="0">
                <a:solidFill>
                  <a:schemeClr val="accent3"/>
                </a:solidFill>
              </a:rPr>
              <a:t>var</a:t>
            </a:r>
            <a:r>
              <a:rPr lang="en-US" altLang="zh-CN" dirty="0" smtClean="0">
                <a:solidFill>
                  <a:schemeClr val="accent3"/>
                </a:solidFill>
              </a:rPr>
              <a:t> h </a:t>
            </a:r>
            <a:r>
              <a:rPr lang="en-US" altLang="zh-CN" dirty="0">
                <a:solidFill>
                  <a:schemeClr val="accent3"/>
                </a:solidFill>
              </a:rPr>
              <a:t>= $</a:t>
            </a:r>
            <a:r>
              <a:rPr lang="en-US" altLang="zh-CN" dirty="0" err="1">
                <a:solidFill>
                  <a:schemeClr val="accent3"/>
                </a:solidFill>
              </a:rPr>
              <a:t>element.height</a:t>
            </a:r>
            <a:r>
              <a:rPr lang="en-US" altLang="zh-CN" dirty="0" smtClean="0">
                <a:solidFill>
                  <a:schemeClr val="accent3"/>
                </a:solidFill>
              </a:rPr>
              <a:t>();</a:t>
            </a:r>
          </a:p>
          <a:p>
            <a:pPr fontAlgn="base"/>
            <a:endParaRPr lang="en-US" altLang="zh-CN" dirty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$element.css('height',h-20);</a:t>
            </a:r>
          </a:p>
        </p:txBody>
      </p:sp>
    </p:spTree>
    <p:extLst>
      <p:ext uri="{BB962C8B-B14F-4D97-AF65-F5344CB8AC3E}">
        <p14:creationId xmlns:p14="http://schemas.microsoft.com/office/powerpoint/2010/main" val="41349940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使用子查询缓存的父元素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8782" y="1881696"/>
            <a:ext cx="4324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fr-FR" altLang="zh-CN" dirty="0">
                <a:solidFill>
                  <a:schemeClr val="accent3"/>
                </a:solidFill>
              </a:rPr>
              <a:t>var</a:t>
            </a:r>
          </a:p>
          <a:p>
            <a:pPr fontAlgn="base"/>
            <a:r>
              <a:rPr lang="fr-FR" altLang="zh-CN" dirty="0">
                <a:solidFill>
                  <a:schemeClr val="accent3"/>
                </a:solidFill>
              </a:rPr>
              <a:t>    $container = $('#container'),</a:t>
            </a:r>
          </a:p>
          <a:p>
            <a:pPr fontAlgn="base"/>
            <a:r>
              <a:rPr lang="fr-FR" altLang="zh-CN" dirty="0">
                <a:solidFill>
                  <a:schemeClr val="accent3"/>
                </a:solidFill>
              </a:rPr>
              <a:t>    $containerLi = $('#container li'),</a:t>
            </a:r>
          </a:p>
          <a:p>
            <a:pPr fontAlgn="base"/>
            <a:r>
              <a:rPr lang="fr-FR" altLang="zh-CN" dirty="0">
                <a:solidFill>
                  <a:schemeClr val="accent3"/>
                </a:solidFill>
              </a:rPr>
              <a:t>    $containerLiSpan = $('#container li span');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2753" y="5589240"/>
            <a:ext cx="387638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DOM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遍历是一项昂贵的操作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3242" y="3406062"/>
            <a:ext cx="451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var</a:t>
            </a:r>
            <a:endParaRPr lang="en-US" altLang="zh-CN" dirty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$container = $('#container '),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$</a:t>
            </a:r>
            <a:r>
              <a:rPr lang="en-US" altLang="zh-CN" dirty="0" err="1">
                <a:solidFill>
                  <a:schemeClr val="accent3"/>
                </a:solidFill>
              </a:rPr>
              <a:t>containerLi</a:t>
            </a:r>
            <a:r>
              <a:rPr lang="en-US" altLang="zh-CN" dirty="0">
                <a:solidFill>
                  <a:schemeClr val="accent3"/>
                </a:solidFill>
              </a:rPr>
              <a:t> = $</a:t>
            </a:r>
            <a:r>
              <a:rPr lang="en-US" altLang="zh-CN" dirty="0" err="1">
                <a:solidFill>
                  <a:schemeClr val="accent3"/>
                </a:solidFill>
              </a:rPr>
              <a:t>container.find</a:t>
            </a:r>
            <a:r>
              <a:rPr lang="en-US" altLang="zh-CN" dirty="0">
                <a:solidFill>
                  <a:schemeClr val="accent3"/>
                </a:solidFill>
              </a:rPr>
              <a:t>('li'),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$</a:t>
            </a:r>
            <a:r>
              <a:rPr lang="en-US" altLang="zh-CN" dirty="0" err="1">
                <a:solidFill>
                  <a:schemeClr val="accent3"/>
                </a:solidFill>
              </a:rPr>
              <a:t>containerLiSpan</a:t>
            </a:r>
            <a:r>
              <a:rPr lang="en-US" altLang="zh-CN" dirty="0">
                <a:solidFill>
                  <a:schemeClr val="accent3"/>
                </a:solidFill>
              </a:rPr>
              <a:t>= $</a:t>
            </a:r>
            <a:r>
              <a:rPr lang="en-US" altLang="zh-CN" dirty="0" err="1">
                <a:solidFill>
                  <a:schemeClr val="accent3"/>
                </a:solidFill>
              </a:rPr>
              <a:t>containerLi.find</a:t>
            </a:r>
            <a:r>
              <a:rPr lang="en-US" altLang="zh-CN" dirty="0">
                <a:solidFill>
                  <a:schemeClr val="accent3"/>
                </a:solidFill>
              </a:rPr>
              <a:t>('span');</a:t>
            </a:r>
          </a:p>
        </p:txBody>
      </p:sp>
    </p:spTree>
    <p:extLst>
      <p:ext uri="{BB962C8B-B14F-4D97-AF65-F5344CB8AC3E}">
        <p14:creationId xmlns:p14="http://schemas.microsoft.com/office/powerpoint/2010/main" val="6920304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链式操作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1902" y="2420888"/>
            <a:ext cx="38791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accent3"/>
                </a:solidFill>
              </a:rPr>
              <a:t>$</a:t>
            </a:r>
            <a:r>
              <a:rPr lang="en-US" altLang="zh-CN" dirty="0" err="1" smtClean="0">
                <a:solidFill>
                  <a:schemeClr val="accent3"/>
                </a:solidFill>
              </a:rPr>
              <a:t>second.on</a:t>
            </a:r>
            <a:r>
              <a:rPr lang="en-US" altLang="zh-CN" dirty="0">
                <a:solidFill>
                  <a:schemeClr val="accent3"/>
                </a:solidFill>
              </a:rPr>
              <a:t>('</a:t>
            </a:r>
            <a:r>
              <a:rPr lang="en-US" altLang="zh-CN" dirty="0" err="1">
                <a:solidFill>
                  <a:schemeClr val="accent3"/>
                </a:solidFill>
              </a:rPr>
              <a:t>click',function</a:t>
            </a:r>
            <a:r>
              <a:rPr lang="en-US" altLang="zh-CN" dirty="0">
                <a:solidFill>
                  <a:schemeClr val="accent3"/>
                </a:solidFill>
              </a:rPr>
              <a:t>(){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alert('hello everybody');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second.fadeIn</a:t>
            </a:r>
            <a:r>
              <a:rPr lang="en-US" altLang="zh-CN" dirty="0">
                <a:solidFill>
                  <a:schemeClr val="accent3"/>
                </a:solidFill>
              </a:rPr>
              <a:t>('slow');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second.animate</a:t>
            </a:r>
            <a:r>
              <a:rPr lang="en-US" altLang="zh-CN" dirty="0">
                <a:solidFill>
                  <a:schemeClr val="accent3"/>
                </a:solidFill>
              </a:rPr>
              <a:t>({height:'120px'},500);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4184" y="5011246"/>
            <a:ext cx="141577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变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简洁了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7521" y="2420888"/>
            <a:ext cx="4557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 smtClean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second.on</a:t>
            </a:r>
            <a:r>
              <a:rPr lang="en-US" altLang="zh-CN" dirty="0">
                <a:solidFill>
                  <a:schemeClr val="accent3"/>
                </a:solidFill>
              </a:rPr>
              <a:t>('</a:t>
            </a:r>
            <a:r>
              <a:rPr lang="en-US" altLang="zh-CN" dirty="0" err="1">
                <a:solidFill>
                  <a:schemeClr val="accent3"/>
                </a:solidFill>
              </a:rPr>
              <a:t>click',function</a:t>
            </a:r>
            <a:r>
              <a:rPr lang="en-US" altLang="zh-CN" dirty="0">
                <a:solidFill>
                  <a:schemeClr val="accent3"/>
                </a:solidFill>
              </a:rPr>
              <a:t>(){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alert('hello everybody');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}).</a:t>
            </a:r>
            <a:r>
              <a:rPr lang="en-US" altLang="zh-CN" dirty="0" err="1">
                <a:solidFill>
                  <a:schemeClr val="accent3"/>
                </a:solidFill>
              </a:rPr>
              <a:t>fadeIn</a:t>
            </a:r>
            <a:r>
              <a:rPr lang="en-US" altLang="zh-CN" dirty="0">
                <a:solidFill>
                  <a:schemeClr val="accent3"/>
                </a:solidFill>
              </a:rPr>
              <a:t>('slow').animate({height:'120px'},500);</a:t>
            </a:r>
          </a:p>
        </p:txBody>
      </p:sp>
    </p:spTree>
    <p:extLst>
      <p:ext uri="{BB962C8B-B14F-4D97-AF65-F5344CB8AC3E}">
        <p14:creationId xmlns:p14="http://schemas.microsoft.com/office/powerpoint/2010/main" val="4974190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维持可读性</a:t>
            </a:r>
            <a:endParaRPr lang="zh-CN" altLang="en-US" sz="4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7760" y="1844824"/>
            <a:ext cx="4557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second.on</a:t>
            </a:r>
            <a:r>
              <a:rPr lang="en-US" altLang="zh-CN" dirty="0">
                <a:solidFill>
                  <a:schemeClr val="accent3"/>
                </a:solidFill>
              </a:rPr>
              <a:t>('</a:t>
            </a:r>
            <a:r>
              <a:rPr lang="en-US" altLang="zh-CN" dirty="0" err="1">
                <a:solidFill>
                  <a:schemeClr val="accent3"/>
                </a:solidFill>
              </a:rPr>
              <a:t>click',function</a:t>
            </a:r>
            <a:r>
              <a:rPr lang="en-US" altLang="zh-CN" dirty="0">
                <a:solidFill>
                  <a:schemeClr val="accent3"/>
                </a:solidFill>
              </a:rPr>
              <a:t>(){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alert('hello everybody');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}).</a:t>
            </a:r>
            <a:r>
              <a:rPr lang="en-US" altLang="zh-CN" dirty="0" err="1">
                <a:solidFill>
                  <a:schemeClr val="accent3"/>
                </a:solidFill>
              </a:rPr>
              <a:t>fadeIn</a:t>
            </a:r>
            <a:r>
              <a:rPr lang="en-US" altLang="zh-CN" dirty="0">
                <a:solidFill>
                  <a:schemeClr val="accent3"/>
                </a:solidFill>
              </a:rPr>
              <a:t>('slow').animate({height:'120px'},500);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3497" y="5504932"/>
            <a:ext cx="17235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增加可读性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7760" y="3300557"/>
            <a:ext cx="47750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smtClean="0">
                <a:solidFill>
                  <a:schemeClr val="accent3"/>
                </a:solidFill>
              </a:rPr>
              <a:t>second</a:t>
            </a:r>
          </a:p>
          <a:p>
            <a:pPr fontAlgn="base"/>
            <a:r>
              <a:rPr lang="en-US" altLang="zh-CN" dirty="0" smtClean="0">
                <a:solidFill>
                  <a:schemeClr val="accent3"/>
                </a:solidFill>
              </a:rPr>
              <a:t>    .on('</a:t>
            </a:r>
            <a:r>
              <a:rPr lang="en-US" altLang="zh-CN" dirty="0" err="1" smtClean="0">
                <a:solidFill>
                  <a:schemeClr val="accent3"/>
                </a:solidFill>
              </a:rPr>
              <a:t>click',function</a:t>
            </a:r>
            <a:r>
              <a:rPr lang="en-US" altLang="zh-CN" dirty="0" smtClean="0">
                <a:solidFill>
                  <a:schemeClr val="accent3"/>
                </a:solidFill>
              </a:rPr>
              <a:t>(){ alert('hello everybody');})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.</a:t>
            </a:r>
            <a:r>
              <a:rPr lang="en-US" altLang="zh-CN" dirty="0" err="1">
                <a:solidFill>
                  <a:schemeClr val="accent3"/>
                </a:solidFill>
              </a:rPr>
              <a:t>fadeIn</a:t>
            </a:r>
            <a:r>
              <a:rPr lang="en-US" altLang="zh-CN" dirty="0">
                <a:solidFill>
                  <a:schemeClr val="accent3"/>
                </a:solidFill>
              </a:rPr>
              <a:t>('slow')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.animate({height:'120px'},500);</a:t>
            </a:r>
          </a:p>
        </p:txBody>
      </p:sp>
    </p:spTree>
    <p:extLst>
      <p:ext uri="{BB962C8B-B14F-4D97-AF65-F5344CB8AC3E}">
        <p14:creationId xmlns:p14="http://schemas.microsoft.com/office/powerpoint/2010/main" val="3772826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47760" y="1844824"/>
            <a:ext cx="35096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first.click</a:t>
            </a:r>
            <a:r>
              <a:rPr lang="en-US" altLang="zh-CN" dirty="0">
                <a:solidFill>
                  <a:schemeClr val="accent3"/>
                </a:solidFill>
              </a:rPr>
              <a:t>(function(){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</a:t>
            </a:r>
            <a:r>
              <a:rPr lang="en-US" altLang="zh-CN" dirty="0" smtClean="0">
                <a:solidFill>
                  <a:schemeClr val="accent3"/>
                </a:solidFill>
              </a:rPr>
              <a:t>$first.css</a:t>
            </a:r>
            <a:r>
              <a:rPr lang="en-US" altLang="zh-CN" dirty="0">
                <a:solidFill>
                  <a:schemeClr val="accent3"/>
                </a:solidFill>
              </a:rPr>
              <a:t>('border','1px solid red');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$first.css('</a:t>
            </a:r>
            <a:r>
              <a:rPr lang="en-US" altLang="zh-CN" dirty="0" err="1">
                <a:solidFill>
                  <a:schemeClr val="accent3"/>
                </a:solidFill>
              </a:rPr>
              <a:t>color','blue</a:t>
            </a:r>
            <a:r>
              <a:rPr lang="en-US" altLang="zh-CN" dirty="0">
                <a:solidFill>
                  <a:schemeClr val="accent3"/>
                </a:solidFill>
              </a:rPr>
              <a:t>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2391" y="5589240"/>
            <a:ext cx="4185762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尽可能的合并，使用对象形式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7760" y="3300557"/>
            <a:ext cx="27643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</a:t>
            </a:r>
            <a:r>
              <a:rPr lang="en-US" altLang="zh-CN" dirty="0" err="1">
                <a:solidFill>
                  <a:schemeClr val="accent3"/>
                </a:solidFill>
              </a:rPr>
              <a:t>first.on</a:t>
            </a:r>
            <a:r>
              <a:rPr lang="en-US" altLang="zh-CN" dirty="0">
                <a:solidFill>
                  <a:schemeClr val="accent3"/>
                </a:solidFill>
              </a:rPr>
              <a:t>('</a:t>
            </a:r>
            <a:r>
              <a:rPr lang="en-US" altLang="zh-CN" dirty="0" err="1">
                <a:solidFill>
                  <a:schemeClr val="accent3"/>
                </a:solidFill>
              </a:rPr>
              <a:t>click',function</a:t>
            </a:r>
            <a:r>
              <a:rPr lang="en-US" altLang="zh-CN" dirty="0">
                <a:solidFill>
                  <a:schemeClr val="accent3"/>
                </a:solidFill>
              </a:rPr>
              <a:t>(){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$first.css({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    'border':'1px solid red',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    '</a:t>
            </a:r>
            <a:r>
              <a:rPr lang="en-US" altLang="zh-CN" dirty="0" err="1">
                <a:solidFill>
                  <a:schemeClr val="accent3"/>
                </a:solidFill>
              </a:rPr>
              <a:t>color':'blue</a:t>
            </a:r>
            <a:r>
              <a:rPr lang="en-US" altLang="zh-CN" dirty="0">
                <a:solidFill>
                  <a:schemeClr val="accent3"/>
                </a:solidFill>
              </a:rPr>
              <a:t>'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  });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736134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优化选择符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422629"/>
            <a:ext cx="2463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</a:t>
            </a:r>
            <a:r>
              <a:rPr lang="en-US" altLang="zh-CN" dirty="0" err="1">
                <a:solidFill>
                  <a:schemeClr val="accent3"/>
                </a:solidFill>
              </a:rPr>
              <a:t>div#myid</a:t>
            </a:r>
            <a:r>
              <a:rPr lang="en-US" altLang="zh-CN" dirty="0">
                <a:solidFill>
                  <a:schemeClr val="accent3"/>
                </a:solidFill>
              </a:rPr>
              <a:t>'); 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</a:t>
            </a:r>
            <a:r>
              <a:rPr lang="en-US" altLang="zh-CN" dirty="0" err="1">
                <a:solidFill>
                  <a:schemeClr val="accent3"/>
                </a:solidFill>
              </a:rPr>
              <a:t>div#footer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r>
              <a:rPr lang="en-US" altLang="zh-CN" dirty="0" err="1">
                <a:solidFill>
                  <a:schemeClr val="accent3"/>
                </a:solidFill>
              </a:rPr>
              <a:t>a.myLink</a:t>
            </a:r>
            <a:r>
              <a:rPr lang="en-US" altLang="zh-CN" dirty="0">
                <a:solidFill>
                  <a:schemeClr val="accent3"/>
                </a:solidFill>
              </a:rPr>
              <a:t>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1594" y="4725144"/>
            <a:ext cx="322716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选择</a:t>
            </a:r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符应该是唯一的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2422629"/>
            <a:ext cx="2074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</a:t>
            </a:r>
            <a:r>
              <a:rPr lang="en-US" altLang="zh-CN" dirty="0" err="1">
                <a:solidFill>
                  <a:schemeClr val="accent3"/>
                </a:solidFill>
              </a:rPr>
              <a:t>myid</a:t>
            </a:r>
            <a:r>
              <a:rPr lang="en-US" altLang="zh-CN" dirty="0">
                <a:solidFill>
                  <a:schemeClr val="accent3"/>
                </a:solidFill>
              </a:rPr>
              <a:t>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$('#footer .</a:t>
            </a:r>
            <a:r>
              <a:rPr lang="en-US" altLang="zh-CN" dirty="0" err="1">
                <a:solidFill>
                  <a:schemeClr val="accent3"/>
                </a:solidFill>
              </a:rPr>
              <a:t>myLink</a:t>
            </a:r>
            <a:r>
              <a:rPr lang="en-US" altLang="zh-CN" dirty="0">
                <a:solidFill>
                  <a:schemeClr val="accent3"/>
                </a:solidFill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4689015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避免多个</a:t>
            </a:r>
            <a:r>
              <a:rPr lang="en-US" altLang="zh-CN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422629"/>
            <a:ext cx="195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$('#outer #inner');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4223" y="4725143"/>
            <a:ext cx="47660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除特殊情况，</a:t>
            </a:r>
            <a:r>
              <a:rPr lang="en-US" altLang="zh-CN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ID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唯一性是一种权利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2422629"/>
            <a:ext cx="1215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$('#inner');</a:t>
            </a:r>
          </a:p>
        </p:txBody>
      </p:sp>
    </p:spTree>
    <p:extLst>
      <p:ext uri="{BB962C8B-B14F-4D97-AF65-F5344CB8AC3E}">
        <p14:creationId xmlns:p14="http://schemas.microsoft.com/office/powerpoint/2010/main" val="1773474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zh-CN" altLang="en-US" sz="4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9592" y="2422629"/>
            <a:ext cx="2622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var</a:t>
            </a:r>
            <a:r>
              <a:rPr lang="en-US" altLang="zh-CN" dirty="0">
                <a:solidFill>
                  <a:schemeClr val="accent3"/>
                </a:solidFill>
              </a:rPr>
              <a:t> first = $('#first');</a:t>
            </a:r>
          </a:p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var</a:t>
            </a:r>
            <a:r>
              <a:rPr lang="en-US" altLang="zh-CN" dirty="0">
                <a:solidFill>
                  <a:schemeClr val="accent3"/>
                </a:solidFill>
              </a:rPr>
              <a:t> second = $('#second');</a:t>
            </a:r>
          </a:p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var</a:t>
            </a:r>
            <a:r>
              <a:rPr lang="en-US" altLang="zh-CN" dirty="0">
                <a:solidFill>
                  <a:schemeClr val="accent3"/>
                </a:solidFill>
              </a:rPr>
              <a:t> value = $</a:t>
            </a:r>
            <a:r>
              <a:rPr lang="en-US" altLang="zh-CN" dirty="0" err="1">
                <a:solidFill>
                  <a:schemeClr val="accent3"/>
                </a:solidFill>
              </a:rPr>
              <a:t>first.val</a:t>
            </a:r>
            <a:r>
              <a:rPr lang="en-US" altLang="zh-CN" dirty="0">
                <a:solidFill>
                  <a:schemeClr val="accent3"/>
                </a:solidFill>
              </a:rPr>
              <a:t>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2432" y="4725143"/>
            <a:ext cx="496963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便于识别出</a:t>
            </a:r>
            <a:r>
              <a:rPr lang="en-US" altLang="zh-CN" sz="2400" dirty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jQuery</a:t>
            </a:r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对象，增加可读性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0112" y="2422629"/>
            <a:ext cx="28514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 err="1">
                <a:solidFill>
                  <a:schemeClr val="accent3"/>
                </a:solidFill>
              </a:rPr>
              <a:t>var</a:t>
            </a:r>
            <a:r>
              <a:rPr lang="en-US" altLang="zh-CN" dirty="0">
                <a:solidFill>
                  <a:schemeClr val="accent3"/>
                </a:solidFill>
              </a:rPr>
              <a:t> 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lvl="1" fontAlgn="base"/>
            <a:r>
              <a:rPr lang="en-US" altLang="zh-CN" dirty="0" smtClean="0">
                <a:solidFill>
                  <a:schemeClr val="accent3"/>
                </a:solidFill>
              </a:rPr>
              <a:t>$first = $(‘#first’),</a:t>
            </a:r>
          </a:p>
          <a:p>
            <a:pPr lvl="1" fontAlgn="base"/>
            <a:r>
              <a:rPr lang="en-US" altLang="zh-CN" dirty="0" smtClean="0">
                <a:solidFill>
                  <a:schemeClr val="accent3"/>
                </a:solidFill>
              </a:rPr>
              <a:t>$second = $('#second'),</a:t>
            </a:r>
          </a:p>
          <a:p>
            <a:pPr lvl="1" fontAlgn="base"/>
            <a:r>
              <a:rPr lang="en-US" altLang="zh-CN" dirty="0" smtClean="0">
                <a:solidFill>
                  <a:schemeClr val="accent3"/>
                </a:solidFill>
              </a:rPr>
              <a:t>value </a:t>
            </a:r>
            <a:r>
              <a:rPr lang="en-US" altLang="zh-CN" dirty="0">
                <a:solidFill>
                  <a:schemeClr val="accent3"/>
                </a:solidFill>
              </a:rPr>
              <a:t>= $</a:t>
            </a:r>
            <a:r>
              <a:rPr lang="en-US" altLang="zh-CN" dirty="0" err="1">
                <a:solidFill>
                  <a:schemeClr val="accent3"/>
                </a:solidFill>
              </a:rPr>
              <a:t>first.val</a:t>
            </a:r>
            <a:r>
              <a:rPr lang="en-US" altLang="zh-CN" dirty="0">
                <a:solidFill>
                  <a:schemeClr val="accent3"/>
                </a:solidFill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535942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认识一下</a:t>
            </a:r>
            <a:r>
              <a:rPr lang="en-US" altLang="zh-CN" sz="4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sz="4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0743" y="1881696"/>
            <a:ext cx="648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官方描述：</a:t>
            </a:r>
            <a:endParaRPr lang="en-US" altLang="zh-CN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a fast, small,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feature-rich JavaScript library. </a:t>
            </a:r>
            <a:endParaRPr lang="fr-FR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93143" y="3645024"/>
            <a:ext cx="49668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版本：</a:t>
            </a:r>
            <a:endParaRPr lang="en-US" altLang="zh-CN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dirty="0" smtClean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1.X</a:t>
            </a:r>
          </a:p>
          <a:p>
            <a:pPr fontAlgn="base"/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2.X 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：放弃对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IE6/IE7/IE8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的支持， 瘦身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3.X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的延伸，优化、摒弃方法</a:t>
            </a:r>
            <a:endParaRPr lang="fr-FR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endParaRPr lang="fr-FR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849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22819" y="260648"/>
            <a:ext cx="7918648" cy="1512168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摒弃弃用方法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2422629"/>
            <a:ext cx="320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$('#stuff').live('click', function() 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console.log('hooray');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7210" y="4949430"/>
            <a:ext cx="510909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 fontAlgn="base"/>
            <a:r>
              <a:rPr lang="zh-CN" altLang="en-US" sz="2400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关注版本更新，使用最新最优的方法</a:t>
            </a:r>
            <a:endParaRPr lang="en-US" altLang="zh-CN" sz="2400" dirty="0">
              <a:solidFill>
                <a:schemeClr val="accent6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6382" y="2422628"/>
            <a:ext cx="31277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dirty="0" smtClean="0">
                <a:solidFill>
                  <a:schemeClr val="bg1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better</a:t>
            </a:r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$('#stuff').on('click', function() {</a:t>
            </a:r>
          </a:p>
          <a:p>
            <a:pPr fontAlgn="base"/>
            <a:r>
              <a:rPr lang="en-US" altLang="zh-CN" dirty="0">
                <a:solidFill>
                  <a:schemeClr val="accent3"/>
                </a:solidFill>
              </a:rPr>
              <a:t>  console.log('hooray');</a:t>
            </a:r>
          </a:p>
          <a:p>
            <a:pPr fontAlgn="base"/>
            <a:r>
              <a:rPr lang="en-US" altLang="zh-CN" dirty="0" smtClean="0">
                <a:solidFill>
                  <a:schemeClr val="accent3"/>
                </a:solidFill>
              </a:rPr>
              <a:t>});</a:t>
            </a:r>
          </a:p>
          <a:p>
            <a:pPr fontAlgn="base"/>
            <a:endParaRPr lang="en-US" altLang="zh-CN" dirty="0" smtClean="0">
              <a:solidFill>
                <a:schemeClr val="accent3"/>
              </a:solidFill>
            </a:endParaRPr>
          </a:p>
          <a:p>
            <a:pPr fontAlgn="base"/>
            <a:r>
              <a:rPr lang="en-US" altLang="zh-CN" dirty="0">
                <a:solidFill>
                  <a:schemeClr val="accent6"/>
                </a:solidFill>
              </a:rPr>
              <a:t>delegate</a:t>
            </a:r>
          </a:p>
        </p:txBody>
      </p:sp>
    </p:spTree>
    <p:extLst>
      <p:ext uri="{BB962C8B-B14F-4D97-AF65-F5344CB8AC3E}">
        <p14:creationId xmlns:p14="http://schemas.microsoft.com/office/powerpoint/2010/main" val="20791789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sz="9600" dirty="0">
                <a:solidFill>
                  <a:schemeClr val="bg1"/>
                </a:solidFill>
              </a:rPr>
              <a:t>Thx</a:t>
            </a:r>
            <a:r>
              <a:rPr lang="en-US" altLang="zh-CN" sz="9600" dirty="0" smtClean="0">
                <a:solidFill>
                  <a:schemeClr val="bg1"/>
                </a:solidFill>
              </a:rPr>
              <a:t>:)</a:t>
            </a:r>
            <a:br>
              <a:rPr lang="en-US" altLang="zh-CN" sz="9600" dirty="0" smtClean="0">
                <a:solidFill>
                  <a:schemeClr val="bg1"/>
                </a:solidFill>
              </a:rPr>
            </a:br>
            <a:r>
              <a:rPr lang="en-US" altLang="zh-CN" sz="3200" dirty="0" smtClean="0">
                <a:solidFill>
                  <a:schemeClr val="accent6">
                    <a:lumMod val="75000"/>
                  </a:schemeClr>
                </a:solidFill>
              </a:rPr>
              <a:t>Q&amp;A</a:t>
            </a:r>
            <a:endParaRPr lang="zh-CN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5733255"/>
            <a:ext cx="8229600" cy="79208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</a:rPr>
              <a:t>QQ:10568150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2332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45778" y="177976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3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轻巧？</a:t>
            </a:r>
            <a:endParaRPr lang="en-US" altLang="zh-CN" sz="3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0072" y="177281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 sz="3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20072" y="3096067"/>
            <a:ext cx="2249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r>
              <a:rPr lang="zh-CN" altLang="en-US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的封装</a:t>
            </a:r>
            <a:endParaRPr lang="en-US" altLang="zh-CN" sz="32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8704" y="464878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zh-CN" altLang="en-US" sz="3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浏览器兼容性</a:t>
            </a:r>
            <a:endParaRPr lang="en-US" altLang="zh-CN" sz="3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zh-CN" altLang="en-US" sz="4000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5778" y="3068960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zh-CN" sz="3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3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3200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58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3753" y="2209992"/>
            <a:ext cx="7489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window.jQuery</a:t>
            </a:r>
            <a:r>
              <a:rPr lang="en-US" altLang="zh-CN" sz="32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window.$ = </a:t>
            </a:r>
            <a:r>
              <a:rPr lang="en-US" altLang="zh-CN" sz="32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</a:t>
            </a:r>
            <a:endParaRPr lang="zh-CN" altLang="en-US" sz="32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65367" y="4077072"/>
            <a:ext cx="3185872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$.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noConflict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endParaRPr lang="en-US" altLang="zh-CN" sz="3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 =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$.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noConflict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79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4880" y="1961732"/>
            <a:ext cx="3960058" cy="3170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#id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lassname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.name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伪类 </a:t>
            </a:r>
            <a:r>
              <a:rPr lang="en-US" altLang="zh-CN" sz="20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:hidden</a:t>
            </a:r>
          </a:p>
          <a:p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 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input[</a:t>
            </a:r>
            <a:r>
              <a:rPr lang="en-US" altLang="zh-CN" dirty="0" err="1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attr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dirty="0" err="1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9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对元素缓存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153" y="2254118"/>
            <a:ext cx="45159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32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是很大的开销</a:t>
            </a:r>
            <a:endParaRPr lang="en-US" altLang="zh-CN" sz="32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6491" y="4293096"/>
            <a:ext cx="757130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尽量少的使用选择器，尽可能的缓存会反复使用的元素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多次操作子元素时，可先缓存父元素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使用原生</a:t>
            </a:r>
            <a:r>
              <a:rPr lang="en-US" altLang="zh-CN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也一样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78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链式写法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153" y="2254118"/>
            <a:ext cx="45956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chemeClr val="accent5"/>
                </a:solidFill>
              </a:rPr>
              <a:t>$(‘#id').</a:t>
            </a:r>
            <a:r>
              <a:rPr lang="en-US" altLang="zh-CN" sz="2400" dirty="0">
                <a:solidFill>
                  <a:schemeClr val="accent5"/>
                </a:solidFill>
              </a:rPr>
              <a:t>find('h3').</a:t>
            </a:r>
            <a:r>
              <a:rPr lang="en-US" altLang="zh-CN" sz="2400" dirty="0" err="1">
                <a:solidFill>
                  <a:schemeClr val="accent5"/>
                </a:solidFill>
              </a:rPr>
              <a:t>eq</a:t>
            </a:r>
            <a:r>
              <a:rPr lang="en-US" altLang="zh-CN" sz="2400" dirty="0">
                <a:solidFill>
                  <a:schemeClr val="accent5"/>
                </a:solidFill>
              </a:rPr>
              <a:t>(2</a:t>
            </a:r>
            <a:r>
              <a:rPr lang="en-US" altLang="zh-CN" sz="2400" dirty="0" smtClean="0">
                <a:solidFill>
                  <a:schemeClr val="accent5"/>
                </a:solidFill>
              </a:rPr>
              <a:t>).text(</a:t>
            </a:r>
            <a:r>
              <a:rPr lang="en-US" altLang="zh-CN" sz="2400" dirty="0">
                <a:solidFill>
                  <a:schemeClr val="accent5"/>
                </a:solidFill>
              </a:rPr>
              <a:t>'Hello');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54461" y="4215231"/>
            <a:ext cx="52667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快：</a:t>
            </a:r>
            <a:r>
              <a:rPr lang="en-US" altLang="zh-CN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jQuery </a:t>
            </a:r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会自动缓存每一步的结果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清晰，简洁</a:t>
            </a:r>
            <a:endParaRPr lang="en-US" altLang="zh-CN" sz="2400" dirty="0" smtClean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353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少改动</a:t>
            </a:r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153" y="2254118"/>
            <a:ext cx="466262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altLang="zh-CN" sz="2400" dirty="0">
                <a:solidFill>
                  <a:schemeClr val="accent5"/>
                </a:solidFill>
              </a:rPr>
              <a:t>for(var i = 0; i &lt; 10000; i</a:t>
            </a:r>
            <a:r>
              <a:rPr lang="nn-NO" altLang="zh-CN" sz="2400" dirty="0" smtClean="0">
                <a:solidFill>
                  <a:schemeClr val="accent5"/>
                </a:solidFill>
              </a:rPr>
              <a:t>++) {</a:t>
            </a:r>
            <a:endParaRPr lang="nn-NO" altLang="zh-CN" sz="2400" dirty="0">
              <a:solidFill>
                <a:schemeClr val="accent5"/>
              </a:solidFill>
            </a:endParaRPr>
          </a:p>
          <a:p>
            <a:r>
              <a:rPr lang="nn-NO" altLang="zh-CN" sz="2400" dirty="0">
                <a:solidFill>
                  <a:schemeClr val="accent5"/>
                </a:solidFill>
              </a:rPr>
              <a:t>    </a:t>
            </a:r>
            <a:r>
              <a:rPr lang="nn-NO" altLang="zh-CN" sz="2400" dirty="0" smtClean="0">
                <a:solidFill>
                  <a:schemeClr val="accent5"/>
                </a:solidFill>
              </a:rPr>
              <a:t>$</a:t>
            </a:r>
            <a:r>
              <a:rPr lang="en-US" altLang="zh-CN" sz="2400" dirty="0" smtClean="0">
                <a:solidFill>
                  <a:schemeClr val="accent5"/>
                </a:solidFill>
              </a:rPr>
              <a:t>(‘#list’)</a:t>
            </a:r>
            <a:r>
              <a:rPr lang="nn-NO" altLang="zh-CN" sz="2400" dirty="0" smtClean="0">
                <a:solidFill>
                  <a:schemeClr val="accent5"/>
                </a:solidFill>
              </a:rPr>
              <a:t>.</a:t>
            </a:r>
            <a:r>
              <a:rPr lang="nn-NO" altLang="zh-CN" sz="2400" dirty="0">
                <a:solidFill>
                  <a:schemeClr val="accent5"/>
                </a:solidFill>
              </a:rPr>
              <a:t>append("&lt;li&gt;"+i+"&lt;/li&gt;");</a:t>
            </a:r>
          </a:p>
          <a:p>
            <a:r>
              <a:rPr lang="nn-NO" altLang="zh-CN" sz="2400" dirty="0">
                <a:solidFill>
                  <a:schemeClr val="accent5"/>
                </a:solidFill>
              </a:rPr>
              <a:t>}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4153" y="4215229"/>
            <a:ext cx="3575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存数组变量，</a:t>
            </a:r>
            <a:r>
              <a:rPr lang="en-US" altLang="zh-CN" sz="2400" dirty="0" err="1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array.join</a:t>
            </a:r>
            <a:r>
              <a:rPr lang="en-US" altLang="zh-CN" sz="2400" dirty="0" smtClean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7741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>
            <a:spLocks/>
          </p:cNvSpPr>
          <p:nvPr/>
        </p:nvSpPr>
        <p:spPr>
          <a:xfrm>
            <a:off x="622819" y="260648"/>
            <a:ext cx="7918648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AJAX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24153" y="2254118"/>
            <a:ext cx="39581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尽量不要把数据写在</a:t>
            </a:r>
            <a:r>
              <a:rPr lang="en-US" altLang="zh-CN" sz="2400" dirty="0" err="1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上，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属性，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增加可读性</a:t>
            </a:r>
            <a:endParaRPr lang="en-US" altLang="zh-CN" sz="2400" dirty="0" smtClean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24153" y="4149080"/>
            <a:ext cx="45415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zh-CN" sz="2000" dirty="0">
                <a:solidFill>
                  <a:srgbClr val="92D050"/>
                </a:solidFill>
              </a:rPr>
              <a:t>$.ajax({</a:t>
            </a:r>
          </a:p>
          <a:p>
            <a:pPr lvl="1" fontAlgn="base"/>
            <a:r>
              <a:rPr lang="en-US" altLang="zh-CN" sz="2000" dirty="0">
                <a:solidFill>
                  <a:srgbClr val="92D050"/>
                </a:solidFill>
              </a:rPr>
              <a:t>url: "</a:t>
            </a:r>
            <a:r>
              <a:rPr lang="en-US" altLang="zh-CN" sz="2000" dirty="0" err="1">
                <a:solidFill>
                  <a:srgbClr val="92D050"/>
                </a:solidFill>
              </a:rPr>
              <a:t>something.php</a:t>
            </a:r>
            <a:r>
              <a:rPr lang="en-US" altLang="zh-CN" sz="2000" dirty="0">
                <a:solidFill>
                  <a:srgbClr val="92D050"/>
                </a:solidFill>
              </a:rPr>
              <a:t>",</a:t>
            </a:r>
          </a:p>
          <a:p>
            <a:pPr lvl="1" fontAlgn="base"/>
            <a:r>
              <a:rPr lang="en-US" altLang="zh-CN" sz="2000" dirty="0">
                <a:solidFill>
                  <a:srgbClr val="92D050"/>
                </a:solidFill>
              </a:rPr>
              <a:t>data: { param1: test1, param2: test2 }</a:t>
            </a:r>
          </a:p>
          <a:p>
            <a:pPr fontAlgn="base"/>
            <a:r>
              <a:rPr lang="en-US" altLang="zh-CN" sz="2000" dirty="0">
                <a:solidFill>
                  <a:srgbClr val="92D050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8854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2910</TotalTime>
  <Words>509</Words>
  <Application>Microsoft Office PowerPoint</Application>
  <PresentationFormat>全屏显示(4:3)</PresentationFormat>
  <Paragraphs>146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jQuery实践小技巧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缓存变量</vt:lpstr>
      <vt:lpstr>使用子查询缓存的父元素</vt:lpstr>
      <vt:lpstr>链式操作</vt:lpstr>
      <vt:lpstr>维持可读性</vt:lpstr>
      <vt:lpstr>精简</vt:lpstr>
      <vt:lpstr>优化选择符</vt:lpstr>
      <vt:lpstr>避免多个ID选择符</vt:lpstr>
      <vt:lpstr>命名</vt:lpstr>
      <vt:lpstr>摒弃弃用方法</vt:lpstr>
      <vt:lpstr>Thx:)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杨皓宇</dc:creator>
  <cp:lastModifiedBy>杨皓宇</cp:lastModifiedBy>
  <cp:revision>1575</cp:revision>
  <dcterms:created xsi:type="dcterms:W3CDTF">2014-01-28T01:46:41Z</dcterms:created>
  <dcterms:modified xsi:type="dcterms:W3CDTF">2017-06-15T08:09:49Z</dcterms:modified>
</cp:coreProperties>
</file>