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ppt/tags/tag28.xml" ContentType="application/vnd.openxmlformats-officedocument.presentationml.tags+xml"/>
  <Override PartName="/ppt/notesSlides/notesSlide18.xml" ContentType="application/vnd.openxmlformats-officedocument.presentationml.notesSlide+xml"/>
  <Override PartName="/ppt/tags/tag29.xml" ContentType="application/vnd.openxmlformats-officedocument.presentationml.tags+xml"/>
  <Override PartName="/ppt/notesSlides/notesSlide19.xml" ContentType="application/vnd.openxmlformats-officedocument.presentationml.notesSlide+xml"/>
  <Override PartName="/ppt/tags/tag30.xml" ContentType="application/vnd.openxmlformats-officedocument.presentationml.tags+xml"/>
  <Override PartName="/ppt/notesSlides/notesSlide20.xml" ContentType="application/vnd.openxmlformats-officedocument.presentationml.notesSlide+xml"/>
  <Override PartName="/ppt/tags/tag31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tags/tag35.xml" ContentType="application/vnd.openxmlformats-officedocument.presentationml.tags+xml"/>
  <Override PartName="/ppt/notesSlides/notesSlide2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notesSlides/notesSlide27.xml" ContentType="application/vnd.openxmlformats-officedocument.presentationml.notesSlide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tags/tag43.xml" ContentType="application/vnd.openxmlformats-officedocument.presentationml.tags+xml"/>
  <Override PartName="/ppt/notesSlides/notesSlide29.xml" ContentType="application/vnd.openxmlformats-officedocument.presentationml.notesSlide+xml"/>
  <Override PartName="/ppt/tags/tag44.xml" ContentType="application/vnd.openxmlformats-officedocument.presentationml.tags+xml"/>
  <Override PartName="/ppt/notesSlides/notesSlide30.xml" ContentType="application/vnd.openxmlformats-officedocument.presentationml.notesSlide+xml"/>
  <Override PartName="/ppt/tags/tag45.xml" ContentType="application/vnd.openxmlformats-officedocument.presentationml.tags+xml"/>
  <Override PartName="/ppt/notesSlides/notesSlide31.xml" ContentType="application/vnd.openxmlformats-officedocument.presentationml.notesSlide+xml"/>
  <Override PartName="/ppt/tags/tag46.xml" ContentType="application/vnd.openxmlformats-officedocument.presentationml.tags+xml"/>
  <Override PartName="/ppt/notesSlides/notesSlide32.xml" ContentType="application/vnd.openxmlformats-officedocument.presentationml.notesSlide+xml"/>
  <Override PartName="/ppt/tags/tag47.xml" ContentType="application/vnd.openxmlformats-officedocument.presentationml.tags+xml"/>
  <Override PartName="/ppt/notesSlides/notesSlide33.xml" ContentType="application/vnd.openxmlformats-officedocument.presentationml.notesSlide+xml"/>
  <Override PartName="/ppt/tags/tag48.xml" ContentType="application/vnd.openxmlformats-officedocument.presentationml.tags+xml"/>
  <Override PartName="/ppt/notesSlides/notesSlide34.xml" ContentType="application/vnd.openxmlformats-officedocument.presentationml.notesSlide+xml"/>
  <Override PartName="/ppt/tags/tag49.xml" ContentType="application/vnd.openxmlformats-officedocument.presentationml.tags+xml"/>
  <Override PartName="/ppt/notesSlides/notesSlide35.xml" ContentType="application/vnd.openxmlformats-officedocument.presentationml.notesSlide+xml"/>
  <Override PartName="/ppt/tags/tag50.xml" ContentType="application/vnd.openxmlformats-officedocument.presentationml.tags+xml"/>
  <Override PartName="/ppt/notesSlides/notesSlide36.xml" ContentType="application/vnd.openxmlformats-officedocument.presentationml.notesSlide+xml"/>
  <Override PartName="/ppt/tags/tag51.xml" ContentType="application/vnd.openxmlformats-officedocument.presentationml.tags+xml"/>
  <Override PartName="/ppt/notesSlides/notesSlide37.xml" ContentType="application/vnd.openxmlformats-officedocument.presentationml.notesSlide+xml"/>
  <Override PartName="/ppt/tags/tag52.xml" ContentType="application/vnd.openxmlformats-officedocument.presentationml.tags+xml"/>
  <Override PartName="/ppt/notesSlides/notesSlide38.xml" ContentType="application/vnd.openxmlformats-officedocument.presentationml.notesSlide+xml"/>
  <Override PartName="/ppt/tags/tag53.xml" ContentType="application/vnd.openxmlformats-officedocument.presentationml.tags+xml"/>
  <Override PartName="/ppt/notesSlides/notesSlide39.xml" ContentType="application/vnd.openxmlformats-officedocument.presentationml.notesSlide+xml"/>
  <Override PartName="/ppt/tags/tag54.xml" ContentType="application/vnd.openxmlformats-officedocument.presentationml.tags+xml"/>
  <Override PartName="/ppt/notesSlides/notesSlide40.xml" ContentType="application/vnd.openxmlformats-officedocument.presentationml.notesSlide+xml"/>
  <Override PartName="/ppt/tags/tag55.xml" ContentType="application/vnd.openxmlformats-officedocument.presentationml.tags+xml"/>
  <Override PartName="/ppt/notesSlides/notesSlide41.xml" ContentType="application/vnd.openxmlformats-officedocument.presentationml.notesSlide+xml"/>
  <Override PartName="/ppt/tags/tag56.xml" ContentType="application/vnd.openxmlformats-officedocument.presentationml.tags+xml"/>
  <Override PartName="/ppt/notesSlides/notesSlide42.xml" ContentType="application/vnd.openxmlformats-officedocument.presentationml.notesSlide+xml"/>
  <Override PartName="/ppt/tags/tag57.xml" ContentType="application/vnd.openxmlformats-officedocument.presentationml.tags+xml"/>
  <Override PartName="/ppt/notesSlides/notesSlide43.xml" ContentType="application/vnd.openxmlformats-officedocument.presentationml.notesSlide+xml"/>
  <Override PartName="/ppt/tags/tag58.xml" ContentType="application/vnd.openxmlformats-officedocument.presentationml.tags+xml"/>
  <Override PartName="/ppt/notesSlides/notesSlide44.xml" ContentType="application/vnd.openxmlformats-officedocument.presentationml.notesSlide+xml"/>
  <Override PartName="/ppt/tags/tag59.xml" ContentType="application/vnd.openxmlformats-officedocument.presentationml.tags+xml"/>
  <Override PartName="/ppt/notesSlides/notesSlide45.xml" ContentType="application/vnd.openxmlformats-officedocument.presentationml.notesSlide+xml"/>
  <Override PartName="/ppt/tags/tag60.xml" ContentType="application/vnd.openxmlformats-officedocument.presentationml.tags+xml"/>
  <Override PartName="/ppt/notesSlides/notesSlide46.xml" ContentType="application/vnd.openxmlformats-officedocument.presentationml.notesSlide+xml"/>
  <Override PartName="/ppt/tags/tag61.xml" ContentType="application/vnd.openxmlformats-officedocument.presentationml.tags+xml"/>
  <Override PartName="/ppt/notesSlides/notesSlide47.xml" ContentType="application/vnd.openxmlformats-officedocument.presentationml.notesSlide+xml"/>
  <Override PartName="/ppt/tags/tag62.xml" ContentType="application/vnd.openxmlformats-officedocument.presentationml.tags+xml"/>
  <Override PartName="/ppt/notesSlides/notesSlide48.xml" ContentType="application/vnd.openxmlformats-officedocument.presentationml.notesSlide+xml"/>
  <Override PartName="/ppt/tags/tag63.xml" ContentType="application/vnd.openxmlformats-officedocument.presentationml.tags+xml"/>
  <Override PartName="/ppt/notesSlides/notesSlide49.xml" ContentType="application/vnd.openxmlformats-officedocument.presentationml.notesSlide+xml"/>
  <Override PartName="/ppt/tags/tag64.xml" ContentType="application/vnd.openxmlformats-officedocument.presentationml.tags+xml"/>
  <Override PartName="/ppt/notesSlides/notesSlide50.xml" ContentType="application/vnd.openxmlformats-officedocument.presentationml.notesSlide+xml"/>
  <Override PartName="/ppt/tags/tag65.xml" ContentType="application/vnd.openxmlformats-officedocument.presentationml.tags+xml"/>
  <Override PartName="/ppt/notesSlides/notesSlide51.xml" ContentType="application/vnd.openxmlformats-officedocument.presentationml.notesSlide+xml"/>
  <Override PartName="/ppt/tags/tag66.xml" ContentType="application/vnd.openxmlformats-officedocument.presentationml.tags+xml"/>
  <Override PartName="/ppt/notesSlides/notesSlide5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53.xml" ContentType="application/vnd.openxmlformats-officedocument.presentationml.notesSlide+xml"/>
  <Override PartName="/ppt/tags/tag72.xml" ContentType="application/vnd.openxmlformats-officedocument.presentationml.tags+xml"/>
  <Override PartName="/ppt/notesSlides/notesSlide54.xml" ContentType="application/vnd.openxmlformats-officedocument.presentationml.notesSlide+xml"/>
  <Override PartName="/ppt/tags/tag73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74.xml" ContentType="application/vnd.openxmlformats-officedocument.presentationml.tags+xml"/>
  <Override PartName="/ppt/notesSlides/notesSlide57.xml" ContentType="application/vnd.openxmlformats-officedocument.presentationml.notesSlide+xml"/>
  <Override PartName="/ppt/tags/tag75.xml" ContentType="application/vnd.openxmlformats-officedocument.presentationml.tags+xml"/>
  <Override PartName="/ppt/notesSlides/notesSlide58.xml" ContentType="application/vnd.openxmlformats-officedocument.presentationml.notesSlide+xml"/>
  <Override PartName="/ppt/tags/tag76.xml" ContentType="application/vnd.openxmlformats-officedocument.presentationml.tags+xml"/>
  <Override PartName="/ppt/notesSlides/notesSlide59.xml" ContentType="application/vnd.openxmlformats-officedocument.presentationml.notesSlide+xml"/>
  <Override PartName="/ppt/tags/tag77.xml" ContentType="application/vnd.openxmlformats-officedocument.presentationml.tags+xml"/>
  <Override PartName="/ppt/notesSlides/notesSlide60.xml" ContentType="application/vnd.openxmlformats-officedocument.presentationml.notesSlide+xml"/>
  <Override PartName="/ppt/tags/tag78.xml" ContentType="application/vnd.openxmlformats-officedocument.presentationml.tags+xml"/>
  <Override PartName="/ppt/notesSlides/notesSlide61.xml" ContentType="application/vnd.openxmlformats-officedocument.presentationml.notesSlide+xml"/>
  <Override PartName="/ppt/tags/tag79.xml" ContentType="application/vnd.openxmlformats-officedocument.presentationml.tags+xml"/>
  <Override PartName="/ppt/notesSlides/notesSlide62.xml" ContentType="application/vnd.openxmlformats-officedocument.presentationml.notesSlide+xml"/>
  <Override PartName="/ppt/tags/tag80.xml" ContentType="application/vnd.openxmlformats-officedocument.presentationml.tags+xml"/>
  <Override PartName="/ppt/notesSlides/notesSlide63.xml" ContentType="application/vnd.openxmlformats-officedocument.presentationml.notesSlide+xml"/>
  <Override PartName="/ppt/tags/tag81.xml" ContentType="application/vnd.openxmlformats-officedocument.presentationml.tags+xml"/>
  <Override PartName="/ppt/notesSlides/notesSlide64.xml" ContentType="application/vnd.openxmlformats-officedocument.presentationml.notesSlide+xml"/>
  <Override PartName="/ppt/tags/tag82.xml" ContentType="application/vnd.openxmlformats-officedocument.presentationml.tags+xml"/>
  <Override PartName="/ppt/notesSlides/notesSlide65.xml" ContentType="application/vnd.openxmlformats-officedocument.presentationml.notesSlide+xml"/>
  <Override PartName="/ppt/tags/tag83.xml" ContentType="application/vnd.openxmlformats-officedocument.presentationml.tags+xml"/>
  <Override PartName="/ppt/notesSlides/notesSlide66.xml" ContentType="application/vnd.openxmlformats-officedocument.presentationml.notesSlide+xml"/>
  <Override PartName="/ppt/tags/tag84.xml" ContentType="application/vnd.openxmlformats-officedocument.presentationml.tags+xml"/>
  <Override PartName="/ppt/notesSlides/notesSlide67.xml" ContentType="application/vnd.openxmlformats-officedocument.presentationml.notesSlide+xml"/>
  <Override PartName="/ppt/tags/tag85.xml" ContentType="application/vnd.openxmlformats-officedocument.presentationml.tags+xml"/>
  <Override PartName="/ppt/notesSlides/notesSlide68.xml" ContentType="application/vnd.openxmlformats-officedocument.presentationml.notesSlide+xml"/>
  <Override PartName="/ppt/tags/tag86.xml" ContentType="application/vnd.openxmlformats-officedocument.presentationml.tags+xml"/>
  <Override PartName="/ppt/notesSlides/notesSlide69.xml" ContentType="application/vnd.openxmlformats-officedocument.presentationml.notesSlide+xml"/>
  <Override PartName="/ppt/tags/tag87.xml" ContentType="application/vnd.openxmlformats-officedocument.presentationml.tags+xml"/>
  <Override PartName="/ppt/notesSlides/notesSlide70.xml" ContentType="application/vnd.openxmlformats-officedocument.presentationml.notesSlide+xml"/>
  <Override PartName="/ppt/tags/tag88.xml" ContentType="application/vnd.openxmlformats-officedocument.presentationml.tags+xml"/>
  <Override PartName="/ppt/notesSlides/notesSlide71.xml" ContentType="application/vnd.openxmlformats-officedocument.presentationml.notesSlide+xml"/>
  <Override PartName="/ppt/tags/tag89.xml" ContentType="application/vnd.openxmlformats-officedocument.presentationml.tags+xml"/>
  <Override PartName="/ppt/notesSlides/notesSlide72.xml" ContentType="application/vnd.openxmlformats-officedocument.presentationml.notesSlide+xml"/>
  <Override PartName="/ppt/tags/tag90.xml" ContentType="application/vnd.openxmlformats-officedocument.presentationml.tags+xml"/>
  <Override PartName="/ppt/notesSlides/notesSlide73.xml" ContentType="application/vnd.openxmlformats-officedocument.presentationml.notesSlide+xml"/>
  <Override PartName="/ppt/tags/tag91.xml" ContentType="application/vnd.openxmlformats-officedocument.presentationml.tags+xml"/>
  <Override PartName="/ppt/notesSlides/notesSlide74.xml" ContentType="application/vnd.openxmlformats-officedocument.presentationml.notesSlide+xml"/>
  <Override PartName="/ppt/tags/tag92.xml" ContentType="application/vnd.openxmlformats-officedocument.presentationml.tags+xml"/>
  <Override PartName="/ppt/notesSlides/notesSlide75.xml" ContentType="application/vnd.openxmlformats-officedocument.presentationml.notesSlide+xml"/>
  <Override PartName="/ppt/tags/tag93.xml" ContentType="application/vnd.openxmlformats-officedocument.presentationml.tags+xml"/>
  <Override PartName="/ppt/notesSlides/notesSlide76.xml" ContentType="application/vnd.openxmlformats-officedocument.presentationml.notesSlide+xml"/>
  <Override PartName="/ppt/tags/tag94.xml" ContentType="application/vnd.openxmlformats-officedocument.presentationml.tags+xml"/>
  <Override PartName="/ppt/notesSlides/notesSlide77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78.xml" ContentType="application/vnd.openxmlformats-officedocument.presentationml.notesSlide+xml"/>
  <Override PartName="/ppt/tags/tag100.xml" ContentType="application/vnd.openxmlformats-officedocument.presentationml.tags+xml"/>
  <Override PartName="/ppt/notesSlides/notesSlide79.xml" ContentType="application/vnd.openxmlformats-officedocument.presentationml.notesSlide+xml"/>
  <Override PartName="/ppt/tags/tag101.xml" ContentType="application/vnd.openxmlformats-officedocument.presentationml.tags+xml"/>
  <Override PartName="/ppt/notesSlides/notesSlide80.xml" ContentType="application/vnd.openxmlformats-officedocument.presentationml.notesSlide+xml"/>
  <Override PartName="/ppt/tags/tag102.xml" ContentType="application/vnd.openxmlformats-officedocument.presentationml.tags+xml"/>
  <Override PartName="/ppt/notesSlides/notesSlide81.xml" ContentType="application/vnd.openxmlformats-officedocument.presentationml.notesSlide+xml"/>
  <Override PartName="/ppt/tags/tag103.xml" ContentType="application/vnd.openxmlformats-officedocument.presentationml.tags+xml"/>
  <Override PartName="/ppt/notesSlides/notesSlide82.xml" ContentType="application/vnd.openxmlformats-officedocument.presentationml.notesSlide+xml"/>
  <Override PartName="/ppt/tags/tag104.xml" ContentType="application/vnd.openxmlformats-officedocument.presentationml.tags+xml"/>
  <Override PartName="/ppt/notesSlides/notesSlide83.xml" ContentType="application/vnd.openxmlformats-officedocument.presentationml.notesSlide+xml"/>
  <Override PartName="/ppt/tags/tag105.xml" ContentType="application/vnd.openxmlformats-officedocument.presentationml.tags+xml"/>
  <Override PartName="/ppt/notesSlides/notesSlide84.xml" ContentType="application/vnd.openxmlformats-officedocument.presentationml.notesSlide+xml"/>
  <Override PartName="/ppt/tags/tag106.xml" ContentType="application/vnd.openxmlformats-officedocument.presentationml.tags+xml"/>
  <Override PartName="/ppt/notesSlides/notesSlide85.xml" ContentType="application/vnd.openxmlformats-officedocument.presentationml.notesSlide+xml"/>
  <Override PartName="/ppt/tags/tag107.xml" ContentType="application/vnd.openxmlformats-officedocument.presentationml.tags+xml"/>
  <Override PartName="/ppt/notesSlides/notesSlide86.xml" ContentType="application/vnd.openxmlformats-officedocument.presentationml.notesSlide+xml"/>
  <Override PartName="/ppt/tags/tag108.xml" ContentType="application/vnd.openxmlformats-officedocument.presentationml.tags+xml"/>
  <Override PartName="/ppt/notesSlides/notesSlide87.xml" ContentType="application/vnd.openxmlformats-officedocument.presentationml.notesSlide+xml"/>
  <Override PartName="/ppt/tags/tag109.xml" ContentType="application/vnd.openxmlformats-officedocument.presentationml.tags+xml"/>
  <Override PartName="/ppt/notesSlides/notesSlide88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89.xml" ContentType="application/vnd.openxmlformats-officedocument.presentationml.notesSlide+xml"/>
  <Override PartName="/ppt/tags/tag115.xml" ContentType="application/vnd.openxmlformats-officedocument.presentationml.tags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tags/tag116.xml" ContentType="application/vnd.openxmlformats-officedocument.presentationml.tags+xml"/>
  <Override PartName="/ppt/notesSlides/notesSlide93.xml" ContentType="application/vnd.openxmlformats-officedocument.presentationml.notesSlide+xml"/>
  <Override PartName="/ppt/tags/tag117.xml" ContentType="application/vnd.openxmlformats-officedocument.presentationml.tags+xml"/>
  <Override PartName="/ppt/notesSlides/notesSlide94.xml" ContentType="application/vnd.openxmlformats-officedocument.presentationml.notesSlide+xml"/>
  <Override PartName="/ppt/tags/tag118.xml" ContentType="application/vnd.openxmlformats-officedocument.presentationml.tags+xml"/>
  <Override PartName="/ppt/notesSlides/notesSlide95.xml" ContentType="application/vnd.openxmlformats-officedocument.presentationml.notesSlide+xml"/>
  <Override PartName="/ppt/tags/tag119.xml" ContentType="application/vnd.openxmlformats-officedocument.presentationml.tags+xml"/>
  <Override PartName="/ppt/notesSlides/notesSlide96.xml" ContentType="application/vnd.openxmlformats-officedocument.presentationml.notesSlide+xml"/>
  <Override PartName="/ppt/tags/tag120.xml" ContentType="application/vnd.openxmlformats-officedocument.presentationml.tags+xml"/>
  <Override PartName="/ppt/notesSlides/notesSlide97.xml" ContentType="application/vnd.openxmlformats-officedocument.presentationml.notesSlide+xml"/>
  <Override PartName="/ppt/tags/tag121.xml" ContentType="application/vnd.openxmlformats-officedocument.presentationml.tags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tags/tag122.xml" ContentType="application/vnd.openxmlformats-officedocument.presentationml.tags+xml"/>
  <Override PartName="/ppt/notesSlides/notesSlide125.xml" ContentType="application/vnd.openxmlformats-officedocument.presentationml.notesSlide+xml"/>
  <Override PartName="/ppt/tags/tag123.xml" ContentType="application/vnd.openxmlformats-officedocument.presentationml.tags+xml"/>
  <Override PartName="/ppt/notesSlides/notesSlide126.xml" ContentType="application/vnd.openxmlformats-officedocument.presentationml.notesSlide+xml"/>
  <Override PartName="/ppt/tags/tag124.xml" ContentType="application/vnd.openxmlformats-officedocument.presentationml.tags+xml"/>
  <Override PartName="/ppt/notesSlides/notesSlide127.xml" ContentType="application/vnd.openxmlformats-officedocument.presentationml.notesSlide+xml"/>
  <Override PartName="/ppt/tags/tag125.xml" ContentType="application/vnd.openxmlformats-officedocument.presentationml.tags+xml"/>
  <Override PartName="/ppt/notesSlides/notesSlide128.xml" ContentType="application/vnd.openxmlformats-officedocument.presentationml.notesSlide+xml"/>
  <Override PartName="/ppt/tags/tag126.xml" ContentType="application/vnd.openxmlformats-officedocument.presentationml.tags+xml"/>
  <Override PartName="/ppt/notesSlides/notesSlide129.xml" ContentType="application/vnd.openxmlformats-officedocument.presentationml.notesSlide+xml"/>
  <Override PartName="/ppt/tags/tag127.xml" ContentType="application/vnd.openxmlformats-officedocument.presentationml.tags+xml"/>
  <Override PartName="/ppt/notesSlides/notesSlide130.xml" ContentType="application/vnd.openxmlformats-officedocument.presentationml.notesSlide+xml"/>
  <Override PartName="/ppt/tags/tag128.xml" ContentType="application/vnd.openxmlformats-officedocument.presentationml.tags+xml"/>
  <Override PartName="/ppt/notesSlides/notesSlide131.xml" ContentType="application/vnd.openxmlformats-officedocument.presentationml.notesSlide+xml"/>
  <Override PartName="/ppt/tags/tag129.xml" ContentType="application/vnd.openxmlformats-officedocument.presentationml.tags+xml"/>
  <Override PartName="/ppt/notesSlides/notesSlide132.xml" ContentType="application/vnd.openxmlformats-officedocument.presentationml.notesSlide+xml"/>
  <Override PartName="/ppt/tags/tag130.xml" ContentType="application/vnd.openxmlformats-officedocument.presentationml.tags+xml"/>
  <Override PartName="/ppt/notesSlides/notesSlide133.xml" ContentType="application/vnd.openxmlformats-officedocument.presentationml.notesSlide+xml"/>
  <Override PartName="/ppt/tags/tag131.xml" ContentType="application/vnd.openxmlformats-officedocument.presentationml.tags+xml"/>
  <Override PartName="/ppt/notesSlides/notesSlide134.xml" ContentType="application/vnd.openxmlformats-officedocument.presentationml.notesSlide+xml"/>
  <Override PartName="/ppt/tags/tag132.xml" ContentType="application/vnd.openxmlformats-officedocument.presentationml.tags+xml"/>
  <Override PartName="/ppt/notesSlides/notesSlide135.xml" ContentType="application/vnd.openxmlformats-officedocument.presentationml.notesSlide+xml"/>
  <Override PartName="/ppt/tags/tag133.xml" ContentType="application/vnd.openxmlformats-officedocument.presentationml.tags+xml"/>
  <Override PartName="/ppt/notesSlides/notesSlide1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38"/>
  </p:notesMasterIdLst>
  <p:handoutMasterIdLst>
    <p:handoutMasterId r:id="rId139"/>
  </p:handoutMasterIdLst>
  <p:sldIdLst>
    <p:sldId id="1502" r:id="rId2"/>
    <p:sldId id="1339" r:id="rId3"/>
    <p:sldId id="1347" r:id="rId4"/>
    <p:sldId id="1340" r:id="rId5"/>
    <p:sldId id="1341" r:id="rId6"/>
    <p:sldId id="1342" r:id="rId7"/>
    <p:sldId id="1644" r:id="rId8"/>
    <p:sldId id="1196" r:id="rId9"/>
    <p:sldId id="1343" r:id="rId10"/>
    <p:sldId id="1344" r:id="rId11"/>
    <p:sldId id="1345" r:id="rId12"/>
    <p:sldId id="1346" r:id="rId13"/>
    <p:sldId id="1348" r:id="rId14"/>
    <p:sldId id="1349" r:id="rId15"/>
    <p:sldId id="1351" r:id="rId16"/>
    <p:sldId id="1352" r:id="rId17"/>
    <p:sldId id="1353" r:id="rId18"/>
    <p:sldId id="1350" r:id="rId19"/>
    <p:sldId id="1354" r:id="rId20"/>
    <p:sldId id="1355" r:id="rId21"/>
    <p:sldId id="1356" r:id="rId22"/>
    <p:sldId id="1357" r:id="rId23"/>
    <p:sldId id="1361" r:id="rId24"/>
    <p:sldId id="1362" r:id="rId25"/>
    <p:sldId id="1363" r:id="rId26"/>
    <p:sldId id="1358" r:id="rId27"/>
    <p:sldId id="1360" r:id="rId28"/>
    <p:sldId id="1359" r:id="rId29"/>
    <p:sldId id="1364" r:id="rId30"/>
    <p:sldId id="1365" r:id="rId31"/>
    <p:sldId id="1367" r:id="rId32"/>
    <p:sldId id="1368" r:id="rId33"/>
    <p:sldId id="1369" r:id="rId34"/>
    <p:sldId id="1370" r:id="rId35"/>
    <p:sldId id="1371" r:id="rId36"/>
    <p:sldId id="1366" r:id="rId37"/>
    <p:sldId id="1372" r:id="rId38"/>
    <p:sldId id="1373" r:id="rId39"/>
    <p:sldId id="1374" r:id="rId40"/>
    <p:sldId id="1375" r:id="rId41"/>
    <p:sldId id="1379" r:id="rId42"/>
    <p:sldId id="1380" r:id="rId43"/>
    <p:sldId id="1381" r:id="rId44"/>
    <p:sldId id="1382" r:id="rId45"/>
    <p:sldId id="1383" r:id="rId46"/>
    <p:sldId id="1384" r:id="rId47"/>
    <p:sldId id="1378" r:id="rId48"/>
    <p:sldId id="1386" r:id="rId49"/>
    <p:sldId id="1387" r:id="rId50"/>
    <p:sldId id="1388" r:id="rId51"/>
    <p:sldId id="1389" r:id="rId52"/>
    <p:sldId id="1390" r:id="rId53"/>
    <p:sldId id="1391" r:id="rId54"/>
    <p:sldId id="1393" r:id="rId55"/>
    <p:sldId id="1392" r:id="rId56"/>
    <p:sldId id="1394" r:id="rId57"/>
    <p:sldId id="1395" r:id="rId58"/>
    <p:sldId id="1396" r:id="rId59"/>
    <p:sldId id="1397" r:id="rId60"/>
    <p:sldId id="1398" r:id="rId61"/>
    <p:sldId id="1399" r:id="rId62"/>
    <p:sldId id="1400" r:id="rId63"/>
    <p:sldId id="1401" r:id="rId64"/>
    <p:sldId id="1402" r:id="rId65"/>
    <p:sldId id="1403" r:id="rId66"/>
    <p:sldId id="1404" r:id="rId67"/>
    <p:sldId id="1405" r:id="rId68"/>
    <p:sldId id="1406" r:id="rId69"/>
    <p:sldId id="1407" r:id="rId70"/>
    <p:sldId id="1408" r:id="rId71"/>
    <p:sldId id="1409" r:id="rId72"/>
    <p:sldId id="1410" r:id="rId73"/>
    <p:sldId id="1415" r:id="rId74"/>
    <p:sldId id="1416" r:id="rId75"/>
    <p:sldId id="1417" r:id="rId76"/>
    <p:sldId id="1413" r:id="rId77"/>
    <p:sldId id="1418" r:id="rId78"/>
    <p:sldId id="1419" r:id="rId79"/>
    <p:sldId id="1624" r:id="rId80"/>
    <p:sldId id="1420" r:id="rId81"/>
    <p:sldId id="1422" r:id="rId82"/>
    <p:sldId id="1423" r:id="rId83"/>
    <p:sldId id="1424" r:id="rId84"/>
    <p:sldId id="1426" r:id="rId85"/>
    <p:sldId id="1427" r:id="rId86"/>
    <p:sldId id="1428" r:id="rId87"/>
    <p:sldId id="1429" r:id="rId88"/>
    <p:sldId id="1431" r:id="rId89"/>
    <p:sldId id="1430" r:id="rId90"/>
    <p:sldId id="1432" r:id="rId91"/>
    <p:sldId id="1433" r:id="rId92"/>
    <p:sldId id="1664" r:id="rId93"/>
    <p:sldId id="1438" r:id="rId94"/>
    <p:sldId id="1434" r:id="rId95"/>
    <p:sldId id="1439" r:id="rId96"/>
    <p:sldId id="1436" r:id="rId97"/>
    <p:sldId id="1440" r:id="rId98"/>
    <p:sldId id="1441" r:id="rId99"/>
    <p:sldId id="1443" r:id="rId100"/>
    <p:sldId id="1444" r:id="rId101"/>
    <p:sldId id="1659" r:id="rId102"/>
    <p:sldId id="1446" r:id="rId103"/>
    <p:sldId id="1447" r:id="rId104"/>
    <p:sldId id="1628" r:id="rId105"/>
    <p:sldId id="1629" r:id="rId106"/>
    <p:sldId id="1630" r:id="rId107"/>
    <p:sldId id="1647" r:id="rId108"/>
    <p:sldId id="1648" r:id="rId109"/>
    <p:sldId id="1649" r:id="rId110"/>
    <p:sldId id="1650" r:id="rId111"/>
    <p:sldId id="1651" r:id="rId112"/>
    <p:sldId id="1652" r:id="rId113"/>
    <p:sldId id="1653" r:id="rId114"/>
    <p:sldId id="1654" r:id="rId115"/>
    <p:sldId id="1631" r:id="rId116"/>
    <p:sldId id="1632" r:id="rId117"/>
    <p:sldId id="1646" r:id="rId118"/>
    <p:sldId id="1633" r:id="rId119"/>
    <p:sldId id="1634" r:id="rId120"/>
    <p:sldId id="1635" r:id="rId121"/>
    <p:sldId id="1636" r:id="rId122"/>
    <p:sldId id="1637" r:id="rId123"/>
    <p:sldId id="1638" r:id="rId124"/>
    <p:sldId id="1639" r:id="rId125"/>
    <p:sldId id="1640" r:id="rId126"/>
    <p:sldId id="1625" r:id="rId127"/>
    <p:sldId id="1451" r:id="rId128"/>
    <p:sldId id="1452" r:id="rId129"/>
    <p:sldId id="1453" r:id="rId130"/>
    <p:sldId id="1660" r:id="rId131"/>
    <p:sldId id="1454" r:id="rId132"/>
    <p:sldId id="1455" r:id="rId133"/>
    <p:sldId id="1456" r:id="rId134"/>
    <p:sldId id="1457" r:id="rId135"/>
    <p:sldId id="1458" r:id="rId136"/>
    <p:sldId id="1626" r:id="rId137"/>
  </p:sldIdLst>
  <p:sldSz cx="9144000" cy="6858000" type="screen4x3"/>
  <p:notesSz cx="7315200" cy="9601200"/>
  <p:custDataLst>
    <p:tags r:id="rId1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AF6"/>
    <a:srgbClr val="92D050"/>
    <a:srgbClr val="008000"/>
    <a:srgbClr val="A568D2"/>
    <a:srgbClr val="800080"/>
    <a:srgbClr val="FFFFFF"/>
    <a:srgbClr val="FF9900"/>
    <a:srgbClr val="FF0000"/>
    <a:srgbClr val="7F7F7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6" autoAdjust="0"/>
    <p:restoredTop sz="80687" autoAdjust="0"/>
  </p:normalViewPr>
  <p:slideViewPr>
    <p:cSldViewPr snapToGrid="0">
      <p:cViewPr varScale="1">
        <p:scale>
          <a:sx n="93" d="100"/>
          <a:sy n="93" d="100"/>
        </p:scale>
        <p:origin x="1176" y="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64"/>
    </p:cViewPr>
  </p:sorterViewPr>
  <p:notesViewPr>
    <p:cSldViewPr snapToGrid="0">
      <p:cViewPr varScale="1">
        <p:scale>
          <a:sx n="39" d="100"/>
          <a:sy n="39" d="100"/>
        </p:scale>
        <p:origin x="-223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4-4A56-B87E-B0E8423BBF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54-4A56-B87E-B0E8423BBF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54-4A56-B87E-B0E8423BB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0859136"/>
        <c:axId val="344025920"/>
        <c:axId val="360843776"/>
      </c:bar3DChart>
      <c:catAx>
        <c:axId val="360859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4025920"/>
        <c:crosses val="autoZero"/>
        <c:auto val="1"/>
        <c:lblAlgn val="ctr"/>
        <c:lblOffset val="100"/>
        <c:noMultiLvlLbl val="0"/>
      </c:catAx>
      <c:valAx>
        <c:axId val="344025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859136"/>
        <c:crosses val="autoZero"/>
        <c:crossBetween val="between"/>
      </c:valAx>
      <c:serAx>
        <c:axId val="360843776"/>
        <c:scaling>
          <c:orientation val="minMax"/>
        </c:scaling>
        <c:delete val="0"/>
        <c:axPos val="b"/>
        <c:majorTickMark val="out"/>
        <c:minorTickMark val="none"/>
        <c:tickLblPos val="nextTo"/>
        <c:crossAx val="34402592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7F7A8-942D-7142-97F5-4D5ABB2425C5}" type="datetimeFigureOut">
              <a:rPr lang="en-US" smtClean="0"/>
              <a:pPr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34AC31-E424-2B4D-8B8A-F539009195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6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1ADF2BD-717B-E349-A19D-223F463DD6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11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1930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8082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118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423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231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tight, but good.  No graphs for some of the interactive slides (notably those at the end of</a:t>
            </a:r>
            <a:r>
              <a:rPr lang="en-US" baseline="0" dirty="0" smtClean="0"/>
              <a:t> the heap section).  Tired audience, but ok.  Didn’t get to any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tight, but good.  No graphs for some of the interactive slides (notably those at the end of</a:t>
            </a:r>
            <a:r>
              <a:rPr lang="en-US" baseline="0" dirty="0" smtClean="0"/>
              <a:t> the heap section).  Tired audience, but ok.  Didn’t get to any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9674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122</a:t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9422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126</a:t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128</a:t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130</a:t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131</a:t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132</a:t>
            </a:fld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133</a:t>
            </a:fld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134</a:t>
            </a:fld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135</a:t>
            </a:fld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136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1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94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24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19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69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07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964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78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78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77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163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7619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picture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F2BD-717B-E349-A19D-223F463DD66E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30956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682A3C5B-0A1A-C442-AD88-AC31EE4E43D7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30956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5154DC19-B860-5D4F-8976-960EC8286323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58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474" y="2113716"/>
            <a:ext cx="8948526" cy="4495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30956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012C0AC7-6C84-D646-AB8D-A82291C13800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04800"/>
            <a:ext cx="2286000" cy="58674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4800"/>
            <a:ext cx="6705600" cy="5867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30956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683183BB-FCC7-7044-A932-2F45750D6337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3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34920805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1862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9144000" cy="5860473"/>
          </a:xfrm>
          <a:prstGeom prst="rect">
            <a:avLst/>
          </a:prstGeom>
        </p:spPr>
        <p:txBody>
          <a:bodyPr/>
          <a:lstStyle>
            <a:lvl1pPr marL="457200" indent="-277813">
              <a:buFont typeface="Arial" pitchFamily="34" charset="0"/>
              <a:buChar char="•"/>
              <a:defRPr/>
            </a:lvl1pPr>
            <a:lvl2pPr marL="914400" indent="-396875">
              <a:spcBef>
                <a:spcPts val="1200"/>
              </a:spcBef>
              <a:buClr>
                <a:schemeClr val="tx1"/>
              </a:buClr>
              <a:defRPr baseline="0">
                <a:solidFill>
                  <a:schemeClr val="accent6"/>
                </a:solidFill>
              </a:defRPr>
            </a:lvl2pPr>
            <a:lvl3pPr marL="1258888" indent="-344488">
              <a:spcBef>
                <a:spcPts val="1200"/>
              </a:spcBef>
              <a:defRPr sz="2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4429"/>
            <a:ext cx="9144000" cy="914400"/>
          </a:xfrm>
          <a:prstGeom prst="rect">
            <a:avLst/>
          </a:prstGeom>
        </p:spPr>
        <p:txBody>
          <a:bodyPr/>
          <a:lstStyle>
            <a:lvl1pPr marL="179388" indent="0">
              <a:buNone/>
              <a:defRPr sz="4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0" y="809616"/>
            <a:ext cx="458525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41196"/>
            <a:ext cx="9144000" cy="4916804"/>
          </a:xfrm>
          <a:prstGeom prst="rect">
            <a:avLst/>
          </a:prstGeom>
        </p:spPr>
        <p:txBody>
          <a:bodyPr/>
          <a:lstStyle>
            <a:lvl1pPr marL="457200" indent="-277813">
              <a:defRPr/>
            </a:lvl1pPr>
            <a:lvl2pPr marL="914400" indent="-396875">
              <a:spcBef>
                <a:spcPts val="1200"/>
              </a:spcBef>
              <a:buClr>
                <a:schemeClr val="tx1"/>
              </a:buClr>
              <a:defRPr baseline="0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1013671"/>
            <a:ext cx="9144000" cy="914400"/>
          </a:xfrm>
          <a:prstGeom prst="rect">
            <a:avLst/>
          </a:prstGeom>
        </p:spPr>
        <p:txBody>
          <a:bodyPr/>
          <a:lstStyle>
            <a:lvl1pPr marL="179388" indent="0">
              <a:buNone/>
              <a:defRPr sz="4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0" y="1818858"/>
            <a:ext cx="4585254" cy="0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9144000" cy="874713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marL="182880" indent="0">
              <a:spcBef>
                <a:spcPts val="1200"/>
              </a:spcBef>
              <a:buNone/>
              <a:defRPr sz="34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30956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26AA18F3-01DD-644E-881F-84D13CB5C92C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58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495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495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30956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80FD5DE4-9920-9B4F-B358-9578F6849F3C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30956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ED82D83-9391-1A43-8462-8E47EE3D830D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58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30956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C535475C-61AB-4B4A-BDD8-137062B43A23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30956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9DDBDAEA-FEA9-C341-A1C1-9282C8539D53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30956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70F2D6D5-D91C-1D4D-B76A-BD3BA2F90FE9}" type="slidenum">
              <a:rPr 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8" r:id="rId13"/>
    <p:sldLayoutId id="2147483689" r:id="rId14"/>
    <p:sldLayoutId id="2147483690" r:id="rId15"/>
    <p:sldLayoutId id="2147483691" r:id="rId16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marL="179388" indent="0" algn="l" rtl="0" eaLnBrk="1" fontAlgn="base" hangingPunct="1">
        <a:spcBef>
          <a:spcPct val="0"/>
        </a:spcBef>
        <a:spcAft>
          <a:spcPct val="0"/>
        </a:spcAft>
        <a:defRPr sz="3200" baseline="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Relationship Id="rId4" Type="http://schemas.openxmlformats.org/officeDocument/2006/relationships/image" Target="../media/image14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Relationship Id="rId4" Type="http://schemas.openxmlformats.org/officeDocument/2006/relationships/image" Target="../media/image1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.v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image" Target="../media/image3.emf"/><Relationship Id="rId4" Type="http://schemas.openxmlformats.org/officeDocument/2006/relationships/tags" Target="../tags/tag24.xml"/><Relationship Id="rId9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.v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4.emf"/><Relationship Id="rId4" Type="http://schemas.openxmlformats.org/officeDocument/2006/relationships/tags" Target="../tags/tag38.xml"/><Relationship Id="rId9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1.gi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tags" Target="../tags/tag8.xml"/><Relationship Id="rId11" Type="http://schemas.openxmlformats.org/officeDocument/2006/relationships/image" Target="../media/image2.emf"/><Relationship Id="rId5" Type="http://schemas.openxmlformats.org/officeDocument/2006/relationships/tags" Target="../tags/tag7.xml"/><Relationship Id="rId10" Type="http://schemas.openxmlformats.org/officeDocument/2006/relationships/oleObject" Target="../embeddings/oleObject1.bin"/><Relationship Id="rId4" Type="http://schemas.openxmlformats.org/officeDocument/2006/relationships/tags" Target="../tags/tag6.xml"/><Relationship Id="rId9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3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67.xml"/><Relationship Id="rId1" Type="http://schemas.openxmlformats.org/officeDocument/2006/relationships/vmlDrawing" Target="../drawings/vmlDrawing4.v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image" Target="../media/image5.emf"/><Relationship Id="rId4" Type="http://schemas.openxmlformats.org/officeDocument/2006/relationships/tags" Target="../tags/tag69.xml"/><Relationship Id="rId9" Type="http://schemas.openxmlformats.org/officeDocument/2006/relationships/oleObject" Target="../embeddings/oleObject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.gi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.gi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8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9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image" Target="../media/image6.emf"/><Relationship Id="rId4" Type="http://schemas.openxmlformats.org/officeDocument/2006/relationships/tags" Target="../tags/tag97.xml"/><Relationship Id="rId9" Type="http://schemas.openxmlformats.org/officeDocument/2006/relationships/oleObject" Target="../embeddings/oleObject5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9.xml"/><Relationship Id="rId3" Type="http://schemas.openxmlformats.org/officeDocument/2006/relationships/tags" Target="../tags/tag111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6.v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image" Target="../media/image7.emf"/><Relationship Id="rId4" Type="http://schemas.openxmlformats.org/officeDocument/2006/relationships/tags" Target="../tags/tag112.xml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Part I: Priority Queues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Binary Heaps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HeapSort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Part II: Disjoint Set</a:t>
            </a:r>
          </a:p>
          <a:p>
            <a:pPr lvl="1"/>
            <a:r>
              <a:rPr lang="en-US" dirty="0" smtClean="0"/>
              <a:t>Problem: Dynamic Connectivity</a:t>
            </a:r>
          </a:p>
          <a:p>
            <a:pPr lvl="1"/>
            <a:r>
              <a:rPr lang="en-US" dirty="0" smtClean="0"/>
              <a:t>Algorithm: Union-Find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Given a set of objects: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Union: </a:t>
            </a:r>
            <a:r>
              <a:rPr lang="en-US" sz="2000" dirty="0" smtClean="0"/>
              <a:t>connect two objects</a:t>
            </a: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Find:</a:t>
            </a:r>
            <a:r>
              <a:rPr lang="en-US" sz="2000" dirty="0" smtClean="0"/>
              <a:t> is there a path connecting the two objects?</a:t>
            </a:r>
          </a:p>
          <a:p>
            <a:pPr lvl="1"/>
            <a:endParaRPr lang="en-US" sz="2000" dirty="0" smtClean="0"/>
          </a:p>
          <a:p>
            <a:pPr marL="173038" indent="6350">
              <a:buNone/>
            </a:pPr>
            <a:r>
              <a:rPr lang="en-US" sz="2400" dirty="0" smtClean="0"/>
              <a:t>Maintain sets of                                                            connected components:</a:t>
            </a:r>
          </a:p>
          <a:p>
            <a:pPr marL="173038" indent="6350">
              <a:buNone/>
            </a:pPr>
            <a:endParaRPr lang="en-US" sz="2400" dirty="0" smtClean="0"/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{A, B, C}</a:t>
            </a:r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{D, E, F, H}</a:t>
            </a:r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{G, I}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Dynamic Connectivity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948492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884198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16345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2"/>
            <a:endCxn id="16" idx="6"/>
          </p:cNvCxnSpPr>
          <p:nvPr/>
        </p:nvCxnSpPr>
        <p:spPr bwMode="auto">
          <a:xfrm flipH="1">
            <a:off x="6887602" y="468731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20"/>
          <p:cNvCxnSpPr>
            <a:stCxn id="9" idx="4"/>
            <a:endCxn id="4" idx="4"/>
          </p:cNvCxnSpPr>
          <p:nvPr/>
        </p:nvCxnSpPr>
        <p:spPr bwMode="auto">
          <a:xfrm rot="5400000">
            <a:off x="6651974" y="4730437"/>
            <a:ext cx="12700" cy="2935706"/>
          </a:xfrm>
          <a:prstGeom prst="curvedConnector3">
            <a:avLst>
              <a:gd name="adj1" fmla="val 3537938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4" idx="6"/>
            <a:endCxn id="16" idx="2"/>
          </p:cNvCxnSpPr>
          <p:nvPr/>
        </p:nvCxnSpPr>
        <p:spPr bwMode="auto">
          <a:xfrm>
            <a:off x="5419749" y="468731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 bwMode="auto">
          <a:xfrm>
            <a:off x="5419749" y="3387903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6"/>
            <a:endCxn id="12" idx="2"/>
          </p:cNvCxnSpPr>
          <p:nvPr/>
        </p:nvCxnSpPr>
        <p:spPr bwMode="auto">
          <a:xfrm>
            <a:off x="6887602" y="3387903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0"/>
            <a:endCxn id="16" idx="4"/>
          </p:cNvCxnSpPr>
          <p:nvPr/>
        </p:nvCxnSpPr>
        <p:spPr bwMode="auto">
          <a:xfrm flipV="1">
            <a:off x="6651974" y="4922942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urved Connector 36"/>
          <p:cNvCxnSpPr>
            <a:stCxn id="12" idx="0"/>
            <a:endCxn id="11" idx="0"/>
          </p:cNvCxnSpPr>
          <p:nvPr/>
        </p:nvCxnSpPr>
        <p:spPr bwMode="auto">
          <a:xfrm rot="16200000" flipV="1">
            <a:off x="6651974" y="1684421"/>
            <a:ext cx="12700" cy="2935706"/>
          </a:xfrm>
          <a:prstGeom prst="curvedConnector3">
            <a:avLst>
              <a:gd name="adj1" fmla="val 2420694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4582712" y="2654658"/>
            <a:ext cx="4174878" cy="4203342"/>
            <a:chOff x="1551516" y="2701981"/>
            <a:chExt cx="4174878" cy="4203342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51516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943142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334768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551516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943142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334768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551516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943142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334768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Theorem:                       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Tarjan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1975]</a:t>
            </a:r>
          </a:p>
          <a:p>
            <a:pPr marL="534988" lvl="1" indent="-17463">
              <a:buNone/>
            </a:pPr>
            <a:r>
              <a:rPr lang="en-US" dirty="0" smtClean="0"/>
              <a:t>Starting from empty, any sequence of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smtClean="0"/>
              <a:t> union/find operations on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/>
              <a:t> objects takes: </a:t>
            </a:r>
            <a:r>
              <a:rPr lang="en-US" dirty="0" err="1" smtClean="0">
                <a:solidFill>
                  <a:srgbClr val="FF0000"/>
                </a:solidFill>
                <a:latin typeface="Times"/>
                <a:cs typeface="Times"/>
              </a:rPr>
              <a:t>O(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 +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err="1" smtClean="0">
                <a:solidFill>
                  <a:srgbClr val="FF0000"/>
                </a:solidFill>
                <a:latin typeface="Times"/>
                <a:cs typeface="Times"/>
              </a:rPr>
              <a:t>α(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)</a:t>
            </a:r>
            <a:r>
              <a:rPr lang="en-US" dirty="0" smtClean="0"/>
              <a:t>time.</a:t>
            </a:r>
          </a:p>
          <a:p>
            <a:pPr marL="77788" indent="-17463"/>
            <a:endParaRPr lang="en-US" dirty="0" smtClean="0"/>
          </a:p>
          <a:p>
            <a:pPr marL="77788" indent="95250">
              <a:buNone/>
            </a:pPr>
            <a:r>
              <a:rPr lang="en-US" dirty="0" smtClean="0"/>
              <a:t>Proof: </a:t>
            </a:r>
          </a:p>
          <a:p>
            <a:pPr marL="534988" lvl="1" indent="-17463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 smtClean="0"/>
              <a:t>Weight Union with Path Compression</a:t>
            </a:r>
            <a:endParaRPr lang="en-US" sz="3200" dirty="0"/>
          </a:p>
        </p:txBody>
      </p:sp>
      <p:pic>
        <p:nvPicPr>
          <p:cNvPr id="2665474" name="Picture 2" descr="Image result for proof magic happens com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795" y="2518347"/>
            <a:ext cx="3541026" cy="420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57314" name="Picture 2" descr="http://vignette1.wikia.nocookie.net/googology/images/4/4b/Sushi_Kokuu_Hen_ep7_p11.jpg/revision/latest?cb=201504172354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47395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Theorem:                       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Tarjan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1975]</a:t>
            </a:r>
          </a:p>
          <a:p>
            <a:pPr marL="534988" lvl="1" indent="-17463">
              <a:buNone/>
            </a:pPr>
            <a:r>
              <a:rPr lang="en-US" dirty="0" smtClean="0"/>
              <a:t>Starting from empty, any sequence of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smtClean="0"/>
              <a:t> union/find operations on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/>
              <a:t> objects takes: </a:t>
            </a:r>
            <a:r>
              <a:rPr lang="en-US" dirty="0" err="1" smtClean="0">
                <a:solidFill>
                  <a:srgbClr val="FF0000"/>
                </a:solidFill>
                <a:latin typeface="Times"/>
                <a:cs typeface="Times"/>
              </a:rPr>
              <a:t>O(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 +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err="1" smtClean="0">
                <a:solidFill>
                  <a:srgbClr val="FF0000"/>
                </a:solidFill>
                <a:latin typeface="Times"/>
                <a:cs typeface="Times"/>
              </a:rPr>
              <a:t>α(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)</a:t>
            </a:r>
            <a:r>
              <a:rPr lang="en-US" dirty="0" smtClean="0"/>
              <a:t>time.</a:t>
            </a:r>
          </a:p>
          <a:p>
            <a:pPr marL="77788" indent="-17463"/>
            <a:endParaRPr lang="en-US" dirty="0" smtClean="0"/>
          </a:p>
          <a:p>
            <a:pPr marL="77788" indent="95250">
              <a:buNone/>
            </a:pPr>
            <a:r>
              <a:rPr lang="en-US" dirty="0" smtClean="0"/>
              <a:t>Proof: </a:t>
            </a:r>
          </a:p>
          <a:p>
            <a:pPr marL="534988" lvl="1" indent="95250"/>
            <a:r>
              <a:rPr lang="en-US" dirty="0" smtClean="0"/>
              <a:t> Very difficult.</a:t>
            </a:r>
          </a:p>
          <a:p>
            <a:pPr marL="534988" lvl="1" indent="95250"/>
            <a:r>
              <a:rPr lang="en-US" dirty="0" smtClean="0"/>
              <a:t> Algorithm: </a:t>
            </a:r>
          </a:p>
          <a:p>
            <a:pPr marL="879476" lvl="2" indent="95250"/>
            <a:r>
              <a:rPr lang="en-US" dirty="0" smtClean="0"/>
              <a:t>very simple to implement.</a:t>
            </a:r>
          </a:p>
          <a:p>
            <a:pPr marL="534988" lvl="1" indent="-17463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 smtClean="0"/>
              <a:t>Weight Union with Path Compression</a:t>
            </a:r>
            <a:endParaRPr lang="en-US" sz="3200" dirty="0"/>
          </a:p>
        </p:txBody>
      </p:sp>
      <p:pic>
        <p:nvPicPr>
          <p:cNvPr id="5" name="Picture 2" descr="https://i0.wp.com/mrob.com/pub/math/images/xkcd-207-ack-grah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0103" y="4014941"/>
            <a:ext cx="3438525" cy="220980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Theorem:                       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Tarjan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1975]</a:t>
            </a:r>
          </a:p>
          <a:p>
            <a:pPr marL="534988" lvl="1" indent="-17463">
              <a:buNone/>
            </a:pPr>
            <a:r>
              <a:rPr lang="en-US" dirty="0" smtClean="0"/>
              <a:t>Starting from empty, any sequence of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smtClean="0"/>
              <a:t> union/find operations on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/>
              <a:t> objects takes: </a:t>
            </a:r>
            <a:r>
              <a:rPr lang="en-US" dirty="0" err="1" smtClean="0">
                <a:solidFill>
                  <a:srgbClr val="FF0000"/>
                </a:solidFill>
                <a:latin typeface="Times"/>
                <a:cs typeface="Times"/>
              </a:rPr>
              <a:t>O(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 +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err="1" smtClean="0">
                <a:solidFill>
                  <a:srgbClr val="FF0000"/>
                </a:solidFill>
                <a:latin typeface="Times"/>
                <a:cs typeface="Times"/>
              </a:rPr>
              <a:t>α(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)</a:t>
            </a:r>
            <a:r>
              <a:rPr lang="en-US" dirty="0" smtClean="0"/>
              <a:t>time.</a:t>
            </a:r>
          </a:p>
          <a:p>
            <a:pPr marL="77788" indent="-17463"/>
            <a:endParaRPr lang="en-US" dirty="0" smtClean="0"/>
          </a:p>
          <a:p>
            <a:pPr marL="77788" indent="95250">
              <a:buNone/>
            </a:pPr>
            <a:r>
              <a:rPr lang="en-US" dirty="0" smtClean="0"/>
              <a:t>Proof: </a:t>
            </a:r>
          </a:p>
          <a:p>
            <a:pPr marL="534988" lvl="1" indent="95250"/>
            <a:r>
              <a:rPr lang="en-US" dirty="0" smtClean="0"/>
              <a:t> Very difficult.</a:t>
            </a:r>
          </a:p>
          <a:p>
            <a:pPr marL="534988" lvl="1" indent="95250"/>
            <a:r>
              <a:rPr lang="en-US" dirty="0" smtClean="0"/>
              <a:t> Algorithm: very simple to implement.</a:t>
            </a:r>
          </a:p>
          <a:p>
            <a:pPr marL="534988" lvl="1" indent="95250"/>
            <a:endParaRPr lang="en-US" dirty="0" smtClean="0"/>
          </a:p>
          <a:p>
            <a:pPr marL="77788" indent="95250">
              <a:buNone/>
            </a:pPr>
            <a:r>
              <a:rPr lang="en-US" dirty="0" smtClean="0"/>
              <a:t>Can we do better?  No! </a:t>
            </a:r>
          </a:p>
          <a:p>
            <a:pPr marL="534988" lvl="1" indent="95250"/>
            <a:r>
              <a:rPr lang="en-US" dirty="0" smtClean="0"/>
              <a:t> Proof: impossible to achieve linear time.</a:t>
            </a:r>
          </a:p>
          <a:p>
            <a:pPr marL="534988" lvl="1" indent="-17463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 smtClean="0"/>
              <a:t>Weight Union with Path Compression</a:t>
            </a:r>
            <a:endParaRPr lang="en-US" sz="3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3623"/>
            <a:ext cx="8679976" cy="5860473"/>
          </a:xfrm>
        </p:spPr>
        <p:txBody>
          <a:bodyPr/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200" dirty="0" smtClean="0"/>
              <a:t>Weighted-union is faster:</a:t>
            </a:r>
          </a:p>
          <a:p>
            <a:pPr lvl="1"/>
            <a:r>
              <a:rPr lang="en-US" sz="2200" dirty="0" smtClean="0"/>
              <a:t>Trees are flat: O(log n)</a:t>
            </a:r>
          </a:p>
          <a:p>
            <a:pPr lvl="1"/>
            <a:r>
              <a:rPr lang="en-US" sz="2200" dirty="0" smtClean="0"/>
              <a:t>Union </a:t>
            </a:r>
            <a:r>
              <a:rPr lang="en-US" sz="2200" i="1" dirty="0" smtClean="0"/>
              <a:t>and</a:t>
            </a:r>
            <a:r>
              <a:rPr lang="en-US" sz="2200" dirty="0" smtClean="0"/>
              <a:t>  find are O(log n)</a:t>
            </a:r>
          </a:p>
          <a:p>
            <a:pPr lvl="1"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200" dirty="0" smtClean="0"/>
              <a:t>Weighted Union + Path Compression is very fast:</a:t>
            </a:r>
          </a:p>
          <a:p>
            <a:pPr lvl="1"/>
            <a:r>
              <a:rPr lang="en-US" sz="2200" dirty="0" smtClean="0"/>
              <a:t>Trees very flat.</a:t>
            </a:r>
          </a:p>
          <a:p>
            <a:pPr lvl="1"/>
            <a:r>
              <a:rPr lang="en-US" sz="2200" dirty="0" smtClean="0"/>
              <a:t>On average, almost linear performance per operation. 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Union-Find Summary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69499" y="4137376"/>
          <a:ext cx="5459105" cy="244630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4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quick-find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quick-union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weighted-union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weighted-union</a:t>
                      </a:r>
                    </a:p>
                    <a:p>
                      <a:pPr algn="ctr"/>
                      <a:r>
                        <a:rPr lang="en-US" dirty="0" smtClean="0"/>
                        <a:t>with path-compression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0" dirty="0" smtClean="0">
                          <a:solidFill>
                            <a:schemeClr val="tx1"/>
                          </a:solidFill>
                          <a:latin typeface="Lucida Sans Unicode"/>
                          <a:cs typeface="Lucida Sans Unicode"/>
                        </a:rPr>
                        <a:t>α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(m, n)</a:t>
                      </a:r>
                      <a:endParaRPr lang="en-US" i="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i="0" dirty="0" smtClean="0">
                          <a:solidFill>
                            <a:schemeClr val="tx1"/>
                          </a:solidFill>
                          <a:latin typeface="Lucida Sans Unicode"/>
                          <a:cs typeface="Lucida Sans Unicode"/>
                        </a:rPr>
                        <a:t>α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+mn-lt"/>
                          <a:cs typeface="Tahoma"/>
                        </a:rPr>
                        <a:t>(m, n)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3623"/>
            <a:ext cx="8679976" cy="5860473"/>
          </a:xfrm>
        </p:spPr>
        <p:txBody>
          <a:bodyPr/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200" dirty="0" smtClean="0"/>
              <a:t>Path Compression </a:t>
            </a:r>
            <a:r>
              <a:rPr lang="en-US" sz="2200" b="1" dirty="0" smtClean="0"/>
              <a:t>without</a:t>
            </a:r>
            <a:r>
              <a:rPr lang="en-US" sz="2200" dirty="0" smtClean="0"/>
              <a:t> weighted union?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Union-Find Summary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69499" y="2906962"/>
          <a:ext cx="5459105" cy="3660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4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3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quick-find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quick-union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weighted-union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compression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weighted-union</a:t>
                      </a:r>
                    </a:p>
                    <a:p>
                      <a:pPr algn="ctr"/>
                      <a:r>
                        <a:rPr lang="en-US" dirty="0" smtClean="0"/>
                        <a:t>with path-compression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0" dirty="0" smtClean="0">
                          <a:solidFill>
                            <a:schemeClr val="tx1"/>
                          </a:solidFill>
                          <a:latin typeface="Lucida Sans Unicode"/>
                          <a:cs typeface="Lucida Sans Unicode"/>
                        </a:rPr>
                        <a:t>α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(m, n)</a:t>
                      </a:r>
                      <a:endParaRPr lang="en-US" i="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i="0" dirty="0" smtClean="0">
                          <a:solidFill>
                            <a:schemeClr val="tx1"/>
                          </a:solidFill>
                          <a:latin typeface="Lucida Sans Unicode"/>
                          <a:cs typeface="Lucida Sans Unicode"/>
                        </a:rPr>
                        <a:t>α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+mn-lt"/>
                          <a:cs typeface="Tahoma"/>
                        </a:rPr>
                        <a:t>(m, n)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Binomial Trees: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616415" y="5283957"/>
            <a:ext cx="341194" cy="3411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 bwMode="auto">
          <a:xfrm>
            <a:off x="8054453" y="2977488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8054453" y="3741762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2" idx="4"/>
            <a:endCxn id="34" idx="0"/>
          </p:cNvCxnSpPr>
          <p:nvPr/>
        </p:nvCxnSpPr>
        <p:spPr bwMode="auto">
          <a:xfrm>
            <a:off x="8225050" y="331868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1817426" y="4546979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1817426" y="5311253"/>
            <a:ext cx="341194" cy="341194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4"/>
            <a:endCxn id="37" idx="0"/>
          </p:cNvCxnSpPr>
          <p:nvPr/>
        </p:nvCxnSpPr>
        <p:spPr bwMode="auto">
          <a:xfrm>
            <a:off x="1988023" y="488817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7276531" y="3728114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7276531" y="4492388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9" idx="4"/>
            <a:endCxn id="40" idx="0"/>
          </p:cNvCxnSpPr>
          <p:nvPr/>
        </p:nvCxnSpPr>
        <p:spPr bwMode="auto">
          <a:xfrm>
            <a:off x="7447128" y="406930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2" idx="3"/>
            <a:endCxn id="39" idx="7"/>
          </p:cNvCxnSpPr>
          <p:nvPr/>
        </p:nvCxnSpPr>
        <p:spPr bwMode="auto">
          <a:xfrm flipH="1">
            <a:off x="7567758" y="3268715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4110250" y="3796353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 bwMode="auto">
          <a:xfrm>
            <a:off x="4110250" y="4560627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8" idx="4"/>
            <a:endCxn id="49" idx="0"/>
          </p:cNvCxnSpPr>
          <p:nvPr/>
        </p:nvCxnSpPr>
        <p:spPr bwMode="auto">
          <a:xfrm>
            <a:off x="4280847" y="413754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3332328" y="4546979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3332328" y="5311253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2" idx="4"/>
            <a:endCxn id="54" idx="0"/>
          </p:cNvCxnSpPr>
          <p:nvPr/>
        </p:nvCxnSpPr>
        <p:spPr bwMode="auto">
          <a:xfrm>
            <a:off x="3502925" y="488817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48" idx="3"/>
            <a:endCxn id="52" idx="7"/>
          </p:cNvCxnSpPr>
          <p:nvPr/>
        </p:nvCxnSpPr>
        <p:spPr bwMode="auto">
          <a:xfrm flipH="1">
            <a:off x="3623555" y="4087580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6444017" y="3796353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 bwMode="auto">
          <a:xfrm>
            <a:off x="6444017" y="4560627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4"/>
            <a:endCxn id="60" idx="0"/>
          </p:cNvCxnSpPr>
          <p:nvPr/>
        </p:nvCxnSpPr>
        <p:spPr bwMode="auto">
          <a:xfrm>
            <a:off x="6614614" y="413754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5666095" y="4546979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 bwMode="auto">
          <a:xfrm>
            <a:off x="5666095" y="5311253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3" idx="4"/>
            <a:endCxn id="64" idx="0"/>
          </p:cNvCxnSpPr>
          <p:nvPr/>
        </p:nvCxnSpPr>
        <p:spPr bwMode="auto">
          <a:xfrm>
            <a:off x="5836692" y="488817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58" idx="3"/>
            <a:endCxn id="63" idx="7"/>
          </p:cNvCxnSpPr>
          <p:nvPr/>
        </p:nvCxnSpPr>
        <p:spPr bwMode="auto">
          <a:xfrm flipH="1">
            <a:off x="5957322" y="4087580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32" idx="2"/>
            <a:endCxn id="58" idx="7"/>
          </p:cNvCxnSpPr>
          <p:nvPr/>
        </p:nvCxnSpPr>
        <p:spPr bwMode="auto">
          <a:xfrm flipH="1">
            <a:off x="6735244" y="3148085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568286" y="592312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4966" y="592312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719617" y="592312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220871" y="592312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4842" y="1119116"/>
            <a:ext cx="4258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k binomial trees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Binomial Trees: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 bwMode="auto">
          <a:xfrm>
            <a:off x="8054453" y="2977488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8054453" y="3741762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2" idx="4"/>
            <a:endCxn id="34" idx="0"/>
          </p:cNvCxnSpPr>
          <p:nvPr/>
        </p:nvCxnSpPr>
        <p:spPr bwMode="auto">
          <a:xfrm>
            <a:off x="8225050" y="331868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7276531" y="3728114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7276531" y="4492388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39" idx="4"/>
            <a:endCxn id="40" idx="0"/>
          </p:cNvCxnSpPr>
          <p:nvPr/>
        </p:nvCxnSpPr>
        <p:spPr bwMode="auto">
          <a:xfrm>
            <a:off x="7447128" y="406930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2" idx="3"/>
            <a:endCxn id="39" idx="7"/>
          </p:cNvCxnSpPr>
          <p:nvPr/>
        </p:nvCxnSpPr>
        <p:spPr bwMode="auto">
          <a:xfrm flipH="1">
            <a:off x="7567758" y="3268715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1189629" y="3755410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 bwMode="auto">
          <a:xfrm>
            <a:off x="1189629" y="4519684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8" idx="4"/>
            <a:endCxn id="49" idx="0"/>
          </p:cNvCxnSpPr>
          <p:nvPr/>
        </p:nvCxnSpPr>
        <p:spPr bwMode="auto">
          <a:xfrm>
            <a:off x="1360226" y="4096604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411707" y="4506036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411707" y="5270310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2" idx="4"/>
            <a:endCxn id="54" idx="0"/>
          </p:cNvCxnSpPr>
          <p:nvPr/>
        </p:nvCxnSpPr>
        <p:spPr bwMode="auto">
          <a:xfrm>
            <a:off x="582304" y="484723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48" idx="3"/>
            <a:endCxn id="52" idx="7"/>
          </p:cNvCxnSpPr>
          <p:nvPr/>
        </p:nvCxnSpPr>
        <p:spPr bwMode="auto">
          <a:xfrm flipH="1">
            <a:off x="702934" y="4046637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6444017" y="3796353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 bwMode="auto">
          <a:xfrm>
            <a:off x="6444017" y="4560627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4"/>
            <a:endCxn id="60" idx="0"/>
          </p:cNvCxnSpPr>
          <p:nvPr/>
        </p:nvCxnSpPr>
        <p:spPr bwMode="auto">
          <a:xfrm>
            <a:off x="6614614" y="413754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5666095" y="4546979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 bwMode="auto">
          <a:xfrm>
            <a:off x="5666095" y="5311253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3" idx="4"/>
            <a:endCxn id="64" idx="0"/>
          </p:cNvCxnSpPr>
          <p:nvPr/>
        </p:nvCxnSpPr>
        <p:spPr bwMode="auto">
          <a:xfrm>
            <a:off x="5836692" y="488817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58" idx="3"/>
            <a:endCxn id="63" idx="7"/>
          </p:cNvCxnSpPr>
          <p:nvPr/>
        </p:nvCxnSpPr>
        <p:spPr bwMode="auto">
          <a:xfrm flipH="1">
            <a:off x="5957322" y="4087580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32" idx="2"/>
            <a:endCxn id="58" idx="7"/>
          </p:cNvCxnSpPr>
          <p:nvPr/>
        </p:nvCxnSpPr>
        <p:spPr bwMode="auto">
          <a:xfrm flipH="1">
            <a:off x="6735244" y="3148085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5568286" y="592312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00250" y="588217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4842" y="1119116"/>
            <a:ext cx="42581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order k binomial trees can be merged into one k+1 binomial tree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675796" y="3798628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 bwMode="auto">
          <a:xfrm>
            <a:off x="3675796" y="4562902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1" idx="4"/>
            <a:endCxn id="44" idx="0"/>
          </p:cNvCxnSpPr>
          <p:nvPr/>
        </p:nvCxnSpPr>
        <p:spPr bwMode="auto">
          <a:xfrm>
            <a:off x="3846393" y="413982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2897874" y="4549254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 bwMode="auto">
          <a:xfrm>
            <a:off x="2897874" y="5313528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4"/>
            <a:endCxn id="47" idx="0"/>
          </p:cNvCxnSpPr>
          <p:nvPr/>
        </p:nvCxnSpPr>
        <p:spPr bwMode="auto">
          <a:xfrm>
            <a:off x="3068471" y="489044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41" idx="3"/>
            <a:endCxn id="46" idx="7"/>
          </p:cNvCxnSpPr>
          <p:nvPr/>
        </p:nvCxnSpPr>
        <p:spPr bwMode="auto">
          <a:xfrm flipH="1">
            <a:off x="3189101" y="4089855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786417" y="592539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924334" y="4162567"/>
            <a:ext cx="750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99296" y="4203511"/>
            <a:ext cx="1433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014314" y="3748870"/>
            <a:ext cx="2961564" cy="2934268"/>
          </a:xfrm>
          <a:prstGeom prst="rect">
            <a:avLst/>
          </a:prstGeom>
          <a:solidFill>
            <a:srgbClr val="92D050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trees do we need?</a:t>
            </a:r>
          </a:p>
          <a:p>
            <a:r>
              <a:rPr lang="en-US" dirty="0" smtClean="0"/>
              <a:t>Convert n into binary. The number of binomial trees we need is the number of “1” of n in binary form</a:t>
            </a:r>
          </a:p>
          <a:p>
            <a:pPr lvl="1"/>
            <a:r>
              <a:rPr lang="en-US" dirty="0" smtClean="0"/>
              <a:t>E.g. if we have 6 items in ONE set, we need two binomial trees of order 1 and 2</a:t>
            </a:r>
          </a:p>
          <a:p>
            <a:pPr lvl="1"/>
            <a:r>
              <a:rPr lang="en-US" dirty="0" smtClean="0"/>
              <a:t>6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dec</a:t>
            </a:r>
            <a:r>
              <a:rPr lang="en-US" baseline="-25000" dirty="0" smtClean="0"/>
              <a:t>) </a:t>
            </a:r>
            <a:r>
              <a:rPr lang="en-US" dirty="0" smtClean="0"/>
              <a:t>= 110</a:t>
            </a:r>
            <a:r>
              <a:rPr lang="en-US" baseline="-25000" dirty="0" smtClean="0"/>
              <a:t>(bin)</a:t>
            </a:r>
            <a:endParaRPr lang="en-US" baseline="-25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Binomial Heap: To store n items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535203" y="4679192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535203" y="5443466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4"/>
            <a:endCxn id="5" idx="0"/>
          </p:cNvCxnSpPr>
          <p:nvPr/>
        </p:nvCxnSpPr>
        <p:spPr bwMode="auto">
          <a:xfrm>
            <a:off x="6705800" y="502038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8254821" y="3942214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8254821" y="4706488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4"/>
            <a:endCxn id="8" idx="0"/>
          </p:cNvCxnSpPr>
          <p:nvPr/>
        </p:nvCxnSpPr>
        <p:spPr bwMode="auto">
          <a:xfrm>
            <a:off x="8425418" y="428340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7476899" y="4692840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7476899" y="5457114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4"/>
            <a:endCxn id="11" idx="0"/>
          </p:cNvCxnSpPr>
          <p:nvPr/>
        </p:nvCxnSpPr>
        <p:spPr bwMode="auto">
          <a:xfrm>
            <a:off x="7647496" y="5034034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7" idx="3"/>
            <a:endCxn id="10" idx="7"/>
          </p:cNvCxnSpPr>
          <p:nvPr/>
        </p:nvCxnSpPr>
        <p:spPr bwMode="auto">
          <a:xfrm flipH="1">
            <a:off x="7768126" y="4233441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437394" y="605533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20033" y="606898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/>
      <p:bldP spid="1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3127612" y="3248167"/>
            <a:ext cx="5688842" cy="3425587"/>
          </a:xfrm>
          <a:prstGeom prst="rect">
            <a:avLst/>
          </a:prstGeom>
          <a:solidFill>
            <a:srgbClr val="D6AAF6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395785" y="3725839"/>
            <a:ext cx="2429302" cy="2934268"/>
          </a:xfrm>
          <a:prstGeom prst="rect">
            <a:avLst/>
          </a:prstGeom>
          <a:solidFill>
            <a:srgbClr val="92D050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it’s like adding two binary numbers</a:t>
            </a:r>
          </a:p>
          <a:p>
            <a:r>
              <a:rPr lang="en-US" dirty="0" smtClean="0"/>
              <a:t>E.g. two sets with cardinalities 5 and 13</a:t>
            </a:r>
          </a:p>
          <a:p>
            <a:pPr lvl="1"/>
            <a:r>
              <a:rPr lang="en-US" dirty="0" smtClean="0"/>
              <a:t>First set will have trees of order 0 and 2</a:t>
            </a:r>
          </a:p>
          <a:p>
            <a:pPr lvl="1"/>
            <a:r>
              <a:rPr lang="en-US" dirty="0" smtClean="0"/>
              <a:t>Second set will have trees of order 0, 2 and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of Two Binomial 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21132" y="5596881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185916" y="4081981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2185916" y="4846255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4"/>
            <a:endCxn id="9" idx="0"/>
          </p:cNvCxnSpPr>
          <p:nvPr/>
        </p:nvCxnSpPr>
        <p:spPr bwMode="auto">
          <a:xfrm>
            <a:off x="2356513" y="442317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1407994" y="4832607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1407994" y="5596881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4"/>
            <a:endCxn id="12" idx="0"/>
          </p:cNvCxnSpPr>
          <p:nvPr/>
        </p:nvCxnSpPr>
        <p:spPr bwMode="auto">
          <a:xfrm>
            <a:off x="1578591" y="517380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8" idx="3"/>
            <a:endCxn id="11" idx="7"/>
          </p:cNvCxnSpPr>
          <p:nvPr/>
        </p:nvCxnSpPr>
        <p:spPr bwMode="auto">
          <a:xfrm flipH="1">
            <a:off x="1699221" y="4373208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09683" y="623604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10436" y="6222397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3564333" y="5692415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8095398" y="3413241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8095398" y="4177515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4"/>
            <a:endCxn id="20" idx="0"/>
          </p:cNvCxnSpPr>
          <p:nvPr/>
        </p:nvCxnSpPr>
        <p:spPr bwMode="auto">
          <a:xfrm>
            <a:off x="8265995" y="375443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317476" y="4163867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7317476" y="4928141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 bwMode="auto">
          <a:xfrm>
            <a:off x="7488073" y="450506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9" idx="3"/>
            <a:endCxn id="25" idx="7"/>
          </p:cNvCxnSpPr>
          <p:nvPr/>
        </p:nvCxnSpPr>
        <p:spPr bwMode="auto">
          <a:xfrm flipH="1">
            <a:off x="7608703" y="3704468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5038299" y="4191163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5038299" y="4955437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4"/>
            <a:endCxn id="30" idx="0"/>
          </p:cNvCxnSpPr>
          <p:nvPr/>
        </p:nvCxnSpPr>
        <p:spPr bwMode="auto">
          <a:xfrm>
            <a:off x="5208896" y="453235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4260377" y="4941789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4260377" y="5706063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4"/>
            <a:endCxn id="33" idx="0"/>
          </p:cNvCxnSpPr>
          <p:nvPr/>
        </p:nvCxnSpPr>
        <p:spPr bwMode="auto">
          <a:xfrm>
            <a:off x="4430974" y="528298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9" idx="3"/>
            <a:endCxn id="32" idx="7"/>
          </p:cNvCxnSpPr>
          <p:nvPr/>
        </p:nvCxnSpPr>
        <p:spPr bwMode="auto">
          <a:xfrm flipH="1">
            <a:off x="4551604" y="4482390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6484962" y="4232106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6484962" y="4996380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4"/>
            <a:endCxn id="37" idx="0"/>
          </p:cNvCxnSpPr>
          <p:nvPr/>
        </p:nvCxnSpPr>
        <p:spPr bwMode="auto">
          <a:xfrm>
            <a:off x="6655559" y="457330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5707040" y="4982732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5707040" y="5747006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4"/>
            <a:endCxn id="40" idx="0"/>
          </p:cNvCxnSpPr>
          <p:nvPr/>
        </p:nvCxnSpPr>
        <p:spPr bwMode="auto">
          <a:xfrm>
            <a:off x="5877637" y="532392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6" idx="3"/>
            <a:endCxn id="39" idx="7"/>
          </p:cNvCxnSpPr>
          <p:nvPr/>
        </p:nvCxnSpPr>
        <p:spPr bwMode="auto">
          <a:xfrm flipH="1">
            <a:off x="5998267" y="4523333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9" idx="2"/>
            <a:endCxn id="36" idx="7"/>
          </p:cNvCxnSpPr>
          <p:nvPr/>
        </p:nvCxnSpPr>
        <p:spPr bwMode="auto">
          <a:xfrm flipH="1">
            <a:off x="6776189" y="3583838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704765" y="619510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48418" y="616780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44454" y="615415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825087" y="4653887"/>
            <a:ext cx="750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Given a set of objects: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Union: </a:t>
            </a:r>
            <a:r>
              <a:rPr lang="en-US" sz="2000" dirty="0" smtClean="0"/>
              <a:t>connect two objects</a:t>
            </a: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Find:</a:t>
            </a:r>
            <a:r>
              <a:rPr lang="en-US" sz="2000" dirty="0" smtClean="0"/>
              <a:t> is there a path connecting the two objects?</a:t>
            </a:r>
          </a:p>
          <a:p>
            <a:pPr lvl="1"/>
            <a:endParaRPr lang="en-US" sz="2000" dirty="0" smtClean="0"/>
          </a:p>
          <a:p>
            <a:pPr marL="173038" indent="6350">
              <a:buNone/>
            </a:pPr>
            <a:r>
              <a:rPr lang="en-US" sz="2400" dirty="0" smtClean="0"/>
              <a:t>Maintain sets of                                                            connected components:</a:t>
            </a:r>
          </a:p>
          <a:p>
            <a:pPr marL="173038" indent="6350">
              <a:buNone/>
            </a:pPr>
            <a:endParaRPr lang="en-US" sz="2400" dirty="0" smtClean="0"/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{A, B, C}</a:t>
            </a:r>
          </a:p>
          <a:p>
            <a:pPr marL="173038" indent="635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{D, E, F, H, G, I}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Dynamic Connectivity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948492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884198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16345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2"/>
            <a:endCxn id="16" idx="6"/>
          </p:cNvCxnSpPr>
          <p:nvPr/>
        </p:nvCxnSpPr>
        <p:spPr bwMode="auto">
          <a:xfrm flipH="1">
            <a:off x="6887602" y="468731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20"/>
          <p:cNvCxnSpPr>
            <a:stCxn id="9" idx="4"/>
            <a:endCxn id="4" idx="4"/>
          </p:cNvCxnSpPr>
          <p:nvPr/>
        </p:nvCxnSpPr>
        <p:spPr bwMode="auto">
          <a:xfrm rot="5400000">
            <a:off x="6651974" y="4730437"/>
            <a:ext cx="12700" cy="2935706"/>
          </a:xfrm>
          <a:prstGeom prst="curvedConnector3">
            <a:avLst>
              <a:gd name="adj1" fmla="val 3537938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4" idx="6"/>
            <a:endCxn id="16" idx="2"/>
          </p:cNvCxnSpPr>
          <p:nvPr/>
        </p:nvCxnSpPr>
        <p:spPr bwMode="auto">
          <a:xfrm>
            <a:off x="5419749" y="468731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 bwMode="auto">
          <a:xfrm>
            <a:off x="5419749" y="3387903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6"/>
            <a:endCxn id="12" idx="2"/>
          </p:cNvCxnSpPr>
          <p:nvPr/>
        </p:nvCxnSpPr>
        <p:spPr bwMode="auto">
          <a:xfrm>
            <a:off x="6887602" y="3387903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0"/>
            <a:endCxn id="16" idx="4"/>
          </p:cNvCxnSpPr>
          <p:nvPr/>
        </p:nvCxnSpPr>
        <p:spPr bwMode="auto">
          <a:xfrm flipV="1">
            <a:off x="6651974" y="4922942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urved Connector 36"/>
          <p:cNvCxnSpPr>
            <a:stCxn id="12" idx="0"/>
            <a:endCxn id="11" idx="0"/>
          </p:cNvCxnSpPr>
          <p:nvPr/>
        </p:nvCxnSpPr>
        <p:spPr bwMode="auto">
          <a:xfrm rot="16200000" flipV="1">
            <a:off x="6651974" y="1684421"/>
            <a:ext cx="12700" cy="2935706"/>
          </a:xfrm>
          <a:prstGeom prst="curvedConnector3">
            <a:avLst>
              <a:gd name="adj1" fmla="val 2420694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>
            <a:stCxn id="10" idx="2"/>
            <a:endCxn id="4" idx="6"/>
          </p:cNvCxnSpPr>
          <p:nvPr/>
        </p:nvCxnSpPr>
        <p:spPr bwMode="auto">
          <a:xfrm flipH="1">
            <a:off x="5419749" y="5962662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4582712" y="2654658"/>
            <a:ext cx="4174878" cy="4203342"/>
            <a:chOff x="1551516" y="2701981"/>
            <a:chExt cx="4174878" cy="4203342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551516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43142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334768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551516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943142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334768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551516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943142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334768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3209499" y="1569492"/>
            <a:ext cx="5688842" cy="3425587"/>
          </a:xfrm>
          <a:prstGeom prst="rect">
            <a:avLst/>
          </a:prstGeom>
          <a:solidFill>
            <a:srgbClr val="D6AAF6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477672" y="2047164"/>
            <a:ext cx="2429302" cy="2934268"/>
          </a:xfrm>
          <a:prstGeom prst="rect">
            <a:avLst/>
          </a:prstGeom>
          <a:solidFill>
            <a:srgbClr val="92D050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from lowest order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of Two Binomial Heap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2267803" y="2403306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2267803" y="3167580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4"/>
            <a:endCxn id="9" idx="0"/>
          </p:cNvCxnSpPr>
          <p:nvPr/>
        </p:nvCxnSpPr>
        <p:spPr bwMode="auto">
          <a:xfrm>
            <a:off x="2438400" y="274450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1489881" y="3153932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1489881" y="3918206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4"/>
            <a:endCxn id="12" idx="0"/>
          </p:cNvCxnSpPr>
          <p:nvPr/>
        </p:nvCxnSpPr>
        <p:spPr bwMode="auto">
          <a:xfrm>
            <a:off x="1660478" y="349512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8" idx="3"/>
            <a:endCxn id="11" idx="7"/>
          </p:cNvCxnSpPr>
          <p:nvPr/>
        </p:nvCxnSpPr>
        <p:spPr bwMode="auto">
          <a:xfrm flipH="1">
            <a:off x="1781108" y="2694533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92323" y="454372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77285" y="1734566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8177285" y="2498840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4"/>
            <a:endCxn id="20" idx="0"/>
          </p:cNvCxnSpPr>
          <p:nvPr/>
        </p:nvCxnSpPr>
        <p:spPr bwMode="auto">
          <a:xfrm>
            <a:off x="8347882" y="207576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399363" y="2485192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7399363" y="3249466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 bwMode="auto">
          <a:xfrm>
            <a:off x="7569960" y="282638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9" idx="3"/>
            <a:endCxn id="25" idx="7"/>
          </p:cNvCxnSpPr>
          <p:nvPr/>
        </p:nvCxnSpPr>
        <p:spPr bwMode="auto">
          <a:xfrm flipH="1">
            <a:off x="7690590" y="2025793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5120186" y="2512488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5120186" y="3276762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4"/>
            <a:endCxn id="30" idx="0"/>
          </p:cNvCxnSpPr>
          <p:nvPr/>
        </p:nvCxnSpPr>
        <p:spPr bwMode="auto">
          <a:xfrm>
            <a:off x="5290783" y="285368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4342264" y="3263114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4342264" y="4027388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4"/>
            <a:endCxn id="33" idx="0"/>
          </p:cNvCxnSpPr>
          <p:nvPr/>
        </p:nvCxnSpPr>
        <p:spPr bwMode="auto">
          <a:xfrm>
            <a:off x="4512861" y="360430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9" idx="3"/>
            <a:endCxn id="32" idx="7"/>
          </p:cNvCxnSpPr>
          <p:nvPr/>
        </p:nvCxnSpPr>
        <p:spPr bwMode="auto">
          <a:xfrm flipH="1">
            <a:off x="4633491" y="2803715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6566849" y="2553431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6566849" y="3317705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4"/>
            <a:endCxn id="37" idx="0"/>
          </p:cNvCxnSpPr>
          <p:nvPr/>
        </p:nvCxnSpPr>
        <p:spPr bwMode="auto">
          <a:xfrm>
            <a:off x="6737446" y="289462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5788927" y="3304057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5788927" y="4068331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4"/>
            <a:endCxn id="40" idx="0"/>
          </p:cNvCxnSpPr>
          <p:nvPr/>
        </p:nvCxnSpPr>
        <p:spPr bwMode="auto">
          <a:xfrm>
            <a:off x="5959524" y="364525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6" idx="3"/>
            <a:endCxn id="39" idx="7"/>
          </p:cNvCxnSpPr>
          <p:nvPr/>
        </p:nvCxnSpPr>
        <p:spPr bwMode="auto">
          <a:xfrm flipH="1">
            <a:off x="6080154" y="2844658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9" idx="2"/>
            <a:endCxn id="36" idx="7"/>
          </p:cNvCxnSpPr>
          <p:nvPr/>
        </p:nvCxnSpPr>
        <p:spPr bwMode="auto">
          <a:xfrm flipH="1">
            <a:off x="6858076" y="1905163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786652" y="451642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26341" y="447548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 bwMode="auto">
          <a:xfrm>
            <a:off x="616416" y="5596883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14149" y="618145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 bwMode="auto">
          <a:xfrm>
            <a:off x="3332321" y="5610529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316406" y="608592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579427" y="5581935"/>
            <a:ext cx="750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 bwMode="auto">
          <a:xfrm>
            <a:off x="6348482" y="5050971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 bwMode="auto">
          <a:xfrm>
            <a:off x="6348482" y="5815245"/>
            <a:ext cx="341194" cy="341194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2" idx="4"/>
            <a:endCxn id="73" idx="0"/>
          </p:cNvCxnSpPr>
          <p:nvPr/>
        </p:nvCxnSpPr>
        <p:spPr bwMode="auto">
          <a:xfrm>
            <a:off x="6519079" y="539216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250673" y="642711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913196" y="5595583"/>
            <a:ext cx="1433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3209499" y="1569492"/>
            <a:ext cx="5688842" cy="3425587"/>
          </a:xfrm>
          <a:prstGeom prst="rect">
            <a:avLst/>
          </a:prstGeom>
          <a:solidFill>
            <a:srgbClr val="D6AAF6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477672" y="2047164"/>
            <a:ext cx="2429302" cy="2934268"/>
          </a:xfrm>
          <a:prstGeom prst="rect">
            <a:avLst/>
          </a:prstGeom>
          <a:solidFill>
            <a:srgbClr val="92D050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from lowest order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of Two Binomial Heap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2267803" y="2403306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2267803" y="3167580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4"/>
            <a:endCxn id="9" idx="0"/>
          </p:cNvCxnSpPr>
          <p:nvPr/>
        </p:nvCxnSpPr>
        <p:spPr bwMode="auto">
          <a:xfrm>
            <a:off x="2438400" y="274450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1489881" y="3153932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1489881" y="3918206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4"/>
            <a:endCxn id="12" idx="0"/>
          </p:cNvCxnSpPr>
          <p:nvPr/>
        </p:nvCxnSpPr>
        <p:spPr bwMode="auto">
          <a:xfrm>
            <a:off x="1660478" y="349512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8" idx="3"/>
            <a:endCxn id="11" idx="7"/>
          </p:cNvCxnSpPr>
          <p:nvPr/>
        </p:nvCxnSpPr>
        <p:spPr bwMode="auto">
          <a:xfrm flipH="1">
            <a:off x="1781108" y="2694533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92323" y="454372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77285" y="1734566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8177285" y="2498840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4"/>
            <a:endCxn id="20" idx="0"/>
          </p:cNvCxnSpPr>
          <p:nvPr/>
        </p:nvCxnSpPr>
        <p:spPr bwMode="auto">
          <a:xfrm>
            <a:off x="8347882" y="207576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399363" y="2485192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7399363" y="3249466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 bwMode="auto">
          <a:xfrm>
            <a:off x="7569960" y="282638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9" idx="3"/>
            <a:endCxn id="25" idx="7"/>
          </p:cNvCxnSpPr>
          <p:nvPr/>
        </p:nvCxnSpPr>
        <p:spPr bwMode="auto">
          <a:xfrm flipH="1">
            <a:off x="7690590" y="2025793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5120186" y="2512488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5120186" y="3276762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4"/>
            <a:endCxn id="30" idx="0"/>
          </p:cNvCxnSpPr>
          <p:nvPr/>
        </p:nvCxnSpPr>
        <p:spPr bwMode="auto">
          <a:xfrm>
            <a:off x="5290783" y="285368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4342264" y="3263114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4342264" y="4027388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4"/>
            <a:endCxn id="33" idx="0"/>
          </p:cNvCxnSpPr>
          <p:nvPr/>
        </p:nvCxnSpPr>
        <p:spPr bwMode="auto">
          <a:xfrm>
            <a:off x="4512861" y="360430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9" idx="3"/>
            <a:endCxn id="32" idx="7"/>
          </p:cNvCxnSpPr>
          <p:nvPr/>
        </p:nvCxnSpPr>
        <p:spPr bwMode="auto">
          <a:xfrm flipH="1">
            <a:off x="4633491" y="2803715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6566849" y="2553431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6566849" y="3317705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4"/>
            <a:endCxn id="37" idx="0"/>
          </p:cNvCxnSpPr>
          <p:nvPr/>
        </p:nvCxnSpPr>
        <p:spPr bwMode="auto">
          <a:xfrm>
            <a:off x="6737446" y="289462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5788927" y="3304057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5788927" y="4068331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4"/>
            <a:endCxn id="40" idx="0"/>
          </p:cNvCxnSpPr>
          <p:nvPr/>
        </p:nvCxnSpPr>
        <p:spPr bwMode="auto">
          <a:xfrm>
            <a:off x="5959524" y="364525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6" idx="3"/>
            <a:endCxn id="39" idx="7"/>
          </p:cNvCxnSpPr>
          <p:nvPr/>
        </p:nvCxnSpPr>
        <p:spPr bwMode="auto">
          <a:xfrm flipH="1">
            <a:off x="6080154" y="2844658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9" idx="2"/>
            <a:endCxn id="36" idx="7"/>
          </p:cNvCxnSpPr>
          <p:nvPr/>
        </p:nvCxnSpPr>
        <p:spPr bwMode="auto">
          <a:xfrm flipH="1">
            <a:off x="6858076" y="1905163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786652" y="451642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26341" y="447548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 bwMode="auto">
          <a:xfrm>
            <a:off x="698309" y="5050971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 bwMode="auto">
          <a:xfrm>
            <a:off x="698309" y="5815245"/>
            <a:ext cx="341194" cy="341194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2" idx="4"/>
            <a:endCxn id="73" idx="0"/>
          </p:cNvCxnSpPr>
          <p:nvPr/>
        </p:nvCxnSpPr>
        <p:spPr bwMode="auto">
          <a:xfrm>
            <a:off x="868906" y="539216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00500" y="642711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from lowest order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of Two Binomial Heap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2513463" y="3617956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2513463" y="4382230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4"/>
            <a:endCxn id="9" idx="0"/>
          </p:cNvCxnSpPr>
          <p:nvPr/>
        </p:nvCxnSpPr>
        <p:spPr bwMode="auto">
          <a:xfrm>
            <a:off x="2684060" y="395915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/>
          <p:cNvSpPr/>
          <p:nvPr/>
        </p:nvSpPr>
        <p:spPr bwMode="auto">
          <a:xfrm>
            <a:off x="1735541" y="4368582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1735541" y="5132856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4"/>
            <a:endCxn id="12" idx="0"/>
          </p:cNvCxnSpPr>
          <p:nvPr/>
        </p:nvCxnSpPr>
        <p:spPr bwMode="auto">
          <a:xfrm>
            <a:off x="1906138" y="470977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8" idx="3"/>
            <a:endCxn id="11" idx="7"/>
          </p:cNvCxnSpPr>
          <p:nvPr/>
        </p:nvCxnSpPr>
        <p:spPr bwMode="auto">
          <a:xfrm flipH="1">
            <a:off x="2026768" y="3909183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937983" y="575837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90933" y="888405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8190933" y="1652679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4"/>
            <a:endCxn id="20" idx="0"/>
          </p:cNvCxnSpPr>
          <p:nvPr/>
        </p:nvCxnSpPr>
        <p:spPr bwMode="auto">
          <a:xfrm>
            <a:off x="8361530" y="1229599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413011" y="1639031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7413011" y="2403305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 bwMode="auto">
          <a:xfrm>
            <a:off x="7583608" y="198022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9" idx="3"/>
            <a:endCxn id="25" idx="7"/>
          </p:cNvCxnSpPr>
          <p:nvPr/>
        </p:nvCxnSpPr>
        <p:spPr bwMode="auto">
          <a:xfrm flipH="1">
            <a:off x="7704238" y="1179632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4587924" y="3631604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 bwMode="auto">
          <a:xfrm>
            <a:off x="4587924" y="4395878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4"/>
            <a:endCxn id="30" idx="0"/>
          </p:cNvCxnSpPr>
          <p:nvPr/>
        </p:nvCxnSpPr>
        <p:spPr bwMode="auto">
          <a:xfrm>
            <a:off x="4758521" y="397279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3810002" y="4382230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3810002" y="5146504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4"/>
            <a:endCxn id="33" idx="0"/>
          </p:cNvCxnSpPr>
          <p:nvPr/>
        </p:nvCxnSpPr>
        <p:spPr bwMode="auto">
          <a:xfrm>
            <a:off x="3980599" y="4723424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9" idx="3"/>
            <a:endCxn id="32" idx="7"/>
          </p:cNvCxnSpPr>
          <p:nvPr/>
        </p:nvCxnSpPr>
        <p:spPr bwMode="auto">
          <a:xfrm flipH="1">
            <a:off x="4101229" y="3922831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6580497" y="1707270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6580497" y="2471544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4"/>
            <a:endCxn id="37" idx="0"/>
          </p:cNvCxnSpPr>
          <p:nvPr/>
        </p:nvCxnSpPr>
        <p:spPr bwMode="auto">
          <a:xfrm>
            <a:off x="6751094" y="2048464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5802575" y="2457896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5802575" y="3222170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4"/>
            <a:endCxn id="40" idx="0"/>
          </p:cNvCxnSpPr>
          <p:nvPr/>
        </p:nvCxnSpPr>
        <p:spPr bwMode="auto">
          <a:xfrm>
            <a:off x="5973172" y="279909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6" idx="3"/>
            <a:endCxn id="39" idx="7"/>
          </p:cNvCxnSpPr>
          <p:nvPr/>
        </p:nvCxnSpPr>
        <p:spPr bwMode="auto">
          <a:xfrm flipH="1">
            <a:off x="6093802" y="1998497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9" idx="2"/>
            <a:endCxn id="36" idx="7"/>
          </p:cNvCxnSpPr>
          <p:nvPr/>
        </p:nvCxnSpPr>
        <p:spPr bwMode="auto">
          <a:xfrm flipH="1">
            <a:off x="6871724" y="1059002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800300" y="367026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94079" y="559459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 bwMode="auto">
          <a:xfrm>
            <a:off x="698309" y="5050971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 bwMode="auto">
          <a:xfrm>
            <a:off x="698309" y="5815245"/>
            <a:ext cx="341194" cy="341194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2" idx="4"/>
            <a:endCxn id="73" idx="0"/>
          </p:cNvCxnSpPr>
          <p:nvPr/>
        </p:nvCxnSpPr>
        <p:spPr bwMode="auto">
          <a:xfrm>
            <a:off x="868906" y="539216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00500" y="642711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8286465" y="2922897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 bwMode="auto">
          <a:xfrm>
            <a:off x="8286465" y="3687171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5" idx="4"/>
            <a:endCxn id="46" idx="0"/>
          </p:cNvCxnSpPr>
          <p:nvPr/>
        </p:nvCxnSpPr>
        <p:spPr bwMode="auto">
          <a:xfrm>
            <a:off x="8457062" y="326409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7508543" y="3673523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 bwMode="auto">
          <a:xfrm>
            <a:off x="7508543" y="4437797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4"/>
            <a:endCxn id="52" idx="0"/>
          </p:cNvCxnSpPr>
          <p:nvPr/>
        </p:nvCxnSpPr>
        <p:spPr bwMode="auto">
          <a:xfrm>
            <a:off x="7679140" y="401471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5" idx="3"/>
            <a:endCxn id="49" idx="7"/>
          </p:cNvCxnSpPr>
          <p:nvPr/>
        </p:nvCxnSpPr>
        <p:spPr bwMode="auto">
          <a:xfrm flipH="1">
            <a:off x="7799770" y="3214124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676029" y="3741762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6676029" y="4506036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 bwMode="auto">
          <a:xfrm>
            <a:off x="6846626" y="408295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5898107" y="4492388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 bwMode="auto">
          <a:xfrm>
            <a:off x="5898107" y="5256662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8" idx="4"/>
            <a:endCxn id="59" idx="0"/>
          </p:cNvCxnSpPr>
          <p:nvPr/>
        </p:nvCxnSpPr>
        <p:spPr bwMode="auto">
          <a:xfrm>
            <a:off x="6068704" y="483358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55" idx="3"/>
            <a:endCxn id="58" idx="7"/>
          </p:cNvCxnSpPr>
          <p:nvPr/>
        </p:nvCxnSpPr>
        <p:spPr bwMode="auto">
          <a:xfrm flipH="1">
            <a:off x="6189334" y="4032989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45" idx="2"/>
            <a:endCxn id="55" idx="7"/>
          </p:cNvCxnSpPr>
          <p:nvPr/>
        </p:nvCxnSpPr>
        <p:spPr bwMode="auto">
          <a:xfrm flipH="1">
            <a:off x="6967256" y="3093494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5800298" y="586853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111689" y="4121624"/>
            <a:ext cx="750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104263" y="4189863"/>
            <a:ext cx="1433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from lowest order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of Two Binomial Heap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7877035" y="3235819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7877035" y="4000093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4"/>
            <a:endCxn id="20" idx="0"/>
          </p:cNvCxnSpPr>
          <p:nvPr/>
        </p:nvCxnSpPr>
        <p:spPr bwMode="auto">
          <a:xfrm>
            <a:off x="8047632" y="357701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099113" y="3986445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7099113" y="4750719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 bwMode="auto">
          <a:xfrm>
            <a:off x="7269710" y="4327639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9" idx="3"/>
            <a:endCxn id="25" idx="7"/>
          </p:cNvCxnSpPr>
          <p:nvPr/>
        </p:nvCxnSpPr>
        <p:spPr bwMode="auto">
          <a:xfrm flipH="1">
            <a:off x="7390340" y="3527046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6266599" y="4054684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6266599" y="4818958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4"/>
            <a:endCxn id="37" idx="0"/>
          </p:cNvCxnSpPr>
          <p:nvPr/>
        </p:nvCxnSpPr>
        <p:spPr bwMode="auto">
          <a:xfrm>
            <a:off x="6437196" y="439587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5488677" y="4805310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5488677" y="5569584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4"/>
            <a:endCxn id="40" idx="0"/>
          </p:cNvCxnSpPr>
          <p:nvPr/>
        </p:nvCxnSpPr>
        <p:spPr bwMode="auto">
          <a:xfrm>
            <a:off x="5659274" y="5146504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6" idx="3"/>
            <a:endCxn id="39" idx="7"/>
          </p:cNvCxnSpPr>
          <p:nvPr/>
        </p:nvCxnSpPr>
        <p:spPr bwMode="auto">
          <a:xfrm flipH="1">
            <a:off x="5779904" y="4345911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9" idx="2"/>
            <a:endCxn id="36" idx="7"/>
          </p:cNvCxnSpPr>
          <p:nvPr/>
        </p:nvCxnSpPr>
        <p:spPr bwMode="auto">
          <a:xfrm flipH="1">
            <a:off x="6557826" y="3406416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486402" y="601767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 bwMode="auto">
          <a:xfrm>
            <a:off x="698309" y="5050971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 bwMode="auto">
          <a:xfrm>
            <a:off x="698309" y="5815245"/>
            <a:ext cx="341194" cy="341194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2" idx="4"/>
            <a:endCxn id="73" idx="0"/>
          </p:cNvCxnSpPr>
          <p:nvPr/>
        </p:nvCxnSpPr>
        <p:spPr bwMode="auto">
          <a:xfrm>
            <a:off x="868906" y="539216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00500" y="642711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4437797" y="3250443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 bwMode="auto">
          <a:xfrm>
            <a:off x="4437797" y="4014717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5" idx="4"/>
            <a:endCxn id="46" idx="0"/>
          </p:cNvCxnSpPr>
          <p:nvPr/>
        </p:nvCxnSpPr>
        <p:spPr bwMode="auto">
          <a:xfrm>
            <a:off x="4608394" y="359163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3659875" y="4001069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 bwMode="auto">
          <a:xfrm>
            <a:off x="3659875" y="4765343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4"/>
            <a:endCxn id="52" idx="0"/>
          </p:cNvCxnSpPr>
          <p:nvPr/>
        </p:nvCxnSpPr>
        <p:spPr bwMode="auto">
          <a:xfrm>
            <a:off x="3830472" y="434226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5" idx="3"/>
            <a:endCxn id="49" idx="7"/>
          </p:cNvCxnSpPr>
          <p:nvPr/>
        </p:nvCxnSpPr>
        <p:spPr bwMode="auto">
          <a:xfrm flipH="1">
            <a:off x="3951102" y="3541670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2827361" y="4069308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2827361" y="4833582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5" idx="4"/>
          </p:cNvCxnSpPr>
          <p:nvPr/>
        </p:nvCxnSpPr>
        <p:spPr bwMode="auto">
          <a:xfrm>
            <a:off x="2997958" y="441050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2049439" y="4819934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 bwMode="auto">
          <a:xfrm>
            <a:off x="2049439" y="5584208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8" idx="4"/>
            <a:endCxn id="59" idx="0"/>
          </p:cNvCxnSpPr>
          <p:nvPr/>
        </p:nvCxnSpPr>
        <p:spPr bwMode="auto">
          <a:xfrm>
            <a:off x="2220036" y="516112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55" idx="3"/>
            <a:endCxn id="58" idx="7"/>
          </p:cNvCxnSpPr>
          <p:nvPr/>
        </p:nvCxnSpPr>
        <p:spPr bwMode="auto">
          <a:xfrm flipH="1">
            <a:off x="2340666" y="4360535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45" idx="2"/>
            <a:endCxn id="55" idx="7"/>
          </p:cNvCxnSpPr>
          <p:nvPr/>
        </p:nvCxnSpPr>
        <p:spPr bwMode="auto">
          <a:xfrm flipH="1">
            <a:off x="3118588" y="3421040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951630" y="619607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572000" y="4558352"/>
            <a:ext cx="750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from lowest order first</a:t>
            </a:r>
          </a:p>
          <a:p>
            <a:pPr marL="801688" lvl="2" indent="-277813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5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dec</a:t>
            </a:r>
            <a:r>
              <a:rPr lang="en-US" baseline="-25000" dirty="0" smtClean="0"/>
              <a:t>) </a:t>
            </a:r>
            <a:r>
              <a:rPr lang="en-US" dirty="0" smtClean="0"/>
              <a:t>+ 13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dec</a:t>
            </a:r>
            <a:r>
              <a:rPr lang="en-US" baseline="-25000" dirty="0" smtClean="0"/>
              <a:t>) </a:t>
            </a:r>
            <a:r>
              <a:rPr lang="en-US" dirty="0" smtClean="0"/>
              <a:t>= 18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dec</a:t>
            </a:r>
            <a:r>
              <a:rPr lang="en-US" baseline="-25000" dirty="0" smtClean="0"/>
              <a:t>)</a:t>
            </a:r>
            <a:endParaRPr lang="en-US" dirty="0" smtClean="0"/>
          </a:p>
          <a:p>
            <a:pPr marL="801688" lvl="2" indent="-277813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101</a:t>
            </a:r>
            <a:r>
              <a:rPr lang="en-US" baseline="-25000" dirty="0" smtClean="0"/>
              <a:t>(bin)</a:t>
            </a:r>
            <a:r>
              <a:rPr lang="en-US" dirty="0" smtClean="0"/>
              <a:t> + 1101</a:t>
            </a:r>
            <a:r>
              <a:rPr lang="en-US" baseline="-25000" dirty="0" smtClean="0"/>
              <a:t>(bin)</a:t>
            </a:r>
            <a:r>
              <a:rPr lang="en-US" dirty="0" smtClean="0"/>
              <a:t> = 10010</a:t>
            </a:r>
            <a:r>
              <a:rPr lang="en-US" baseline="-25000" dirty="0" smtClean="0"/>
              <a:t>(bin)</a:t>
            </a:r>
          </a:p>
          <a:p>
            <a:r>
              <a:rPr lang="en-US" dirty="0" smtClean="0"/>
              <a:t>O(log n)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of Two Binomial Heap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7699614" y="3181227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4"/>
            <a:endCxn id="20" idx="0"/>
          </p:cNvCxnSpPr>
          <p:nvPr/>
        </p:nvCxnSpPr>
        <p:spPr bwMode="auto">
          <a:xfrm>
            <a:off x="7870211" y="275814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6921692" y="3167579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 bwMode="auto">
          <a:xfrm>
            <a:off x="6921692" y="3931853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 bwMode="auto">
          <a:xfrm>
            <a:off x="7092289" y="350877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9" idx="3"/>
            <a:endCxn id="25" idx="7"/>
          </p:cNvCxnSpPr>
          <p:nvPr/>
        </p:nvCxnSpPr>
        <p:spPr bwMode="auto">
          <a:xfrm flipH="1">
            <a:off x="7212919" y="2708180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6089178" y="3235818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6089178" y="4000092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4"/>
            <a:endCxn id="37" idx="0"/>
          </p:cNvCxnSpPr>
          <p:nvPr/>
        </p:nvCxnSpPr>
        <p:spPr bwMode="auto">
          <a:xfrm>
            <a:off x="6259775" y="357701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5311256" y="3986444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5311256" y="4750718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4"/>
            <a:endCxn id="40" idx="0"/>
          </p:cNvCxnSpPr>
          <p:nvPr/>
        </p:nvCxnSpPr>
        <p:spPr bwMode="auto">
          <a:xfrm>
            <a:off x="5481853" y="432763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6" idx="3"/>
            <a:endCxn id="39" idx="7"/>
          </p:cNvCxnSpPr>
          <p:nvPr/>
        </p:nvCxnSpPr>
        <p:spPr bwMode="auto">
          <a:xfrm flipH="1">
            <a:off x="5602483" y="3527045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9" idx="2"/>
            <a:endCxn id="36" idx="7"/>
          </p:cNvCxnSpPr>
          <p:nvPr/>
        </p:nvCxnSpPr>
        <p:spPr bwMode="auto">
          <a:xfrm flipH="1">
            <a:off x="6380405" y="2587550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616422" y="4805311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 bwMode="auto">
          <a:xfrm>
            <a:off x="616422" y="5569585"/>
            <a:ext cx="341194" cy="341194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2" idx="4"/>
            <a:endCxn id="73" idx="0"/>
          </p:cNvCxnSpPr>
          <p:nvPr/>
        </p:nvCxnSpPr>
        <p:spPr bwMode="auto">
          <a:xfrm>
            <a:off x="787019" y="514650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18613" y="618145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4437797" y="3250443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 bwMode="auto">
          <a:xfrm>
            <a:off x="4437797" y="4014717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5" idx="4"/>
            <a:endCxn id="46" idx="0"/>
          </p:cNvCxnSpPr>
          <p:nvPr/>
        </p:nvCxnSpPr>
        <p:spPr bwMode="auto">
          <a:xfrm>
            <a:off x="4608394" y="359163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48"/>
          <p:cNvSpPr/>
          <p:nvPr/>
        </p:nvSpPr>
        <p:spPr bwMode="auto">
          <a:xfrm>
            <a:off x="3659875" y="4001069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 bwMode="auto">
          <a:xfrm>
            <a:off x="3659875" y="4765343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4"/>
            <a:endCxn id="52" idx="0"/>
          </p:cNvCxnSpPr>
          <p:nvPr/>
        </p:nvCxnSpPr>
        <p:spPr bwMode="auto">
          <a:xfrm>
            <a:off x="3830472" y="434226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5" idx="3"/>
            <a:endCxn id="49" idx="7"/>
          </p:cNvCxnSpPr>
          <p:nvPr/>
        </p:nvCxnSpPr>
        <p:spPr bwMode="auto">
          <a:xfrm flipH="1">
            <a:off x="3951102" y="3541670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2827361" y="4069308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2827361" y="4833582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5" idx="4"/>
          </p:cNvCxnSpPr>
          <p:nvPr/>
        </p:nvCxnSpPr>
        <p:spPr bwMode="auto">
          <a:xfrm>
            <a:off x="2997958" y="441050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2049439" y="4819934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 bwMode="auto">
          <a:xfrm>
            <a:off x="2049439" y="5584208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8" idx="4"/>
            <a:endCxn id="59" idx="0"/>
          </p:cNvCxnSpPr>
          <p:nvPr/>
        </p:nvCxnSpPr>
        <p:spPr bwMode="auto">
          <a:xfrm>
            <a:off x="2220036" y="516112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55" idx="3"/>
            <a:endCxn id="58" idx="7"/>
          </p:cNvCxnSpPr>
          <p:nvPr/>
        </p:nvCxnSpPr>
        <p:spPr bwMode="auto">
          <a:xfrm flipH="1">
            <a:off x="2340666" y="4360535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45" idx="2"/>
            <a:endCxn id="55" idx="7"/>
          </p:cNvCxnSpPr>
          <p:nvPr/>
        </p:nvCxnSpPr>
        <p:spPr bwMode="auto">
          <a:xfrm flipH="1">
            <a:off x="3118588" y="3421040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951630" y="619607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1" name="Straight Connector 50"/>
          <p:cNvCxnSpPr>
            <a:stCxn id="19" idx="7"/>
            <a:endCxn id="45" idx="6"/>
          </p:cNvCxnSpPr>
          <p:nvPr/>
        </p:nvCxnSpPr>
        <p:spPr bwMode="auto">
          <a:xfrm flipH="1">
            <a:off x="4778991" y="2466920"/>
            <a:ext cx="3211850" cy="95412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18"/>
          <p:cNvSpPr/>
          <p:nvPr/>
        </p:nvSpPr>
        <p:spPr bwMode="auto">
          <a:xfrm>
            <a:off x="7699614" y="2416953"/>
            <a:ext cx="341194" cy="34119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Binomial Trees: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 bwMode="auto">
          <a:xfrm>
            <a:off x="3332309" y="2772765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 bwMode="auto">
          <a:xfrm>
            <a:off x="3332309" y="3537039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88" idx="4"/>
            <a:endCxn id="89" idx="0"/>
          </p:cNvCxnSpPr>
          <p:nvPr/>
        </p:nvCxnSpPr>
        <p:spPr bwMode="auto">
          <a:xfrm>
            <a:off x="3502906" y="3113959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2554387" y="3523391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 bwMode="auto">
          <a:xfrm>
            <a:off x="2554387" y="4287665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91" idx="4"/>
            <a:endCxn id="92" idx="0"/>
          </p:cNvCxnSpPr>
          <p:nvPr/>
        </p:nvCxnSpPr>
        <p:spPr bwMode="auto">
          <a:xfrm>
            <a:off x="2724984" y="386458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88" idx="3"/>
            <a:endCxn id="91" idx="7"/>
          </p:cNvCxnSpPr>
          <p:nvPr/>
        </p:nvCxnSpPr>
        <p:spPr bwMode="auto">
          <a:xfrm flipH="1">
            <a:off x="2845614" y="3063992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Oval 94"/>
          <p:cNvSpPr/>
          <p:nvPr/>
        </p:nvSpPr>
        <p:spPr bwMode="auto">
          <a:xfrm>
            <a:off x="1721873" y="3591630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 bwMode="auto">
          <a:xfrm>
            <a:off x="1721873" y="4355904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5" idx="4"/>
            <a:endCxn id="96" idx="0"/>
          </p:cNvCxnSpPr>
          <p:nvPr/>
        </p:nvCxnSpPr>
        <p:spPr bwMode="auto">
          <a:xfrm>
            <a:off x="1892470" y="3932824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943951" y="4342256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 bwMode="auto">
          <a:xfrm>
            <a:off x="943951" y="5106530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8" idx="4"/>
            <a:endCxn id="99" idx="0"/>
          </p:cNvCxnSpPr>
          <p:nvPr/>
        </p:nvCxnSpPr>
        <p:spPr bwMode="auto">
          <a:xfrm>
            <a:off x="1114548" y="468345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95" idx="3"/>
            <a:endCxn id="98" idx="7"/>
          </p:cNvCxnSpPr>
          <p:nvPr/>
        </p:nvCxnSpPr>
        <p:spPr bwMode="auto">
          <a:xfrm flipH="1">
            <a:off x="1235178" y="3882857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88" idx="2"/>
            <a:endCxn id="95" idx="7"/>
          </p:cNvCxnSpPr>
          <p:nvPr/>
        </p:nvCxnSpPr>
        <p:spPr bwMode="auto">
          <a:xfrm flipH="1">
            <a:off x="2013100" y="2943362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7631365" y="2008490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 bwMode="auto">
          <a:xfrm>
            <a:off x="7631365" y="2772764"/>
            <a:ext cx="341194" cy="3411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3" idx="4"/>
            <a:endCxn id="104" idx="0"/>
          </p:cNvCxnSpPr>
          <p:nvPr/>
        </p:nvCxnSpPr>
        <p:spPr bwMode="auto">
          <a:xfrm>
            <a:off x="7801962" y="2349684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6635075" y="2759116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 bwMode="auto">
          <a:xfrm>
            <a:off x="6635075" y="3523390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106" idx="4"/>
            <a:endCxn id="107" idx="0"/>
          </p:cNvCxnSpPr>
          <p:nvPr/>
        </p:nvCxnSpPr>
        <p:spPr bwMode="auto">
          <a:xfrm>
            <a:off x="6805672" y="310031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103" idx="3"/>
            <a:endCxn id="106" idx="7"/>
          </p:cNvCxnSpPr>
          <p:nvPr/>
        </p:nvCxnSpPr>
        <p:spPr bwMode="auto">
          <a:xfrm flipH="1">
            <a:off x="6926302" y="2299717"/>
            <a:ext cx="755030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109"/>
          <p:cNvSpPr/>
          <p:nvPr/>
        </p:nvSpPr>
        <p:spPr bwMode="auto">
          <a:xfrm>
            <a:off x="5447713" y="2827355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 bwMode="auto">
          <a:xfrm>
            <a:off x="5447713" y="3591629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0" idx="4"/>
            <a:endCxn id="111" idx="0"/>
          </p:cNvCxnSpPr>
          <p:nvPr/>
        </p:nvCxnSpPr>
        <p:spPr bwMode="auto">
          <a:xfrm>
            <a:off x="5618310" y="3168549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112"/>
          <p:cNvSpPr/>
          <p:nvPr/>
        </p:nvSpPr>
        <p:spPr bwMode="auto">
          <a:xfrm>
            <a:off x="4669791" y="3577981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 bwMode="auto">
          <a:xfrm>
            <a:off x="4669791" y="4342255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113" idx="4"/>
            <a:endCxn id="114" idx="0"/>
          </p:cNvCxnSpPr>
          <p:nvPr/>
        </p:nvCxnSpPr>
        <p:spPr bwMode="auto">
          <a:xfrm>
            <a:off x="4840388" y="391917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>
            <a:stCxn id="110" idx="3"/>
            <a:endCxn id="113" idx="7"/>
          </p:cNvCxnSpPr>
          <p:nvPr/>
        </p:nvCxnSpPr>
        <p:spPr bwMode="auto">
          <a:xfrm flipH="1">
            <a:off x="4961018" y="3118582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>
            <a:stCxn id="103" idx="2"/>
            <a:endCxn id="110" idx="7"/>
          </p:cNvCxnSpPr>
          <p:nvPr/>
        </p:nvCxnSpPr>
        <p:spPr bwMode="auto">
          <a:xfrm flipH="1">
            <a:off x="5738940" y="2179087"/>
            <a:ext cx="1892425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>
            <a:stCxn id="103" idx="2"/>
            <a:endCxn id="88" idx="6"/>
          </p:cNvCxnSpPr>
          <p:nvPr/>
        </p:nvCxnSpPr>
        <p:spPr bwMode="auto">
          <a:xfrm flipH="1">
            <a:off x="3673503" y="2179087"/>
            <a:ext cx="3957862" cy="76427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859809" y="5759354"/>
            <a:ext cx="5712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 = (root + B0 + B1 + B2 + B3) = (B3 + B3)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Binomial Trees: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 bwMode="auto">
          <a:xfrm>
            <a:off x="3332309" y="2772765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 bwMode="auto">
          <a:xfrm>
            <a:off x="3332309" y="3537039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88" idx="4"/>
            <a:endCxn id="89" idx="0"/>
          </p:cNvCxnSpPr>
          <p:nvPr/>
        </p:nvCxnSpPr>
        <p:spPr bwMode="auto">
          <a:xfrm>
            <a:off x="3502906" y="3113959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2554387" y="3523391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 bwMode="auto">
          <a:xfrm>
            <a:off x="2554387" y="4287665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91" idx="4"/>
            <a:endCxn id="92" idx="0"/>
          </p:cNvCxnSpPr>
          <p:nvPr/>
        </p:nvCxnSpPr>
        <p:spPr bwMode="auto">
          <a:xfrm>
            <a:off x="2724984" y="386458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88" idx="3"/>
            <a:endCxn id="91" idx="7"/>
          </p:cNvCxnSpPr>
          <p:nvPr/>
        </p:nvCxnSpPr>
        <p:spPr bwMode="auto">
          <a:xfrm flipH="1">
            <a:off x="2845614" y="3063992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Oval 94"/>
          <p:cNvSpPr/>
          <p:nvPr/>
        </p:nvSpPr>
        <p:spPr bwMode="auto">
          <a:xfrm>
            <a:off x="1721873" y="3591630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 bwMode="auto">
          <a:xfrm>
            <a:off x="1721873" y="4355904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5" idx="4"/>
            <a:endCxn id="96" idx="0"/>
          </p:cNvCxnSpPr>
          <p:nvPr/>
        </p:nvCxnSpPr>
        <p:spPr bwMode="auto">
          <a:xfrm>
            <a:off x="1892470" y="3932824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943951" y="4342256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 bwMode="auto">
          <a:xfrm>
            <a:off x="943951" y="5106530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8" idx="4"/>
            <a:endCxn id="99" idx="0"/>
          </p:cNvCxnSpPr>
          <p:nvPr/>
        </p:nvCxnSpPr>
        <p:spPr bwMode="auto">
          <a:xfrm>
            <a:off x="1114548" y="468345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95" idx="3"/>
            <a:endCxn id="98" idx="7"/>
          </p:cNvCxnSpPr>
          <p:nvPr/>
        </p:nvCxnSpPr>
        <p:spPr bwMode="auto">
          <a:xfrm flipH="1">
            <a:off x="1235178" y="3882857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88" idx="2"/>
            <a:endCxn id="95" idx="7"/>
          </p:cNvCxnSpPr>
          <p:nvPr/>
        </p:nvCxnSpPr>
        <p:spPr bwMode="auto">
          <a:xfrm flipH="1">
            <a:off x="2013100" y="2943362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7631365" y="2008490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 bwMode="auto">
          <a:xfrm>
            <a:off x="7631365" y="2772764"/>
            <a:ext cx="341194" cy="3411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3" idx="4"/>
            <a:endCxn id="104" idx="0"/>
          </p:cNvCxnSpPr>
          <p:nvPr/>
        </p:nvCxnSpPr>
        <p:spPr bwMode="auto">
          <a:xfrm>
            <a:off x="7801962" y="2349684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6635075" y="2759116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 bwMode="auto">
          <a:xfrm>
            <a:off x="6635075" y="3523390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106" idx="4"/>
            <a:endCxn id="107" idx="0"/>
          </p:cNvCxnSpPr>
          <p:nvPr/>
        </p:nvCxnSpPr>
        <p:spPr bwMode="auto">
          <a:xfrm>
            <a:off x="6805672" y="3100310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103" idx="3"/>
            <a:endCxn id="106" idx="7"/>
          </p:cNvCxnSpPr>
          <p:nvPr/>
        </p:nvCxnSpPr>
        <p:spPr bwMode="auto">
          <a:xfrm flipH="1">
            <a:off x="6926302" y="2299717"/>
            <a:ext cx="755030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109"/>
          <p:cNvSpPr/>
          <p:nvPr/>
        </p:nvSpPr>
        <p:spPr bwMode="auto">
          <a:xfrm>
            <a:off x="5447713" y="2827355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 bwMode="auto">
          <a:xfrm>
            <a:off x="5447713" y="3591629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10" idx="4"/>
            <a:endCxn id="111" idx="0"/>
          </p:cNvCxnSpPr>
          <p:nvPr/>
        </p:nvCxnSpPr>
        <p:spPr bwMode="auto">
          <a:xfrm>
            <a:off x="5618310" y="3168549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112"/>
          <p:cNvSpPr/>
          <p:nvPr/>
        </p:nvSpPr>
        <p:spPr bwMode="auto">
          <a:xfrm>
            <a:off x="4669791" y="3577981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 bwMode="auto">
          <a:xfrm>
            <a:off x="4669791" y="4342255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113" idx="4"/>
            <a:endCxn id="114" idx="0"/>
          </p:cNvCxnSpPr>
          <p:nvPr/>
        </p:nvCxnSpPr>
        <p:spPr bwMode="auto">
          <a:xfrm>
            <a:off x="4840388" y="391917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>
            <a:stCxn id="110" idx="3"/>
            <a:endCxn id="113" idx="7"/>
          </p:cNvCxnSpPr>
          <p:nvPr/>
        </p:nvCxnSpPr>
        <p:spPr bwMode="auto">
          <a:xfrm flipH="1">
            <a:off x="4961018" y="3118582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>
            <a:stCxn id="103" idx="2"/>
            <a:endCxn id="110" idx="7"/>
          </p:cNvCxnSpPr>
          <p:nvPr/>
        </p:nvCxnSpPr>
        <p:spPr bwMode="auto">
          <a:xfrm flipH="1">
            <a:off x="5738940" y="2179087"/>
            <a:ext cx="1892425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>
            <a:stCxn id="103" idx="2"/>
            <a:endCxn id="88" idx="6"/>
          </p:cNvCxnSpPr>
          <p:nvPr/>
        </p:nvCxnSpPr>
        <p:spPr bwMode="auto">
          <a:xfrm flipH="1">
            <a:off x="3673503" y="2179087"/>
            <a:ext cx="3957862" cy="76427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859809" y="5704762"/>
            <a:ext cx="2175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size(</a:t>
            </a:r>
            <a:r>
              <a:rPr lang="en-US" dirty="0" err="1" smtClean="0"/>
              <a:t>Bk</a:t>
            </a:r>
            <a:r>
              <a:rPr lang="en-US" dirty="0" smtClean="0"/>
              <a:t>) = </a:t>
            </a:r>
            <a:r>
              <a:rPr lang="en-US" dirty="0" smtClean="0">
                <a:sym typeface="Symbol"/>
              </a:rPr>
              <a:t>(2</a:t>
            </a:r>
            <a:r>
              <a:rPr lang="en-US" baseline="30000" dirty="0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)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height(</a:t>
            </a:r>
            <a:r>
              <a:rPr lang="en-US" dirty="0" err="1" smtClean="0">
                <a:sym typeface="Symbol"/>
              </a:rPr>
              <a:t>Bk</a:t>
            </a:r>
            <a:r>
              <a:rPr lang="en-US" dirty="0" smtClean="0">
                <a:sym typeface="Symbol"/>
              </a:rPr>
              <a:t>) = k-1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 store a set of n items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1313">
              <a:buNone/>
            </a:pPr>
            <a:r>
              <a:rPr lang="en-US" dirty="0" smtClean="0"/>
              <a:t>Step 1: Build Binomial tree using union operations.</a:t>
            </a:r>
          </a:p>
          <a:p>
            <a:pPr marL="863601" lvl="2" indent="-341313"/>
            <a:r>
              <a:rPr lang="en-US" dirty="0" smtClean="0"/>
              <a:t>Leave some extra objects free.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Find Example: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2636270" y="3946473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2636270" y="4710747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4"/>
            <a:endCxn id="37" idx="0"/>
          </p:cNvCxnSpPr>
          <p:nvPr/>
        </p:nvCxnSpPr>
        <p:spPr bwMode="auto">
          <a:xfrm>
            <a:off x="2806867" y="428766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1858348" y="4697099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1858348" y="5461373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4"/>
            <a:endCxn id="40" idx="0"/>
          </p:cNvCxnSpPr>
          <p:nvPr/>
        </p:nvCxnSpPr>
        <p:spPr bwMode="auto">
          <a:xfrm>
            <a:off x="2028945" y="503829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6" idx="3"/>
            <a:endCxn id="39" idx="7"/>
          </p:cNvCxnSpPr>
          <p:nvPr/>
        </p:nvCxnSpPr>
        <p:spPr bwMode="auto">
          <a:xfrm flipH="1">
            <a:off x="2149575" y="4237700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42"/>
          <p:cNvSpPr/>
          <p:nvPr/>
        </p:nvSpPr>
        <p:spPr bwMode="auto">
          <a:xfrm>
            <a:off x="1025834" y="4765338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 bwMode="auto">
          <a:xfrm>
            <a:off x="1025834" y="5529612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3" idx="4"/>
            <a:endCxn id="44" idx="0"/>
          </p:cNvCxnSpPr>
          <p:nvPr/>
        </p:nvCxnSpPr>
        <p:spPr bwMode="auto">
          <a:xfrm>
            <a:off x="1196431" y="510653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247912" y="5515964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 bwMode="auto">
          <a:xfrm>
            <a:off x="247912" y="6280238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6" idx="4"/>
            <a:endCxn id="47" idx="0"/>
          </p:cNvCxnSpPr>
          <p:nvPr/>
        </p:nvCxnSpPr>
        <p:spPr bwMode="auto">
          <a:xfrm>
            <a:off x="418509" y="585715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3" idx="3"/>
            <a:endCxn id="46" idx="7"/>
          </p:cNvCxnSpPr>
          <p:nvPr/>
        </p:nvCxnSpPr>
        <p:spPr bwMode="auto">
          <a:xfrm flipH="1">
            <a:off x="539139" y="5056565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6" idx="2"/>
            <a:endCxn id="43" idx="7"/>
          </p:cNvCxnSpPr>
          <p:nvPr/>
        </p:nvCxnSpPr>
        <p:spPr bwMode="auto">
          <a:xfrm flipH="1">
            <a:off x="1317061" y="4117070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5911744" y="3182198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 bwMode="auto">
          <a:xfrm>
            <a:off x="5911744" y="3946472"/>
            <a:ext cx="341194" cy="3411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1" idx="4"/>
            <a:endCxn id="52" idx="0"/>
          </p:cNvCxnSpPr>
          <p:nvPr/>
        </p:nvCxnSpPr>
        <p:spPr bwMode="auto">
          <a:xfrm>
            <a:off x="6082341" y="352339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5065579" y="3932824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5065579" y="4697098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4" idx="4"/>
            <a:endCxn id="55" idx="0"/>
          </p:cNvCxnSpPr>
          <p:nvPr/>
        </p:nvCxnSpPr>
        <p:spPr bwMode="auto">
          <a:xfrm>
            <a:off x="5236176" y="427401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stCxn id="51" idx="3"/>
            <a:endCxn id="54" idx="7"/>
          </p:cNvCxnSpPr>
          <p:nvPr/>
        </p:nvCxnSpPr>
        <p:spPr bwMode="auto">
          <a:xfrm flipH="1">
            <a:off x="5356806" y="3473425"/>
            <a:ext cx="604905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205763" y="4001063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 bwMode="auto">
          <a:xfrm>
            <a:off x="4205763" y="4765337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8" idx="4"/>
            <a:endCxn id="59" idx="0"/>
          </p:cNvCxnSpPr>
          <p:nvPr/>
        </p:nvCxnSpPr>
        <p:spPr bwMode="auto">
          <a:xfrm>
            <a:off x="4376360" y="434225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60"/>
          <p:cNvSpPr/>
          <p:nvPr/>
        </p:nvSpPr>
        <p:spPr bwMode="auto">
          <a:xfrm>
            <a:off x="3427841" y="4751689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 bwMode="auto">
          <a:xfrm>
            <a:off x="3427841" y="5515963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1" idx="4"/>
            <a:endCxn id="62" idx="0"/>
          </p:cNvCxnSpPr>
          <p:nvPr/>
        </p:nvCxnSpPr>
        <p:spPr bwMode="auto">
          <a:xfrm>
            <a:off x="3598438" y="509288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8" idx="3"/>
            <a:endCxn id="61" idx="7"/>
          </p:cNvCxnSpPr>
          <p:nvPr/>
        </p:nvCxnSpPr>
        <p:spPr bwMode="auto">
          <a:xfrm flipH="1">
            <a:off x="3719068" y="4292290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1" idx="2"/>
            <a:endCxn id="58" idx="7"/>
          </p:cNvCxnSpPr>
          <p:nvPr/>
        </p:nvCxnSpPr>
        <p:spPr bwMode="auto">
          <a:xfrm flipH="1">
            <a:off x="4496990" y="3352795"/>
            <a:ext cx="1414754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51" idx="2"/>
            <a:endCxn id="36" idx="6"/>
          </p:cNvCxnSpPr>
          <p:nvPr/>
        </p:nvCxnSpPr>
        <p:spPr bwMode="auto">
          <a:xfrm flipH="1">
            <a:off x="2977464" y="3352795"/>
            <a:ext cx="2934280" cy="76427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6569111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 bwMode="auto">
          <a:xfrm>
            <a:off x="7292443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 bwMode="auto">
          <a:xfrm>
            <a:off x="7852001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 bwMode="auto">
          <a:xfrm>
            <a:off x="8411559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1313">
              <a:buNone/>
            </a:pPr>
            <a:r>
              <a:rPr lang="en-US" dirty="0" smtClean="0"/>
              <a:t>Step 1: Build Binomial tree using union operations.</a:t>
            </a:r>
          </a:p>
          <a:p>
            <a:pPr marL="519113" lvl="1" indent="-341313">
              <a:buNone/>
            </a:pPr>
            <a:r>
              <a:rPr lang="en-US" dirty="0" smtClean="0"/>
              <a:t>Step 2: Union: create new root [O(1)]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Find Example: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 bwMode="auto">
          <a:xfrm>
            <a:off x="2636270" y="4123897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2636270" y="4888171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7" idx="4"/>
            <a:endCxn id="38" idx="0"/>
          </p:cNvCxnSpPr>
          <p:nvPr/>
        </p:nvCxnSpPr>
        <p:spPr bwMode="auto">
          <a:xfrm>
            <a:off x="2806867" y="446509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1858348" y="4874523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1858348" y="5638797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4"/>
            <a:endCxn id="41" idx="0"/>
          </p:cNvCxnSpPr>
          <p:nvPr/>
        </p:nvCxnSpPr>
        <p:spPr bwMode="auto">
          <a:xfrm>
            <a:off x="2028945" y="521571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7" idx="3"/>
            <a:endCxn id="40" idx="7"/>
          </p:cNvCxnSpPr>
          <p:nvPr/>
        </p:nvCxnSpPr>
        <p:spPr bwMode="auto">
          <a:xfrm flipH="1">
            <a:off x="2149575" y="4415124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/>
          <p:cNvSpPr/>
          <p:nvPr/>
        </p:nvSpPr>
        <p:spPr bwMode="auto">
          <a:xfrm>
            <a:off x="1025834" y="4942762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1025834" y="5707036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4" idx="4"/>
            <a:endCxn id="45" idx="0"/>
          </p:cNvCxnSpPr>
          <p:nvPr/>
        </p:nvCxnSpPr>
        <p:spPr bwMode="auto">
          <a:xfrm>
            <a:off x="1196431" y="528395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247912" y="5693388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 bwMode="auto">
          <a:xfrm>
            <a:off x="247912" y="6457662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47" idx="4"/>
            <a:endCxn id="48" idx="0"/>
          </p:cNvCxnSpPr>
          <p:nvPr/>
        </p:nvCxnSpPr>
        <p:spPr bwMode="auto">
          <a:xfrm>
            <a:off x="418509" y="603458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44" idx="3"/>
            <a:endCxn id="47" idx="7"/>
          </p:cNvCxnSpPr>
          <p:nvPr/>
        </p:nvCxnSpPr>
        <p:spPr bwMode="auto">
          <a:xfrm flipH="1">
            <a:off x="539139" y="5233989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7" idx="2"/>
            <a:endCxn id="44" idx="7"/>
          </p:cNvCxnSpPr>
          <p:nvPr/>
        </p:nvCxnSpPr>
        <p:spPr bwMode="auto">
          <a:xfrm flipH="1">
            <a:off x="1317061" y="4294494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5911744" y="3537046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 bwMode="auto">
          <a:xfrm>
            <a:off x="5911744" y="4123896"/>
            <a:ext cx="341194" cy="3411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2" idx="4"/>
            <a:endCxn id="53" idx="0"/>
          </p:cNvCxnSpPr>
          <p:nvPr/>
        </p:nvCxnSpPr>
        <p:spPr bwMode="auto">
          <a:xfrm>
            <a:off x="6082341" y="3878240"/>
            <a:ext cx="0" cy="2456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5065579" y="4110248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5065579" y="4874522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 bwMode="auto">
          <a:xfrm>
            <a:off x="5236176" y="445144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52" idx="3"/>
            <a:endCxn id="55" idx="7"/>
          </p:cNvCxnSpPr>
          <p:nvPr/>
        </p:nvCxnSpPr>
        <p:spPr bwMode="auto">
          <a:xfrm flipH="1">
            <a:off x="5356806" y="3828273"/>
            <a:ext cx="604905" cy="33194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4205763" y="4178487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 bwMode="auto">
          <a:xfrm>
            <a:off x="4205763" y="4942761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4"/>
            <a:endCxn id="60" idx="0"/>
          </p:cNvCxnSpPr>
          <p:nvPr/>
        </p:nvCxnSpPr>
        <p:spPr bwMode="auto">
          <a:xfrm>
            <a:off x="4376360" y="451968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3427841" y="4929113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 bwMode="auto">
          <a:xfrm>
            <a:off x="3427841" y="5693387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2" idx="4"/>
            <a:endCxn id="63" idx="0"/>
          </p:cNvCxnSpPr>
          <p:nvPr/>
        </p:nvCxnSpPr>
        <p:spPr bwMode="auto">
          <a:xfrm>
            <a:off x="3598438" y="527030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9" idx="3"/>
            <a:endCxn id="62" idx="7"/>
          </p:cNvCxnSpPr>
          <p:nvPr/>
        </p:nvCxnSpPr>
        <p:spPr bwMode="auto">
          <a:xfrm flipH="1">
            <a:off x="3719068" y="4469714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52" idx="2"/>
            <a:endCxn id="59" idx="7"/>
          </p:cNvCxnSpPr>
          <p:nvPr/>
        </p:nvCxnSpPr>
        <p:spPr bwMode="auto">
          <a:xfrm flipH="1">
            <a:off x="4496990" y="3707643"/>
            <a:ext cx="1414754" cy="52081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52" idx="2"/>
            <a:endCxn id="37" idx="6"/>
          </p:cNvCxnSpPr>
          <p:nvPr/>
        </p:nvCxnSpPr>
        <p:spPr bwMode="auto">
          <a:xfrm flipH="1">
            <a:off x="2977464" y="3707643"/>
            <a:ext cx="2934280" cy="58685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6569111" y="3198121"/>
            <a:ext cx="341194" cy="341194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 bwMode="auto">
          <a:xfrm>
            <a:off x="7292443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 bwMode="auto">
          <a:xfrm>
            <a:off x="7852001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 bwMode="auto">
          <a:xfrm>
            <a:off x="8411559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68" idx="2"/>
            <a:endCxn id="52" idx="7"/>
          </p:cNvCxnSpPr>
          <p:nvPr/>
        </p:nvCxnSpPr>
        <p:spPr bwMode="auto">
          <a:xfrm flipH="1">
            <a:off x="6202971" y="3368718"/>
            <a:ext cx="366140" cy="2182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3777"/>
            <a:ext cx="9144000" cy="5884223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800080"/>
                </a:solidFill>
              </a:rPr>
              <a:t>Disjoint Set (Union-Find)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6786"/>
              </p:ext>
            </p:extLst>
          </p:nvPr>
        </p:nvGraphicFramePr>
        <p:xfrm>
          <a:off x="157654" y="2425700"/>
          <a:ext cx="8797161" cy="248083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2393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0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1828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R="18288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R="1828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/>
                      <a:endParaRPr lang="en-US" sz="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1828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R="1828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R="1828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179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18288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DisjointSet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N)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R="4572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constructor: N objects</a:t>
                      </a:r>
                      <a:endParaRPr lang="en-US" i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R="18288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179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1828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find(Key p, Key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q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R="45720"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are p and q in the</a:t>
                      </a:r>
                      <a:r>
                        <a:rPr lang="en-US" i="1" baseline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same set?</a:t>
                      </a:r>
                      <a:endParaRPr lang="en-US" i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R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17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182880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union(Key p,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Key q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R="45720"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replace sets containing p and q with their union</a:t>
                      </a:r>
                      <a:endParaRPr lang="en-US" i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R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1313">
              <a:buNone/>
            </a:pPr>
            <a:r>
              <a:rPr lang="en-US" dirty="0" smtClean="0"/>
              <a:t>Step 1: Build Binomial tree using union operations.</a:t>
            </a:r>
          </a:p>
          <a:p>
            <a:pPr marL="519113" lvl="1" indent="-341313">
              <a:buNone/>
            </a:pPr>
            <a:r>
              <a:rPr lang="en-US" dirty="0" smtClean="0"/>
              <a:t>Step 2: Union: create new root [O(1)]</a:t>
            </a:r>
          </a:p>
          <a:p>
            <a:pPr marL="519113" lvl="1" indent="-341313">
              <a:buNone/>
            </a:pPr>
            <a:r>
              <a:rPr lang="en-US" dirty="0" smtClean="0"/>
              <a:t>Step 3: Find deepest leaf [O(log n)]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Find Example: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 bwMode="auto">
          <a:xfrm>
            <a:off x="2636270" y="4123897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2636270" y="4888171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7" idx="4"/>
            <a:endCxn id="38" idx="0"/>
          </p:cNvCxnSpPr>
          <p:nvPr/>
        </p:nvCxnSpPr>
        <p:spPr bwMode="auto">
          <a:xfrm>
            <a:off x="2806867" y="446509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1858348" y="4874523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1858348" y="5638797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4"/>
            <a:endCxn id="41" idx="0"/>
          </p:cNvCxnSpPr>
          <p:nvPr/>
        </p:nvCxnSpPr>
        <p:spPr bwMode="auto">
          <a:xfrm>
            <a:off x="2028945" y="521571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7" idx="3"/>
            <a:endCxn id="40" idx="7"/>
          </p:cNvCxnSpPr>
          <p:nvPr/>
        </p:nvCxnSpPr>
        <p:spPr bwMode="auto">
          <a:xfrm flipH="1">
            <a:off x="2149575" y="4415124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/>
          <p:cNvSpPr/>
          <p:nvPr/>
        </p:nvSpPr>
        <p:spPr bwMode="auto">
          <a:xfrm>
            <a:off x="1025834" y="4942762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1025834" y="5707036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4" idx="4"/>
            <a:endCxn id="45" idx="0"/>
          </p:cNvCxnSpPr>
          <p:nvPr/>
        </p:nvCxnSpPr>
        <p:spPr bwMode="auto">
          <a:xfrm>
            <a:off x="1196431" y="528395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247912" y="5693388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 bwMode="auto">
          <a:xfrm>
            <a:off x="247912" y="6457662"/>
            <a:ext cx="341194" cy="341194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47" idx="4"/>
            <a:endCxn id="48" idx="0"/>
          </p:cNvCxnSpPr>
          <p:nvPr/>
        </p:nvCxnSpPr>
        <p:spPr bwMode="auto">
          <a:xfrm>
            <a:off x="418509" y="603458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44" idx="3"/>
            <a:endCxn id="47" idx="7"/>
          </p:cNvCxnSpPr>
          <p:nvPr/>
        </p:nvCxnSpPr>
        <p:spPr bwMode="auto">
          <a:xfrm flipH="1">
            <a:off x="539139" y="5233989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7" idx="2"/>
            <a:endCxn id="44" idx="7"/>
          </p:cNvCxnSpPr>
          <p:nvPr/>
        </p:nvCxnSpPr>
        <p:spPr bwMode="auto">
          <a:xfrm flipH="1">
            <a:off x="1317061" y="4294494"/>
            <a:ext cx="1319209" cy="6982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5911744" y="3537046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 bwMode="auto">
          <a:xfrm>
            <a:off x="5911744" y="4123896"/>
            <a:ext cx="341194" cy="3411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2" idx="4"/>
            <a:endCxn id="53" idx="0"/>
          </p:cNvCxnSpPr>
          <p:nvPr/>
        </p:nvCxnSpPr>
        <p:spPr bwMode="auto">
          <a:xfrm>
            <a:off x="6082341" y="3878240"/>
            <a:ext cx="0" cy="2456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5065579" y="4110248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5065579" y="4874522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 bwMode="auto">
          <a:xfrm>
            <a:off x="5236176" y="4451442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52" idx="3"/>
            <a:endCxn id="55" idx="7"/>
          </p:cNvCxnSpPr>
          <p:nvPr/>
        </p:nvCxnSpPr>
        <p:spPr bwMode="auto">
          <a:xfrm flipH="1">
            <a:off x="5356806" y="3828273"/>
            <a:ext cx="604905" cy="33194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4205763" y="4178487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 bwMode="auto">
          <a:xfrm>
            <a:off x="4205763" y="4942761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4"/>
            <a:endCxn id="60" idx="0"/>
          </p:cNvCxnSpPr>
          <p:nvPr/>
        </p:nvCxnSpPr>
        <p:spPr bwMode="auto">
          <a:xfrm>
            <a:off x="4376360" y="451968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3427841" y="4929113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 bwMode="auto">
          <a:xfrm>
            <a:off x="3427841" y="5693387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2" idx="4"/>
            <a:endCxn id="63" idx="0"/>
          </p:cNvCxnSpPr>
          <p:nvPr/>
        </p:nvCxnSpPr>
        <p:spPr bwMode="auto">
          <a:xfrm>
            <a:off x="3598438" y="5270307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9" idx="3"/>
            <a:endCxn id="62" idx="7"/>
          </p:cNvCxnSpPr>
          <p:nvPr/>
        </p:nvCxnSpPr>
        <p:spPr bwMode="auto">
          <a:xfrm flipH="1">
            <a:off x="3719068" y="4469714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52" idx="2"/>
            <a:endCxn id="59" idx="7"/>
          </p:cNvCxnSpPr>
          <p:nvPr/>
        </p:nvCxnSpPr>
        <p:spPr bwMode="auto">
          <a:xfrm flipH="1">
            <a:off x="4496990" y="3707643"/>
            <a:ext cx="1414754" cy="52081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52" idx="2"/>
            <a:endCxn id="37" idx="6"/>
          </p:cNvCxnSpPr>
          <p:nvPr/>
        </p:nvCxnSpPr>
        <p:spPr bwMode="auto">
          <a:xfrm flipH="1">
            <a:off x="2977464" y="3707643"/>
            <a:ext cx="2934280" cy="58685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6569111" y="3198121"/>
            <a:ext cx="341194" cy="341194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 bwMode="auto">
          <a:xfrm>
            <a:off x="7292443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 bwMode="auto">
          <a:xfrm>
            <a:off x="7852001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 bwMode="auto">
          <a:xfrm>
            <a:off x="8411559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68" idx="2"/>
            <a:endCxn id="52" idx="7"/>
          </p:cNvCxnSpPr>
          <p:nvPr/>
        </p:nvCxnSpPr>
        <p:spPr bwMode="auto">
          <a:xfrm flipH="1">
            <a:off x="6202971" y="3368718"/>
            <a:ext cx="366140" cy="2182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1313">
              <a:buNone/>
            </a:pPr>
            <a:r>
              <a:rPr lang="en-US" dirty="0" smtClean="0"/>
              <a:t>Step 1: Build Binomial tree using union operations.</a:t>
            </a:r>
          </a:p>
          <a:p>
            <a:pPr marL="519113" lvl="1" indent="-341313">
              <a:buNone/>
            </a:pPr>
            <a:r>
              <a:rPr lang="en-US" dirty="0" smtClean="0"/>
              <a:t>Step 2: Union: create new root [O(1)]</a:t>
            </a:r>
          </a:p>
          <a:p>
            <a:pPr marL="519113" lvl="1" indent="-341313">
              <a:buNone/>
            </a:pPr>
            <a:r>
              <a:rPr lang="en-US" dirty="0" smtClean="0"/>
              <a:t>Step 3: Find deepest leaf [O(log n)]</a:t>
            </a:r>
          </a:p>
          <a:p>
            <a:pPr marL="863601" lvl="2" indent="-341313"/>
            <a:r>
              <a:rPr lang="en-US" dirty="0" smtClean="0"/>
              <a:t>Path compression…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Find Example: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 bwMode="auto">
          <a:xfrm>
            <a:off x="3113950" y="4929129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3113950" y="5693403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7" idx="4"/>
            <a:endCxn id="38" idx="0"/>
          </p:cNvCxnSpPr>
          <p:nvPr/>
        </p:nvCxnSpPr>
        <p:spPr bwMode="auto">
          <a:xfrm>
            <a:off x="3284547" y="527032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2336028" y="5679755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2336028" y="6444029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4"/>
            <a:endCxn id="41" idx="0"/>
          </p:cNvCxnSpPr>
          <p:nvPr/>
        </p:nvCxnSpPr>
        <p:spPr bwMode="auto">
          <a:xfrm>
            <a:off x="2506625" y="6020949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7" idx="3"/>
            <a:endCxn id="40" idx="7"/>
          </p:cNvCxnSpPr>
          <p:nvPr/>
        </p:nvCxnSpPr>
        <p:spPr bwMode="auto">
          <a:xfrm flipH="1">
            <a:off x="2627255" y="5220356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/>
          <p:cNvSpPr/>
          <p:nvPr/>
        </p:nvSpPr>
        <p:spPr bwMode="auto">
          <a:xfrm>
            <a:off x="1503514" y="5133834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1503514" y="5898108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4" idx="4"/>
            <a:endCxn id="45" idx="0"/>
          </p:cNvCxnSpPr>
          <p:nvPr/>
        </p:nvCxnSpPr>
        <p:spPr bwMode="auto">
          <a:xfrm>
            <a:off x="1674111" y="547502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25592" y="5161116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 bwMode="auto">
          <a:xfrm>
            <a:off x="0" y="5181588"/>
            <a:ext cx="341194" cy="341194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68" idx="2"/>
            <a:endCxn id="48" idx="7"/>
          </p:cNvCxnSpPr>
          <p:nvPr/>
        </p:nvCxnSpPr>
        <p:spPr bwMode="auto">
          <a:xfrm flipH="1">
            <a:off x="291227" y="3368718"/>
            <a:ext cx="6755564" cy="186283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68" idx="3"/>
            <a:endCxn id="47" idx="7"/>
          </p:cNvCxnSpPr>
          <p:nvPr/>
        </p:nvCxnSpPr>
        <p:spPr bwMode="auto">
          <a:xfrm flipH="1">
            <a:off x="1016819" y="3489348"/>
            <a:ext cx="6079939" cy="17217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68" idx="3"/>
            <a:endCxn id="44" idx="7"/>
          </p:cNvCxnSpPr>
          <p:nvPr/>
        </p:nvCxnSpPr>
        <p:spPr bwMode="auto">
          <a:xfrm flipH="1">
            <a:off x="1794741" y="3489348"/>
            <a:ext cx="5302017" cy="169445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6389424" y="4055670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 bwMode="auto">
          <a:xfrm>
            <a:off x="6389424" y="4642520"/>
            <a:ext cx="341194" cy="3411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2" idx="4"/>
            <a:endCxn id="53" idx="0"/>
          </p:cNvCxnSpPr>
          <p:nvPr/>
        </p:nvCxnSpPr>
        <p:spPr bwMode="auto">
          <a:xfrm>
            <a:off x="6560021" y="4396864"/>
            <a:ext cx="0" cy="2456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5543259" y="4628872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5543259" y="5393146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 bwMode="auto">
          <a:xfrm>
            <a:off x="5713856" y="497006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52" idx="3"/>
            <a:endCxn id="55" idx="7"/>
          </p:cNvCxnSpPr>
          <p:nvPr/>
        </p:nvCxnSpPr>
        <p:spPr bwMode="auto">
          <a:xfrm flipH="1">
            <a:off x="5834486" y="4346897"/>
            <a:ext cx="604905" cy="33194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4683443" y="4697111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 bwMode="auto">
          <a:xfrm>
            <a:off x="4683443" y="5461385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4"/>
            <a:endCxn id="60" idx="0"/>
          </p:cNvCxnSpPr>
          <p:nvPr/>
        </p:nvCxnSpPr>
        <p:spPr bwMode="auto">
          <a:xfrm>
            <a:off x="4854040" y="503830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3905521" y="5447737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 bwMode="auto">
          <a:xfrm>
            <a:off x="3905521" y="6212011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2" idx="4"/>
            <a:endCxn id="63" idx="0"/>
          </p:cNvCxnSpPr>
          <p:nvPr/>
        </p:nvCxnSpPr>
        <p:spPr bwMode="auto">
          <a:xfrm>
            <a:off x="4076118" y="578893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9" idx="3"/>
            <a:endCxn id="62" idx="7"/>
          </p:cNvCxnSpPr>
          <p:nvPr/>
        </p:nvCxnSpPr>
        <p:spPr bwMode="auto">
          <a:xfrm flipH="1">
            <a:off x="4196748" y="4988338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52" idx="2"/>
            <a:endCxn id="59" idx="7"/>
          </p:cNvCxnSpPr>
          <p:nvPr/>
        </p:nvCxnSpPr>
        <p:spPr bwMode="auto">
          <a:xfrm flipH="1">
            <a:off x="4974670" y="4226267"/>
            <a:ext cx="1414754" cy="52081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68" idx="3"/>
            <a:endCxn id="37" idx="7"/>
          </p:cNvCxnSpPr>
          <p:nvPr/>
        </p:nvCxnSpPr>
        <p:spPr bwMode="auto">
          <a:xfrm flipH="1">
            <a:off x="3405177" y="3489348"/>
            <a:ext cx="3691581" cy="148974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7046791" y="3198121"/>
            <a:ext cx="341194" cy="341194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 bwMode="auto">
          <a:xfrm>
            <a:off x="7770123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 bwMode="auto">
          <a:xfrm>
            <a:off x="8329681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 bwMode="auto">
          <a:xfrm>
            <a:off x="8889239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68" idx="4"/>
            <a:endCxn id="52" idx="7"/>
          </p:cNvCxnSpPr>
          <p:nvPr/>
        </p:nvCxnSpPr>
        <p:spPr bwMode="auto">
          <a:xfrm flipH="1">
            <a:off x="6680651" y="3539315"/>
            <a:ext cx="536737" cy="56632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1313">
              <a:buNone/>
            </a:pPr>
            <a:r>
              <a:rPr lang="en-US" dirty="0" smtClean="0"/>
              <a:t>Step 1: Build Binomial tree using union operations.</a:t>
            </a:r>
          </a:p>
          <a:p>
            <a:pPr marL="519113" lvl="1" indent="-341313">
              <a:buNone/>
            </a:pPr>
            <a:r>
              <a:rPr lang="en-US" dirty="0" smtClean="0"/>
              <a:t>Step 2: Union: create new root [O(1)]</a:t>
            </a:r>
          </a:p>
          <a:p>
            <a:pPr marL="519113" lvl="1" indent="-341313">
              <a:buNone/>
            </a:pPr>
            <a:r>
              <a:rPr lang="en-US" dirty="0" smtClean="0"/>
              <a:t>Step 3: Find deepest leaf [O(log n)]</a:t>
            </a:r>
          </a:p>
          <a:p>
            <a:pPr marL="863601" lvl="2" indent="-341313"/>
            <a:r>
              <a:rPr lang="en-US" dirty="0" smtClean="0"/>
              <a:t>Path compression…</a:t>
            </a:r>
          </a:p>
          <a:p>
            <a:pPr marL="863601" lvl="2" indent="-341313"/>
            <a:r>
              <a:rPr lang="en-US" dirty="0" smtClean="0"/>
              <a:t>Still a Binomial tree!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Find Example: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 bwMode="auto">
          <a:xfrm>
            <a:off x="3113950" y="4929129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3113950" y="5693403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7" idx="4"/>
            <a:endCxn id="38" idx="0"/>
          </p:cNvCxnSpPr>
          <p:nvPr/>
        </p:nvCxnSpPr>
        <p:spPr bwMode="auto">
          <a:xfrm>
            <a:off x="3284547" y="527032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2336028" y="5679755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2336028" y="6444029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4"/>
            <a:endCxn id="41" idx="0"/>
          </p:cNvCxnSpPr>
          <p:nvPr/>
        </p:nvCxnSpPr>
        <p:spPr bwMode="auto">
          <a:xfrm>
            <a:off x="2506625" y="6020949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7" idx="3"/>
            <a:endCxn id="40" idx="7"/>
          </p:cNvCxnSpPr>
          <p:nvPr/>
        </p:nvCxnSpPr>
        <p:spPr bwMode="auto">
          <a:xfrm flipH="1">
            <a:off x="2627255" y="5220356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/>
          <p:cNvSpPr/>
          <p:nvPr/>
        </p:nvSpPr>
        <p:spPr bwMode="auto">
          <a:xfrm>
            <a:off x="1503514" y="5133834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1503514" y="5898108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4" idx="4"/>
            <a:endCxn id="45" idx="0"/>
          </p:cNvCxnSpPr>
          <p:nvPr/>
        </p:nvCxnSpPr>
        <p:spPr bwMode="auto">
          <a:xfrm>
            <a:off x="1674111" y="547502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25592" y="5161116"/>
            <a:ext cx="341194" cy="3411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 bwMode="auto">
          <a:xfrm>
            <a:off x="0" y="5181588"/>
            <a:ext cx="341194" cy="3411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68" idx="2"/>
            <a:endCxn id="48" idx="7"/>
          </p:cNvCxnSpPr>
          <p:nvPr/>
        </p:nvCxnSpPr>
        <p:spPr bwMode="auto">
          <a:xfrm flipH="1">
            <a:off x="291227" y="3368718"/>
            <a:ext cx="6755564" cy="186283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68" idx="3"/>
            <a:endCxn id="47" idx="7"/>
          </p:cNvCxnSpPr>
          <p:nvPr/>
        </p:nvCxnSpPr>
        <p:spPr bwMode="auto">
          <a:xfrm flipH="1">
            <a:off x="1016819" y="3489348"/>
            <a:ext cx="6079939" cy="17217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68" idx="3"/>
            <a:endCxn id="44" idx="7"/>
          </p:cNvCxnSpPr>
          <p:nvPr/>
        </p:nvCxnSpPr>
        <p:spPr bwMode="auto">
          <a:xfrm flipH="1">
            <a:off x="1794741" y="3489348"/>
            <a:ext cx="5302017" cy="169445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6389424" y="4055670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 bwMode="auto">
          <a:xfrm>
            <a:off x="6389424" y="4642520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2" idx="4"/>
            <a:endCxn id="53" idx="0"/>
          </p:cNvCxnSpPr>
          <p:nvPr/>
        </p:nvCxnSpPr>
        <p:spPr bwMode="auto">
          <a:xfrm>
            <a:off x="6560021" y="4396864"/>
            <a:ext cx="0" cy="2456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5543259" y="4628872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5543259" y="5393146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 bwMode="auto">
          <a:xfrm>
            <a:off x="5713856" y="497006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52" idx="3"/>
            <a:endCxn id="55" idx="7"/>
          </p:cNvCxnSpPr>
          <p:nvPr/>
        </p:nvCxnSpPr>
        <p:spPr bwMode="auto">
          <a:xfrm flipH="1">
            <a:off x="5834486" y="4346897"/>
            <a:ext cx="604905" cy="33194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4683443" y="4697111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 bwMode="auto">
          <a:xfrm>
            <a:off x="4683443" y="5461385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4"/>
            <a:endCxn id="60" idx="0"/>
          </p:cNvCxnSpPr>
          <p:nvPr/>
        </p:nvCxnSpPr>
        <p:spPr bwMode="auto">
          <a:xfrm>
            <a:off x="4854040" y="503830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3905521" y="5447737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 bwMode="auto">
          <a:xfrm>
            <a:off x="3905521" y="6212011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2" idx="4"/>
            <a:endCxn id="63" idx="0"/>
          </p:cNvCxnSpPr>
          <p:nvPr/>
        </p:nvCxnSpPr>
        <p:spPr bwMode="auto">
          <a:xfrm>
            <a:off x="4076118" y="578893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9" idx="3"/>
            <a:endCxn id="62" idx="7"/>
          </p:cNvCxnSpPr>
          <p:nvPr/>
        </p:nvCxnSpPr>
        <p:spPr bwMode="auto">
          <a:xfrm flipH="1">
            <a:off x="4196748" y="4988338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52" idx="2"/>
            <a:endCxn id="59" idx="7"/>
          </p:cNvCxnSpPr>
          <p:nvPr/>
        </p:nvCxnSpPr>
        <p:spPr bwMode="auto">
          <a:xfrm flipH="1">
            <a:off x="4974670" y="4226267"/>
            <a:ext cx="1414754" cy="52081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68" idx="3"/>
            <a:endCxn id="37" idx="7"/>
          </p:cNvCxnSpPr>
          <p:nvPr/>
        </p:nvCxnSpPr>
        <p:spPr bwMode="auto">
          <a:xfrm flipH="1">
            <a:off x="3405177" y="3489348"/>
            <a:ext cx="3691581" cy="148974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7046791" y="3198121"/>
            <a:ext cx="341194" cy="34119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 bwMode="auto">
          <a:xfrm>
            <a:off x="7770123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 bwMode="auto">
          <a:xfrm>
            <a:off x="8329681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 bwMode="auto">
          <a:xfrm>
            <a:off x="8889239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68" idx="4"/>
            <a:endCxn id="52" idx="7"/>
          </p:cNvCxnSpPr>
          <p:nvPr/>
        </p:nvCxnSpPr>
        <p:spPr bwMode="auto">
          <a:xfrm flipH="1">
            <a:off x="6680651" y="3539315"/>
            <a:ext cx="536737" cy="56632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9113" lvl="1" indent="-341313">
              <a:buNone/>
            </a:pPr>
            <a:r>
              <a:rPr lang="en-US" dirty="0" smtClean="0"/>
              <a:t>Step 1: Build Binomial tree using union operations.</a:t>
            </a:r>
          </a:p>
          <a:p>
            <a:pPr marL="519113" lvl="1" indent="-341313">
              <a:buNone/>
            </a:pPr>
            <a:r>
              <a:rPr lang="en-US" dirty="0" smtClean="0"/>
              <a:t>Step 2: Union: create new root [O(1)]</a:t>
            </a:r>
          </a:p>
          <a:p>
            <a:pPr marL="519113" lvl="1" indent="-341313">
              <a:buNone/>
            </a:pPr>
            <a:r>
              <a:rPr lang="en-US" dirty="0" smtClean="0"/>
              <a:t>Step 3: Find deepest leaf [O(log n)]</a:t>
            </a:r>
          </a:p>
          <a:p>
            <a:pPr marL="519113" lvl="1" indent="-341313">
              <a:buNone/>
            </a:pPr>
            <a:r>
              <a:rPr lang="en-US" dirty="0" smtClean="0"/>
              <a:t>Step 4: </a:t>
            </a:r>
            <a:r>
              <a:rPr lang="en-US" dirty="0" err="1" smtClean="0"/>
              <a:t>Goto</a:t>
            </a:r>
            <a:r>
              <a:rPr lang="en-US" dirty="0" smtClean="0"/>
              <a:t> step 2.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 Find Example: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 bwMode="auto">
          <a:xfrm>
            <a:off x="3113950" y="4929129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3113950" y="5693403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7" idx="4"/>
            <a:endCxn id="38" idx="0"/>
          </p:cNvCxnSpPr>
          <p:nvPr/>
        </p:nvCxnSpPr>
        <p:spPr bwMode="auto">
          <a:xfrm>
            <a:off x="3284547" y="5270323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9"/>
          <p:cNvSpPr/>
          <p:nvPr/>
        </p:nvSpPr>
        <p:spPr bwMode="auto">
          <a:xfrm>
            <a:off x="2336028" y="5679755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 bwMode="auto">
          <a:xfrm>
            <a:off x="2336028" y="6444029"/>
            <a:ext cx="341194" cy="341194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4"/>
            <a:endCxn id="41" idx="0"/>
          </p:cNvCxnSpPr>
          <p:nvPr/>
        </p:nvCxnSpPr>
        <p:spPr bwMode="auto">
          <a:xfrm>
            <a:off x="2506625" y="6020949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7" idx="3"/>
            <a:endCxn id="40" idx="7"/>
          </p:cNvCxnSpPr>
          <p:nvPr/>
        </p:nvCxnSpPr>
        <p:spPr bwMode="auto">
          <a:xfrm flipH="1">
            <a:off x="2627255" y="5220356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/>
          <p:cNvSpPr/>
          <p:nvPr/>
        </p:nvSpPr>
        <p:spPr bwMode="auto">
          <a:xfrm>
            <a:off x="1503514" y="5133834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 bwMode="auto">
          <a:xfrm>
            <a:off x="1503514" y="5898108"/>
            <a:ext cx="341194" cy="341194"/>
          </a:xfrm>
          <a:prstGeom prst="ellipse">
            <a:avLst/>
          </a:prstGeom>
          <a:solidFill>
            <a:srgbClr val="8000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4" idx="4"/>
            <a:endCxn id="45" idx="0"/>
          </p:cNvCxnSpPr>
          <p:nvPr/>
        </p:nvCxnSpPr>
        <p:spPr bwMode="auto">
          <a:xfrm>
            <a:off x="1674111" y="5475028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725592" y="5161116"/>
            <a:ext cx="341194" cy="3411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 bwMode="auto">
          <a:xfrm>
            <a:off x="0" y="5181588"/>
            <a:ext cx="341194" cy="3411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68" idx="2"/>
            <a:endCxn id="48" idx="7"/>
          </p:cNvCxnSpPr>
          <p:nvPr/>
        </p:nvCxnSpPr>
        <p:spPr bwMode="auto">
          <a:xfrm flipH="1">
            <a:off x="291227" y="3368718"/>
            <a:ext cx="6755564" cy="186283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68" idx="3"/>
            <a:endCxn id="47" idx="7"/>
          </p:cNvCxnSpPr>
          <p:nvPr/>
        </p:nvCxnSpPr>
        <p:spPr bwMode="auto">
          <a:xfrm flipH="1">
            <a:off x="1016819" y="3489348"/>
            <a:ext cx="6079939" cy="172173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68" idx="3"/>
            <a:endCxn id="44" idx="7"/>
          </p:cNvCxnSpPr>
          <p:nvPr/>
        </p:nvCxnSpPr>
        <p:spPr bwMode="auto">
          <a:xfrm flipH="1">
            <a:off x="1794741" y="3489348"/>
            <a:ext cx="5302017" cy="169445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6389424" y="4055670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 bwMode="auto">
          <a:xfrm>
            <a:off x="6389424" y="4642520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2" idx="4"/>
            <a:endCxn id="53" idx="0"/>
          </p:cNvCxnSpPr>
          <p:nvPr/>
        </p:nvCxnSpPr>
        <p:spPr bwMode="auto">
          <a:xfrm>
            <a:off x="6560021" y="4396864"/>
            <a:ext cx="0" cy="2456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5543259" y="4628872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5543259" y="5393146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 bwMode="auto">
          <a:xfrm>
            <a:off x="5713856" y="4970066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>
            <a:stCxn id="52" idx="3"/>
            <a:endCxn id="55" idx="7"/>
          </p:cNvCxnSpPr>
          <p:nvPr/>
        </p:nvCxnSpPr>
        <p:spPr bwMode="auto">
          <a:xfrm flipH="1">
            <a:off x="5834486" y="4346897"/>
            <a:ext cx="604905" cy="33194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58"/>
          <p:cNvSpPr/>
          <p:nvPr/>
        </p:nvSpPr>
        <p:spPr bwMode="auto">
          <a:xfrm>
            <a:off x="4683443" y="4697111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 bwMode="auto">
          <a:xfrm>
            <a:off x="4683443" y="5461385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4"/>
            <a:endCxn id="60" idx="0"/>
          </p:cNvCxnSpPr>
          <p:nvPr/>
        </p:nvCxnSpPr>
        <p:spPr bwMode="auto">
          <a:xfrm>
            <a:off x="4854040" y="5038305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3905521" y="5447737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 bwMode="auto">
          <a:xfrm>
            <a:off x="3905521" y="6212011"/>
            <a:ext cx="341194" cy="341194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2" idx="4"/>
            <a:endCxn id="63" idx="0"/>
          </p:cNvCxnSpPr>
          <p:nvPr/>
        </p:nvCxnSpPr>
        <p:spPr bwMode="auto">
          <a:xfrm>
            <a:off x="4076118" y="5788931"/>
            <a:ext cx="0" cy="42308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9" idx="3"/>
            <a:endCxn id="62" idx="7"/>
          </p:cNvCxnSpPr>
          <p:nvPr/>
        </p:nvCxnSpPr>
        <p:spPr bwMode="auto">
          <a:xfrm flipH="1">
            <a:off x="4196748" y="4988338"/>
            <a:ext cx="536662" cy="50936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52" idx="2"/>
            <a:endCxn id="59" idx="7"/>
          </p:cNvCxnSpPr>
          <p:nvPr/>
        </p:nvCxnSpPr>
        <p:spPr bwMode="auto">
          <a:xfrm flipH="1">
            <a:off x="4974670" y="4226267"/>
            <a:ext cx="1414754" cy="52081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68" idx="3"/>
            <a:endCxn id="37" idx="7"/>
          </p:cNvCxnSpPr>
          <p:nvPr/>
        </p:nvCxnSpPr>
        <p:spPr bwMode="auto">
          <a:xfrm flipH="1">
            <a:off x="3405177" y="3489348"/>
            <a:ext cx="3691581" cy="148974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7046791" y="3198121"/>
            <a:ext cx="341194" cy="34119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 bwMode="auto">
          <a:xfrm>
            <a:off x="7770123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 bwMode="auto">
          <a:xfrm>
            <a:off x="8329681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 bwMode="auto">
          <a:xfrm>
            <a:off x="8889239" y="3198121"/>
            <a:ext cx="341194" cy="341194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68" idx="4"/>
            <a:endCxn id="52" idx="7"/>
          </p:cNvCxnSpPr>
          <p:nvPr/>
        </p:nvCxnSpPr>
        <p:spPr bwMode="auto">
          <a:xfrm flipH="1">
            <a:off x="6680651" y="3539315"/>
            <a:ext cx="536737" cy="56632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3623"/>
            <a:ext cx="8679976" cy="5860473"/>
          </a:xfrm>
        </p:spPr>
        <p:txBody>
          <a:bodyPr/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200" dirty="0" smtClean="0"/>
              <a:t>Path Compression </a:t>
            </a:r>
            <a:r>
              <a:rPr lang="en-US" sz="2200" b="1" dirty="0" smtClean="0"/>
              <a:t>without</a:t>
            </a:r>
            <a:r>
              <a:rPr lang="en-US" sz="2200" dirty="0" smtClean="0"/>
              <a:t> weighted union?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Union-Find Summary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69499" y="2906962"/>
          <a:ext cx="5459105" cy="3660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44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3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quick-find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quick-union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weighted-union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 compression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4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weighted-union</a:t>
                      </a:r>
                    </a:p>
                    <a:p>
                      <a:pPr algn="ctr"/>
                      <a:r>
                        <a:rPr lang="en-US" dirty="0" smtClean="0"/>
                        <a:t>with path-compression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i="0" dirty="0" smtClean="0">
                          <a:solidFill>
                            <a:schemeClr val="tx1"/>
                          </a:solidFill>
                          <a:latin typeface="Lucida Sans Unicode"/>
                          <a:cs typeface="Lucida Sans Unicode"/>
                        </a:rPr>
                        <a:t>α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Tahoma"/>
                          <a:cs typeface="Tahoma"/>
                        </a:rPr>
                        <a:t>(m, n)</a:t>
                      </a:r>
                      <a:endParaRPr lang="en-US" i="0" dirty="0">
                        <a:solidFill>
                          <a:schemeClr val="tx1"/>
                        </a:solidFill>
                        <a:latin typeface="Tahoma"/>
                        <a:cs typeface="Tahoma"/>
                      </a:endParaRP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i="0" dirty="0" smtClean="0">
                          <a:solidFill>
                            <a:schemeClr val="tx1"/>
                          </a:solidFill>
                          <a:latin typeface="Lucida Sans Unicode"/>
                          <a:cs typeface="Lucida Sans Unicode"/>
                        </a:rPr>
                        <a:t>α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  <a:latin typeface="+mn-lt"/>
                          <a:cs typeface="Tahoma"/>
                        </a:rPr>
                        <a:t>(m, n)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2303493"/>
            <a:ext cx="7419975" cy="425923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3623"/>
            <a:ext cx="8679976" cy="5860473"/>
          </a:xfrm>
        </p:spPr>
        <p:txBody>
          <a:bodyPr/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dirty="0" smtClean="0"/>
              <a:t>What about Union-Split-Find?</a:t>
            </a:r>
          </a:p>
          <a:p>
            <a:pPr lvl="1"/>
            <a:r>
              <a:rPr lang="en-US" sz="2400" dirty="0" smtClean="0">
                <a:sym typeface="Symbol"/>
              </a:rPr>
              <a:t>Insert and delete edges.</a:t>
            </a:r>
          </a:p>
          <a:p>
            <a:pPr lvl="1"/>
            <a:r>
              <a:rPr lang="en-US" sz="2400" dirty="0" smtClean="0">
                <a:sym typeface="Symbol"/>
              </a:rPr>
              <a:t>New result: 2013!!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Union-Find Summary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46125" y="3000375"/>
            <a:ext cx="7477125" cy="47783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 I: Priority Queues</a:t>
            </a:r>
          </a:p>
          <a:p>
            <a:pPr lvl="1"/>
            <a:r>
              <a:rPr lang="en-US" dirty="0" smtClean="0"/>
              <a:t>Binary Heaps</a:t>
            </a:r>
          </a:p>
          <a:p>
            <a:pPr lvl="1"/>
            <a:r>
              <a:rPr lang="en-US" dirty="0" err="1" smtClean="0"/>
              <a:t>HeapSort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Part II: Disjoint Set</a:t>
            </a:r>
          </a:p>
          <a:p>
            <a:pPr lvl="1"/>
            <a:r>
              <a:rPr lang="en-US" dirty="0" smtClean="0"/>
              <a:t>Problem: Dynamic Connectivity</a:t>
            </a:r>
          </a:p>
          <a:p>
            <a:pPr lvl="1"/>
            <a:r>
              <a:rPr lang="en-US" dirty="0" smtClean="0"/>
              <a:t>Algorithm: Union-Find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Many applications:</a:t>
            </a:r>
          </a:p>
          <a:p>
            <a:pPr lvl="1"/>
            <a:r>
              <a:rPr lang="en-US" dirty="0" smtClean="0"/>
              <a:t>Mazes</a:t>
            </a:r>
          </a:p>
          <a:p>
            <a:pPr lvl="2"/>
            <a:r>
              <a:rPr lang="en-US" dirty="0" smtClean="0"/>
              <a:t>Are two locations connected?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Games:</a:t>
            </a:r>
          </a:p>
          <a:p>
            <a:pPr lvl="2"/>
            <a:r>
              <a:rPr lang="en-US" dirty="0" smtClean="0"/>
              <a:t>Can you get from one state to another?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Many applications:</a:t>
            </a:r>
          </a:p>
          <a:p>
            <a:pPr lvl="1"/>
            <a:r>
              <a:rPr lang="en-US" dirty="0" smtClean="0"/>
              <a:t>Networks</a:t>
            </a:r>
          </a:p>
          <a:p>
            <a:pPr lvl="2"/>
            <a:r>
              <a:rPr lang="en-US" dirty="0" smtClean="0"/>
              <a:t>Are two locations connected?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Least-common-ancestor:</a:t>
            </a:r>
          </a:p>
          <a:p>
            <a:pPr lvl="2"/>
            <a:r>
              <a:rPr lang="en-US" dirty="0" smtClean="0"/>
              <a:t>Which node in a tree network is the closest ancestor?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Many applications:</a:t>
            </a:r>
          </a:p>
          <a:p>
            <a:pPr lvl="1"/>
            <a:r>
              <a:rPr lang="en-US" dirty="0" smtClean="0"/>
              <a:t>Programming languages</a:t>
            </a:r>
          </a:p>
          <a:p>
            <a:pPr lvl="2"/>
            <a:r>
              <a:rPr lang="en-US" dirty="0" err="1" smtClean="0"/>
              <a:t>Hinley</a:t>
            </a:r>
            <a:r>
              <a:rPr lang="en-US" dirty="0" smtClean="0"/>
              <a:t>-Milner polymorphic type inference</a:t>
            </a:r>
          </a:p>
          <a:p>
            <a:pPr lvl="2"/>
            <a:r>
              <a:rPr lang="en-US" dirty="0" smtClean="0"/>
              <a:t>Equivalence of finite state automata</a:t>
            </a:r>
          </a:p>
          <a:p>
            <a:pPr lvl="2"/>
            <a:r>
              <a:rPr lang="en-US" dirty="0" smtClean="0"/>
              <a:t>Image processing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Physics:</a:t>
            </a:r>
          </a:p>
          <a:p>
            <a:pPr lvl="2"/>
            <a:r>
              <a:rPr lang="en-US" dirty="0" err="1" smtClean="0"/>
              <a:t>Hoshen-Kopelman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 smtClean="0"/>
              <a:t>Percolation</a:t>
            </a:r>
          </a:p>
          <a:p>
            <a:pPr lvl="2"/>
            <a:r>
              <a:rPr lang="en-US" dirty="0" smtClean="0"/>
              <a:t>Conductance / insulation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 II: Disjoint Set</a:t>
            </a:r>
          </a:p>
          <a:p>
            <a:pPr lvl="1"/>
            <a:r>
              <a:rPr lang="en-US" dirty="0" smtClean="0"/>
              <a:t>Problem: Dynamic Connectivity</a:t>
            </a:r>
          </a:p>
          <a:p>
            <a:pPr lvl="1"/>
            <a:r>
              <a:rPr lang="en-US" dirty="0" smtClean="0"/>
              <a:t>Algorithm: Quick-Find</a:t>
            </a:r>
          </a:p>
          <a:p>
            <a:pPr lvl="1"/>
            <a:r>
              <a:rPr lang="en-US" dirty="0" smtClean="0"/>
              <a:t>Algorithm: Quick-Union</a:t>
            </a:r>
          </a:p>
          <a:p>
            <a:pPr lvl="1"/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Many applications:</a:t>
            </a:r>
          </a:p>
          <a:p>
            <a:pPr lvl="1"/>
            <a:r>
              <a:rPr lang="en-US" dirty="0" smtClean="0"/>
              <a:t>Topology in Molecular Design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28518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980" y="2286926"/>
            <a:ext cx="7548097" cy="4571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Physical system:</a:t>
            </a:r>
          </a:p>
          <a:p>
            <a:pPr lvl="1"/>
            <a:r>
              <a:rPr lang="en-US" dirty="0" err="1" smtClean="0"/>
              <a:t>n-by-n</a:t>
            </a:r>
            <a:r>
              <a:rPr lang="en-US" dirty="0" smtClean="0"/>
              <a:t> grid</a:t>
            </a:r>
          </a:p>
          <a:p>
            <a:pPr lvl="1"/>
            <a:r>
              <a:rPr lang="en-US" dirty="0" smtClean="0"/>
              <a:t>Each site open with probability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Are the top and bottom connected?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Percolation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87577" y="3589955"/>
          <a:ext cx="3756528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9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Physical system:</a:t>
            </a:r>
          </a:p>
          <a:p>
            <a:pPr lvl="1"/>
            <a:r>
              <a:rPr lang="en-US" dirty="0" err="1" smtClean="0"/>
              <a:t>n-by-n</a:t>
            </a:r>
            <a:r>
              <a:rPr lang="en-US" dirty="0" smtClean="0"/>
              <a:t> grid</a:t>
            </a:r>
          </a:p>
          <a:p>
            <a:pPr lvl="1"/>
            <a:r>
              <a:rPr lang="en-US" dirty="0" smtClean="0"/>
              <a:t>Each site open with probability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Are the top and bottom connected?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Percolation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87577" y="3589955"/>
          <a:ext cx="3756528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9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Physical system:</a:t>
            </a:r>
          </a:p>
          <a:p>
            <a:pPr lvl="1"/>
            <a:r>
              <a:rPr lang="en-US" dirty="0" smtClean="0"/>
              <a:t>Sharp threshold </a:t>
            </a:r>
            <a:r>
              <a:rPr lang="en-US" dirty="0" err="1" smtClean="0"/>
              <a:t>p</a:t>
            </a:r>
            <a:r>
              <a:rPr lang="en-US" dirty="0" smtClean="0"/>
              <a:t>*:</a:t>
            </a:r>
          </a:p>
          <a:p>
            <a:pPr lvl="2">
              <a:buClr>
                <a:schemeClr val="tx1"/>
              </a:buClr>
            </a:pP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</a:t>
            </a:r>
            <a:r>
              <a:rPr lang="en-US" dirty="0" err="1" smtClean="0"/>
              <a:t>p</a:t>
            </a:r>
            <a:r>
              <a:rPr lang="en-US" dirty="0" smtClean="0"/>
              <a:t>* : percolates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&lt;</a:t>
            </a:r>
            <a:r>
              <a:rPr lang="en-US" dirty="0" err="1" smtClean="0"/>
              <a:t>p</a:t>
            </a:r>
            <a:r>
              <a:rPr lang="en-US" dirty="0" smtClean="0"/>
              <a:t>* : does not percolate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Percolation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87577" y="3589955"/>
          <a:ext cx="3756528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9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66105" y="1189789"/>
            <a:ext cx="3948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Via simulation: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* = 0.592746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rot="10800000" flipV="1">
            <a:off x="4130843" y="1405233"/>
            <a:ext cx="735263" cy="34603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Simulation: </a:t>
            </a:r>
          </a:p>
          <a:p>
            <a:pPr lvl="1"/>
            <a:r>
              <a:rPr lang="en-US" dirty="0" smtClean="0"/>
              <a:t>Add each site to union-find object.</a:t>
            </a:r>
          </a:p>
          <a:p>
            <a:pPr lvl="1"/>
            <a:r>
              <a:rPr lang="en-US" dirty="0" smtClean="0"/>
              <a:t>Connect all open sites to neighboring open sites.</a:t>
            </a:r>
          </a:p>
          <a:p>
            <a:pPr lvl="1"/>
            <a:r>
              <a:rPr lang="en-US" dirty="0" smtClean="0"/>
              <a:t>For every pair on the top/bottom row, check if connected.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Percolation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67785" y="3696899"/>
          <a:ext cx="3756528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9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Slightly better: </a:t>
            </a:r>
          </a:p>
          <a:p>
            <a:pPr lvl="1"/>
            <a:r>
              <a:rPr lang="en-US" dirty="0" smtClean="0"/>
              <a:t>Create virtual top and bottom.</a:t>
            </a:r>
          </a:p>
          <a:p>
            <a:pPr lvl="1"/>
            <a:r>
              <a:rPr lang="en-US" dirty="0" smtClean="0"/>
              <a:t>Only check if top and bottom are connected.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Percolation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67785" y="3402803"/>
          <a:ext cx="3756528" cy="2926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6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9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2927683" y="6363371"/>
            <a:ext cx="3823369" cy="427789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Bottom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927683" y="2967791"/>
            <a:ext cx="3823369" cy="427789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Top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 I: Priority Queues</a:t>
            </a:r>
          </a:p>
          <a:p>
            <a:pPr lvl="1"/>
            <a:r>
              <a:rPr lang="en-US" dirty="0" smtClean="0"/>
              <a:t>Binary Heaps</a:t>
            </a:r>
          </a:p>
          <a:p>
            <a:pPr lvl="1"/>
            <a:r>
              <a:rPr lang="en-US" dirty="0" err="1" smtClean="0"/>
              <a:t>HeapSort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Part II: Disjoint Set</a:t>
            </a:r>
          </a:p>
          <a:p>
            <a:pPr lvl="1"/>
            <a:r>
              <a:rPr lang="en-US" dirty="0" smtClean="0"/>
              <a:t>Problem: Dynamic Connectivity</a:t>
            </a:r>
          </a:p>
          <a:p>
            <a:pPr lvl="1"/>
            <a:r>
              <a:rPr lang="en-US" dirty="0" smtClean="0"/>
              <a:t>Algorithm: Union-Find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Data structure: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Array: </a:t>
            </a:r>
            <a:r>
              <a:rPr lang="en-US" sz="2000" dirty="0" err="1" smtClean="0"/>
              <a:t>componentId</a:t>
            </a:r>
            <a:endParaRPr lang="en-US" sz="2000" dirty="0" smtClean="0"/>
          </a:p>
          <a:p>
            <a:pPr lvl="1"/>
            <a:r>
              <a:rPr lang="en-US" sz="2000" dirty="0" smtClean="0"/>
              <a:t>Two objects are connected if they have the </a:t>
            </a:r>
            <a:r>
              <a:rPr lang="en-US" sz="2000" smtClean="0"/>
              <a:t>same component identifier.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26486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2752834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1444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517150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49297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2"/>
            <a:endCxn id="16" idx="6"/>
          </p:cNvCxnSpPr>
          <p:nvPr/>
        </p:nvCxnSpPr>
        <p:spPr bwMode="auto">
          <a:xfrm flipH="1">
            <a:off x="6887602" y="476614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20"/>
          <p:cNvCxnSpPr>
            <a:stCxn id="9" idx="4"/>
            <a:endCxn id="4" idx="4"/>
          </p:cNvCxnSpPr>
          <p:nvPr/>
        </p:nvCxnSpPr>
        <p:spPr bwMode="auto">
          <a:xfrm rot="5400000">
            <a:off x="6651974" y="4809267"/>
            <a:ext cx="12700" cy="2935706"/>
          </a:xfrm>
          <a:prstGeom prst="curvedConnector3">
            <a:avLst>
              <a:gd name="adj1" fmla="val 3537938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4" idx="6"/>
            <a:endCxn id="16" idx="2"/>
          </p:cNvCxnSpPr>
          <p:nvPr/>
        </p:nvCxnSpPr>
        <p:spPr bwMode="auto">
          <a:xfrm>
            <a:off x="5419749" y="476614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 bwMode="auto">
          <a:xfrm>
            <a:off x="1052701" y="4759506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6"/>
            <a:endCxn id="12" idx="2"/>
          </p:cNvCxnSpPr>
          <p:nvPr/>
        </p:nvCxnSpPr>
        <p:spPr bwMode="auto">
          <a:xfrm>
            <a:off x="2520554" y="4759506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0"/>
            <a:endCxn id="16" idx="4"/>
          </p:cNvCxnSpPr>
          <p:nvPr/>
        </p:nvCxnSpPr>
        <p:spPr bwMode="auto">
          <a:xfrm flipV="1">
            <a:off x="6651974" y="5001772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urved Connector 36"/>
          <p:cNvCxnSpPr>
            <a:stCxn id="12" idx="0"/>
            <a:endCxn id="11" idx="0"/>
          </p:cNvCxnSpPr>
          <p:nvPr/>
        </p:nvCxnSpPr>
        <p:spPr bwMode="auto">
          <a:xfrm rot="16200000" flipV="1">
            <a:off x="2284926" y="3056024"/>
            <a:ext cx="12700" cy="2935706"/>
          </a:xfrm>
          <a:prstGeom prst="curvedConnector3">
            <a:avLst>
              <a:gd name="adj1" fmla="val 2420694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334820" y="5071240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8144" y="4072758"/>
            <a:ext cx="1848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4553" y="6427113"/>
            <a:ext cx="18646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C</a:t>
            </a:r>
            <a:endParaRPr lang="en-US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Data structure: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Integer array: </a:t>
            </a:r>
            <a:r>
              <a:rPr lang="en-US" sz="2000" dirty="0" err="1" smtClean="0"/>
              <a:t>int</a:t>
            </a:r>
            <a:r>
              <a:rPr lang="en-US" sz="2000" dirty="0" smtClean="0"/>
              <a:t>[] </a:t>
            </a:r>
            <a:r>
              <a:rPr lang="en-US" sz="2000" dirty="0" err="1" smtClean="0"/>
              <a:t>componentId</a:t>
            </a:r>
            <a:endParaRPr lang="en-US" sz="2000" dirty="0" smtClean="0"/>
          </a:p>
          <a:p>
            <a:pPr lvl="1"/>
            <a:r>
              <a:rPr lang="en-US" sz="2000" dirty="0" smtClean="0"/>
              <a:t>Two objects are connected if they have the </a:t>
            </a:r>
            <a:r>
              <a:rPr lang="en-US" sz="2000" smtClean="0"/>
              <a:t>same component identifier.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26486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2752834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1444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517150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49297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2"/>
            <a:endCxn id="16" idx="6"/>
          </p:cNvCxnSpPr>
          <p:nvPr/>
        </p:nvCxnSpPr>
        <p:spPr bwMode="auto">
          <a:xfrm flipH="1">
            <a:off x="6887602" y="476614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20"/>
          <p:cNvCxnSpPr>
            <a:stCxn id="9" idx="4"/>
            <a:endCxn id="4" idx="4"/>
          </p:cNvCxnSpPr>
          <p:nvPr/>
        </p:nvCxnSpPr>
        <p:spPr bwMode="auto">
          <a:xfrm rot="5400000">
            <a:off x="6651974" y="4809267"/>
            <a:ext cx="12700" cy="2935706"/>
          </a:xfrm>
          <a:prstGeom prst="curvedConnector3">
            <a:avLst>
              <a:gd name="adj1" fmla="val 3537938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4" idx="6"/>
            <a:endCxn id="16" idx="2"/>
          </p:cNvCxnSpPr>
          <p:nvPr/>
        </p:nvCxnSpPr>
        <p:spPr bwMode="auto">
          <a:xfrm>
            <a:off x="5419749" y="476614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 bwMode="auto">
          <a:xfrm>
            <a:off x="1052701" y="4759506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6"/>
            <a:endCxn id="12" idx="2"/>
          </p:cNvCxnSpPr>
          <p:nvPr/>
        </p:nvCxnSpPr>
        <p:spPr bwMode="auto">
          <a:xfrm>
            <a:off x="2520554" y="4759506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0"/>
            <a:endCxn id="16" idx="4"/>
          </p:cNvCxnSpPr>
          <p:nvPr/>
        </p:nvCxnSpPr>
        <p:spPr bwMode="auto">
          <a:xfrm flipV="1">
            <a:off x="6651974" y="5001772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urved Connector 36"/>
          <p:cNvCxnSpPr>
            <a:stCxn id="12" idx="0"/>
            <a:endCxn id="11" idx="0"/>
          </p:cNvCxnSpPr>
          <p:nvPr/>
        </p:nvCxnSpPr>
        <p:spPr bwMode="auto">
          <a:xfrm rot="16200000" flipV="1">
            <a:off x="2284926" y="3056024"/>
            <a:ext cx="12700" cy="2935706"/>
          </a:xfrm>
          <a:prstGeom prst="curvedConnector3">
            <a:avLst>
              <a:gd name="adj1" fmla="val 2420694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880539" y="677918"/>
            <a:ext cx="2255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Assume objects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are integers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4820" y="5071240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8144" y="4072758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4553" y="6427113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3</a:t>
            </a:r>
            <a:endParaRPr lang="en-US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dirty="0" smtClean="0"/>
              <a:t>If objects are </a:t>
            </a:r>
            <a:r>
              <a:rPr lang="en-US" b="1" dirty="0" smtClean="0"/>
              <a:t>not</a:t>
            </a:r>
            <a:r>
              <a:rPr lang="en-US" dirty="0" smtClean="0"/>
              <a:t> integers, how could we convert them to integers?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18322381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86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4240924" cy="4525963"/>
          </a:xfrm>
        </p:spPr>
        <p:txBody>
          <a:bodyPr>
            <a:noAutofit/>
          </a:bodyPr>
          <a:lstStyle/>
          <a:p>
            <a:pPr marL="514350" indent="-514350">
              <a:spcAft>
                <a:spcPts val="0"/>
              </a:spcAft>
              <a:buAutoNum type="arabicPeriod"/>
            </a:pPr>
            <a:r>
              <a:rPr lang="en-US" dirty="0" smtClean="0"/>
              <a:t>Binary search tree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en-US" dirty="0" smtClean="0"/>
              <a:t>Hash function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en-US" dirty="0" smtClean="0"/>
              <a:t>Hash table + chaining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en-US" dirty="0" smtClean="0"/>
              <a:t>Hash table +   open addressing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en-US" dirty="0" smtClean="0"/>
              <a:t>Bloom filter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en-US" dirty="0" smtClean="0"/>
              <a:t>Priority queue</a:t>
            </a:r>
          </a:p>
        </p:txBody>
      </p:sp>
      <p:sp>
        <p:nvSpPr>
          <p:cNvPr id="8" name="TPResponseCounter"/>
          <p:cNvSpPr/>
          <p:nvPr>
            <p:custDataLst>
              <p:tags r:id="rId5"/>
            </p:custDataLst>
          </p:nvPr>
        </p:nvSpPr>
        <p:spPr bwMode="auto">
          <a:xfrm>
            <a:off x="254000" y="5842000"/>
            <a:ext cx="1905000" cy="889000"/>
          </a:xfrm>
          <a:prstGeom prst="ellipse">
            <a:avLst/>
          </a:prstGeom>
          <a:solidFill>
            <a:scrgbClr r="0" g="0" b="0">
              <a:alpha val="50000"/>
            </a:scrgb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 anchorCtr="1"/>
          <a:lstStyle/>
          <a:p>
            <a:pPr algn="ctr"/>
            <a:r>
              <a:rPr lang="en-US" sz="2000" smtClean="0">
                <a:latin typeface="Tahoma"/>
              </a:rPr>
              <a:t>Response Counter</a:t>
            </a:r>
            <a:endParaRPr lang="en-US" sz="2000">
              <a:latin typeface="Tahoma"/>
            </a:endParaRPr>
          </a:p>
        </p:txBody>
      </p:sp>
      <p:sp>
        <p:nvSpPr>
          <p:cNvPr id="9" name="CAI1"/>
          <p:cNvSpPr/>
          <p:nvPr>
            <p:custDataLst>
              <p:tags r:id="rId6"/>
            </p:custDataLst>
          </p:nvPr>
        </p:nvSpPr>
        <p:spPr bwMode="auto">
          <a:xfrm rot="10800000">
            <a:off x="-60960" y="4007612"/>
            <a:ext cx="647700" cy="647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Data structure: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Integer array: </a:t>
            </a:r>
            <a:r>
              <a:rPr lang="en-US" sz="2000" dirty="0" err="1" smtClean="0"/>
              <a:t>int</a:t>
            </a:r>
            <a:r>
              <a:rPr lang="en-US" sz="2000" dirty="0" smtClean="0"/>
              <a:t>[] </a:t>
            </a:r>
            <a:r>
              <a:rPr lang="en-US" sz="2000" dirty="0" err="1" smtClean="0"/>
              <a:t>componentId</a:t>
            </a:r>
            <a:endParaRPr lang="en-US" sz="2000" dirty="0" smtClean="0"/>
          </a:p>
          <a:p>
            <a:pPr lvl="1"/>
            <a:r>
              <a:rPr lang="en-US" sz="2000" dirty="0" smtClean="0"/>
              <a:t>Two objects are connected if they have the </a:t>
            </a:r>
            <a:r>
              <a:rPr lang="en-US" sz="2000" smtClean="0"/>
              <a:t>same component identifier.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26486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2752834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1444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517150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49297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2"/>
            <a:endCxn id="16" idx="6"/>
          </p:cNvCxnSpPr>
          <p:nvPr/>
        </p:nvCxnSpPr>
        <p:spPr bwMode="auto">
          <a:xfrm flipH="1">
            <a:off x="6887602" y="476614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20"/>
          <p:cNvCxnSpPr>
            <a:stCxn id="9" idx="4"/>
            <a:endCxn id="4" idx="4"/>
          </p:cNvCxnSpPr>
          <p:nvPr/>
        </p:nvCxnSpPr>
        <p:spPr bwMode="auto">
          <a:xfrm rot="5400000">
            <a:off x="6651974" y="4809267"/>
            <a:ext cx="12700" cy="2935706"/>
          </a:xfrm>
          <a:prstGeom prst="curvedConnector3">
            <a:avLst>
              <a:gd name="adj1" fmla="val 3537938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4" idx="6"/>
            <a:endCxn id="16" idx="2"/>
          </p:cNvCxnSpPr>
          <p:nvPr/>
        </p:nvCxnSpPr>
        <p:spPr bwMode="auto">
          <a:xfrm>
            <a:off x="5419749" y="476614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 bwMode="auto">
          <a:xfrm>
            <a:off x="1052701" y="4759506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6"/>
            <a:endCxn id="12" idx="2"/>
          </p:cNvCxnSpPr>
          <p:nvPr/>
        </p:nvCxnSpPr>
        <p:spPr bwMode="auto">
          <a:xfrm>
            <a:off x="2520554" y="4759506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0"/>
            <a:endCxn id="16" idx="4"/>
          </p:cNvCxnSpPr>
          <p:nvPr/>
        </p:nvCxnSpPr>
        <p:spPr bwMode="auto">
          <a:xfrm flipV="1">
            <a:off x="6651974" y="5001772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urved Connector 36"/>
          <p:cNvCxnSpPr>
            <a:stCxn id="12" idx="0"/>
            <a:endCxn id="11" idx="0"/>
          </p:cNvCxnSpPr>
          <p:nvPr/>
        </p:nvCxnSpPr>
        <p:spPr bwMode="auto">
          <a:xfrm rot="16200000" flipV="1">
            <a:off x="2284926" y="3056024"/>
            <a:ext cx="12700" cy="2935706"/>
          </a:xfrm>
          <a:prstGeom prst="curvedConnector3">
            <a:avLst>
              <a:gd name="adj1" fmla="val 2420694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334820" y="5071240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8144" y="4072758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94553" y="6427113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3</a:t>
            </a:r>
            <a:endParaRPr lang="en-US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26486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2752834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1444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517150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49297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2"/>
            <a:endCxn id="16" idx="6"/>
          </p:cNvCxnSpPr>
          <p:nvPr/>
        </p:nvCxnSpPr>
        <p:spPr bwMode="auto">
          <a:xfrm flipH="1">
            <a:off x="6887602" y="476614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20"/>
          <p:cNvCxnSpPr>
            <a:stCxn id="9" idx="4"/>
            <a:endCxn id="4" idx="4"/>
          </p:cNvCxnSpPr>
          <p:nvPr/>
        </p:nvCxnSpPr>
        <p:spPr bwMode="auto">
          <a:xfrm rot="5400000">
            <a:off x="6651974" y="4809267"/>
            <a:ext cx="12700" cy="2935706"/>
          </a:xfrm>
          <a:prstGeom prst="curvedConnector3">
            <a:avLst>
              <a:gd name="adj1" fmla="val 3537938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4" idx="6"/>
            <a:endCxn id="16" idx="2"/>
          </p:cNvCxnSpPr>
          <p:nvPr/>
        </p:nvCxnSpPr>
        <p:spPr bwMode="auto">
          <a:xfrm>
            <a:off x="5419749" y="476614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 bwMode="auto">
          <a:xfrm>
            <a:off x="1052701" y="4759506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6"/>
            <a:endCxn id="12" idx="2"/>
          </p:cNvCxnSpPr>
          <p:nvPr/>
        </p:nvCxnSpPr>
        <p:spPr bwMode="auto">
          <a:xfrm>
            <a:off x="2520554" y="4759506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0"/>
            <a:endCxn id="16" idx="4"/>
          </p:cNvCxnSpPr>
          <p:nvPr/>
        </p:nvCxnSpPr>
        <p:spPr bwMode="auto">
          <a:xfrm flipV="1">
            <a:off x="6651974" y="5001772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urved Connector 36"/>
          <p:cNvCxnSpPr>
            <a:stCxn id="12" idx="0"/>
            <a:endCxn id="11" idx="0"/>
          </p:cNvCxnSpPr>
          <p:nvPr/>
        </p:nvCxnSpPr>
        <p:spPr bwMode="auto">
          <a:xfrm rot="16200000" flipV="1">
            <a:off x="2284926" y="3056024"/>
            <a:ext cx="12700" cy="2935706"/>
          </a:xfrm>
          <a:prstGeom prst="curvedConnector3">
            <a:avLst>
              <a:gd name="adj1" fmla="val 2420694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334820" y="5071240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8144" y="4072758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4553" y="6427113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3</a:t>
            </a:r>
            <a:endParaRPr lang="en-US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Initial state of data structure: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18835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292584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623448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623448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623448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1444" y="495250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517150" y="495250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49297" y="495250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959140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959140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959140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419037" y="141894"/>
            <a:ext cx="5330825" cy="6716106"/>
            <a:chOff x="3419037" y="141894"/>
            <a:chExt cx="5330825" cy="6716106"/>
          </a:xfrm>
        </p:grpSpPr>
        <p:pic>
          <p:nvPicPr>
            <p:cNvPr id="1440770" name="Picture 2" descr="Can you solve difficult maze #1?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19037" y="1166649"/>
              <a:ext cx="5330825" cy="53308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6479628" y="6427113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3732" y="141894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z</a:t>
              </a:r>
              <a:endParaRPr lang="en-US" b="1" dirty="0"/>
            </a:p>
          </p:txBody>
        </p:sp>
        <p:cxnSp>
          <p:nvCxnSpPr>
            <p:cNvPr id="8" name="Straight Arrow Connector 7"/>
            <p:cNvCxnSpPr>
              <a:stCxn id="5" idx="3"/>
            </p:cNvCxnSpPr>
            <p:nvPr/>
          </p:nvCxnSpPr>
          <p:spPr bwMode="auto">
            <a:xfrm flipV="1">
              <a:off x="6821388" y="6400801"/>
              <a:ext cx="1439743" cy="241756"/>
            </a:xfrm>
            <a:prstGeom prst="straightConnector1">
              <a:avLst/>
            </a:prstGeom>
            <a:solidFill>
              <a:schemeClr val="tx2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6" idx="2"/>
            </p:cNvCxnSpPr>
            <p:nvPr/>
          </p:nvCxnSpPr>
          <p:spPr bwMode="auto">
            <a:xfrm>
              <a:off x="7756597" y="572781"/>
              <a:ext cx="930203" cy="1082598"/>
            </a:xfrm>
            <a:prstGeom prst="straightConnector1">
              <a:avLst/>
            </a:prstGeom>
            <a:solidFill>
              <a:schemeClr val="tx2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Rectangle 9"/>
          <p:cNvSpPr/>
          <p:nvPr/>
        </p:nvSpPr>
        <p:spPr bwMode="auto">
          <a:xfrm>
            <a:off x="8633631" y="1595438"/>
            <a:ext cx="100794" cy="120058"/>
          </a:xfrm>
          <a:prstGeom prst="rect">
            <a:avLst/>
          </a:prstGeom>
          <a:solidFill>
            <a:srgbClr val="FF0000">
              <a:alpha val="42000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205006" y="6376988"/>
            <a:ext cx="100794" cy="120058"/>
          </a:xfrm>
          <a:prstGeom prst="rect">
            <a:avLst/>
          </a:prstGeom>
          <a:solidFill>
            <a:srgbClr val="FF0000">
              <a:alpha val="42000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50883"/>
            <a:ext cx="3373821" cy="5707117"/>
          </a:xfrm>
        </p:spPr>
        <p:txBody>
          <a:bodyPr/>
          <a:lstStyle/>
          <a:p>
            <a:pPr marL="173038" indent="6350">
              <a:buNone/>
            </a:pPr>
            <a:r>
              <a:rPr lang="en-US" sz="2800" dirty="0" smtClean="0">
                <a:solidFill>
                  <a:srgbClr val="800080"/>
                </a:solidFill>
              </a:rPr>
              <a:t>Is there any route from </a:t>
            </a:r>
            <a:r>
              <a:rPr lang="en-US" sz="2800" dirty="0" smtClean="0"/>
              <a:t>y</a:t>
            </a:r>
            <a:r>
              <a:rPr lang="en-US" sz="2800" dirty="0" smtClean="0">
                <a:solidFill>
                  <a:srgbClr val="800080"/>
                </a:solidFill>
              </a:rPr>
              <a:t> to </a:t>
            </a:r>
            <a:r>
              <a:rPr lang="en-US" sz="2800" dirty="0" smtClean="0"/>
              <a:t>z</a:t>
            </a:r>
            <a:r>
              <a:rPr lang="en-US" sz="2800" dirty="0" smtClean="0">
                <a:solidFill>
                  <a:srgbClr val="800080"/>
                </a:solidFill>
              </a:rPr>
              <a:t>?</a:t>
            </a:r>
            <a:endParaRPr lang="en-US" sz="2800" dirty="0">
              <a:solidFill>
                <a:srgbClr val="80008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Mazes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p,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q)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componentId.length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[q])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[p];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184651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288878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1444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517150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49297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2" idx="6"/>
            <a:endCxn id="14" idx="2"/>
          </p:cNvCxnSpPr>
          <p:nvPr/>
        </p:nvCxnSpPr>
        <p:spPr bwMode="auto">
          <a:xfrm>
            <a:off x="3988407" y="5185188"/>
            <a:ext cx="960085" cy="663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p,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q)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componentId.length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[q])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[p];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184651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288878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1444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517150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49297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2" idx="6"/>
            <a:endCxn id="14" idx="2"/>
          </p:cNvCxnSpPr>
          <p:nvPr/>
        </p:nvCxnSpPr>
        <p:spPr bwMode="auto">
          <a:xfrm>
            <a:off x="3988407" y="5185188"/>
            <a:ext cx="960085" cy="663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>
            <a:stCxn id="14" idx="4"/>
            <a:endCxn id="4" idx="0"/>
          </p:cNvCxnSpPr>
          <p:nvPr/>
        </p:nvCxnSpPr>
        <p:spPr bwMode="auto">
          <a:xfrm>
            <a:off x="5184121" y="5427454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p,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q)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componentId.length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[q])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[p];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184651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288878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1444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517150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49297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2" idx="6"/>
            <a:endCxn id="14" idx="2"/>
          </p:cNvCxnSpPr>
          <p:nvPr/>
        </p:nvCxnSpPr>
        <p:spPr bwMode="auto">
          <a:xfrm>
            <a:off x="3988407" y="5185188"/>
            <a:ext cx="960085" cy="663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>
            <a:stCxn id="14" idx="4"/>
            <a:endCxn id="4" idx="0"/>
          </p:cNvCxnSpPr>
          <p:nvPr/>
        </p:nvCxnSpPr>
        <p:spPr bwMode="auto">
          <a:xfrm>
            <a:off x="5184121" y="5427454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stCxn id="10" idx="2"/>
            <a:endCxn id="4" idx="6"/>
          </p:cNvCxnSpPr>
          <p:nvPr/>
        </p:nvCxnSpPr>
        <p:spPr bwMode="auto">
          <a:xfrm flipH="1">
            <a:off x="5419749" y="646717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Flat trees: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200223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2106464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13884" y="490724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262570" y="3835186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47075" y="385095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016150" y="381444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36556" y="49022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95171" y="383020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20657" y="486160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661258" y="38368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299211" y="38368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0" idx="3"/>
            <a:endCxn id="14" idx="0"/>
          </p:cNvCxnSpPr>
          <p:nvPr/>
        </p:nvCxnSpPr>
        <p:spPr bwMode="auto">
          <a:xfrm flipH="1">
            <a:off x="2756286" y="4253195"/>
            <a:ext cx="859803" cy="608409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>
            <a:stCxn id="10" idx="4"/>
            <a:endCxn id="4" idx="0"/>
          </p:cNvCxnSpPr>
          <p:nvPr/>
        </p:nvCxnSpPr>
        <p:spPr bwMode="auto">
          <a:xfrm flipH="1">
            <a:off x="3749513" y="4322209"/>
            <a:ext cx="33191" cy="585033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stCxn id="12" idx="1"/>
            <a:endCxn id="10" idx="5"/>
          </p:cNvCxnSpPr>
          <p:nvPr/>
        </p:nvCxnSpPr>
        <p:spPr bwMode="auto">
          <a:xfrm flipH="1" flipV="1">
            <a:off x="3949318" y="4253195"/>
            <a:ext cx="756252" cy="718082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Flat trees: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200223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2106464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13884" y="490724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262570" y="3835186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47075" y="385095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016150" y="381444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36556" y="49022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299211" y="487073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20657" y="486160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661258" y="38368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299211" y="38368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0" idx="3"/>
            <a:endCxn id="14" idx="0"/>
          </p:cNvCxnSpPr>
          <p:nvPr/>
        </p:nvCxnSpPr>
        <p:spPr bwMode="auto">
          <a:xfrm flipH="1">
            <a:off x="2756286" y="4253195"/>
            <a:ext cx="859803" cy="608409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>
            <a:stCxn id="10" idx="4"/>
            <a:endCxn id="4" idx="0"/>
          </p:cNvCxnSpPr>
          <p:nvPr/>
        </p:nvCxnSpPr>
        <p:spPr bwMode="auto">
          <a:xfrm flipH="1">
            <a:off x="3749513" y="4322209"/>
            <a:ext cx="33191" cy="585033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stCxn id="12" idx="1"/>
            <a:endCxn id="10" idx="5"/>
          </p:cNvCxnSpPr>
          <p:nvPr/>
        </p:nvCxnSpPr>
        <p:spPr bwMode="auto">
          <a:xfrm flipH="1" flipV="1">
            <a:off x="3949318" y="4253195"/>
            <a:ext cx="756252" cy="718082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3" idx="0"/>
            <a:endCxn id="16" idx="4"/>
          </p:cNvCxnSpPr>
          <p:nvPr/>
        </p:nvCxnSpPr>
        <p:spPr bwMode="auto">
          <a:xfrm flipV="1">
            <a:off x="7534840" y="4308102"/>
            <a:ext cx="0" cy="562629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Flat trees: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200223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2106464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13884" y="490724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262570" y="3835186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47075" y="385095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016150" y="3814442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36556" y="49022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73975" y="487073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20657" y="486160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661258" y="38368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33474" y="486160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0" idx="3"/>
            <a:endCxn id="14" idx="0"/>
          </p:cNvCxnSpPr>
          <p:nvPr/>
        </p:nvCxnSpPr>
        <p:spPr bwMode="auto">
          <a:xfrm flipH="1">
            <a:off x="2756286" y="4253195"/>
            <a:ext cx="859803" cy="608409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>
            <a:stCxn id="10" idx="4"/>
            <a:endCxn id="4" idx="0"/>
          </p:cNvCxnSpPr>
          <p:nvPr/>
        </p:nvCxnSpPr>
        <p:spPr bwMode="auto">
          <a:xfrm flipH="1">
            <a:off x="3749513" y="4322209"/>
            <a:ext cx="33191" cy="585033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stCxn id="12" idx="1"/>
            <a:endCxn id="10" idx="5"/>
          </p:cNvCxnSpPr>
          <p:nvPr/>
        </p:nvCxnSpPr>
        <p:spPr bwMode="auto">
          <a:xfrm flipH="1" flipV="1">
            <a:off x="3949318" y="4253195"/>
            <a:ext cx="756252" cy="718082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3" idx="1"/>
            <a:endCxn id="10" idx="6"/>
          </p:cNvCxnSpPr>
          <p:nvPr/>
        </p:nvCxnSpPr>
        <p:spPr bwMode="auto">
          <a:xfrm flipH="1" flipV="1">
            <a:off x="4018332" y="4086581"/>
            <a:ext cx="2624657" cy="8531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>
            <a:stCxn id="16" idx="1"/>
            <a:endCxn id="10" idx="6"/>
          </p:cNvCxnSpPr>
          <p:nvPr/>
        </p:nvCxnSpPr>
        <p:spPr bwMode="auto">
          <a:xfrm flipH="1" flipV="1">
            <a:off x="4018332" y="4086581"/>
            <a:ext cx="1584156" cy="84403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dirty="0" smtClean="0"/>
              <a:t>Running time of (</a:t>
            </a:r>
            <a:r>
              <a:rPr lang="en-US" dirty="0" smtClean="0">
                <a:solidFill>
                  <a:srgbClr val="C00000"/>
                </a:solidFill>
              </a:rPr>
              <a:t>Find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Union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27725949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13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199" y="1600200"/>
            <a:ext cx="4398579" cy="4525963"/>
          </a:xfrm>
        </p:spPr>
        <p:txBody>
          <a:bodyPr>
            <a:noAutofit/>
          </a:bodyPr>
          <a:lstStyle/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O(1)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O(1)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O(1)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O(n)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O(n)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O(1)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O(n)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O(n)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O(log n)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O(log n)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/>
              <a:t>None of the above.</a:t>
            </a:r>
          </a:p>
        </p:txBody>
      </p:sp>
      <p:sp>
        <p:nvSpPr>
          <p:cNvPr id="8" name="TPResponseCounter" hidden="1"/>
          <p:cNvSpPr/>
          <p:nvPr>
            <p:custDataLst>
              <p:tags r:id="rId5"/>
            </p:custDataLst>
          </p:nvPr>
        </p:nvSpPr>
        <p:spPr bwMode="auto">
          <a:xfrm>
            <a:off x="254000" y="5842000"/>
            <a:ext cx="1905000" cy="889000"/>
          </a:xfrm>
          <a:prstGeom prst="ellipse">
            <a:avLst/>
          </a:prstGeom>
          <a:solidFill>
            <a:scrgbClr r="0" g="0" b="0">
              <a:alpha val="50000"/>
            </a:scrgb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 anchorCtr="1"/>
          <a:lstStyle/>
          <a:p>
            <a:pPr algn="ctr"/>
            <a:r>
              <a:rPr lang="en-US" sz="2000" smtClean="0">
                <a:latin typeface="Tahoma"/>
              </a:rPr>
              <a:t>0 of 50</a:t>
            </a:r>
            <a:endParaRPr lang="en-US" sz="2000">
              <a:latin typeface="Tahoma"/>
            </a:endParaRPr>
          </a:p>
        </p:txBody>
      </p:sp>
      <p:sp>
        <p:nvSpPr>
          <p:cNvPr id="9" name="CAI1"/>
          <p:cNvSpPr/>
          <p:nvPr>
            <p:custDataLst>
              <p:tags r:id="rId6"/>
            </p:custDataLst>
          </p:nvPr>
        </p:nvSpPr>
        <p:spPr bwMode="auto">
          <a:xfrm rot="10800000">
            <a:off x="172719" y="2252133"/>
            <a:ext cx="355600" cy="3556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26486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2752834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58058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1444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517150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49297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5305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2"/>
            <a:endCxn id="16" idx="6"/>
          </p:cNvCxnSpPr>
          <p:nvPr/>
        </p:nvCxnSpPr>
        <p:spPr bwMode="auto">
          <a:xfrm flipH="1">
            <a:off x="6887602" y="476614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20"/>
          <p:cNvCxnSpPr>
            <a:stCxn id="9" idx="4"/>
            <a:endCxn id="4" idx="4"/>
          </p:cNvCxnSpPr>
          <p:nvPr/>
        </p:nvCxnSpPr>
        <p:spPr bwMode="auto">
          <a:xfrm rot="5400000">
            <a:off x="6651974" y="4809267"/>
            <a:ext cx="12700" cy="2935706"/>
          </a:xfrm>
          <a:prstGeom prst="curvedConnector3">
            <a:avLst>
              <a:gd name="adj1" fmla="val 3537938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4" idx="6"/>
            <a:endCxn id="16" idx="2"/>
          </p:cNvCxnSpPr>
          <p:nvPr/>
        </p:nvCxnSpPr>
        <p:spPr bwMode="auto">
          <a:xfrm>
            <a:off x="5419749" y="476614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 bwMode="auto">
          <a:xfrm>
            <a:off x="1052701" y="4759506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6"/>
            <a:endCxn id="12" idx="2"/>
          </p:cNvCxnSpPr>
          <p:nvPr/>
        </p:nvCxnSpPr>
        <p:spPr bwMode="auto">
          <a:xfrm>
            <a:off x="2520554" y="4759506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0"/>
            <a:endCxn id="16" idx="4"/>
          </p:cNvCxnSpPr>
          <p:nvPr/>
        </p:nvCxnSpPr>
        <p:spPr bwMode="auto">
          <a:xfrm flipV="1">
            <a:off x="6651974" y="5001772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urved Connector 36"/>
          <p:cNvCxnSpPr>
            <a:stCxn id="12" idx="0"/>
            <a:endCxn id="11" idx="0"/>
          </p:cNvCxnSpPr>
          <p:nvPr/>
        </p:nvCxnSpPr>
        <p:spPr bwMode="auto">
          <a:xfrm rot="16200000" flipV="1">
            <a:off x="2284926" y="3056024"/>
            <a:ext cx="12700" cy="2935706"/>
          </a:xfrm>
          <a:prstGeom prst="curvedConnector3">
            <a:avLst>
              <a:gd name="adj1" fmla="val 2420694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334820" y="5071240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8144" y="4072758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4553" y="6427113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component 3</a:t>
            </a:r>
            <a:endParaRPr lang="en-US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p,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q)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componentId.length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if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[q])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componentId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[p];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184651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288878"/>
          <a:ext cx="8276891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identifier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Find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623154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81444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517150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049297" y="4949559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95619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2" idx="6"/>
            <a:endCxn id="14" idx="2"/>
          </p:cNvCxnSpPr>
          <p:nvPr/>
        </p:nvCxnSpPr>
        <p:spPr bwMode="auto">
          <a:xfrm>
            <a:off x="3988407" y="5185188"/>
            <a:ext cx="960085" cy="663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>
            <a:stCxn id="14" idx="4"/>
            <a:endCxn id="4" idx="0"/>
          </p:cNvCxnSpPr>
          <p:nvPr/>
        </p:nvCxnSpPr>
        <p:spPr bwMode="auto">
          <a:xfrm>
            <a:off x="5184121" y="5427454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stCxn id="10" idx="2"/>
            <a:endCxn id="4" idx="6"/>
          </p:cNvCxnSpPr>
          <p:nvPr/>
        </p:nvCxnSpPr>
        <p:spPr bwMode="auto">
          <a:xfrm flipH="1">
            <a:off x="5419749" y="646717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 II: Disjoint Set</a:t>
            </a:r>
          </a:p>
          <a:p>
            <a:pPr lvl="1"/>
            <a:r>
              <a:rPr lang="en-US" dirty="0" smtClean="0"/>
              <a:t>Problem: Dynamic Connectivity</a:t>
            </a:r>
          </a:p>
          <a:p>
            <a:pPr lvl="1"/>
            <a:r>
              <a:rPr lang="en-US" dirty="0" smtClean="0"/>
              <a:t>Algorithm: Quick-Find</a:t>
            </a:r>
          </a:p>
          <a:p>
            <a:pPr lvl="1"/>
            <a:r>
              <a:rPr lang="en-US" dirty="0" smtClean="0"/>
              <a:t>Algorithm: Quick-Union</a:t>
            </a:r>
          </a:p>
          <a:p>
            <a:pPr lvl="1"/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dirty="0" smtClean="0"/>
              <a:t>Best way to find if there is a route        from Y to Z?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33627463"/>
              </p:ext>
            </p:extLst>
          </p:nvPr>
        </p:nvGraphicFramePr>
        <p:xfrm>
          <a:off x="4508500" y="4524704"/>
          <a:ext cx="4572000" cy="241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65" name="Chart" r:id="rId10" imgW="4572000" imgH="5143500" progId="MSGraph.Chart.8">
                  <p:embed followColorScheme="full"/>
                </p:oleObj>
              </mc:Choice>
              <mc:Fallback>
                <p:oleObj name="Chart" r:id="rId10" imgW="4572000" imgH="5143500" progId="MSGraph.Chart.8">
                  <p:embed followColorScheme="full"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524704"/>
                        <a:ext cx="4572000" cy="2411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199" y="1600200"/>
            <a:ext cx="4288221" cy="4525963"/>
          </a:xfrm>
        </p:spPr>
        <p:txBody>
          <a:bodyPr>
            <a:noAutofit/>
          </a:bodyPr>
          <a:lstStyle/>
          <a:p>
            <a:pPr marL="514350" indent="-514350">
              <a:spcAft>
                <a:spcPts val="0"/>
              </a:spcAft>
              <a:buAutoNum type="arabicPeriod"/>
            </a:pPr>
            <a:r>
              <a:rPr lang="en-US" dirty="0" smtClean="0"/>
              <a:t>Breadth-first search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en-US" dirty="0" smtClean="0"/>
              <a:t>Depth-first search 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en-US" dirty="0" smtClean="0"/>
              <a:t>Topological sort</a:t>
            </a:r>
          </a:p>
          <a:p>
            <a:pPr marL="514350" indent="-514350">
              <a:spcAft>
                <a:spcPts val="0"/>
              </a:spcAft>
              <a:buAutoNum type="arabicPeriod"/>
            </a:pPr>
            <a:r>
              <a:rPr lang="en-US" dirty="0" err="1" smtClean="0"/>
              <a:t>Quicksort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718793" y="504496"/>
            <a:ext cx="3078365" cy="3878316"/>
            <a:chOff x="3419037" y="141894"/>
            <a:chExt cx="5330825" cy="6716106"/>
          </a:xfrm>
        </p:grpSpPr>
        <p:pic>
          <p:nvPicPr>
            <p:cNvPr id="9" name="Picture 2" descr="Can you solve difficult maze #1?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419037" y="1166649"/>
              <a:ext cx="5330825" cy="5330825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6479628" y="6427113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93732" y="141894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z</a:t>
              </a:r>
              <a:endParaRPr lang="en-US" b="1" dirty="0"/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 bwMode="auto">
            <a:xfrm flipV="1">
              <a:off x="6821388" y="6400801"/>
              <a:ext cx="1439743" cy="241756"/>
            </a:xfrm>
            <a:prstGeom prst="straightConnector1">
              <a:avLst/>
            </a:prstGeom>
            <a:solidFill>
              <a:schemeClr val="tx2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11" idx="2"/>
            </p:cNvCxnSpPr>
            <p:nvPr/>
          </p:nvCxnSpPr>
          <p:spPr bwMode="auto">
            <a:xfrm>
              <a:off x="7756597" y="572781"/>
              <a:ext cx="930203" cy="1082598"/>
            </a:xfrm>
            <a:prstGeom prst="straightConnector1">
              <a:avLst/>
            </a:prstGeom>
            <a:solidFill>
              <a:schemeClr val="tx2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" name="TPResponseCounter" hidden="1"/>
          <p:cNvSpPr/>
          <p:nvPr>
            <p:custDataLst>
              <p:tags r:id="rId5"/>
            </p:custDataLst>
          </p:nvPr>
        </p:nvSpPr>
        <p:spPr bwMode="auto">
          <a:xfrm>
            <a:off x="254000" y="5842000"/>
            <a:ext cx="1905000" cy="889000"/>
          </a:xfrm>
          <a:prstGeom prst="ellipse">
            <a:avLst/>
          </a:prstGeom>
          <a:solidFill>
            <a:scrgbClr r="0" g="0" b="0">
              <a:alpha val="50000"/>
            </a:scrgb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 anchorCtr="1"/>
          <a:lstStyle/>
          <a:p>
            <a:pPr algn="ctr"/>
            <a:r>
              <a:rPr lang="en-US" sz="2000" smtClean="0">
                <a:latin typeface="Tahoma"/>
              </a:rPr>
              <a:t>0 of 50</a:t>
            </a:r>
            <a:endParaRPr lang="en-US" sz="2000">
              <a:latin typeface="Tahoma"/>
            </a:endParaRPr>
          </a:p>
        </p:txBody>
      </p:sp>
      <p:sp>
        <p:nvSpPr>
          <p:cNvPr id="14" name="CAI1"/>
          <p:cNvSpPr/>
          <p:nvPr>
            <p:custDataLst>
              <p:tags r:id="rId6"/>
            </p:custDataLst>
          </p:nvPr>
        </p:nvSpPr>
        <p:spPr bwMode="auto">
          <a:xfrm rot="10800000">
            <a:off x="142238" y="1645920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2"/>
          <p:cNvSpPr/>
          <p:nvPr>
            <p:custDataLst>
              <p:tags r:id="rId7"/>
            </p:custDataLst>
          </p:nvPr>
        </p:nvSpPr>
        <p:spPr bwMode="auto">
          <a:xfrm rot="10800000">
            <a:off x="142238" y="2264833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Data structure: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Integer array: </a:t>
            </a:r>
            <a:r>
              <a:rPr lang="en-US" sz="2000" dirty="0" err="1" smtClean="0"/>
              <a:t>int</a:t>
            </a:r>
            <a:r>
              <a:rPr lang="en-US" sz="2000" dirty="0" smtClean="0"/>
              <a:t>[] parent</a:t>
            </a:r>
          </a:p>
          <a:p>
            <a:pPr lvl="1"/>
            <a:r>
              <a:rPr lang="en-US" sz="2000" dirty="0" smtClean="0"/>
              <a:t>Two objects are connected if they are part of the same tree.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26486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27909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561127" y="44500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472981" y="48577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71390" y="48787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55644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5532870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610643" y="557219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98822" y="62216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86245" y="40606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7"/>
            <a:endCxn id="14" idx="3"/>
          </p:cNvCxnSpPr>
          <p:nvPr/>
        </p:nvCxnSpPr>
        <p:spPr bwMode="auto">
          <a:xfrm rot="5400000" flipH="1" flipV="1">
            <a:off x="5332250" y="5943250"/>
            <a:ext cx="316223" cy="378592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5996546" y="5297347"/>
            <a:ext cx="360199" cy="3275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49261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49261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flipV="1">
            <a:off x="6673633" y="4462858"/>
            <a:ext cx="281626" cy="484919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183292" y="45680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p) p = parent[p]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parent[q]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q) q = parent[q]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2963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4386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find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2963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4386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ahoma (Body)"/>
                          <a:cs typeface="Tahoma (Body)"/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ahoma (Body)"/>
                        <a:cs typeface="Tahoma (Body)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ahoma (Body)"/>
                          <a:cs typeface="Tahoma (Body)"/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Tahoma (Body)"/>
                        <a:cs typeface="Tahoma (Body)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find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2963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4386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ahoma (Body)"/>
                          <a:cs typeface="Tahoma (Body)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ahoma (Body)"/>
                        <a:cs typeface="Tahoma (Body)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ahoma (Body)"/>
                          <a:cs typeface="Tahoma (Body)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ahoma (Body)"/>
                        <a:cs typeface="Tahoma (Body)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find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(6 == 7)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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2963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4386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ahoma (Body)"/>
                          <a:cs typeface="Tahoma (Body)"/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ahoma (Body)"/>
                        <a:cs typeface="Tahoma (Body)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ahoma (Body)"/>
                          <a:cs typeface="Tahoma (Body)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ahoma (Body)"/>
                        <a:cs typeface="Tahoma (Body)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p) p = parent[p]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parent[q]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q) q =parent[q]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2963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4386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p) p = parent[p]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parent[q]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q) q= parent[q]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2963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4386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1566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2989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1566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2989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parent[7] = 6;</a:t>
            </a: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1566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2989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hape 20"/>
          <p:cNvCxnSpPr>
            <a:stCxn id="16" idx="1"/>
          </p:cNvCxnSpPr>
          <p:nvPr/>
        </p:nvCxnSpPr>
        <p:spPr bwMode="auto">
          <a:xfrm rot="16200000" flipH="1" flipV="1">
            <a:off x="4253394" y="2289234"/>
            <a:ext cx="645571" cy="5647159"/>
          </a:xfrm>
          <a:prstGeom prst="curvedConnector4">
            <a:avLst>
              <a:gd name="adj1" fmla="val -35411"/>
              <a:gd name="adj2" fmla="val 82995"/>
            </a:avLst>
          </a:prstGeom>
          <a:solidFill>
            <a:schemeClr val="tx2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50883"/>
            <a:ext cx="3373821" cy="5707117"/>
          </a:xfrm>
        </p:spPr>
        <p:txBody>
          <a:bodyPr/>
          <a:lstStyle/>
          <a:p>
            <a:pPr marL="173038" indent="6350">
              <a:buNone/>
            </a:pPr>
            <a:r>
              <a:rPr lang="en-US" sz="2800" dirty="0" smtClean="0">
                <a:solidFill>
                  <a:srgbClr val="800080"/>
                </a:solidFill>
              </a:rPr>
              <a:t>Two steps:</a:t>
            </a:r>
          </a:p>
          <a:p>
            <a:pPr marL="173038" indent="6350">
              <a:buFont typeface="+mj-lt"/>
              <a:buAutoNum type="arabicPeriod"/>
            </a:pPr>
            <a:r>
              <a:rPr lang="en-US" sz="2400" dirty="0" smtClean="0">
                <a:solidFill>
                  <a:schemeClr val="accent2"/>
                </a:solidFill>
              </a:rPr>
              <a:t> Pre-process maze</a:t>
            </a:r>
          </a:p>
          <a:p>
            <a:pPr marL="173038" indent="6350">
              <a:buFont typeface="+mj-lt"/>
              <a:buAutoNum type="arabicPeriod"/>
            </a:pPr>
            <a:r>
              <a:rPr lang="en-US" sz="2400" dirty="0" smtClean="0">
                <a:solidFill>
                  <a:schemeClr val="accent2"/>
                </a:solidFill>
              </a:rPr>
              <a:t> Answer queries</a:t>
            </a:r>
          </a:p>
          <a:p>
            <a:pPr marL="173038" indent="6350">
              <a:buFont typeface="+mj-lt"/>
              <a:buAutoNum type="arabicPeriod"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173038" indent="6350">
              <a:buFont typeface="+mj-lt"/>
              <a:buAutoNum type="arabicPeriod"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173038" indent="6350">
              <a:buNone/>
            </a:pPr>
            <a:r>
              <a:rPr lang="en-US" sz="2400" dirty="0" err="1" smtClean="0">
                <a:solidFill>
                  <a:srgbClr val="800080"/>
                </a:solidFill>
              </a:rPr>
              <a:t>isConnected</a:t>
            </a:r>
            <a:r>
              <a:rPr lang="en-US" sz="2400" dirty="0" smtClean="0">
                <a:solidFill>
                  <a:srgbClr val="800080"/>
                </a:solidFill>
              </a:rPr>
              <a:t>(</a:t>
            </a:r>
            <a:r>
              <a:rPr lang="en-US" sz="2400" dirty="0" err="1" smtClean="0">
                <a:solidFill>
                  <a:srgbClr val="800080"/>
                </a:solidFill>
              </a:rPr>
              <a:t>y,z</a:t>
            </a:r>
            <a:r>
              <a:rPr lang="en-US" sz="2400" dirty="0" smtClean="0">
                <a:solidFill>
                  <a:srgbClr val="800080"/>
                </a:solidFill>
              </a:rPr>
              <a:t>) :</a:t>
            </a:r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Returns true if there is a path from A to B, and false otherwise.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Mazes</a:t>
            </a:r>
            <a:endParaRPr lang="en-US" dirty="0"/>
          </a:p>
        </p:txBody>
      </p:sp>
      <p:pic>
        <p:nvPicPr>
          <p:cNvPr id="1440770" name="Picture 2" descr="Can you solve difficult maze #1?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037" y="1166649"/>
            <a:ext cx="5330825" cy="53308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79628" y="642711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93732" y="141894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H="1" flipV="1">
            <a:off x="6148552" y="5234153"/>
            <a:ext cx="501956" cy="119296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2"/>
          </p:cNvCxnSpPr>
          <p:nvPr/>
        </p:nvCxnSpPr>
        <p:spPr bwMode="auto">
          <a:xfrm flipH="1">
            <a:off x="5849009" y="572781"/>
            <a:ext cx="1907588" cy="10983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776131" y="1671638"/>
            <a:ext cx="100794" cy="120058"/>
          </a:xfrm>
          <a:prstGeom prst="rect">
            <a:avLst/>
          </a:prstGeom>
          <a:solidFill>
            <a:srgbClr val="FF0000">
              <a:alpha val="42000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6080931" y="5100638"/>
            <a:ext cx="100794" cy="120058"/>
          </a:xfrm>
          <a:prstGeom prst="rect">
            <a:avLst/>
          </a:prstGeom>
          <a:solidFill>
            <a:srgbClr val="FF0000">
              <a:alpha val="42000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 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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parent[7] = 6;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1566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2989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6685327" y="49072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894881" y="567229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80590" y="56806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55644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5532870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45238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32543" y="63867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96022" y="488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308145" y="487516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3405746" y="6111899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49261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49261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3993887" y="5366357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4605192" y="5382605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>
            <a:stCxn id="13" idx="6"/>
            <a:endCxn id="16" idx="1"/>
          </p:cNvCxnSpPr>
          <p:nvPr/>
        </p:nvCxnSpPr>
        <p:spPr bwMode="auto">
          <a:xfrm>
            <a:off x="1684981" y="4759506"/>
            <a:ext cx="2692178" cy="18467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"/>
              </a:rPr>
              <a:t>Example:</a:t>
            </a:r>
            <a:endParaRPr lang="en-US" sz="2200" dirty="0" smtClean="0">
              <a:latin typeface="Courier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8599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"/>
              </a:rPr>
              <a:t>Example:</a:t>
            </a:r>
            <a:endParaRPr lang="en-US" sz="2200" dirty="0" smtClean="0">
              <a:latin typeface="Courier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1384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720669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226782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787446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321781" y="1648080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067780" y="1944414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305782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854226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388561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718778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253113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57" idx="7"/>
            <a:endCxn id="56" idx="3"/>
          </p:cNvCxnSpPr>
          <p:nvPr/>
        </p:nvCxnSpPr>
        <p:spPr bwMode="auto">
          <a:xfrm rot="5400000" flipH="1" flipV="1">
            <a:off x="6271359" y="1893993"/>
            <a:ext cx="110148" cy="6781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"/>
              </a:rPr>
              <a:t>Example:</a:t>
            </a:r>
            <a:endParaRPr lang="en-US" sz="2200" dirty="0" smtClean="0">
              <a:latin typeface="Courier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1909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720669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226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78744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32178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067780" y="194441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305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85422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38856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718778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253113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57" idx="7"/>
            <a:endCxn id="56" idx="3"/>
          </p:cNvCxnSpPr>
          <p:nvPr/>
        </p:nvCxnSpPr>
        <p:spPr bwMode="auto">
          <a:xfrm rot="5400000" flipH="1" flipV="1">
            <a:off x="6271359" y="1893993"/>
            <a:ext cx="110148" cy="6781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720669" y="2452412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8226782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787446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480781" y="2805190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8255002" y="314385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5305782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4854226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388561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718778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253113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>
            <a:stCxn id="71" idx="7"/>
            <a:endCxn id="70" idx="3"/>
          </p:cNvCxnSpPr>
          <p:nvPr/>
        </p:nvCxnSpPr>
        <p:spPr bwMode="auto">
          <a:xfrm rot="5400000" flipH="1" flipV="1">
            <a:off x="8423304" y="308638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70" idx="7"/>
            <a:endCxn id="67" idx="3"/>
          </p:cNvCxnSpPr>
          <p:nvPr/>
        </p:nvCxnSpPr>
        <p:spPr bwMode="auto">
          <a:xfrm rot="5400000" flipH="1" flipV="1">
            <a:off x="8649082" y="2733603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"/>
              </a:rPr>
              <a:t>Example:</a:t>
            </a:r>
            <a:endParaRPr lang="en-US" sz="2200" dirty="0" smtClean="0">
              <a:latin typeface="Courier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3483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720669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226782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787446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321781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067780" y="1944414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305782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854226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388561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718778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253113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57" idx="7"/>
            <a:endCxn id="56" idx="3"/>
          </p:cNvCxnSpPr>
          <p:nvPr/>
        </p:nvCxnSpPr>
        <p:spPr bwMode="auto">
          <a:xfrm rot="5400000" flipH="1" flipV="1">
            <a:off x="6271359" y="1893993"/>
            <a:ext cx="110148" cy="6781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720669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8226782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787446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480781" y="280519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8255002" y="3143857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5305782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4854226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388561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718778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253113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>
            <a:stCxn id="71" idx="7"/>
            <a:endCxn id="70" idx="3"/>
          </p:cNvCxnSpPr>
          <p:nvPr/>
        </p:nvCxnSpPr>
        <p:spPr bwMode="auto">
          <a:xfrm rot="5400000" flipH="1" flipV="1">
            <a:off x="8423304" y="308638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70" idx="7"/>
            <a:endCxn id="67" idx="3"/>
          </p:cNvCxnSpPr>
          <p:nvPr/>
        </p:nvCxnSpPr>
        <p:spPr bwMode="auto">
          <a:xfrm rot="5400000" flipH="1" flipV="1">
            <a:off x="8649082" y="2733603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82"/>
          <p:cNvSpPr/>
          <p:nvPr/>
        </p:nvSpPr>
        <p:spPr bwMode="auto">
          <a:xfrm>
            <a:off x="8720669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4346227" y="4046966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787446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8480781" y="396230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8255002" y="4286856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5305782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4854226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4388561" y="3609522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7718778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7253113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3" name="Straight Connector 92"/>
          <p:cNvCxnSpPr>
            <a:stCxn id="87" idx="7"/>
            <a:endCxn id="86" idx="3"/>
          </p:cNvCxnSpPr>
          <p:nvPr/>
        </p:nvCxnSpPr>
        <p:spPr bwMode="auto">
          <a:xfrm rot="5400000" flipH="1" flipV="1">
            <a:off x="8430359" y="4236435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86" idx="7"/>
            <a:endCxn id="83" idx="3"/>
          </p:cNvCxnSpPr>
          <p:nvPr/>
        </p:nvCxnSpPr>
        <p:spPr bwMode="auto">
          <a:xfrm rot="5400000" flipH="1" flipV="1">
            <a:off x="8649082" y="3890713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84" idx="0"/>
            <a:endCxn id="90" idx="4"/>
          </p:cNvCxnSpPr>
          <p:nvPr/>
        </p:nvCxnSpPr>
        <p:spPr bwMode="auto">
          <a:xfrm rot="5400000" flipH="1" flipV="1">
            <a:off x="4411978" y="393873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"/>
              </a:rPr>
              <a:t>Example:</a:t>
            </a:r>
            <a:endParaRPr lang="en-US" sz="2200" dirty="0" smtClean="0">
              <a:latin typeface="Courier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2958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720669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226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78744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32178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067780" y="194441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305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85422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38856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718778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253113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57" idx="7"/>
            <a:endCxn id="56" idx="3"/>
          </p:cNvCxnSpPr>
          <p:nvPr/>
        </p:nvCxnSpPr>
        <p:spPr bwMode="auto">
          <a:xfrm rot="5400000" flipH="1" flipV="1">
            <a:off x="6271359" y="1893993"/>
            <a:ext cx="110148" cy="6781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720669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8226782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787446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480781" y="280519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8255002" y="314385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5305782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4854226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388561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718778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253113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>
            <a:stCxn id="71" idx="7"/>
            <a:endCxn id="70" idx="3"/>
          </p:cNvCxnSpPr>
          <p:nvPr/>
        </p:nvCxnSpPr>
        <p:spPr bwMode="auto">
          <a:xfrm rot="5400000" flipH="1" flipV="1">
            <a:off x="8423304" y="308638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70" idx="7"/>
            <a:endCxn id="67" idx="3"/>
          </p:cNvCxnSpPr>
          <p:nvPr/>
        </p:nvCxnSpPr>
        <p:spPr bwMode="auto">
          <a:xfrm rot="5400000" flipH="1" flipV="1">
            <a:off x="8649082" y="2733603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82"/>
          <p:cNvSpPr/>
          <p:nvPr/>
        </p:nvSpPr>
        <p:spPr bwMode="auto">
          <a:xfrm>
            <a:off x="8720669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4346227" y="404696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787446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8480781" y="396230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8255002" y="428685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5305782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4854226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4388561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7718778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7253113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3" name="Straight Connector 92"/>
          <p:cNvCxnSpPr>
            <a:stCxn id="87" idx="7"/>
            <a:endCxn id="86" idx="3"/>
          </p:cNvCxnSpPr>
          <p:nvPr/>
        </p:nvCxnSpPr>
        <p:spPr bwMode="auto">
          <a:xfrm rot="5400000" flipH="1" flipV="1">
            <a:off x="8430359" y="4236435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86" idx="7"/>
            <a:endCxn id="83" idx="3"/>
          </p:cNvCxnSpPr>
          <p:nvPr/>
        </p:nvCxnSpPr>
        <p:spPr bwMode="auto">
          <a:xfrm rot="5400000" flipH="1" flipV="1">
            <a:off x="8649082" y="3890713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84" idx="0"/>
            <a:endCxn id="90" idx="4"/>
          </p:cNvCxnSpPr>
          <p:nvPr/>
        </p:nvCxnSpPr>
        <p:spPr bwMode="auto">
          <a:xfrm rot="5400000" flipH="1" flipV="1">
            <a:off x="4411978" y="393873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99"/>
          <p:cNvSpPr/>
          <p:nvPr/>
        </p:nvSpPr>
        <p:spPr bwMode="auto">
          <a:xfrm>
            <a:off x="8650114" y="4710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4346227" y="514763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6787446" y="4710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410226" y="5062965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8184447" y="5387521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8866583" y="5062966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4854226" y="4710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4388561" y="4710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7718778" y="4710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7253113" y="4710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0" name="Straight Connector 109"/>
          <p:cNvCxnSpPr>
            <a:stCxn id="104" idx="7"/>
            <a:endCxn id="103" idx="3"/>
          </p:cNvCxnSpPr>
          <p:nvPr/>
        </p:nvCxnSpPr>
        <p:spPr bwMode="auto">
          <a:xfrm rot="5400000" flipH="1" flipV="1">
            <a:off x="8359804" y="5337100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103" idx="7"/>
            <a:endCxn id="100" idx="3"/>
          </p:cNvCxnSpPr>
          <p:nvPr/>
        </p:nvCxnSpPr>
        <p:spPr bwMode="auto">
          <a:xfrm rot="5400000" flipH="1" flipV="1">
            <a:off x="8578527" y="4991378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>
            <a:stCxn id="101" idx="0"/>
            <a:endCxn id="107" idx="4"/>
          </p:cNvCxnSpPr>
          <p:nvPr/>
        </p:nvCxnSpPr>
        <p:spPr bwMode="auto">
          <a:xfrm rot="5400000" flipH="1" flipV="1">
            <a:off x="4411978" y="503939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>
            <a:stCxn id="105" idx="1"/>
            <a:endCxn id="100" idx="5"/>
          </p:cNvCxnSpPr>
          <p:nvPr/>
        </p:nvCxnSpPr>
        <p:spPr bwMode="auto">
          <a:xfrm rot="16200000" flipV="1">
            <a:off x="8806706" y="5003088"/>
            <a:ext cx="166593" cy="3028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"/>
              </a:rPr>
              <a:t>Example:</a:t>
            </a:r>
            <a:endParaRPr lang="en-US" sz="2200" dirty="0" smtClean="0">
              <a:latin typeface="Courier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3483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8650114" y="579674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346227" y="6234186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82557" y="6234187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410226" y="614952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84447" y="6474076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8866583" y="614952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854226" y="579674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388561" y="579674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718778" y="579674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253113" y="5796742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44" idx="7"/>
            <a:endCxn id="43" idx="3"/>
          </p:cNvCxnSpPr>
          <p:nvPr/>
        </p:nvCxnSpPr>
        <p:spPr bwMode="auto">
          <a:xfrm rot="5400000" flipH="1" flipV="1">
            <a:off x="8359804" y="6423655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52"/>
          <p:cNvSpPr/>
          <p:nvPr/>
        </p:nvSpPr>
        <p:spPr bwMode="auto">
          <a:xfrm>
            <a:off x="8720669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226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78744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32178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067780" y="194441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305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85422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38856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718778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253113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57" idx="7"/>
            <a:endCxn id="56" idx="3"/>
          </p:cNvCxnSpPr>
          <p:nvPr/>
        </p:nvCxnSpPr>
        <p:spPr bwMode="auto">
          <a:xfrm rot="5400000" flipH="1" flipV="1">
            <a:off x="6271359" y="1893993"/>
            <a:ext cx="110148" cy="6781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43" idx="7"/>
            <a:endCxn id="40" idx="3"/>
          </p:cNvCxnSpPr>
          <p:nvPr/>
        </p:nvCxnSpPr>
        <p:spPr bwMode="auto">
          <a:xfrm rot="5400000" flipH="1" flipV="1">
            <a:off x="8578527" y="6077933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720669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8226782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787446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480781" y="280519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8255002" y="314385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5305782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4854226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388561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718778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253113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>
            <a:stCxn id="71" idx="7"/>
            <a:endCxn id="70" idx="3"/>
          </p:cNvCxnSpPr>
          <p:nvPr/>
        </p:nvCxnSpPr>
        <p:spPr bwMode="auto">
          <a:xfrm rot="5400000" flipH="1" flipV="1">
            <a:off x="8423304" y="308638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70" idx="7"/>
            <a:endCxn id="67" idx="3"/>
          </p:cNvCxnSpPr>
          <p:nvPr/>
        </p:nvCxnSpPr>
        <p:spPr bwMode="auto">
          <a:xfrm rot="5400000" flipH="1" flipV="1">
            <a:off x="8649082" y="2733603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stCxn id="41" idx="0"/>
            <a:endCxn id="47" idx="4"/>
          </p:cNvCxnSpPr>
          <p:nvPr/>
        </p:nvCxnSpPr>
        <p:spPr bwMode="auto">
          <a:xfrm rot="5400000" flipH="1" flipV="1">
            <a:off x="4411978" y="612595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82"/>
          <p:cNvSpPr/>
          <p:nvPr/>
        </p:nvSpPr>
        <p:spPr bwMode="auto">
          <a:xfrm>
            <a:off x="8720669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4346227" y="404696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787446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8480781" y="396230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8255002" y="428685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5305782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4854226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4388561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7718778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7253113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3" name="Straight Connector 92"/>
          <p:cNvCxnSpPr>
            <a:stCxn id="87" idx="7"/>
            <a:endCxn id="86" idx="3"/>
          </p:cNvCxnSpPr>
          <p:nvPr/>
        </p:nvCxnSpPr>
        <p:spPr bwMode="auto">
          <a:xfrm rot="5400000" flipH="1" flipV="1">
            <a:off x="8430359" y="4236435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86" idx="7"/>
            <a:endCxn id="83" idx="3"/>
          </p:cNvCxnSpPr>
          <p:nvPr/>
        </p:nvCxnSpPr>
        <p:spPr bwMode="auto">
          <a:xfrm rot="5400000" flipH="1" flipV="1">
            <a:off x="8649082" y="3890713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84" idx="0"/>
            <a:endCxn id="90" idx="4"/>
          </p:cNvCxnSpPr>
          <p:nvPr/>
        </p:nvCxnSpPr>
        <p:spPr bwMode="auto">
          <a:xfrm rot="5400000" flipH="1" flipV="1">
            <a:off x="4411978" y="393873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45" idx="1"/>
            <a:endCxn id="40" idx="5"/>
          </p:cNvCxnSpPr>
          <p:nvPr/>
        </p:nvCxnSpPr>
        <p:spPr bwMode="auto">
          <a:xfrm rot="16200000" flipV="1">
            <a:off x="8806706" y="6089643"/>
            <a:ext cx="166593" cy="3028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99"/>
          <p:cNvSpPr/>
          <p:nvPr/>
        </p:nvSpPr>
        <p:spPr bwMode="auto">
          <a:xfrm>
            <a:off x="8650114" y="4710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4346227" y="514763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6787446" y="4710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410226" y="5062965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8184447" y="538752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8866583" y="506296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4854226" y="4710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4388561" y="4710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7718778" y="4710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7253113" y="4710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0" name="Straight Connector 109"/>
          <p:cNvCxnSpPr>
            <a:stCxn id="104" idx="7"/>
            <a:endCxn id="103" idx="3"/>
          </p:cNvCxnSpPr>
          <p:nvPr/>
        </p:nvCxnSpPr>
        <p:spPr bwMode="auto">
          <a:xfrm rot="5400000" flipH="1" flipV="1">
            <a:off x="8359804" y="5337100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103" idx="7"/>
            <a:endCxn id="100" idx="3"/>
          </p:cNvCxnSpPr>
          <p:nvPr/>
        </p:nvCxnSpPr>
        <p:spPr bwMode="auto">
          <a:xfrm rot="5400000" flipH="1" flipV="1">
            <a:off x="8578527" y="4991378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>
            <a:stCxn id="101" idx="0"/>
            <a:endCxn id="107" idx="4"/>
          </p:cNvCxnSpPr>
          <p:nvPr/>
        </p:nvCxnSpPr>
        <p:spPr bwMode="auto">
          <a:xfrm rot="5400000" flipH="1" flipV="1">
            <a:off x="4411978" y="503939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>
            <a:stCxn id="105" idx="1"/>
            <a:endCxn id="100" idx="5"/>
          </p:cNvCxnSpPr>
          <p:nvPr/>
        </p:nvCxnSpPr>
        <p:spPr bwMode="auto">
          <a:xfrm rot="16200000" flipV="1">
            <a:off x="8806706" y="5003088"/>
            <a:ext cx="166593" cy="3028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stCxn id="42" idx="0"/>
            <a:endCxn id="49" idx="4"/>
          </p:cNvCxnSpPr>
          <p:nvPr/>
        </p:nvCxnSpPr>
        <p:spPr bwMode="auto">
          <a:xfrm rot="5400000" flipH="1" flipV="1">
            <a:off x="7262419" y="6111840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"/>
              </a:rPr>
              <a:t>Example:</a:t>
            </a:r>
            <a:endParaRPr lang="en-US" sz="2200" dirty="0" smtClean="0">
              <a:latin typeface="Courier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3483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 bwMode="auto">
          <a:xfrm>
            <a:off x="8650114" y="970744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346227" y="1408188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82557" y="1408189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410226" y="1323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84447" y="1648078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8866583" y="1323523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854226" y="970744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388561" y="970744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718778" y="970744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253113" y="970744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44" idx="7"/>
            <a:endCxn id="43" idx="3"/>
          </p:cNvCxnSpPr>
          <p:nvPr/>
        </p:nvCxnSpPr>
        <p:spPr bwMode="auto">
          <a:xfrm rot="5400000" flipH="1" flipV="1">
            <a:off x="8359804" y="1597657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43" idx="7"/>
            <a:endCxn id="40" idx="3"/>
          </p:cNvCxnSpPr>
          <p:nvPr/>
        </p:nvCxnSpPr>
        <p:spPr bwMode="auto">
          <a:xfrm rot="5400000" flipH="1" flipV="1">
            <a:off x="8578527" y="1251935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stCxn id="41" idx="0"/>
            <a:endCxn id="47" idx="4"/>
          </p:cNvCxnSpPr>
          <p:nvPr/>
        </p:nvCxnSpPr>
        <p:spPr bwMode="auto">
          <a:xfrm rot="5400000" flipH="1" flipV="1">
            <a:off x="4411978" y="1299952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45" idx="1"/>
            <a:endCxn id="40" idx="5"/>
          </p:cNvCxnSpPr>
          <p:nvPr/>
        </p:nvCxnSpPr>
        <p:spPr bwMode="auto">
          <a:xfrm rot="16200000" flipV="1">
            <a:off x="8806706" y="1263645"/>
            <a:ext cx="166593" cy="3028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stCxn id="42" idx="0"/>
            <a:endCxn id="49" idx="4"/>
          </p:cNvCxnSpPr>
          <p:nvPr/>
        </p:nvCxnSpPr>
        <p:spPr bwMode="auto">
          <a:xfrm rot="5400000" flipH="1" flipV="1">
            <a:off x="7262419" y="1285842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"/>
              </a:rPr>
              <a:t>Example:</a:t>
            </a:r>
            <a:endParaRPr lang="en-US" sz="2200" dirty="0" smtClean="0">
              <a:latin typeface="Courier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5582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 bwMode="auto">
          <a:xfrm>
            <a:off x="8142114" y="2043188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346227" y="248063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62335" y="2861633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142113" y="2438299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42110" y="284752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8542026" y="239596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854226" y="2043188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388561" y="2043188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674556" y="2043188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662335" y="2438299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44" idx="0"/>
            <a:endCxn id="43" idx="4"/>
          </p:cNvCxnSpPr>
          <p:nvPr/>
        </p:nvCxnSpPr>
        <p:spPr bwMode="auto">
          <a:xfrm rot="5400000" flipH="1" flipV="1">
            <a:off x="8200806" y="2774562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43" idx="0"/>
            <a:endCxn id="40" idx="4"/>
          </p:cNvCxnSpPr>
          <p:nvPr/>
        </p:nvCxnSpPr>
        <p:spPr bwMode="auto">
          <a:xfrm rot="5400000" flipH="1" flipV="1">
            <a:off x="8207864" y="2372397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stCxn id="41" idx="0"/>
            <a:endCxn id="47" idx="4"/>
          </p:cNvCxnSpPr>
          <p:nvPr/>
        </p:nvCxnSpPr>
        <p:spPr bwMode="auto">
          <a:xfrm rot="5400000" flipH="1" flipV="1">
            <a:off x="4411978" y="2372396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45" idx="1"/>
            <a:endCxn id="40" idx="5"/>
          </p:cNvCxnSpPr>
          <p:nvPr/>
        </p:nvCxnSpPr>
        <p:spPr bwMode="auto">
          <a:xfrm rot="16200000" flipV="1">
            <a:off x="8390427" y="2244368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stCxn id="42" idx="0"/>
            <a:endCxn id="49" idx="4"/>
          </p:cNvCxnSpPr>
          <p:nvPr/>
        </p:nvCxnSpPr>
        <p:spPr bwMode="auto">
          <a:xfrm rot="5400000" flipH="1" flipV="1">
            <a:off x="7713974" y="2781619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8650114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346227" y="1408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182557" y="140818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410226" y="1323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184447" y="164807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866583" y="132352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854226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388561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718778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53113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6" idx="7"/>
            <a:endCxn id="25" idx="3"/>
          </p:cNvCxnSpPr>
          <p:nvPr/>
        </p:nvCxnSpPr>
        <p:spPr bwMode="auto">
          <a:xfrm rot="5400000" flipH="1" flipV="1">
            <a:off x="8359804" y="1597657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5" idx="7"/>
            <a:endCxn id="20" idx="3"/>
          </p:cNvCxnSpPr>
          <p:nvPr/>
        </p:nvCxnSpPr>
        <p:spPr bwMode="auto">
          <a:xfrm rot="5400000" flipH="1" flipV="1">
            <a:off x="8578527" y="1251935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1" idx="0"/>
            <a:endCxn id="29" idx="4"/>
          </p:cNvCxnSpPr>
          <p:nvPr/>
        </p:nvCxnSpPr>
        <p:spPr bwMode="auto">
          <a:xfrm rot="5400000" flipH="1" flipV="1">
            <a:off x="4411978" y="1299952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7" idx="1"/>
            <a:endCxn id="20" idx="5"/>
          </p:cNvCxnSpPr>
          <p:nvPr/>
        </p:nvCxnSpPr>
        <p:spPr bwMode="auto">
          <a:xfrm rot="16200000" flipV="1">
            <a:off x="8806706" y="1263645"/>
            <a:ext cx="166593" cy="3028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3" idx="0"/>
            <a:endCxn id="31" idx="4"/>
          </p:cNvCxnSpPr>
          <p:nvPr/>
        </p:nvCxnSpPr>
        <p:spPr bwMode="auto">
          <a:xfrm rot="5400000" flipH="1" flipV="1">
            <a:off x="7262419" y="1285842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9" idx="7"/>
            <a:endCxn id="40" idx="3"/>
          </p:cNvCxnSpPr>
          <p:nvPr/>
        </p:nvCxnSpPr>
        <p:spPr bwMode="auto">
          <a:xfrm rot="5400000" flipH="1" flipV="1">
            <a:off x="7929415" y="2225601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"/>
              </a:rPr>
              <a:t>Example:</a:t>
            </a:r>
            <a:endParaRPr lang="en-US" sz="2200" dirty="0" smtClean="0">
              <a:latin typeface="Courier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5582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7-3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 bwMode="auto">
          <a:xfrm>
            <a:off x="8142114" y="3256743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346227" y="3694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62335" y="4075188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142113" y="3651854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142110" y="4061076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8542026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854226" y="3256743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388561" y="3256743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182556" y="3651854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662335" y="3651854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44" idx="0"/>
            <a:endCxn id="43" idx="4"/>
          </p:cNvCxnSpPr>
          <p:nvPr/>
        </p:nvCxnSpPr>
        <p:spPr bwMode="auto">
          <a:xfrm rot="5400000" flipH="1" flipV="1">
            <a:off x="8200806" y="3988117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43" idx="0"/>
            <a:endCxn id="40" idx="4"/>
          </p:cNvCxnSpPr>
          <p:nvPr/>
        </p:nvCxnSpPr>
        <p:spPr bwMode="auto">
          <a:xfrm rot="5400000" flipH="1" flipV="1">
            <a:off x="8207864" y="3585952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stCxn id="41" idx="0"/>
            <a:endCxn id="47" idx="4"/>
          </p:cNvCxnSpPr>
          <p:nvPr/>
        </p:nvCxnSpPr>
        <p:spPr bwMode="auto">
          <a:xfrm rot="5400000" flipH="1" flipV="1">
            <a:off x="4411978" y="3585951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45" idx="1"/>
            <a:endCxn id="40" idx="5"/>
          </p:cNvCxnSpPr>
          <p:nvPr/>
        </p:nvCxnSpPr>
        <p:spPr bwMode="auto">
          <a:xfrm rot="16200000" flipV="1">
            <a:off x="8390427" y="3457923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stCxn id="42" idx="0"/>
            <a:endCxn id="49" idx="4"/>
          </p:cNvCxnSpPr>
          <p:nvPr/>
        </p:nvCxnSpPr>
        <p:spPr bwMode="auto">
          <a:xfrm rot="5400000" flipH="1" flipV="1">
            <a:off x="7713974" y="3995174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8650114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346227" y="1408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182557" y="140818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410226" y="1323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184447" y="164807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866583" y="132352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854226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388561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718778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53113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6" idx="7"/>
            <a:endCxn id="25" idx="3"/>
          </p:cNvCxnSpPr>
          <p:nvPr/>
        </p:nvCxnSpPr>
        <p:spPr bwMode="auto">
          <a:xfrm rot="5400000" flipH="1" flipV="1">
            <a:off x="8359804" y="1597657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5" idx="7"/>
            <a:endCxn id="20" idx="3"/>
          </p:cNvCxnSpPr>
          <p:nvPr/>
        </p:nvCxnSpPr>
        <p:spPr bwMode="auto">
          <a:xfrm rot="5400000" flipH="1" flipV="1">
            <a:off x="8578527" y="1251935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1" idx="0"/>
            <a:endCxn id="29" idx="4"/>
          </p:cNvCxnSpPr>
          <p:nvPr/>
        </p:nvCxnSpPr>
        <p:spPr bwMode="auto">
          <a:xfrm rot="5400000" flipH="1" flipV="1">
            <a:off x="4411978" y="1299952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7" idx="1"/>
            <a:endCxn id="20" idx="5"/>
          </p:cNvCxnSpPr>
          <p:nvPr/>
        </p:nvCxnSpPr>
        <p:spPr bwMode="auto">
          <a:xfrm rot="16200000" flipV="1">
            <a:off x="8806706" y="1263645"/>
            <a:ext cx="166593" cy="3028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3" idx="0"/>
            <a:endCxn id="31" idx="4"/>
          </p:cNvCxnSpPr>
          <p:nvPr/>
        </p:nvCxnSpPr>
        <p:spPr bwMode="auto">
          <a:xfrm rot="5400000" flipH="1" flipV="1">
            <a:off x="7262419" y="1285842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9" idx="7"/>
            <a:endCxn id="40" idx="3"/>
          </p:cNvCxnSpPr>
          <p:nvPr/>
        </p:nvCxnSpPr>
        <p:spPr bwMode="auto">
          <a:xfrm rot="5400000" flipH="1" flipV="1">
            <a:off x="7929415" y="3439156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8142114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346227" y="248063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662335" y="286163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8142113" y="243829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8142110" y="284752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542026" y="23959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4854226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4388561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674556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662335" y="243829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stCxn id="52" idx="0"/>
            <a:endCxn id="50" idx="4"/>
          </p:cNvCxnSpPr>
          <p:nvPr/>
        </p:nvCxnSpPr>
        <p:spPr bwMode="auto">
          <a:xfrm rot="5400000" flipH="1" flipV="1">
            <a:off x="8200806" y="2774562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50" idx="0"/>
            <a:endCxn id="37" idx="4"/>
          </p:cNvCxnSpPr>
          <p:nvPr/>
        </p:nvCxnSpPr>
        <p:spPr bwMode="auto">
          <a:xfrm rot="5400000" flipH="1" flipV="1">
            <a:off x="8207864" y="2372397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38" idx="0"/>
            <a:endCxn id="56" idx="4"/>
          </p:cNvCxnSpPr>
          <p:nvPr/>
        </p:nvCxnSpPr>
        <p:spPr bwMode="auto">
          <a:xfrm rot="5400000" flipH="1" flipV="1">
            <a:off x="4411978" y="2372396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3" idx="1"/>
            <a:endCxn id="37" idx="5"/>
          </p:cNvCxnSpPr>
          <p:nvPr/>
        </p:nvCxnSpPr>
        <p:spPr bwMode="auto">
          <a:xfrm rot="16200000" flipV="1">
            <a:off x="8390427" y="2244368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9" idx="0"/>
            <a:endCxn id="58" idx="4"/>
          </p:cNvCxnSpPr>
          <p:nvPr/>
        </p:nvCxnSpPr>
        <p:spPr bwMode="auto">
          <a:xfrm rot="5400000" flipH="1" flipV="1">
            <a:off x="7713974" y="2781619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8" idx="7"/>
            <a:endCxn id="37" idx="3"/>
          </p:cNvCxnSpPr>
          <p:nvPr/>
        </p:nvCxnSpPr>
        <p:spPr bwMode="auto">
          <a:xfrm rot="5400000" flipH="1" flipV="1">
            <a:off x="7929415" y="2225601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48" idx="0"/>
            <a:endCxn id="40" idx="2"/>
          </p:cNvCxnSpPr>
          <p:nvPr/>
        </p:nvCxnSpPr>
        <p:spPr bwMode="auto">
          <a:xfrm rot="5400000" flipH="1" flipV="1">
            <a:off x="7596432" y="3106173"/>
            <a:ext cx="263458" cy="82790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50883"/>
            <a:ext cx="3373821" cy="5707117"/>
          </a:xfrm>
        </p:spPr>
        <p:txBody>
          <a:bodyPr/>
          <a:lstStyle/>
          <a:p>
            <a:pPr marL="173038" indent="6350">
              <a:buNone/>
            </a:pPr>
            <a:r>
              <a:rPr lang="en-US" sz="2800" dirty="0" smtClean="0">
                <a:solidFill>
                  <a:srgbClr val="800080"/>
                </a:solidFill>
              </a:rPr>
              <a:t>Preprocess:</a:t>
            </a:r>
          </a:p>
          <a:p>
            <a:pPr marL="26828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Identify connected components.  Label each location with its component number.</a:t>
            </a:r>
          </a:p>
          <a:p>
            <a:pPr marL="173038" indent="635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173038" indent="6350">
              <a:buFont typeface="+mj-lt"/>
              <a:buAutoNum type="arabicPeriod"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173038" indent="6350">
              <a:buNone/>
            </a:pPr>
            <a:r>
              <a:rPr lang="en-US" sz="2400" dirty="0" err="1" smtClean="0">
                <a:solidFill>
                  <a:srgbClr val="800080"/>
                </a:solidFill>
              </a:rPr>
              <a:t>isConnected</a:t>
            </a:r>
            <a:r>
              <a:rPr lang="en-US" sz="2400" dirty="0" smtClean="0">
                <a:solidFill>
                  <a:srgbClr val="800080"/>
                </a:solidFill>
              </a:rPr>
              <a:t>(</a:t>
            </a:r>
            <a:r>
              <a:rPr lang="en-US" sz="2400" dirty="0" err="1" smtClean="0">
                <a:solidFill>
                  <a:srgbClr val="800080"/>
                </a:solidFill>
              </a:rPr>
              <a:t>y,z</a:t>
            </a:r>
            <a:r>
              <a:rPr lang="en-US" sz="2400" dirty="0" smtClean="0">
                <a:solidFill>
                  <a:srgbClr val="800080"/>
                </a:solidFill>
              </a:rPr>
              <a:t>) :</a:t>
            </a:r>
          </a:p>
          <a:p>
            <a:pPr marL="269875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Returns true if A and B are in the same connected component.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Mazes</a:t>
            </a:r>
            <a:endParaRPr lang="en-US" dirty="0"/>
          </a:p>
        </p:txBody>
      </p:sp>
      <p:pic>
        <p:nvPicPr>
          <p:cNvPr id="1440770" name="Picture 2" descr="Can you solve difficult maze #1?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037" y="1166649"/>
            <a:ext cx="5330825" cy="533082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3436884" y="1150883"/>
            <a:ext cx="2349062" cy="2364827"/>
          </a:xfrm>
          <a:prstGeom prst="rect">
            <a:avLst/>
          </a:prstGeom>
          <a:solidFill>
            <a:srgbClr val="92D05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/>
              <a:t>A</a:t>
            </a:r>
            <a:endParaRPr lang="en-US" sz="42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749160" y="1177160"/>
            <a:ext cx="2349062" cy="1219200"/>
          </a:xfrm>
          <a:prstGeom prst="rect">
            <a:avLst/>
          </a:prstGeom>
          <a:solidFill>
            <a:srgbClr val="92D05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431628" y="3510457"/>
            <a:ext cx="2349062" cy="2364827"/>
          </a:xfrm>
          <a:prstGeom prst="rect">
            <a:avLst/>
          </a:prstGeom>
          <a:solidFill>
            <a:srgbClr val="C000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B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785943" y="2391093"/>
            <a:ext cx="2948153" cy="1771004"/>
          </a:xfrm>
          <a:prstGeom prst="rect">
            <a:avLst/>
          </a:prstGeom>
          <a:solidFill>
            <a:srgbClr val="0070C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8103475" y="1182414"/>
            <a:ext cx="693683" cy="1213945"/>
          </a:xfrm>
          <a:prstGeom prst="rect">
            <a:avLst/>
          </a:prstGeom>
          <a:solidFill>
            <a:srgbClr val="A568D2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442139" y="5864773"/>
            <a:ext cx="5291958" cy="651643"/>
          </a:xfrm>
          <a:prstGeom prst="rect">
            <a:avLst/>
          </a:prstGeom>
          <a:solidFill>
            <a:srgbClr val="FFFF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785945" y="5670321"/>
            <a:ext cx="2948152" cy="225981"/>
          </a:xfrm>
          <a:prstGeom prst="rect">
            <a:avLst/>
          </a:prstGeom>
          <a:solidFill>
            <a:srgbClr val="FFFF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8119241" y="4162098"/>
            <a:ext cx="614856" cy="1545020"/>
          </a:xfrm>
          <a:prstGeom prst="rect">
            <a:avLst/>
          </a:prstGeom>
          <a:solidFill>
            <a:srgbClr val="FFFF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5775433" y="4162086"/>
            <a:ext cx="2349062" cy="1518747"/>
          </a:xfrm>
          <a:prstGeom prst="rect">
            <a:avLst/>
          </a:prstGeom>
          <a:solidFill>
            <a:schemeClr val="tx1">
              <a:alpha val="52157"/>
            </a:scheme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F</a:t>
            </a:r>
            <a:endParaRPr lang="en-US" sz="42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"/>
              </a:rPr>
              <a:t>Example:</a:t>
            </a:r>
            <a:endParaRPr lang="en-US" sz="2200" dirty="0" smtClean="0">
              <a:latin typeface="Courier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5582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7-3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4-8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 bwMode="auto">
          <a:xfrm>
            <a:off x="8650114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346227" y="1408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182557" y="140818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410226" y="1323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184447" y="164807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866583" y="132352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854226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388561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718778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53113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6" idx="7"/>
            <a:endCxn id="25" idx="3"/>
          </p:cNvCxnSpPr>
          <p:nvPr/>
        </p:nvCxnSpPr>
        <p:spPr bwMode="auto">
          <a:xfrm rot="5400000" flipH="1" flipV="1">
            <a:off x="8359804" y="1597657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5" idx="7"/>
            <a:endCxn id="20" idx="3"/>
          </p:cNvCxnSpPr>
          <p:nvPr/>
        </p:nvCxnSpPr>
        <p:spPr bwMode="auto">
          <a:xfrm rot="5400000" flipH="1" flipV="1">
            <a:off x="8578527" y="1251935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1" idx="0"/>
            <a:endCxn id="29" idx="4"/>
          </p:cNvCxnSpPr>
          <p:nvPr/>
        </p:nvCxnSpPr>
        <p:spPr bwMode="auto">
          <a:xfrm rot="5400000" flipH="1" flipV="1">
            <a:off x="4411978" y="1299952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7" idx="1"/>
            <a:endCxn id="20" idx="5"/>
          </p:cNvCxnSpPr>
          <p:nvPr/>
        </p:nvCxnSpPr>
        <p:spPr bwMode="auto">
          <a:xfrm rot="16200000" flipV="1">
            <a:off x="8806706" y="1263645"/>
            <a:ext cx="166593" cy="3028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3" idx="0"/>
            <a:endCxn id="31" idx="4"/>
          </p:cNvCxnSpPr>
          <p:nvPr/>
        </p:nvCxnSpPr>
        <p:spPr bwMode="auto">
          <a:xfrm rot="5400000" flipH="1" flipV="1">
            <a:off x="7262419" y="1285842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8142114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346227" y="248063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662335" y="286163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8142113" y="243829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8142110" y="284752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542026" y="23959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4854226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4388561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674556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662335" y="243829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stCxn id="52" idx="0"/>
            <a:endCxn id="50" idx="4"/>
          </p:cNvCxnSpPr>
          <p:nvPr/>
        </p:nvCxnSpPr>
        <p:spPr bwMode="auto">
          <a:xfrm rot="5400000" flipH="1" flipV="1">
            <a:off x="8200806" y="2774562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50" idx="0"/>
            <a:endCxn id="37" idx="4"/>
          </p:cNvCxnSpPr>
          <p:nvPr/>
        </p:nvCxnSpPr>
        <p:spPr bwMode="auto">
          <a:xfrm rot="5400000" flipH="1" flipV="1">
            <a:off x="8207864" y="2372397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38" idx="0"/>
            <a:endCxn id="56" idx="4"/>
          </p:cNvCxnSpPr>
          <p:nvPr/>
        </p:nvCxnSpPr>
        <p:spPr bwMode="auto">
          <a:xfrm rot="5400000" flipH="1" flipV="1">
            <a:off x="4411978" y="2372396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3" idx="1"/>
            <a:endCxn id="37" idx="5"/>
          </p:cNvCxnSpPr>
          <p:nvPr/>
        </p:nvCxnSpPr>
        <p:spPr bwMode="auto">
          <a:xfrm rot="16200000" flipV="1">
            <a:off x="8390427" y="2244368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9" idx="0"/>
            <a:endCxn id="58" idx="4"/>
          </p:cNvCxnSpPr>
          <p:nvPr/>
        </p:nvCxnSpPr>
        <p:spPr bwMode="auto">
          <a:xfrm rot="5400000" flipH="1" flipV="1">
            <a:off x="7713974" y="2781619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8" idx="7"/>
            <a:endCxn id="37" idx="3"/>
          </p:cNvCxnSpPr>
          <p:nvPr/>
        </p:nvCxnSpPr>
        <p:spPr bwMode="auto">
          <a:xfrm rot="5400000" flipH="1" flipV="1">
            <a:off x="7929415" y="2225601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142114" y="325674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346227" y="3694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662335" y="4075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142113" y="365185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8142110" y="406107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8542026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4854226" y="325674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388561" y="325674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182556" y="365185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662335" y="365185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>
            <a:stCxn id="71" idx="0"/>
            <a:endCxn id="70" idx="4"/>
          </p:cNvCxnSpPr>
          <p:nvPr/>
        </p:nvCxnSpPr>
        <p:spPr bwMode="auto">
          <a:xfrm rot="5400000" flipH="1" flipV="1">
            <a:off x="8200806" y="3988117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70" idx="0"/>
            <a:endCxn id="67" idx="4"/>
          </p:cNvCxnSpPr>
          <p:nvPr/>
        </p:nvCxnSpPr>
        <p:spPr bwMode="auto">
          <a:xfrm rot="5400000" flipH="1" flipV="1">
            <a:off x="8207864" y="3585952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stCxn id="68" idx="0"/>
            <a:endCxn id="74" idx="4"/>
          </p:cNvCxnSpPr>
          <p:nvPr/>
        </p:nvCxnSpPr>
        <p:spPr bwMode="auto">
          <a:xfrm rot="5400000" flipH="1" flipV="1">
            <a:off x="4411978" y="3585951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72" idx="1"/>
            <a:endCxn id="67" idx="5"/>
          </p:cNvCxnSpPr>
          <p:nvPr/>
        </p:nvCxnSpPr>
        <p:spPr bwMode="auto">
          <a:xfrm rot="16200000" flipV="1">
            <a:off x="8390427" y="3457923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69" idx="0"/>
            <a:endCxn id="76" idx="4"/>
          </p:cNvCxnSpPr>
          <p:nvPr/>
        </p:nvCxnSpPr>
        <p:spPr bwMode="auto">
          <a:xfrm rot="5400000" flipH="1" flipV="1">
            <a:off x="7713974" y="3995174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76" idx="7"/>
            <a:endCxn id="67" idx="3"/>
          </p:cNvCxnSpPr>
          <p:nvPr/>
        </p:nvCxnSpPr>
        <p:spPr bwMode="auto">
          <a:xfrm rot="5400000" flipH="1" flipV="1">
            <a:off x="7929415" y="3439156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75" idx="0"/>
            <a:endCxn id="67" idx="2"/>
          </p:cNvCxnSpPr>
          <p:nvPr/>
        </p:nvCxnSpPr>
        <p:spPr bwMode="auto">
          <a:xfrm rot="5400000" flipH="1" flipV="1">
            <a:off x="7596432" y="3106173"/>
            <a:ext cx="263458" cy="82790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107"/>
          <p:cNvSpPr/>
          <p:nvPr/>
        </p:nvSpPr>
        <p:spPr bwMode="auto">
          <a:xfrm>
            <a:off x="5630336" y="4554968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4346227" y="4583190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5150557" y="5373413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5630335" y="4950079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5630332" y="535930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030248" y="490774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6039560" y="4145746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4388561" y="4145746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4670778" y="4950079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5150557" y="4950079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2" idx="0"/>
            <a:endCxn id="111" idx="4"/>
          </p:cNvCxnSpPr>
          <p:nvPr/>
        </p:nvCxnSpPr>
        <p:spPr bwMode="auto">
          <a:xfrm rot="5400000" flipH="1" flipV="1">
            <a:off x="5689028" y="5286342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>
            <a:stCxn id="111" idx="0"/>
            <a:endCxn id="108" idx="4"/>
          </p:cNvCxnSpPr>
          <p:nvPr/>
        </p:nvCxnSpPr>
        <p:spPr bwMode="auto">
          <a:xfrm rot="5400000" flipH="1" flipV="1">
            <a:off x="5696086" y="4884177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>
            <a:stCxn id="109" idx="0"/>
            <a:endCxn id="116" idx="4"/>
          </p:cNvCxnSpPr>
          <p:nvPr/>
        </p:nvCxnSpPr>
        <p:spPr bwMode="auto">
          <a:xfrm rot="5400000" flipH="1" flipV="1">
            <a:off x="4411978" y="4474954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stCxn id="113" idx="1"/>
            <a:endCxn id="108" idx="5"/>
          </p:cNvCxnSpPr>
          <p:nvPr/>
        </p:nvCxnSpPr>
        <p:spPr bwMode="auto">
          <a:xfrm rot="16200000" flipV="1">
            <a:off x="5878649" y="4756148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/>
          <p:cNvCxnSpPr>
            <a:stCxn id="110" idx="0"/>
            <a:endCxn id="118" idx="4"/>
          </p:cNvCxnSpPr>
          <p:nvPr/>
        </p:nvCxnSpPr>
        <p:spPr bwMode="auto">
          <a:xfrm rot="5400000" flipH="1" flipV="1">
            <a:off x="5202196" y="5293399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>
            <a:stCxn id="118" idx="7"/>
            <a:endCxn id="108" idx="3"/>
          </p:cNvCxnSpPr>
          <p:nvPr/>
        </p:nvCxnSpPr>
        <p:spPr bwMode="auto">
          <a:xfrm rot="5400000" flipH="1" flipV="1">
            <a:off x="5417637" y="4737381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>
            <a:stCxn id="117" idx="0"/>
            <a:endCxn id="108" idx="2"/>
          </p:cNvCxnSpPr>
          <p:nvPr/>
        </p:nvCxnSpPr>
        <p:spPr bwMode="auto">
          <a:xfrm rot="5400000" flipH="1" flipV="1">
            <a:off x="5084654" y="4404398"/>
            <a:ext cx="263458" cy="82790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08" idx="1"/>
            <a:endCxn id="116" idx="5"/>
          </p:cNvCxnSpPr>
          <p:nvPr/>
        </p:nvCxnSpPr>
        <p:spPr bwMode="auto">
          <a:xfrm rot="16200000" flipV="1">
            <a:off x="5029584" y="3954215"/>
            <a:ext cx="223036" cy="1055589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"/>
              </a:rPr>
              <a:t>Example:</a:t>
            </a:r>
            <a:endParaRPr lang="en-US" sz="2200" dirty="0" smtClean="0">
              <a:latin typeface="Courier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5582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7-3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4-8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6-1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 bwMode="auto">
          <a:xfrm>
            <a:off x="8480782" y="5776249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041452" y="6058469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8001003" y="6594694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480781" y="617136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480778" y="658058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8880694" y="6129028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702782" y="536702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690559" y="5508137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521224" y="617136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8001003" y="6171360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44" idx="0"/>
            <a:endCxn id="43" idx="4"/>
          </p:cNvCxnSpPr>
          <p:nvPr/>
        </p:nvCxnSpPr>
        <p:spPr bwMode="auto">
          <a:xfrm rot="5400000" flipH="1" flipV="1">
            <a:off x="8539474" y="6507623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43" idx="0"/>
          </p:cNvCxnSpPr>
          <p:nvPr/>
        </p:nvCxnSpPr>
        <p:spPr bwMode="auto">
          <a:xfrm rot="5400000" flipH="1" flipV="1">
            <a:off x="8546532" y="6105458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stCxn id="41" idx="0"/>
            <a:endCxn id="47" idx="4"/>
          </p:cNvCxnSpPr>
          <p:nvPr/>
        </p:nvCxnSpPr>
        <p:spPr bwMode="auto">
          <a:xfrm rot="5400000" flipH="1" flipV="1">
            <a:off x="7354145" y="5590403"/>
            <a:ext cx="287026" cy="64910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45" idx="1"/>
          </p:cNvCxnSpPr>
          <p:nvPr/>
        </p:nvCxnSpPr>
        <p:spPr bwMode="auto">
          <a:xfrm rot="16200000" flipV="1">
            <a:off x="8729095" y="5977429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stCxn id="42" idx="0"/>
            <a:endCxn id="49" idx="4"/>
          </p:cNvCxnSpPr>
          <p:nvPr/>
        </p:nvCxnSpPr>
        <p:spPr bwMode="auto">
          <a:xfrm rot="5400000" flipH="1" flipV="1">
            <a:off x="8052642" y="6514680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8650114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346227" y="1408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182557" y="140818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410226" y="1323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184447" y="164807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866583" y="132352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854226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388561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718778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53113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6" idx="7"/>
            <a:endCxn id="25" idx="3"/>
          </p:cNvCxnSpPr>
          <p:nvPr/>
        </p:nvCxnSpPr>
        <p:spPr bwMode="auto">
          <a:xfrm rot="5400000" flipH="1" flipV="1">
            <a:off x="8359804" y="1597657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5" idx="7"/>
            <a:endCxn id="20" idx="3"/>
          </p:cNvCxnSpPr>
          <p:nvPr/>
        </p:nvCxnSpPr>
        <p:spPr bwMode="auto">
          <a:xfrm rot="5400000" flipH="1" flipV="1">
            <a:off x="8578527" y="1251935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1" idx="0"/>
            <a:endCxn id="29" idx="4"/>
          </p:cNvCxnSpPr>
          <p:nvPr/>
        </p:nvCxnSpPr>
        <p:spPr bwMode="auto">
          <a:xfrm rot="5400000" flipH="1" flipV="1">
            <a:off x="4411978" y="1299952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7" idx="1"/>
            <a:endCxn id="20" idx="5"/>
          </p:cNvCxnSpPr>
          <p:nvPr/>
        </p:nvCxnSpPr>
        <p:spPr bwMode="auto">
          <a:xfrm rot="16200000" flipV="1">
            <a:off x="8806706" y="1263645"/>
            <a:ext cx="166593" cy="3028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3" idx="0"/>
            <a:endCxn id="31" idx="4"/>
          </p:cNvCxnSpPr>
          <p:nvPr/>
        </p:nvCxnSpPr>
        <p:spPr bwMode="auto">
          <a:xfrm rot="5400000" flipH="1" flipV="1">
            <a:off x="7262419" y="1285842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9" idx="7"/>
          </p:cNvCxnSpPr>
          <p:nvPr/>
        </p:nvCxnSpPr>
        <p:spPr bwMode="auto">
          <a:xfrm rot="5400000" flipH="1" flipV="1">
            <a:off x="8268083" y="5958662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8142114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346227" y="248063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662335" y="286163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8142113" y="243829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8142110" y="284752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542026" y="23959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4854226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4388561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674556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662335" y="243829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stCxn id="52" idx="0"/>
            <a:endCxn id="50" idx="4"/>
          </p:cNvCxnSpPr>
          <p:nvPr/>
        </p:nvCxnSpPr>
        <p:spPr bwMode="auto">
          <a:xfrm rot="5400000" flipH="1" flipV="1">
            <a:off x="8200806" y="2774562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50" idx="0"/>
            <a:endCxn id="37" idx="4"/>
          </p:cNvCxnSpPr>
          <p:nvPr/>
        </p:nvCxnSpPr>
        <p:spPr bwMode="auto">
          <a:xfrm rot="5400000" flipH="1" flipV="1">
            <a:off x="8207864" y="2372397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38" idx="0"/>
            <a:endCxn id="56" idx="4"/>
          </p:cNvCxnSpPr>
          <p:nvPr/>
        </p:nvCxnSpPr>
        <p:spPr bwMode="auto">
          <a:xfrm rot="5400000" flipH="1" flipV="1">
            <a:off x="4411978" y="2372396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3" idx="1"/>
            <a:endCxn id="37" idx="5"/>
          </p:cNvCxnSpPr>
          <p:nvPr/>
        </p:nvCxnSpPr>
        <p:spPr bwMode="auto">
          <a:xfrm rot="16200000" flipV="1">
            <a:off x="8390427" y="2244368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9" idx="0"/>
            <a:endCxn id="58" idx="4"/>
          </p:cNvCxnSpPr>
          <p:nvPr/>
        </p:nvCxnSpPr>
        <p:spPr bwMode="auto">
          <a:xfrm rot="5400000" flipH="1" flipV="1">
            <a:off x="7713974" y="2781619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8" idx="7"/>
            <a:endCxn id="37" idx="3"/>
          </p:cNvCxnSpPr>
          <p:nvPr/>
        </p:nvCxnSpPr>
        <p:spPr bwMode="auto">
          <a:xfrm rot="5400000" flipH="1" flipV="1">
            <a:off x="7929415" y="2225601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48" idx="0"/>
          </p:cNvCxnSpPr>
          <p:nvPr/>
        </p:nvCxnSpPr>
        <p:spPr bwMode="auto">
          <a:xfrm rot="5400000" flipH="1" flipV="1">
            <a:off x="7935100" y="5625679"/>
            <a:ext cx="263458" cy="82790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142114" y="325674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346227" y="3694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662335" y="4075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142113" y="365185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8142110" y="406107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8542026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4854226" y="325674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388561" y="325674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182556" y="365185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662335" y="365185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>
            <a:stCxn id="71" idx="0"/>
            <a:endCxn id="70" idx="4"/>
          </p:cNvCxnSpPr>
          <p:nvPr/>
        </p:nvCxnSpPr>
        <p:spPr bwMode="auto">
          <a:xfrm rot="5400000" flipH="1" flipV="1">
            <a:off x="8200806" y="3988117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70" idx="0"/>
            <a:endCxn id="67" idx="4"/>
          </p:cNvCxnSpPr>
          <p:nvPr/>
        </p:nvCxnSpPr>
        <p:spPr bwMode="auto">
          <a:xfrm rot="5400000" flipH="1" flipV="1">
            <a:off x="8207864" y="3585952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stCxn id="68" idx="0"/>
            <a:endCxn id="74" idx="4"/>
          </p:cNvCxnSpPr>
          <p:nvPr/>
        </p:nvCxnSpPr>
        <p:spPr bwMode="auto">
          <a:xfrm rot="5400000" flipH="1" flipV="1">
            <a:off x="4411978" y="3585951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72" idx="1"/>
            <a:endCxn id="67" idx="5"/>
          </p:cNvCxnSpPr>
          <p:nvPr/>
        </p:nvCxnSpPr>
        <p:spPr bwMode="auto">
          <a:xfrm rot="16200000" flipV="1">
            <a:off x="8390427" y="3457923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69" idx="0"/>
            <a:endCxn id="76" idx="4"/>
          </p:cNvCxnSpPr>
          <p:nvPr/>
        </p:nvCxnSpPr>
        <p:spPr bwMode="auto">
          <a:xfrm rot="5400000" flipH="1" flipV="1">
            <a:off x="7713974" y="3995174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76" idx="7"/>
            <a:endCxn id="67" idx="3"/>
          </p:cNvCxnSpPr>
          <p:nvPr/>
        </p:nvCxnSpPr>
        <p:spPr bwMode="auto">
          <a:xfrm rot="5400000" flipH="1" flipV="1">
            <a:off x="7929415" y="3439156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75" idx="0"/>
            <a:endCxn id="67" idx="2"/>
          </p:cNvCxnSpPr>
          <p:nvPr/>
        </p:nvCxnSpPr>
        <p:spPr bwMode="auto">
          <a:xfrm rot="5400000" flipH="1" flipV="1">
            <a:off x="7596432" y="3106173"/>
            <a:ext cx="263458" cy="82790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>
            <a:stCxn id="40" idx="1"/>
            <a:endCxn id="47" idx="5"/>
          </p:cNvCxnSpPr>
          <p:nvPr/>
        </p:nvCxnSpPr>
        <p:spPr bwMode="auto">
          <a:xfrm rot="16200000" flipV="1">
            <a:off x="8176361" y="5471827"/>
            <a:ext cx="81926" cy="60403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5630336" y="455496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4346227" y="458319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5150557" y="537341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5630335" y="495007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5630332" y="535930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030248" y="490774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4388561" y="414574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4670778" y="495007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5150557" y="495007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>
            <a:stCxn id="90" idx="0"/>
            <a:endCxn id="89" idx="4"/>
          </p:cNvCxnSpPr>
          <p:nvPr/>
        </p:nvCxnSpPr>
        <p:spPr bwMode="auto">
          <a:xfrm rot="5400000" flipH="1" flipV="1">
            <a:off x="5689028" y="5286342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>
            <a:stCxn id="89" idx="0"/>
            <a:endCxn id="85" idx="4"/>
          </p:cNvCxnSpPr>
          <p:nvPr/>
        </p:nvCxnSpPr>
        <p:spPr bwMode="auto">
          <a:xfrm rot="5400000" flipH="1" flipV="1">
            <a:off x="5696086" y="4884177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87" idx="0"/>
            <a:endCxn id="93" idx="4"/>
          </p:cNvCxnSpPr>
          <p:nvPr/>
        </p:nvCxnSpPr>
        <p:spPr bwMode="auto">
          <a:xfrm rot="5400000" flipH="1" flipV="1">
            <a:off x="4411978" y="4474954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91" idx="1"/>
            <a:endCxn id="85" idx="5"/>
          </p:cNvCxnSpPr>
          <p:nvPr/>
        </p:nvCxnSpPr>
        <p:spPr bwMode="auto">
          <a:xfrm rot="16200000" flipV="1">
            <a:off x="5878649" y="4756148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88" idx="0"/>
            <a:endCxn id="95" idx="4"/>
          </p:cNvCxnSpPr>
          <p:nvPr/>
        </p:nvCxnSpPr>
        <p:spPr bwMode="auto">
          <a:xfrm rot="5400000" flipH="1" flipV="1">
            <a:off x="5202196" y="5293399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95" idx="7"/>
            <a:endCxn id="85" idx="3"/>
          </p:cNvCxnSpPr>
          <p:nvPr/>
        </p:nvCxnSpPr>
        <p:spPr bwMode="auto">
          <a:xfrm rot="5400000" flipH="1" flipV="1">
            <a:off x="5417637" y="4737381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94" idx="0"/>
            <a:endCxn id="85" idx="2"/>
          </p:cNvCxnSpPr>
          <p:nvPr/>
        </p:nvCxnSpPr>
        <p:spPr bwMode="auto">
          <a:xfrm rot="5400000" flipH="1" flipV="1">
            <a:off x="5084654" y="4404398"/>
            <a:ext cx="263458" cy="82790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85" idx="1"/>
            <a:endCxn id="93" idx="5"/>
          </p:cNvCxnSpPr>
          <p:nvPr/>
        </p:nvCxnSpPr>
        <p:spPr bwMode="auto">
          <a:xfrm rot="16200000" flipV="1">
            <a:off x="5029584" y="3954215"/>
            <a:ext cx="223036" cy="1055589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106"/>
          <p:cNvSpPr/>
          <p:nvPr/>
        </p:nvSpPr>
        <p:spPr bwMode="auto">
          <a:xfrm>
            <a:off x="6039560" y="414574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47" idx="2"/>
            <a:endCxn id="46" idx="6"/>
          </p:cNvCxnSpPr>
          <p:nvPr/>
        </p:nvCxnSpPr>
        <p:spPr bwMode="auto">
          <a:xfrm rot="10800000">
            <a:off x="6966089" y="5498680"/>
            <a:ext cx="724471" cy="14111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p) p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parent[p]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parent[q]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q) q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parent[q]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2963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4386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dirty="0" smtClean="0"/>
              <a:t>Running time of (</a:t>
            </a:r>
            <a:r>
              <a:rPr lang="en-US" dirty="0" smtClean="0">
                <a:solidFill>
                  <a:srgbClr val="C00000"/>
                </a:solidFill>
              </a:rPr>
              <a:t>Find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Union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9114889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201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199" y="1600200"/>
            <a:ext cx="4398579" cy="4525963"/>
          </a:xfrm>
        </p:spPr>
        <p:txBody>
          <a:bodyPr>
            <a:noAutofit/>
          </a:bodyPr>
          <a:lstStyle/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O(1)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O(1)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O(1)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O(n)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O(n)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O(1)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O(n)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O(n)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O(log n)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O(log n)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/>
              <a:t>None of the above.</a:t>
            </a:r>
          </a:p>
        </p:txBody>
      </p:sp>
      <p:sp>
        <p:nvSpPr>
          <p:cNvPr id="8" name="TPResponseCounter" hidden="1"/>
          <p:cNvSpPr/>
          <p:nvPr>
            <p:custDataLst>
              <p:tags r:id="rId5"/>
            </p:custDataLst>
          </p:nvPr>
        </p:nvSpPr>
        <p:spPr bwMode="auto">
          <a:xfrm>
            <a:off x="254000" y="5842000"/>
            <a:ext cx="1905000" cy="889000"/>
          </a:xfrm>
          <a:prstGeom prst="ellipse">
            <a:avLst/>
          </a:prstGeom>
          <a:solidFill>
            <a:scrgbClr r="0" g="0" b="0">
              <a:alpha val="50000"/>
            </a:scrgb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 anchorCtr="1"/>
          <a:lstStyle/>
          <a:p>
            <a:pPr algn="ctr"/>
            <a:r>
              <a:rPr lang="en-US" sz="2000" smtClean="0">
                <a:latin typeface="Tahoma"/>
              </a:rPr>
              <a:t>37 of 50</a:t>
            </a:r>
            <a:endParaRPr lang="en-US" sz="2000">
              <a:latin typeface="Tahoma"/>
            </a:endParaRPr>
          </a:p>
        </p:txBody>
      </p:sp>
      <p:sp>
        <p:nvSpPr>
          <p:cNvPr id="9" name="CAI1"/>
          <p:cNvSpPr/>
          <p:nvPr>
            <p:custDataLst>
              <p:tags r:id="rId6"/>
            </p:custDataLst>
          </p:nvPr>
        </p:nvSpPr>
        <p:spPr bwMode="auto">
          <a:xfrm rot="10800000">
            <a:off x="172719" y="3422566"/>
            <a:ext cx="355600" cy="3556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p) p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parent[p]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parent[q]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q) q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parent[q]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2963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4386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p) p = parent[p]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parent[q]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q) q = parent[q]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329630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3438634"/>
          <a:ext cx="8276891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Quick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Quick-find is slow:</a:t>
            </a:r>
          </a:p>
          <a:p>
            <a:pPr lvl="1"/>
            <a:r>
              <a:rPr lang="en-US" sz="2400" dirty="0" smtClean="0"/>
              <a:t>Find is fast</a:t>
            </a:r>
          </a:p>
          <a:p>
            <a:pPr lvl="1"/>
            <a:r>
              <a:rPr lang="en-US" sz="2400" dirty="0" smtClean="0"/>
              <a:t>Union is expensive</a:t>
            </a:r>
          </a:p>
          <a:p>
            <a:pPr lvl="1"/>
            <a:r>
              <a:rPr lang="en-US" sz="2400" dirty="0" smtClean="0"/>
              <a:t>Tree is flat</a:t>
            </a:r>
          </a:p>
          <a:p>
            <a:pPr>
              <a:buNone/>
            </a:pPr>
            <a:r>
              <a:rPr lang="en-US" sz="2400" dirty="0" smtClean="0"/>
              <a:t>Quick-union is slow:</a:t>
            </a:r>
          </a:p>
          <a:p>
            <a:pPr lvl="1"/>
            <a:r>
              <a:rPr lang="en-US" sz="2400" dirty="0" smtClean="0"/>
              <a:t>Trees too tall (i.e., unbalanced)</a:t>
            </a:r>
          </a:p>
          <a:p>
            <a:pPr lvl="1"/>
            <a:r>
              <a:rPr lang="en-US" sz="2400" dirty="0" smtClean="0"/>
              <a:t>Union </a:t>
            </a:r>
            <a:r>
              <a:rPr lang="en-US" sz="2400" b="1" i="1" dirty="0" smtClean="0"/>
              <a:t>and</a:t>
            </a:r>
            <a:r>
              <a:rPr lang="en-US" sz="2400" dirty="0" smtClean="0"/>
              <a:t>  find are expensive.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Union-Find Summary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97803" y="5004150"/>
          <a:ext cx="4868334" cy="13546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22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quick-find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quick-union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Part II: Disjoint Set</a:t>
            </a:r>
          </a:p>
          <a:p>
            <a:pPr lvl="1"/>
            <a:r>
              <a:rPr lang="en-US" dirty="0" smtClean="0"/>
              <a:t>Problem: Dynamic Connectivity</a:t>
            </a:r>
          </a:p>
          <a:p>
            <a:pPr lvl="1"/>
            <a:r>
              <a:rPr lang="en-US" dirty="0" smtClean="0"/>
              <a:t>Algorithm: Quick-Find</a:t>
            </a:r>
          </a:p>
          <a:p>
            <a:pPr lvl="1"/>
            <a:r>
              <a:rPr lang="en-US" dirty="0" smtClean="0"/>
              <a:t>Algorithm: Quick-Union</a:t>
            </a:r>
          </a:p>
          <a:p>
            <a:pPr lvl="1"/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Question: which tree should you make the root?</a:t>
            </a:r>
          </a:p>
          <a:p>
            <a:pPr>
              <a:buNone/>
            </a:pPr>
            <a:r>
              <a:rPr lang="en-US" sz="2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366606" y="1755277"/>
            <a:ext cx="1672369" cy="1302707"/>
            <a:chOff x="2169381" y="2253752"/>
            <a:chExt cx="1940770" cy="1511781"/>
          </a:xfrm>
        </p:grpSpPr>
        <p:sp>
          <p:nvSpPr>
            <p:cNvPr id="11" name="Oval 10"/>
            <p:cNvSpPr/>
            <p:nvPr/>
          </p:nvSpPr>
          <p:spPr bwMode="auto">
            <a:xfrm>
              <a:off x="2169381" y="3294276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638894" y="3262745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64724" y="2253752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1" idx="7"/>
              <a:endCxn id="13" idx="3"/>
            </p:cNvCxnSpPr>
            <p:nvPr/>
          </p:nvCxnSpPr>
          <p:spPr bwMode="auto">
            <a:xfrm flipV="1">
              <a:off x="2571624" y="2655995"/>
              <a:ext cx="362114" cy="707295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Arrow Connector 28"/>
            <p:cNvCxnSpPr>
              <a:stCxn id="13" idx="5"/>
              <a:endCxn id="12" idx="1"/>
            </p:cNvCxnSpPr>
            <p:nvPr/>
          </p:nvCxnSpPr>
          <p:spPr bwMode="auto">
            <a:xfrm>
              <a:off x="3266967" y="2655995"/>
              <a:ext cx="440941" cy="675764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158750" y="4457491"/>
            <a:ext cx="2118436" cy="1813134"/>
            <a:chOff x="5610643" y="4060615"/>
            <a:chExt cx="2333595" cy="1997285"/>
          </a:xfrm>
          <a:solidFill>
            <a:srgbClr val="A568D2"/>
          </a:solidFill>
        </p:grpSpPr>
        <p:sp>
          <p:nvSpPr>
            <p:cNvPr id="9" name="Oval 8"/>
            <p:cNvSpPr/>
            <p:nvPr/>
          </p:nvSpPr>
          <p:spPr bwMode="auto">
            <a:xfrm>
              <a:off x="7472981" y="485774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255515" y="484701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610643" y="5572191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883197" y="558664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886245" y="4060615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5" idx="1"/>
              <a:endCxn id="10" idx="5"/>
            </p:cNvCxnSpPr>
            <p:nvPr/>
          </p:nvCxnSpPr>
          <p:spPr bwMode="auto">
            <a:xfrm rot="16200000" flipV="1">
              <a:off x="6601785" y="5305230"/>
              <a:ext cx="406401" cy="29445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stCxn id="14" idx="7"/>
              <a:endCxn id="10" idx="3"/>
            </p:cNvCxnSpPr>
            <p:nvPr/>
          </p:nvCxnSpPr>
          <p:spPr bwMode="auto">
            <a:xfrm rot="5400000" flipH="1" flipV="1">
              <a:off x="5972733" y="5289410"/>
              <a:ext cx="391949" cy="31164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stCxn id="10" idx="7"/>
              <a:endCxn id="16" idx="3"/>
            </p:cNvCxnSpPr>
            <p:nvPr/>
          </p:nvCxnSpPr>
          <p:spPr bwMode="auto">
            <a:xfrm rot="5400000" flipH="1" flipV="1">
              <a:off x="6579924" y="4540693"/>
              <a:ext cx="453169" cy="29750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stCxn id="16" idx="5"/>
              <a:endCxn id="9" idx="1"/>
            </p:cNvCxnSpPr>
            <p:nvPr/>
          </p:nvCxnSpPr>
          <p:spPr bwMode="auto">
            <a:xfrm rot="16200000" flipH="1">
              <a:off x="7183292" y="4568053"/>
              <a:ext cx="463899" cy="253507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845656" y="4920752"/>
            <a:ext cx="1732919" cy="1349873"/>
            <a:chOff x="2169381" y="2253752"/>
            <a:chExt cx="1940770" cy="1511781"/>
          </a:xfrm>
          <a:solidFill>
            <a:srgbClr val="A568D2"/>
          </a:solidFill>
        </p:grpSpPr>
        <p:sp>
          <p:nvSpPr>
            <p:cNvPr id="32" name="Oval 31"/>
            <p:cNvSpPr/>
            <p:nvPr/>
          </p:nvSpPr>
          <p:spPr bwMode="auto">
            <a:xfrm>
              <a:off x="2169381" y="3294276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3638894" y="3262745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864724" y="2253752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2" idx="7"/>
              <a:endCxn id="35" idx="3"/>
            </p:cNvCxnSpPr>
            <p:nvPr/>
          </p:nvCxnSpPr>
          <p:spPr bwMode="auto">
            <a:xfrm flipV="1">
              <a:off x="2571624" y="2655995"/>
              <a:ext cx="362114" cy="707295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stCxn id="35" idx="5"/>
              <a:endCxn id="33" idx="1"/>
            </p:cNvCxnSpPr>
            <p:nvPr/>
          </p:nvCxnSpPr>
          <p:spPr bwMode="auto">
            <a:xfrm>
              <a:off x="3266967" y="2655995"/>
              <a:ext cx="440941" cy="67576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5268181" y="4342902"/>
            <a:ext cx="1732919" cy="1349873"/>
            <a:chOff x="2169381" y="2253752"/>
            <a:chExt cx="1940770" cy="1511781"/>
          </a:xfrm>
          <a:solidFill>
            <a:srgbClr val="800000"/>
          </a:solidFill>
        </p:grpSpPr>
        <p:sp>
          <p:nvSpPr>
            <p:cNvPr id="40" name="Oval 39"/>
            <p:cNvSpPr/>
            <p:nvPr/>
          </p:nvSpPr>
          <p:spPr bwMode="auto">
            <a:xfrm>
              <a:off x="2169381" y="3294276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638894" y="3262745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864724" y="2253752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0" idx="7"/>
              <a:endCxn id="42" idx="3"/>
            </p:cNvCxnSpPr>
            <p:nvPr/>
          </p:nvCxnSpPr>
          <p:spPr bwMode="auto">
            <a:xfrm flipV="1">
              <a:off x="2571624" y="2655995"/>
              <a:ext cx="362114" cy="707295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Arrow Connector 43"/>
            <p:cNvCxnSpPr>
              <a:stCxn id="42" idx="5"/>
              <a:endCxn id="41" idx="1"/>
            </p:cNvCxnSpPr>
            <p:nvPr/>
          </p:nvCxnSpPr>
          <p:spPr bwMode="auto">
            <a:xfrm>
              <a:off x="3266967" y="2655995"/>
              <a:ext cx="440941" cy="67576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6946189" y="4981366"/>
            <a:ext cx="2118436" cy="1813134"/>
            <a:chOff x="5610643" y="4060615"/>
            <a:chExt cx="2333595" cy="1997285"/>
          </a:xfrm>
          <a:solidFill>
            <a:srgbClr val="800000"/>
          </a:solidFill>
        </p:grpSpPr>
        <p:sp>
          <p:nvSpPr>
            <p:cNvPr id="46" name="Oval 45"/>
            <p:cNvSpPr/>
            <p:nvPr/>
          </p:nvSpPr>
          <p:spPr bwMode="auto">
            <a:xfrm>
              <a:off x="7472981" y="485774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255515" y="484701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5610643" y="5572191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883197" y="558664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886245" y="4060615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9" idx="1"/>
              <a:endCxn id="47" idx="5"/>
            </p:cNvCxnSpPr>
            <p:nvPr/>
          </p:nvCxnSpPr>
          <p:spPr bwMode="auto">
            <a:xfrm rot="16200000" flipV="1">
              <a:off x="6601785" y="5305230"/>
              <a:ext cx="406401" cy="29445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stCxn id="48" idx="7"/>
              <a:endCxn id="47" idx="3"/>
            </p:cNvCxnSpPr>
            <p:nvPr/>
          </p:nvCxnSpPr>
          <p:spPr bwMode="auto">
            <a:xfrm rot="5400000" flipH="1" flipV="1">
              <a:off x="5972733" y="5289410"/>
              <a:ext cx="391949" cy="31164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stCxn id="47" idx="7"/>
              <a:endCxn id="50" idx="3"/>
            </p:cNvCxnSpPr>
            <p:nvPr/>
          </p:nvCxnSpPr>
          <p:spPr bwMode="auto">
            <a:xfrm rot="5400000" flipH="1" flipV="1">
              <a:off x="6579924" y="4540693"/>
              <a:ext cx="453169" cy="29750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stCxn id="50" idx="5"/>
              <a:endCxn id="46" idx="1"/>
            </p:cNvCxnSpPr>
            <p:nvPr/>
          </p:nvCxnSpPr>
          <p:spPr bwMode="auto">
            <a:xfrm rot="16200000" flipH="1">
              <a:off x="7183292" y="4568053"/>
              <a:ext cx="463899" cy="253507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Group 54"/>
          <p:cNvGrpSpPr/>
          <p:nvPr/>
        </p:nvGrpSpPr>
        <p:grpSpPr>
          <a:xfrm>
            <a:off x="2361489" y="1777787"/>
            <a:ext cx="1966036" cy="1682700"/>
            <a:chOff x="5610643" y="4060615"/>
            <a:chExt cx="2333595" cy="1997290"/>
          </a:xfrm>
        </p:grpSpPr>
        <p:sp>
          <p:nvSpPr>
            <p:cNvPr id="56" name="Oval 55"/>
            <p:cNvSpPr/>
            <p:nvPr/>
          </p:nvSpPr>
          <p:spPr bwMode="auto">
            <a:xfrm>
              <a:off x="7472981" y="4857743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255515" y="4847013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10643" y="5572191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883197" y="5586648"/>
              <a:ext cx="471256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6886245" y="4060615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1"/>
              <a:endCxn id="57" idx="5"/>
            </p:cNvCxnSpPr>
            <p:nvPr/>
          </p:nvCxnSpPr>
          <p:spPr bwMode="auto">
            <a:xfrm flipH="1" flipV="1">
              <a:off x="6657758" y="5249261"/>
              <a:ext cx="294454" cy="406403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stCxn id="58" idx="7"/>
              <a:endCxn id="57" idx="3"/>
            </p:cNvCxnSpPr>
            <p:nvPr/>
          </p:nvCxnSpPr>
          <p:spPr bwMode="auto">
            <a:xfrm rot="5400000" flipH="1" flipV="1">
              <a:off x="5972733" y="5289410"/>
              <a:ext cx="391949" cy="311643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stCxn id="57" idx="7"/>
              <a:endCxn id="60" idx="3"/>
            </p:cNvCxnSpPr>
            <p:nvPr/>
          </p:nvCxnSpPr>
          <p:spPr bwMode="auto">
            <a:xfrm rot="5400000" flipH="1" flipV="1">
              <a:off x="6579924" y="4540693"/>
              <a:ext cx="453169" cy="297501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stCxn id="60" idx="5"/>
              <a:endCxn id="56" idx="1"/>
            </p:cNvCxnSpPr>
            <p:nvPr/>
          </p:nvCxnSpPr>
          <p:spPr bwMode="auto">
            <a:xfrm rot="16200000" flipH="1">
              <a:off x="7183292" y="4568053"/>
              <a:ext cx="463899" cy="25350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5" name="Straight Arrow Connector 64"/>
          <p:cNvCxnSpPr/>
          <p:nvPr/>
        </p:nvCxnSpPr>
        <p:spPr bwMode="auto">
          <a:xfrm>
            <a:off x="1744548" y="4671395"/>
            <a:ext cx="1721982" cy="45975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6309842" y="4553296"/>
            <a:ext cx="1856989" cy="49072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3333750" y="5540374"/>
            <a:ext cx="3000375" cy="1587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0" y="4064000"/>
            <a:ext cx="9144000" cy="158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Bent Arrow 77"/>
          <p:cNvSpPr/>
          <p:nvPr/>
        </p:nvSpPr>
        <p:spPr bwMode="auto">
          <a:xfrm rot="10800000">
            <a:off x="4127500" y="3540125"/>
            <a:ext cx="809625" cy="968375"/>
          </a:xfrm>
          <a:prstGeom prst="bentArrow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Bent Arrow 78"/>
          <p:cNvSpPr/>
          <p:nvPr/>
        </p:nvSpPr>
        <p:spPr bwMode="auto">
          <a:xfrm rot="10800000" flipH="1">
            <a:off x="4740275" y="3533775"/>
            <a:ext cx="809625" cy="968375"/>
          </a:xfrm>
          <a:prstGeom prst="bentArrow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19625" y="2952750"/>
            <a:ext cx="46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Question: which tree should you make the root?</a:t>
            </a:r>
          </a:p>
          <a:p>
            <a:pPr>
              <a:buNone/>
            </a:pPr>
            <a:r>
              <a:rPr lang="en-US" sz="2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grpSp>
        <p:nvGrpSpPr>
          <p:cNvPr id="5" name="Group 29"/>
          <p:cNvGrpSpPr/>
          <p:nvPr/>
        </p:nvGrpSpPr>
        <p:grpSpPr>
          <a:xfrm>
            <a:off x="158750" y="4457491"/>
            <a:ext cx="2118436" cy="1813134"/>
            <a:chOff x="5610643" y="4060615"/>
            <a:chExt cx="2333595" cy="1997285"/>
          </a:xfrm>
          <a:solidFill>
            <a:srgbClr val="A568D2"/>
          </a:solidFill>
        </p:grpSpPr>
        <p:sp>
          <p:nvSpPr>
            <p:cNvPr id="9" name="Oval 8"/>
            <p:cNvSpPr/>
            <p:nvPr/>
          </p:nvSpPr>
          <p:spPr bwMode="auto">
            <a:xfrm>
              <a:off x="7472981" y="485774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255515" y="484701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610643" y="5572191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883197" y="558664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6886245" y="4060615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5" idx="1"/>
              <a:endCxn id="10" idx="5"/>
            </p:cNvCxnSpPr>
            <p:nvPr/>
          </p:nvCxnSpPr>
          <p:spPr bwMode="auto">
            <a:xfrm rot="16200000" flipV="1">
              <a:off x="6601785" y="5305230"/>
              <a:ext cx="406401" cy="29445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>
              <a:stCxn id="14" idx="7"/>
              <a:endCxn id="10" idx="3"/>
            </p:cNvCxnSpPr>
            <p:nvPr/>
          </p:nvCxnSpPr>
          <p:spPr bwMode="auto">
            <a:xfrm rot="5400000" flipH="1" flipV="1">
              <a:off x="5972733" y="5289410"/>
              <a:ext cx="391949" cy="31164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stCxn id="10" idx="7"/>
              <a:endCxn id="16" idx="3"/>
            </p:cNvCxnSpPr>
            <p:nvPr/>
          </p:nvCxnSpPr>
          <p:spPr bwMode="auto">
            <a:xfrm rot="5400000" flipH="1" flipV="1">
              <a:off x="6579924" y="4540693"/>
              <a:ext cx="453169" cy="29750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stCxn id="16" idx="5"/>
              <a:endCxn id="9" idx="1"/>
            </p:cNvCxnSpPr>
            <p:nvPr/>
          </p:nvCxnSpPr>
          <p:spPr bwMode="auto">
            <a:xfrm rot="16200000" flipH="1">
              <a:off x="7183292" y="4568053"/>
              <a:ext cx="463899" cy="253507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30"/>
          <p:cNvGrpSpPr/>
          <p:nvPr/>
        </p:nvGrpSpPr>
        <p:grpSpPr>
          <a:xfrm>
            <a:off x="2845656" y="4920752"/>
            <a:ext cx="1732919" cy="1349873"/>
            <a:chOff x="2169381" y="2253752"/>
            <a:chExt cx="1940770" cy="1511781"/>
          </a:xfrm>
          <a:solidFill>
            <a:srgbClr val="A568D2"/>
          </a:solidFill>
        </p:grpSpPr>
        <p:sp>
          <p:nvSpPr>
            <p:cNvPr id="32" name="Oval 31"/>
            <p:cNvSpPr/>
            <p:nvPr/>
          </p:nvSpPr>
          <p:spPr bwMode="auto">
            <a:xfrm>
              <a:off x="2169381" y="3294276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3638894" y="3262745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864724" y="2253752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2" idx="7"/>
              <a:endCxn id="35" idx="3"/>
            </p:cNvCxnSpPr>
            <p:nvPr/>
          </p:nvCxnSpPr>
          <p:spPr bwMode="auto">
            <a:xfrm flipV="1">
              <a:off x="2571624" y="2655995"/>
              <a:ext cx="362114" cy="707295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stCxn id="35" idx="5"/>
              <a:endCxn id="33" idx="1"/>
            </p:cNvCxnSpPr>
            <p:nvPr/>
          </p:nvCxnSpPr>
          <p:spPr bwMode="auto">
            <a:xfrm>
              <a:off x="3266967" y="2655995"/>
              <a:ext cx="440941" cy="67576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38"/>
          <p:cNvGrpSpPr/>
          <p:nvPr/>
        </p:nvGrpSpPr>
        <p:grpSpPr>
          <a:xfrm>
            <a:off x="5268181" y="4342902"/>
            <a:ext cx="1732919" cy="1349873"/>
            <a:chOff x="2169381" y="2253752"/>
            <a:chExt cx="1940770" cy="1511781"/>
          </a:xfrm>
          <a:solidFill>
            <a:srgbClr val="800000"/>
          </a:solidFill>
        </p:grpSpPr>
        <p:sp>
          <p:nvSpPr>
            <p:cNvPr id="40" name="Oval 39"/>
            <p:cNvSpPr/>
            <p:nvPr/>
          </p:nvSpPr>
          <p:spPr bwMode="auto">
            <a:xfrm>
              <a:off x="2169381" y="3294276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638894" y="3262745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864724" y="2253752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0" idx="7"/>
              <a:endCxn id="42" idx="3"/>
            </p:cNvCxnSpPr>
            <p:nvPr/>
          </p:nvCxnSpPr>
          <p:spPr bwMode="auto">
            <a:xfrm flipV="1">
              <a:off x="2571624" y="2655995"/>
              <a:ext cx="362114" cy="707295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Arrow Connector 43"/>
            <p:cNvCxnSpPr>
              <a:stCxn id="42" idx="5"/>
              <a:endCxn id="41" idx="1"/>
            </p:cNvCxnSpPr>
            <p:nvPr/>
          </p:nvCxnSpPr>
          <p:spPr bwMode="auto">
            <a:xfrm>
              <a:off x="3266967" y="2655995"/>
              <a:ext cx="440941" cy="67576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44"/>
          <p:cNvGrpSpPr/>
          <p:nvPr/>
        </p:nvGrpSpPr>
        <p:grpSpPr>
          <a:xfrm>
            <a:off x="6946189" y="4981366"/>
            <a:ext cx="2118436" cy="1813134"/>
            <a:chOff x="5610643" y="4060615"/>
            <a:chExt cx="2333595" cy="1997285"/>
          </a:xfrm>
          <a:solidFill>
            <a:srgbClr val="800000"/>
          </a:solidFill>
        </p:grpSpPr>
        <p:sp>
          <p:nvSpPr>
            <p:cNvPr id="46" name="Oval 45"/>
            <p:cNvSpPr/>
            <p:nvPr/>
          </p:nvSpPr>
          <p:spPr bwMode="auto">
            <a:xfrm>
              <a:off x="7472981" y="485774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255515" y="484701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5610643" y="5572191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883197" y="5586643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886245" y="4060615"/>
              <a:ext cx="471257" cy="471257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9" idx="1"/>
              <a:endCxn id="47" idx="5"/>
            </p:cNvCxnSpPr>
            <p:nvPr/>
          </p:nvCxnSpPr>
          <p:spPr bwMode="auto">
            <a:xfrm rot="16200000" flipV="1">
              <a:off x="6601785" y="5305230"/>
              <a:ext cx="406401" cy="29445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stCxn id="48" idx="7"/>
              <a:endCxn id="47" idx="3"/>
            </p:cNvCxnSpPr>
            <p:nvPr/>
          </p:nvCxnSpPr>
          <p:spPr bwMode="auto">
            <a:xfrm rot="5400000" flipH="1" flipV="1">
              <a:off x="5972733" y="5289410"/>
              <a:ext cx="391949" cy="31164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stCxn id="47" idx="7"/>
              <a:endCxn id="50" idx="3"/>
            </p:cNvCxnSpPr>
            <p:nvPr/>
          </p:nvCxnSpPr>
          <p:spPr bwMode="auto">
            <a:xfrm rot="5400000" flipH="1" flipV="1">
              <a:off x="6579924" y="4540693"/>
              <a:ext cx="453169" cy="29750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stCxn id="50" idx="5"/>
              <a:endCxn id="46" idx="1"/>
            </p:cNvCxnSpPr>
            <p:nvPr/>
          </p:nvCxnSpPr>
          <p:spPr bwMode="auto">
            <a:xfrm rot="16200000" flipH="1">
              <a:off x="7183292" y="4568053"/>
              <a:ext cx="463899" cy="253507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5" name="Straight Arrow Connector 64"/>
          <p:cNvCxnSpPr/>
          <p:nvPr/>
        </p:nvCxnSpPr>
        <p:spPr bwMode="auto">
          <a:xfrm>
            <a:off x="1744548" y="4671395"/>
            <a:ext cx="1721982" cy="45975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6309842" y="4553296"/>
            <a:ext cx="1856989" cy="49072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3333750" y="5540374"/>
            <a:ext cx="3000375" cy="1587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0" y="4064000"/>
            <a:ext cx="9144000" cy="158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Bent Arrow 77"/>
          <p:cNvSpPr/>
          <p:nvPr/>
        </p:nvSpPr>
        <p:spPr bwMode="auto">
          <a:xfrm rot="10800000">
            <a:off x="4127500" y="3540125"/>
            <a:ext cx="809625" cy="968375"/>
          </a:xfrm>
          <a:prstGeom prst="bentArrow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Bent Arrow 78"/>
          <p:cNvSpPr/>
          <p:nvPr/>
        </p:nvSpPr>
        <p:spPr bwMode="auto">
          <a:xfrm rot="10800000" flipH="1">
            <a:off x="4740275" y="3533775"/>
            <a:ext cx="809625" cy="968375"/>
          </a:xfrm>
          <a:prstGeom prst="bentArrow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19625" y="2952750"/>
            <a:ext cx="46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20750" y="3651250"/>
            <a:ext cx="1235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97650" y="3644900"/>
            <a:ext cx="12354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3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5366606" y="1755277"/>
            <a:ext cx="1672369" cy="1302707"/>
            <a:chOff x="2169381" y="2253752"/>
            <a:chExt cx="1940770" cy="1511781"/>
          </a:xfrm>
        </p:grpSpPr>
        <p:sp>
          <p:nvSpPr>
            <p:cNvPr id="70" name="Oval 69"/>
            <p:cNvSpPr/>
            <p:nvPr/>
          </p:nvSpPr>
          <p:spPr bwMode="auto">
            <a:xfrm>
              <a:off x="2169381" y="3294276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638894" y="3262745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2864724" y="2253752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5" name="Straight Arrow Connector 74"/>
            <p:cNvCxnSpPr>
              <a:stCxn id="70" idx="7"/>
              <a:endCxn id="73" idx="3"/>
            </p:cNvCxnSpPr>
            <p:nvPr/>
          </p:nvCxnSpPr>
          <p:spPr bwMode="auto">
            <a:xfrm flipV="1">
              <a:off x="2571624" y="2655995"/>
              <a:ext cx="362114" cy="707295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Arrow Connector 75"/>
            <p:cNvCxnSpPr>
              <a:stCxn id="73" idx="5"/>
              <a:endCxn id="72" idx="1"/>
            </p:cNvCxnSpPr>
            <p:nvPr/>
          </p:nvCxnSpPr>
          <p:spPr bwMode="auto">
            <a:xfrm>
              <a:off x="3266967" y="2655995"/>
              <a:ext cx="440941" cy="675764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2361489" y="1777787"/>
            <a:ext cx="1966036" cy="1682700"/>
            <a:chOff x="5610643" y="4060615"/>
            <a:chExt cx="2333595" cy="1997290"/>
          </a:xfrm>
        </p:grpSpPr>
        <p:sp>
          <p:nvSpPr>
            <p:cNvPr id="81" name="Oval 80"/>
            <p:cNvSpPr/>
            <p:nvPr/>
          </p:nvSpPr>
          <p:spPr bwMode="auto">
            <a:xfrm>
              <a:off x="7472981" y="4857743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6255515" y="4847013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610643" y="5572191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6883197" y="5586648"/>
              <a:ext cx="471256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886245" y="4060615"/>
              <a:ext cx="471257" cy="471257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84" idx="1"/>
              <a:endCxn id="82" idx="5"/>
            </p:cNvCxnSpPr>
            <p:nvPr/>
          </p:nvCxnSpPr>
          <p:spPr bwMode="auto">
            <a:xfrm flipH="1" flipV="1">
              <a:off x="6657758" y="5249261"/>
              <a:ext cx="294454" cy="406403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Arrow Connector 86"/>
            <p:cNvCxnSpPr>
              <a:stCxn id="83" idx="7"/>
              <a:endCxn id="82" idx="3"/>
            </p:cNvCxnSpPr>
            <p:nvPr/>
          </p:nvCxnSpPr>
          <p:spPr bwMode="auto">
            <a:xfrm rot="5400000" flipH="1" flipV="1">
              <a:off x="5972733" y="5289410"/>
              <a:ext cx="391949" cy="311643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stCxn id="82" idx="7"/>
              <a:endCxn id="85" idx="3"/>
            </p:cNvCxnSpPr>
            <p:nvPr/>
          </p:nvCxnSpPr>
          <p:spPr bwMode="auto">
            <a:xfrm rot="5400000" flipH="1" flipV="1">
              <a:off x="6579924" y="4540693"/>
              <a:ext cx="453169" cy="297501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/>
            <p:cNvCxnSpPr>
              <a:stCxn id="85" idx="5"/>
              <a:endCxn id="81" idx="1"/>
            </p:cNvCxnSpPr>
            <p:nvPr/>
          </p:nvCxnSpPr>
          <p:spPr bwMode="auto">
            <a:xfrm rot="16200000" flipH="1">
              <a:off x="7183292" y="4568053"/>
              <a:ext cx="463899" cy="25350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50883"/>
            <a:ext cx="3373821" cy="5707117"/>
          </a:xfrm>
        </p:spPr>
        <p:txBody>
          <a:bodyPr/>
          <a:lstStyle/>
          <a:p>
            <a:pPr marL="173038" indent="6350">
              <a:buNone/>
            </a:pPr>
            <a:r>
              <a:rPr lang="en-US" sz="2800" dirty="0" smtClean="0">
                <a:solidFill>
                  <a:srgbClr val="800080"/>
                </a:solidFill>
              </a:rPr>
              <a:t>Preprocess:</a:t>
            </a:r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Prepare to answer queries.</a:t>
            </a:r>
          </a:p>
          <a:p>
            <a:pPr marL="173038" indent="6350">
              <a:buNone/>
            </a:pPr>
            <a:endParaRPr lang="en-US" sz="2800" dirty="0" smtClean="0">
              <a:solidFill>
                <a:schemeClr val="accent2"/>
              </a:solidFill>
            </a:endParaRPr>
          </a:p>
          <a:p>
            <a:pPr marL="173038" indent="6350">
              <a:buNone/>
            </a:pPr>
            <a:r>
              <a:rPr lang="en-US" sz="2800" dirty="0" err="1" smtClean="0">
                <a:solidFill>
                  <a:srgbClr val="800080"/>
                </a:solidFill>
              </a:rPr>
              <a:t>destroyWall(x</a:t>
            </a:r>
            <a:r>
              <a:rPr lang="en-US" sz="2800" dirty="0" smtClean="0">
                <a:solidFill>
                  <a:srgbClr val="800080"/>
                </a:solidFill>
              </a:rPr>
              <a:t>):</a:t>
            </a:r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Remove walls from the maze using your superpowers.</a:t>
            </a:r>
          </a:p>
          <a:p>
            <a:pPr marL="173038" indent="6350">
              <a:buFont typeface="+mj-lt"/>
              <a:buAutoNum type="arabicPeriod"/>
            </a:pPr>
            <a:endParaRPr lang="en-US" sz="2800" dirty="0" smtClean="0">
              <a:solidFill>
                <a:schemeClr val="accent2"/>
              </a:solidFill>
            </a:endParaRPr>
          </a:p>
          <a:p>
            <a:pPr marL="173038" indent="6350">
              <a:buNone/>
            </a:pPr>
            <a:r>
              <a:rPr lang="en-US" sz="2800" dirty="0" err="1" smtClean="0">
                <a:solidFill>
                  <a:srgbClr val="800080"/>
                </a:solidFill>
              </a:rPr>
              <a:t>isConnected(y</a:t>
            </a:r>
            <a:r>
              <a:rPr lang="en-US" sz="2800" dirty="0" smtClean="0">
                <a:solidFill>
                  <a:srgbClr val="800080"/>
                </a:solidFill>
              </a:rPr>
              <a:t>, </a:t>
            </a:r>
            <a:r>
              <a:rPr lang="en-US" sz="2800" dirty="0" err="1" smtClean="0">
                <a:solidFill>
                  <a:srgbClr val="800080"/>
                </a:solidFill>
              </a:rPr>
              <a:t>z</a:t>
            </a:r>
            <a:r>
              <a:rPr lang="en-US" sz="2800" dirty="0" smtClean="0">
                <a:solidFill>
                  <a:srgbClr val="800080"/>
                </a:solidFill>
              </a:rPr>
              <a:t>):</a:t>
            </a:r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Answer connectivity queries.</a:t>
            </a:r>
            <a:r>
              <a:rPr lang="en-US" sz="2400" dirty="0" smtClean="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Mazes</a:t>
            </a:r>
            <a:endParaRPr lang="en-US" dirty="0"/>
          </a:p>
        </p:txBody>
      </p:sp>
      <p:pic>
        <p:nvPicPr>
          <p:cNvPr id="1440770" name="Picture 2" descr="Can you solve difficult maze #1?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037" y="1166649"/>
            <a:ext cx="5330825" cy="533082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3436884" y="1150883"/>
            <a:ext cx="2349062" cy="2364827"/>
          </a:xfrm>
          <a:prstGeom prst="rect">
            <a:avLst/>
          </a:prstGeom>
          <a:solidFill>
            <a:srgbClr val="92D05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/>
              <a:t>A</a:t>
            </a:r>
            <a:endParaRPr lang="en-US" sz="42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749160" y="1177160"/>
            <a:ext cx="2349062" cy="1219200"/>
          </a:xfrm>
          <a:prstGeom prst="rect">
            <a:avLst/>
          </a:prstGeom>
          <a:solidFill>
            <a:srgbClr val="92D05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431628" y="3510457"/>
            <a:ext cx="2349062" cy="2364827"/>
          </a:xfrm>
          <a:prstGeom prst="rect">
            <a:avLst/>
          </a:prstGeom>
          <a:solidFill>
            <a:srgbClr val="C000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B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785943" y="2391093"/>
            <a:ext cx="2948153" cy="1771004"/>
          </a:xfrm>
          <a:prstGeom prst="rect">
            <a:avLst/>
          </a:prstGeom>
          <a:solidFill>
            <a:srgbClr val="0070C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8103475" y="1182414"/>
            <a:ext cx="693683" cy="1213945"/>
          </a:xfrm>
          <a:prstGeom prst="rect">
            <a:avLst/>
          </a:prstGeom>
          <a:solidFill>
            <a:srgbClr val="A568D2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442139" y="5864773"/>
            <a:ext cx="5291958" cy="651643"/>
          </a:xfrm>
          <a:prstGeom prst="rect">
            <a:avLst/>
          </a:prstGeom>
          <a:solidFill>
            <a:srgbClr val="FFFF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785945" y="5670321"/>
            <a:ext cx="2948152" cy="225981"/>
          </a:xfrm>
          <a:prstGeom prst="rect">
            <a:avLst/>
          </a:prstGeom>
          <a:solidFill>
            <a:srgbClr val="FFFF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8119241" y="4162098"/>
            <a:ext cx="614856" cy="1545020"/>
          </a:xfrm>
          <a:prstGeom prst="rect">
            <a:avLst/>
          </a:prstGeom>
          <a:solidFill>
            <a:srgbClr val="FFFF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5775433" y="4162086"/>
            <a:ext cx="2349062" cy="1518747"/>
          </a:xfrm>
          <a:prstGeom prst="rect">
            <a:avLst/>
          </a:prstGeom>
          <a:solidFill>
            <a:schemeClr val="tx1">
              <a:alpha val="52157"/>
            </a:scheme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F</a:t>
            </a:r>
            <a:endParaRPr lang="en-US" sz="4200" b="1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p) p = parent[p]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parent[q]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q) q = parent[q]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sz="22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parent[q]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2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Link q to p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size[p]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parent[p]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Link p to q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size[q]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174055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1771759"/>
          <a:ext cx="827689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174055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1771759"/>
          <a:ext cx="827689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174055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6849" y="1771759"/>
          <a:ext cx="827689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319827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8381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87894" y="6205970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3724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873422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920624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1615967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99548" y="1740557"/>
            <a:ext cx="8418786" cy="1166649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04091"/>
              </p:ext>
            </p:extLst>
          </p:nvPr>
        </p:nvGraphicFramePr>
        <p:xfrm>
          <a:off x="346849" y="1771759"/>
          <a:ext cx="8276891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4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object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41702" y="5123128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917481" y="55181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703190" y="552646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455256" y="6237501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924769" y="6205970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150599" y="5196977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55143" y="6232591"/>
            <a:ext cx="471257" cy="471257"/>
          </a:xfrm>
          <a:prstGeom prst="ellipse">
            <a:avLst/>
          </a:prstGeom>
          <a:solidFill>
            <a:srgbClr val="FF9900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095297" y="509134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30745" y="472101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14" idx="7"/>
            <a:endCxn id="10" idx="3"/>
          </p:cNvCxnSpPr>
          <p:nvPr/>
        </p:nvCxnSpPr>
        <p:spPr bwMode="auto">
          <a:xfrm rot="5400000" flipH="1" flipV="1">
            <a:off x="6428346" y="5957747"/>
            <a:ext cx="372899" cy="314818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flipV="1">
            <a:off x="3857499" y="5599220"/>
            <a:ext cx="362114" cy="707295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5"/>
            <a:endCxn id="12" idx="1"/>
          </p:cNvCxnSpPr>
          <p:nvPr/>
        </p:nvCxnSpPr>
        <p:spPr bwMode="auto">
          <a:xfrm>
            <a:off x="4552842" y="5599220"/>
            <a:ext cx="440941" cy="675764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7"/>
            <a:endCxn id="16" idx="3"/>
          </p:cNvCxnSpPr>
          <p:nvPr/>
        </p:nvCxnSpPr>
        <p:spPr bwMode="auto">
          <a:xfrm rot="5400000" flipH="1" flipV="1">
            <a:off x="7016487" y="5212205"/>
            <a:ext cx="472219" cy="294326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/>
          <p:cNvCxnSpPr>
            <a:stCxn id="16" idx="5"/>
            <a:endCxn id="9" idx="1"/>
          </p:cNvCxnSpPr>
          <p:nvPr/>
        </p:nvCxnSpPr>
        <p:spPr bwMode="auto">
          <a:xfrm rot="16200000" flipH="1">
            <a:off x="7627792" y="5228453"/>
            <a:ext cx="463899" cy="2535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/>
          <p:cNvCxnSpPr>
            <a:stCxn id="13" idx="6"/>
            <a:endCxn id="16" idx="2"/>
          </p:cNvCxnSpPr>
          <p:nvPr/>
        </p:nvCxnSpPr>
        <p:spPr bwMode="auto">
          <a:xfrm flipV="1">
            <a:off x="4621856" y="4956644"/>
            <a:ext cx="2708889" cy="475962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8599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1384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720669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226782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787446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321781" y="1648080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067780" y="1944414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305782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854226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388561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718778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253113" y="164808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57" idx="7"/>
            <a:endCxn id="56" idx="3"/>
          </p:cNvCxnSpPr>
          <p:nvPr/>
        </p:nvCxnSpPr>
        <p:spPr bwMode="auto">
          <a:xfrm rot="5400000" flipH="1" flipV="1">
            <a:off x="6271359" y="1893993"/>
            <a:ext cx="110148" cy="6781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1909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720669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226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78744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32178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067780" y="194441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305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85422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38856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718778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253113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57" idx="7"/>
            <a:endCxn id="56" idx="3"/>
          </p:cNvCxnSpPr>
          <p:nvPr/>
        </p:nvCxnSpPr>
        <p:spPr bwMode="auto">
          <a:xfrm rot="5400000" flipH="1" flipV="1">
            <a:off x="6271359" y="1893993"/>
            <a:ext cx="110148" cy="6781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6498169" y="2785787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8226782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787446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242406" y="2455940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016627" y="279460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5305782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4854226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388561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718778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253113" y="2452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>
            <a:stCxn id="71" idx="7"/>
            <a:endCxn id="70" idx="3"/>
          </p:cNvCxnSpPr>
          <p:nvPr/>
        </p:nvCxnSpPr>
        <p:spPr bwMode="auto">
          <a:xfrm rot="5400000" flipH="1" flipV="1">
            <a:off x="6184929" y="27371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70" idx="5"/>
            <a:endCxn id="67" idx="1"/>
          </p:cNvCxnSpPr>
          <p:nvPr/>
        </p:nvCxnSpPr>
        <p:spPr bwMode="auto">
          <a:xfrm rot="16200000" flipH="1">
            <a:off x="6430110" y="27177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3483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720669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226782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787446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321781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067780" y="1944414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305782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854226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388561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718778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253113" y="1648080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57" idx="7"/>
            <a:endCxn id="56" idx="3"/>
          </p:cNvCxnSpPr>
          <p:nvPr/>
        </p:nvCxnSpPr>
        <p:spPr bwMode="auto">
          <a:xfrm rot="5400000" flipH="1" flipV="1">
            <a:off x="6271359" y="1893993"/>
            <a:ext cx="110148" cy="6781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8226782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787446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5305782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4854226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388561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718778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253113" y="2452412"/>
            <a:ext cx="263306" cy="263306"/>
          </a:xfrm>
          <a:prstGeom prst="ellipse">
            <a:avLst/>
          </a:prstGeom>
          <a:solidFill>
            <a:srgbClr val="7F7F7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4346227" y="4046966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787446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5305782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4854226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4388561" y="3609522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7718778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7253113" y="360952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>
            <a:stCxn id="84" idx="0"/>
            <a:endCxn id="90" idx="4"/>
          </p:cNvCxnSpPr>
          <p:nvPr/>
        </p:nvCxnSpPr>
        <p:spPr bwMode="auto">
          <a:xfrm rot="5400000" flipH="1" flipV="1">
            <a:off x="4411978" y="393873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6498169" y="394466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242406" y="3614815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6016627" y="395348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 rot="5400000" flipH="1" flipV="1">
            <a:off x="6184929" y="3896006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16200000" flipH="1">
            <a:off x="6430110" y="3876602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78"/>
          <p:cNvSpPr/>
          <p:nvPr/>
        </p:nvSpPr>
        <p:spPr bwMode="auto">
          <a:xfrm>
            <a:off x="6498169" y="27857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242406" y="245594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6016627" y="279460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 bwMode="auto">
          <a:xfrm rot="5400000" flipH="1" flipV="1">
            <a:off x="6184929" y="27371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rot="16200000" flipH="1">
            <a:off x="6430110" y="27177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2958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720669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226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78744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32178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067780" y="194441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305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85422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38856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718778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253113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57" idx="7"/>
            <a:endCxn id="56" idx="3"/>
          </p:cNvCxnSpPr>
          <p:nvPr/>
        </p:nvCxnSpPr>
        <p:spPr bwMode="auto">
          <a:xfrm rot="5400000" flipH="1" flipV="1">
            <a:off x="6271359" y="1893993"/>
            <a:ext cx="110148" cy="6781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8226782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787446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5305782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4854226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388561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718778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253113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4346227" y="514763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6787446" y="4710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643958" y="5062966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4854226" y="4710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4388561" y="4710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7718778" y="4710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7253113" y="4710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2" name="Straight Connector 111"/>
          <p:cNvCxnSpPr>
            <a:stCxn id="101" idx="0"/>
            <a:endCxn id="107" idx="4"/>
          </p:cNvCxnSpPr>
          <p:nvPr/>
        </p:nvCxnSpPr>
        <p:spPr bwMode="auto">
          <a:xfrm rot="5400000" flipH="1" flipV="1">
            <a:off x="4411978" y="503939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>
            <a:stCxn id="105" idx="0"/>
            <a:endCxn id="99" idx="2"/>
          </p:cNvCxnSpPr>
          <p:nvPr/>
        </p:nvCxnSpPr>
        <p:spPr bwMode="auto">
          <a:xfrm rot="5400000" flipH="1" flipV="1">
            <a:off x="5898447" y="4719008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4346227" y="404696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6787446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5305782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4854226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4388561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7718778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7253113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65" idx="0"/>
            <a:endCxn id="81" idx="4"/>
          </p:cNvCxnSpPr>
          <p:nvPr/>
        </p:nvCxnSpPr>
        <p:spPr bwMode="auto">
          <a:xfrm rot="5400000" flipH="1" flipV="1">
            <a:off x="4411978" y="393873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6498169" y="504003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6242406" y="471019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6016627" y="5048857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 bwMode="auto">
          <a:xfrm rot="5400000" flipH="1" flipV="1">
            <a:off x="6184929" y="499138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rot="16200000" flipH="1">
            <a:off x="6430110" y="497197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Oval 116"/>
          <p:cNvSpPr/>
          <p:nvPr/>
        </p:nvSpPr>
        <p:spPr bwMode="auto">
          <a:xfrm>
            <a:off x="6498169" y="394466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6242406" y="3614815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6016627" y="395348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 bwMode="auto">
          <a:xfrm rot="5400000" flipH="1" flipV="1">
            <a:off x="6184929" y="3896006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rot="16200000" flipH="1">
            <a:off x="6430110" y="3876602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Oval 124"/>
          <p:cNvSpPr/>
          <p:nvPr/>
        </p:nvSpPr>
        <p:spPr bwMode="auto">
          <a:xfrm>
            <a:off x="6498169" y="27857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6242406" y="245594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6016627" y="279460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 bwMode="auto">
          <a:xfrm rot="5400000" flipH="1" flipV="1">
            <a:off x="6184929" y="27371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rot="16200000" flipH="1">
            <a:off x="6430110" y="27177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50883"/>
            <a:ext cx="3373821" cy="5707117"/>
          </a:xfrm>
        </p:spPr>
        <p:txBody>
          <a:bodyPr/>
          <a:lstStyle/>
          <a:p>
            <a:pPr marL="173038" indent="6350">
              <a:buNone/>
            </a:pPr>
            <a:r>
              <a:rPr lang="en-US" sz="2800" dirty="0" smtClean="0">
                <a:solidFill>
                  <a:srgbClr val="800080"/>
                </a:solidFill>
              </a:rPr>
              <a:t>Preprocess:</a:t>
            </a:r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Prepare to answer queries.</a:t>
            </a:r>
          </a:p>
          <a:p>
            <a:pPr marL="173038" indent="6350">
              <a:buNone/>
            </a:pPr>
            <a:endParaRPr lang="en-US" sz="2800" dirty="0" smtClean="0">
              <a:solidFill>
                <a:schemeClr val="accent2"/>
              </a:solidFill>
            </a:endParaRPr>
          </a:p>
          <a:p>
            <a:pPr marL="173038" indent="6350">
              <a:buNone/>
            </a:pPr>
            <a:r>
              <a:rPr lang="en-US" sz="2800" dirty="0" err="1" smtClean="0">
                <a:solidFill>
                  <a:srgbClr val="800080"/>
                </a:solidFill>
              </a:rPr>
              <a:t>destroyWall(x</a:t>
            </a:r>
            <a:r>
              <a:rPr lang="en-US" sz="2800" dirty="0" smtClean="0">
                <a:solidFill>
                  <a:srgbClr val="800080"/>
                </a:solidFill>
              </a:rPr>
              <a:t>):</a:t>
            </a:r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Remove walls from the maze using your superpowers.</a:t>
            </a:r>
          </a:p>
          <a:p>
            <a:pPr marL="173038" indent="6350">
              <a:buFont typeface="+mj-lt"/>
              <a:buAutoNum type="arabicPeriod"/>
            </a:pPr>
            <a:endParaRPr lang="en-US" sz="2800" dirty="0" smtClean="0">
              <a:solidFill>
                <a:schemeClr val="accent2"/>
              </a:solidFill>
            </a:endParaRPr>
          </a:p>
          <a:p>
            <a:pPr marL="173038" indent="6350">
              <a:buNone/>
            </a:pPr>
            <a:r>
              <a:rPr lang="en-US" sz="2800" dirty="0" err="1" smtClean="0">
                <a:solidFill>
                  <a:srgbClr val="800080"/>
                </a:solidFill>
              </a:rPr>
              <a:t>isConnected(y</a:t>
            </a:r>
            <a:r>
              <a:rPr lang="en-US" sz="2800" dirty="0" smtClean="0">
                <a:solidFill>
                  <a:srgbClr val="800080"/>
                </a:solidFill>
              </a:rPr>
              <a:t>, </a:t>
            </a:r>
            <a:r>
              <a:rPr lang="en-US" sz="2800" dirty="0" err="1" smtClean="0">
                <a:solidFill>
                  <a:srgbClr val="800080"/>
                </a:solidFill>
              </a:rPr>
              <a:t>z</a:t>
            </a:r>
            <a:r>
              <a:rPr lang="en-US" sz="2800" dirty="0" smtClean="0">
                <a:solidFill>
                  <a:srgbClr val="800080"/>
                </a:solidFill>
              </a:rPr>
              <a:t>):</a:t>
            </a:r>
          </a:p>
          <a:p>
            <a:pPr marL="173038" indent="635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Answer connectivity queries.</a:t>
            </a:r>
            <a:r>
              <a:rPr lang="en-US" sz="2400" dirty="0" smtClean="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Mazes</a:t>
            </a:r>
            <a:endParaRPr lang="en-US" dirty="0"/>
          </a:p>
        </p:txBody>
      </p:sp>
      <p:pic>
        <p:nvPicPr>
          <p:cNvPr id="1440770" name="Picture 2" descr="Can you solve difficult maze #1?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037" y="1166649"/>
            <a:ext cx="5330825" cy="533082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 bwMode="auto">
          <a:xfrm>
            <a:off x="3436884" y="1150883"/>
            <a:ext cx="2349062" cy="2364827"/>
          </a:xfrm>
          <a:prstGeom prst="rect">
            <a:avLst/>
          </a:prstGeom>
          <a:solidFill>
            <a:srgbClr val="92D05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/>
              <a:t>A</a:t>
            </a:r>
            <a:endParaRPr lang="en-US" sz="4200" b="1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749160" y="1177160"/>
            <a:ext cx="2349062" cy="1219200"/>
          </a:xfrm>
          <a:prstGeom prst="rect">
            <a:avLst/>
          </a:prstGeom>
          <a:solidFill>
            <a:srgbClr val="92D05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431628" y="3510457"/>
            <a:ext cx="2349062" cy="2364827"/>
          </a:xfrm>
          <a:prstGeom prst="rect">
            <a:avLst/>
          </a:prstGeom>
          <a:solidFill>
            <a:srgbClr val="C000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B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775433" y="4162086"/>
            <a:ext cx="2349062" cy="1518747"/>
          </a:xfrm>
          <a:prstGeom prst="rect">
            <a:avLst/>
          </a:prstGeom>
          <a:solidFill>
            <a:srgbClr val="C000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785943" y="2391093"/>
            <a:ext cx="2948153" cy="1771004"/>
          </a:xfrm>
          <a:prstGeom prst="rect">
            <a:avLst/>
          </a:prstGeom>
          <a:solidFill>
            <a:srgbClr val="0070C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8103475" y="1182414"/>
            <a:ext cx="693683" cy="1213945"/>
          </a:xfrm>
          <a:prstGeom prst="rect">
            <a:avLst/>
          </a:prstGeom>
          <a:solidFill>
            <a:srgbClr val="A568D2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3442139" y="5864773"/>
            <a:ext cx="5291958" cy="651643"/>
          </a:xfrm>
          <a:prstGeom prst="rect">
            <a:avLst/>
          </a:prstGeom>
          <a:solidFill>
            <a:srgbClr val="FFFF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b="1" dirty="0" smtClean="0">
                <a:solidFill>
                  <a:srgbClr val="000000"/>
                </a:solidFill>
              </a:rPr>
              <a:t>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5785945" y="5670321"/>
            <a:ext cx="2948152" cy="225981"/>
          </a:xfrm>
          <a:prstGeom prst="rect">
            <a:avLst/>
          </a:prstGeom>
          <a:solidFill>
            <a:srgbClr val="FFFF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8119241" y="4162098"/>
            <a:ext cx="614856" cy="1545020"/>
          </a:xfrm>
          <a:prstGeom prst="rect">
            <a:avLst/>
          </a:prstGeom>
          <a:solidFill>
            <a:srgbClr val="FFFF00">
              <a:alpha val="52157"/>
            </a:srgbClr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615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3483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Oval 40"/>
          <p:cNvSpPr/>
          <p:nvPr/>
        </p:nvSpPr>
        <p:spPr bwMode="auto">
          <a:xfrm>
            <a:off x="4346227" y="6234186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182557" y="6234187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854226" y="579674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388561" y="579674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718778" y="579674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253113" y="5796742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>
            <a:stCxn id="41" idx="0"/>
            <a:endCxn id="47" idx="4"/>
          </p:cNvCxnSpPr>
          <p:nvPr/>
        </p:nvCxnSpPr>
        <p:spPr bwMode="auto">
          <a:xfrm rot="5400000" flipH="1" flipV="1">
            <a:off x="4411978" y="612595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stCxn id="42" idx="0"/>
            <a:endCxn id="49" idx="4"/>
          </p:cNvCxnSpPr>
          <p:nvPr/>
        </p:nvCxnSpPr>
        <p:spPr bwMode="auto">
          <a:xfrm rot="5400000" flipH="1" flipV="1">
            <a:off x="7262419" y="6111840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79"/>
          <p:cNvSpPr/>
          <p:nvPr/>
        </p:nvSpPr>
        <p:spPr bwMode="auto">
          <a:xfrm>
            <a:off x="8720669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8226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678744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32178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584200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5305782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4854226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4388561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7718778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7253113" y="928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8720669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8226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678744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32178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6067780" y="194441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5305782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4854226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4388561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7718778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7253113" y="164808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29" name="Straight Connector 128"/>
          <p:cNvCxnSpPr>
            <a:stCxn id="123" idx="7"/>
            <a:endCxn id="122" idx="3"/>
          </p:cNvCxnSpPr>
          <p:nvPr/>
        </p:nvCxnSpPr>
        <p:spPr bwMode="auto">
          <a:xfrm rot="5400000" flipH="1" flipV="1">
            <a:off x="6271359" y="1893993"/>
            <a:ext cx="110148" cy="6781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Oval 129"/>
          <p:cNvSpPr/>
          <p:nvPr/>
        </p:nvSpPr>
        <p:spPr bwMode="auto">
          <a:xfrm>
            <a:off x="8226782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6787446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5305782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4854226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4388561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7718778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7253113" y="2452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4346227" y="514763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6787446" y="4710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4854226" y="4710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4388561" y="4710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7718778" y="4710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7253113" y="4710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143"/>
          <p:cNvCxnSpPr>
            <a:stCxn id="137" idx="0"/>
            <a:endCxn id="141" idx="4"/>
          </p:cNvCxnSpPr>
          <p:nvPr/>
        </p:nvCxnSpPr>
        <p:spPr bwMode="auto">
          <a:xfrm rot="5400000" flipH="1" flipV="1">
            <a:off x="4411978" y="503939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Oval 145"/>
          <p:cNvSpPr/>
          <p:nvPr/>
        </p:nvSpPr>
        <p:spPr bwMode="auto">
          <a:xfrm>
            <a:off x="4346227" y="404696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6787446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5305782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4854226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0" name="Oval 149"/>
          <p:cNvSpPr/>
          <p:nvPr/>
        </p:nvSpPr>
        <p:spPr bwMode="auto">
          <a:xfrm>
            <a:off x="4388561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7718778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7253113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3" name="Straight Connector 152"/>
          <p:cNvCxnSpPr>
            <a:stCxn id="146" idx="0"/>
            <a:endCxn id="150" idx="4"/>
          </p:cNvCxnSpPr>
          <p:nvPr/>
        </p:nvCxnSpPr>
        <p:spPr bwMode="auto">
          <a:xfrm rot="5400000" flipH="1" flipV="1">
            <a:off x="4411978" y="393873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Oval 153"/>
          <p:cNvSpPr/>
          <p:nvPr/>
        </p:nvSpPr>
        <p:spPr bwMode="auto">
          <a:xfrm>
            <a:off x="6498169" y="6135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6242406" y="5805565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016627" y="614423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 bwMode="auto">
          <a:xfrm rot="5400000" flipH="1" flipV="1">
            <a:off x="6184929" y="6086756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/>
          <p:nvPr/>
        </p:nvCxnSpPr>
        <p:spPr bwMode="auto">
          <a:xfrm rot="16200000" flipH="1">
            <a:off x="6430110" y="6067352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Oval 158"/>
          <p:cNvSpPr/>
          <p:nvPr/>
        </p:nvSpPr>
        <p:spPr bwMode="auto">
          <a:xfrm>
            <a:off x="6498169" y="394466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6242406" y="3614815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6016627" y="395348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 bwMode="auto">
          <a:xfrm rot="5400000" flipH="1" flipV="1">
            <a:off x="6184929" y="3896006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 rot="16200000" flipH="1">
            <a:off x="6430110" y="3876602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Oval 163"/>
          <p:cNvSpPr/>
          <p:nvPr/>
        </p:nvSpPr>
        <p:spPr bwMode="auto">
          <a:xfrm>
            <a:off x="6498169" y="27857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6242406" y="245594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6016627" y="279460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7" name="Straight Connector 166"/>
          <p:cNvCxnSpPr/>
          <p:nvPr/>
        </p:nvCxnSpPr>
        <p:spPr bwMode="auto">
          <a:xfrm rot="5400000" flipH="1" flipV="1">
            <a:off x="6184929" y="27371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/>
          <p:cNvCxnSpPr/>
          <p:nvPr/>
        </p:nvCxnSpPr>
        <p:spPr bwMode="auto">
          <a:xfrm rot="16200000" flipH="1">
            <a:off x="6430110" y="27177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Oval 177"/>
          <p:cNvSpPr/>
          <p:nvPr/>
        </p:nvSpPr>
        <p:spPr bwMode="auto">
          <a:xfrm>
            <a:off x="6498169" y="504003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6242406" y="471019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6016627" y="504885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1" name="Straight Connector 180"/>
          <p:cNvCxnSpPr/>
          <p:nvPr/>
        </p:nvCxnSpPr>
        <p:spPr bwMode="auto">
          <a:xfrm rot="5400000" flipH="1" flipV="1">
            <a:off x="6184929" y="499138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/>
          <p:nvPr/>
        </p:nvCxnSpPr>
        <p:spPr bwMode="auto">
          <a:xfrm rot="16200000" flipH="1">
            <a:off x="6430110" y="497197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Oval 182"/>
          <p:cNvSpPr/>
          <p:nvPr/>
        </p:nvSpPr>
        <p:spPr bwMode="auto">
          <a:xfrm>
            <a:off x="5643958" y="6142466"/>
            <a:ext cx="263306" cy="263306"/>
          </a:xfrm>
          <a:prstGeom prst="ellipse">
            <a:avLst/>
          </a:prstGeom>
          <a:solidFill>
            <a:srgbClr val="3333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4" name="Straight Connector 183"/>
          <p:cNvCxnSpPr>
            <a:stCxn id="183" idx="0"/>
          </p:cNvCxnSpPr>
          <p:nvPr/>
        </p:nvCxnSpPr>
        <p:spPr bwMode="auto">
          <a:xfrm rot="5400000" flipH="1" flipV="1">
            <a:off x="5898447" y="5798508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184"/>
          <p:cNvSpPr/>
          <p:nvPr/>
        </p:nvSpPr>
        <p:spPr bwMode="auto">
          <a:xfrm>
            <a:off x="5643958" y="506296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6" name="Straight Connector 185"/>
          <p:cNvCxnSpPr>
            <a:stCxn id="185" idx="0"/>
          </p:cNvCxnSpPr>
          <p:nvPr/>
        </p:nvCxnSpPr>
        <p:spPr bwMode="auto">
          <a:xfrm rot="5400000" flipH="1" flipV="1">
            <a:off x="5898447" y="4719008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3483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 bwMode="auto">
          <a:xfrm>
            <a:off x="4346227" y="1408186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182557" y="14081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54226" y="97074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388561" y="97074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718778" y="97074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253113" y="97074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>
            <a:stCxn id="20" idx="0"/>
            <a:endCxn id="25" idx="4"/>
          </p:cNvCxnSpPr>
          <p:nvPr/>
        </p:nvCxnSpPr>
        <p:spPr bwMode="auto">
          <a:xfrm rot="5400000" flipH="1" flipV="1">
            <a:off x="4411978" y="129995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21" idx="0"/>
            <a:endCxn id="27" idx="4"/>
          </p:cNvCxnSpPr>
          <p:nvPr/>
        </p:nvCxnSpPr>
        <p:spPr bwMode="auto">
          <a:xfrm rot="5400000" flipH="1" flipV="1">
            <a:off x="7262419" y="1285840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6498169" y="13094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2406" y="979565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016627" y="131823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 rot="5400000" flipH="1" flipV="1">
            <a:off x="6184929" y="1260756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16200000" flipH="1">
            <a:off x="6430110" y="1241352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5643958" y="1316466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stCxn id="35" idx="0"/>
          </p:cNvCxnSpPr>
          <p:nvPr/>
        </p:nvCxnSpPr>
        <p:spPr bwMode="auto">
          <a:xfrm rot="5400000" flipH="1" flipV="1">
            <a:off x="5898447" y="972508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5582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" name="Oval 36"/>
          <p:cNvSpPr/>
          <p:nvPr/>
        </p:nvSpPr>
        <p:spPr bwMode="auto">
          <a:xfrm>
            <a:off x="4346227" y="231306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944432" y="2662312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854226" y="187561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388561" y="187561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718778" y="187561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014988" y="222486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stCxn id="37" idx="0"/>
            <a:endCxn id="50" idx="4"/>
          </p:cNvCxnSpPr>
          <p:nvPr/>
        </p:nvCxnSpPr>
        <p:spPr bwMode="auto">
          <a:xfrm rot="5400000" flipH="1" flipV="1">
            <a:off x="4411978" y="22048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38" idx="0"/>
            <a:endCxn id="53" idx="4"/>
          </p:cNvCxnSpPr>
          <p:nvPr/>
        </p:nvCxnSpPr>
        <p:spPr bwMode="auto">
          <a:xfrm rot="5400000" flipH="1" flipV="1">
            <a:off x="7024294" y="253996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6498169" y="2214287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242406" y="188444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016627" y="222310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6184929" y="21656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rot="16200000" flipH="1">
            <a:off x="6430110" y="21462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643958" y="222134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62" idx="0"/>
          </p:cNvCxnSpPr>
          <p:nvPr/>
        </p:nvCxnSpPr>
        <p:spPr bwMode="auto">
          <a:xfrm rot="5400000" flipH="1" flipV="1">
            <a:off x="5898447" y="187738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4346227" y="140818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182557" y="1408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854226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388561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718778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253113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5" idx="0"/>
            <a:endCxn id="68" idx="4"/>
          </p:cNvCxnSpPr>
          <p:nvPr/>
        </p:nvCxnSpPr>
        <p:spPr bwMode="auto">
          <a:xfrm rot="5400000" flipH="1" flipV="1">
            <a:off x="4411978" y="129995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66" idx="0"/>
            <a:endCxn id="70" idx="4"/>
          </p:cNvCxnSpPr>
          <p:nvPr/>
        </p:nvCxnSpPr>
        <p:spPr bwMode="auto">
          <a:xfrm rot="5400000" flipH="1" flipV="1">
            <a:off x="7262419" y="1285840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6498169" y="1309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242406" y="979565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6016627" y="131823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6184929" y="1260756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16200000" flipH="1">
            <a:off x="6430110" y="1241352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5643958" y="131646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>
            <a:stCxn id="78" idx="0"/>
          </p:cNvCxnSpPr>
          <p:nvPr/>
        </p:nvCxnSpPr>
        <p:spPr bwMode="auto">
          <a:xfrm rot="5400000" flipH="1" flipV="1">
            <a:off x="5898447" y="972508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58" idx="6"/>
            <a:endCxn id="53" idx="0"/>
          </p:cNvCxnSpPr>
          <p:nvPr/>
        </p:nvCxnSpPr>
        <p:spPr bwMode="auto">
          <a:xfrm>
            <a:off x="6505712" y="201609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5582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7-3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" name="Oval 36"/>
          <p:cNvSpPr/>
          <p:nvPr/>
        </p:nvSpPr>
        <p:spPr bwMode="auto">
          <a:xfrm>
            <a:off x="4346227" y="358306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944432" y="393231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854226" y="314561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388561" y="314561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575903" y="3463117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014988" y="349486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stCxn id="37" idx="0"/>
            <a:endCxn id="50" idx="4"/>
          </p:cNvCxnSpPr>
          <p:nvPr/>
        </p:nvCxnSpPr>
        <p:spPr bwMode="auto">
          <a:xfrm rot="5400000" flipH="1" flipV="1">
            <a:off x="4411978" y="34748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38" idx="0"/>
            <a:endCxn id="53" idx="4"/>
          </p:cNvCxnSpPr>
          <p:nvPr/>
        </p:nvCxnSpPr>
        <p:spPr bwMode="auto">
          <a:xfrm rot="5400000" flipH="1" flipV="1">
            <a:off x="7024294" y="380996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6498169" y="348428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242406" y="315444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016627" y="3493107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6184929" y="34356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rot="16200000" flipH="1">
            <a:off x="6430110" y="34162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643958" y="349134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62" idx="0"/>
          </p:cNvCxnSpPr>
          <p:nvPr/>
        </p:nvCxnSpPr>
        <p:spPr bwMode="auto">
          <a:xfrm rot="5400000" flipH="1" flipV="1">
            <a:off x="5898447" y="314738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4346227" y="140818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182557" y="1408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854226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388561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718778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253113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5" idx="0"/>
            <a:endCxn id="68" idx="4"/>
          </p:cNvCxnSpPr>
          <p:nvPr/>
        </p:nvCxnSpPr>
        <p:spPr bwMode="auto">
          <a:xfrm rot="5400000" flipH="1" flipV="1">
            <a:off x="4411978" y="129995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66" idx="0"/>
            <a:endCxn id="70" idx="4"/>
          </p:cNvCxnSpPr>
          <p:nvPr/>
        </p:nvCxnSpPr>
        <p:spPr bwMode="auto">
          <a:xfrm rot="5400000" flipH="1" flipV="1">
            <a:off x="7262419" y="1285840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6498169" y="1309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242406" y="979565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6016627" y="131823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6184929" y="1260756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16200000" flipH="1">
            <a:off x="6430110" y="1241352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5643958" y="131646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>
            <a:stCxn id="78" idx="0"/>
          </p:cNvCxnSpPr>
          <p:nvPr/>
        </p:nvCxnSpPr>
        <p:spPr bwMode="auto">
          <a:xfrm rot="5400000" flipH="1" flipV="1">
            <a:off x="5898447" y="972508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58" idx="6"/>
            <a:endCxn id="53" idx="0"/>
          </p:cNvCxnSpPr>
          <p:nvPr/>
        </p:nvCxnSpPr>
        <p:spPr bwMode="auto">
          <a:xfrm>
            <a:off x="6505712" y="328609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346227" y="231306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944432" y="26623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854226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4388561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718778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014988" y="22248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0"/>
            <a:endCxn id="42" idx="4"/>
          </p:cNvCxnSpPr>
          <p:nvPr/>
        </p:nvCxnSpPr>
        <p:spPr bwMode="auto">
          <a:xfrm rot="5400000" flipH="1" flipV="1">
            <a:off x="4411978" y="22048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0" idx="0"/>
            <a:endCxn id="44" idx="4"/>
          </p:cNvCxnSpPr>
          <p:nvPr/>
        </p:nvCxnSpPr>
        <p:spPr bwMode="auto">
          <a:xfrm rot="5400000" flipH="1" flipV="1">
            <a:off x="7024294" y="253996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6498169" y="22142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242406" y="188444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016627" y="222310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 flipH="1" flipV="1">
            <a:off x="6184929" y="21656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16200000" flipH="1">
            <a:off x="6430110" y="21462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5643958" y="222134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>
            <a:stCxn id="64" idx="0"/>
          </p:cNvCxnSpPr>
          <p:nvPr/>
        </p:nvCxnSpPr>
        <p:spPr bwMode="auto">
          <a:xfrm rot="5400000" flipH="1" flipV="1">
            <a:off x="5898447" y="187738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48" idx="6"/>
            <a:endCxn id="44" idx="0"/>
          </p:cNvCxnSpPr>
          <p:nvPr/>
        </p:nvCxnSpPr>
        <p:spPr bwMode="auto">
          <a:xfrm>
            <a:off x="6505712" y="201609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58" idx="6"/>
            <a:endCxn id="52" idx="0"/>
          </p:cNvCxnSpPr>
          <p:nvPr/>
        </p:nvCxnSpPr>
        <p:spPr bwMode="auto">
          <a:xfrm>
            <a:off x="6505712" y="3286093"/>
            <a:ext cx="1201844" cy="17702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5582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7-3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4-8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" name="Oval 36"/>
          <p:cNvSpPr/>
          <p:nvPr/>
        </p:nvSpPr>
        <p:spPr bwMode="auto">
          <a:xfrm>
            <a:off x="5108227" y="5170561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944432" y="517056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568476" y="438386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150561" y="473311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575903" y="470136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014988" y="473311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stCxn id="37" idx="0"/>
            <a:endCxn id="50" idx="4"/>
          </p:cNvCxnSpPr>
          <p:nvPr/>
        </p:nvCxnSpPr>
        <p:spPr bwMode="auto">
          <a:xfrm rot="5400000" flipH="1" flipV="1">
            <a:off x="5173978" y="50623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38" idx="0"/>
            <a:endCxn id="53" idx="4"/>
          </p:cNvCxnSpPr>
          <p:nvPr/>
        </p:nvCxnSpPr>
        <p:spPr bwMode="auto">
          <a:xfrm rot="5400000" flipH="1" flipV="1">
            <a:off x="7024294" y="504821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6498169" y="472253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242406" y="4392690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016627" y="473135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6184929" y="467388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rot="16200000" flipH="1">
            <a:off x="6430110" y="465447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643958" y="472959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62" idx="0"/>
          </p:cNvCxnSpPr>
          <p:nvPr/>
        </p:nvCxnSpPr>
        <p:spPr bwMode="auto">
          <a:xfrm rot="5400000" flipH="1" flipV="1">
            <a:off x="5898447" y="438563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4346227" y="140818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182557" y="1408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854226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388561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718778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253113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5" idx="0"/>
            <a:endCxn id="68" idx="4"/>
          </p:cNvCxnSpPr>
          <p:nvPr/>
        </p:nvCxnSpPr>
        <p:spPr bwMode="auto">
          <a:xfrm rot="5400000" flipH="1" flipV="1">
            <a:off x="4411978" y="129995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66" idx="0"/>
            <a:endCxn id="70" idx="4"/>
          </p:cNvCxnSpPr>
          <p:nvPr/>
        </p:nvCxnSpPr>
        <p:spPr bwMode="auto">
          <a:xfrm rot="5400000" flipH="1" flipV="1">
            <a:off x="7262419" y="1285840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6498169" y="1309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242406" y="979565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6016627" y="131823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6184929" y="1260756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16200000" flipH="1">
            <a:off x="6430110" y="1241352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5643958" y="131646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>
            <a:stCxn id="78" idx="0"/>
          </p:cNvCxnSpPr>
          <p:nvPr/>
        </p:nvCxnSpPr>
        <p:spPr bwMode="auto">
          <a:xfrm rot="5400000" flipH="1" flipV="1">
            <a:off x="5898447" y="972508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58" idx="6"/>
            <a:endCxn id="53" idx="0"/>
          </p:cNvCxnSpPr>
          <p:nvPr/>
        </p:nvCxnSpPr>
        <p:spPr bwMode="auto">
          <a:xfrm>
            <a:off x="6505712" y="452434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346227" y="231306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944432" y="26623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854226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4388561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718778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014988" y="22248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0"/>
            <a:endCxn id="42" idx="4"/>
          </p:cNvCxnSpPr>
          <p:nvPr/>
        </p:nvCxnSpPr>
        <p:spPr bwMode="auto">
          <a:xfrm rot="5400000" flipH="1" flipV="1">
            <a:off x="4411978" y="22048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0" idx="0"/>
            <a:endCxn id="44" idx="4"/>
          </p:cNvCxnSpPr>
          <p:nvPr/>
        </p:nvCxnSpPr>
        <p:spPr bwMode="auto">
          <a:xfrm rot="5400000" flipH="1" flipV="1">
            <a:off x="7024294" y="253996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6498169" y="22142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242406" y="188444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016627" y="222310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 flipH="1" flipV="1">
            <a:off x="6184929" y="21656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16200000" flipH="1">
            <a:off x="6430110" y="21462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5643958" y="222134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>
            <a:stCxn id="64" idx="0"/>
          </p:cNvCxnSpPr>
          <p:nvPr/>
        </p:nvCxnSpPr>
        <p:spPr bwMode="auto">
          <a:xfrm rot="5400000" flipH="1" flipV="1">
            <a:off x="5898447" y="187738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48" idx="6"/>
            <a:endCxn id="44" idx="0"/>
          </p:cNvCxnSpPr>
          <p:nvPr/>
        </p:nvCxnSpPr>
        <p:spPr bwMode="auto">
          <a:xfrm>
            <a:off x="6505712" y="201609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58" idx="6"/>
            <a:endCxn id="52" idx="0"/>
          </p:cNvCxnSpPr>
          <p:nvPr/>
        </p:nvCxnSpPr>
        <p:spPr bwMode="auto">
          <a:xfrm>
            <a:off x="6505712" y="4524343"/>
            <a:ext cx="1201844" cy="17702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4346227" y="358306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944432" y="39323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4854226" y="314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4388561" y="314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7575903" y="34631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014988" y="34948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>
            <a:stCxn id="84" idx="0"/>
            <a:endCxn id="87" idx="4"/>
          </p:cNvCxnSpPr>
          <p:nvPr/>
        </p:nvCxnSpPr>
        <p:spPr bwMode="auto">
          <a:xfrm rot="5400000" flipH="1" flipV="1">
            <a:off x="4411978" y="34748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stCxn id="85" idx="0"/>
            <a:endCxn id="89" idx="4"/>
          </p:cNvCxnSpPr>
          <p:nvPr/>
        </p:nvCxnSpPr>
        <p:spPr bwMode="auto">
          <a:xfrm rot="5400000" flipH="1" flipV="1">
            <a:off x="7024294" y="380996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6498169" y="34842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6242406" y="315444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6016627" y="349310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 bwMode="auto">
          <a:xfrm rot="5400000" flipH="1" flipV="1">
            <a:off x="6184929" y="34356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rot="16200000" flipH="1">
            <a:off x="6430110" y="34162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96"/>
          <p:cNvSpPr/>
          <p:nvPr/>
        </p:nvSpPr>
        <p:spPr bwMode="auto">
          <a:xfrm>
            <a:off x="5643958" y="349134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</p:cNvCxnSpPr>
          <p:nvPr/>
        </p:nvCxnSpPr>
        <p:spPr bwMode="auto">
          <a:xfrm rot="5400000" flipH="1" flipV="1">
            <a:off x="5898447" y="314738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93" idx="6"/>
            <a:endCxn id="89" idx="0"/>
          </p:cNvCxnSpPr>
          <p:nvPr/>
        </p:nvCxnSpPr>
        <p:spPr bwMode="auto">
          <a:xfrm>
            <a:off x="6505712" y="328609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93" idx="6"/>
            <a:endCxn id="88" idx="0"/>
          </p:cNvCxnSpPr>
          <p:nvPr/>
        </p:nvCxnSpPr>
        <p:spPr bwMode="auto">
          <a:xfrm>
            <a:off x="6505712" y="3286093"/>
            <a:ext cx="1201844" cy="17702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50" idx="0"/>
            <a:endCxn id="58" idx="2"/>
          </p:cNvCxnSpPr>
          <p:nvPr/>
        </p:nvCxnSpPr>
        <p:spPr bwMode="auto">
          <a:xfrm rot="5400000" flipH="1" flipV="1">
            <a:off x="5657923" y="4148634"/>
            <a:ext cx="208774" cy="96019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5582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7-3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4-8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6-1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" name="Oval 36"/>
          <p:cNvSpPr/>
          <p:nvPr/>
        </p:nvSpPr>
        <p:spPr bwMode="auto">
          <a:xfrm>
            <a:off x="5108227" y="644056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944432" y="644056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568476" y="5987242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150561" y="600311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575903" y="597136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014988" y="6003117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stCxn id="37" idx="0"/>
            <a:endCxn id="50" idx="4"/>
          </p:cNvCxnSpPr>
          <p:nvPr/>
        </p:nvCxnSpPr>
        <p:spPr bwMode="auto">
          <a:xfrm rot="5400000" flipH="1" flipV="1">
            <a:off x="5173978" y="63323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38" idx="0"/>
            <a:endCxn id="53" idx="4"/>
          </p:cNvCxnSpPr>
          <p:nvPr/>
        </p:nvCxnSpPr>
        <p:spPr bwMode="auto">
          <a:xfrm rot="5400000" flipH="1" flipV="1">
            <a:off x="7024294" y="631821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6498169" y="599253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242406" y="566269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016627" y="600135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6184929" y="594388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rot="16200000" flipH="1">
            <a:off x="6430110" y="592447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643958" y="599959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62" idx="0"/>
          </p:cNvCxnSpPr>
          <p:nvPr/>
        </p:nvCxnSpPr>
        <p:spPr bwMode="auto">
          <a:xfrm rot="5400000" flipH="1" flipV="1">
            <a:off x="5898447" y="565563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4346227" y="140818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182557" y="1408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854226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388561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718778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253113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5" idx="0"/>
            <a:endCxn id="68" idx="4"/>
          </p:cNvCxnSpPr>
          <p:nvPr/>
        </p:nvCxnSpPr>
        <p:spPr bwMode="auto">
          <a:xfrm rot="5400000" flipH="1" flipV="1">
            <a:off x="4411978" y="129995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66" idx="0"/>
            <a:endCxn id="70" idx="4"/>
          </p:cNvCxnSpPr>
          <p:nvPr/>
        </p:nvCxnSpPr>
        <p:spPr bwMode="auto">
          <a:xfrm rot="5400000" flipH="1" flipV="1">
            <a:off x="7262419" y="1285840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6498169" y="1309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242406" y="979565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6016627" y="131823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6184929" y="1260756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16200000" flipH="1">
            <a:off x="6430110" y="1241352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5643958" y="131646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>
            <a:stCxn id="78" idx="0"/>
          </p:cNvCxnSpPr>
          <p:nvPr/>
        </p:nvCxnSpPr>
        <p:spPr bwMode="auto">
          <a:xfrm rot="5400000" flipH="1" flipV="1">
            <a:off x="5898447" y="972508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58" idx="6"/>
            <a:endCxn id="53" idx="0"/>
          </p:cNvCxnSpPr>
          <p:nvPr/>
        </p:nvCxnSpPr>
        <p:spPr bwMode="auto">
          <a:xfrm>
            <a:off x="6505712" y="579434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346227" y="231306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944432" y="26623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854226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4388561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718778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014988" y="22248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0"/>
            <a:endCxn id="42" idx="4"/>
          </p:cNvCxnSpPr>
          <p:nvPr/>
        </p:nvCxnSpPr>
        <p:spPr bwMode="auto">
          <a:xfrm rot="5400000" flipH="1" flipV="1">
            <a:off x="4411978" y="22048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0" idx="0"/>
            <a:endCxn id="44" idx="4"/>
          </p:cNvCxnSpPr>
          <p:nvPr/>
        </p:nvCxnSpPr>
        <p:spPr bwMode="auto">
          <a:xfrm rot="5400000" flipH="1" flipV="1">
            <a:off x="7024294" y="253996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6498169" y="22142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242406" y="188444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016627" y="222310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 flipH="1" flipV="1">
            <a:off x="6184929" y="21656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16200000" flipH="1">
            <a:off x="6430110" y="21462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5643958" y="222134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>
            <a:stCxn id="64" idx="0"/>
          </p:cNvCxnSpPr>
          <p:nvPr/>
        </p:nvCxnSpPr>
        <p:spPr bwMode="auto">
          <a:xfrm rot="5400000" flipH="1" flipV="1">
            <a:off x="5898447" y="187738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48" idx="6"/>
            <a:endCxn id="44" idx="0"/>
          </p:cNvCxnSpPr>
          <p:nvPr/>
        </p:nvCxnSpPr>
        <p:spPr bwMode="auto">
          <a:xfrm>
            <a:off x="6505712" y="201609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58" idx="6"/>
            <a:endCxn id="52" idx="0"/>
          </p:cNvCxnSpPr>
          <p:nvPr/>
        </p:nvCxnSpPr>
        <p:spPr bwMode="auto">
          <a:xfrm>
            <a:off x="6505712" y="5794343"/>
            <a:ext cx="1201844" cy="17702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4346227" y="358306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944432" y="39323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4854226" y="314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4388561" y="314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7575903" y="34631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014988" y="34948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>
            <a:stCxn id="84" idx="0"/>
            <a:endCxn id="87" idx="4"/>
          </p:cNvCxnSpPr>
          <p:nvPr/>
        </p:nvCxnSpPr>
        <p:spPr bwMode="auto">
          <a:xfrm rot="5400000" flipH="1" flipV="1">
            <a:off x="4411978" y="34748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stCxn id="85" idx="0"/>
            <a:endCxn id="89" idx="4"/>
          </p:cNvCxnSpPr>
          <p:nvPr/>
        </p:nvCxnSpPr>
        <p:spPr bwMode="auto">
          <a:xfrm rot="5400000" flipH="1" flipV="1">
            <a:off x="7024294" y="380996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6498169" y="34842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6242406" y="315444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6016627" y="349310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 bwMode="auto">
          <a:xfrm rot="5400000" flipH="1" flipV="1">
            <a:off x="6184929" y="34356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rot="16200000" flipH="1">
            <a:off x="6430110" y="34162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96"/>
          <p:cNvSpPr/>
          <p:nvPr/>
        </p:nvSpPr>
        <p:spPr bwMode="auto">
          <a:xfrm>
            <a:off x="5643958" y="349134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</p:cNvCxnSpPr>
          <p:nvPr/>
        </p:nvCxnSpPr>
        <p:spPr bwMode="auto">
          <a:xfrm rot="5400000" flipH="1" flipV="1">
            <a:off x="5898447" y="314738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93" idx="6"/>
            <a:endCxn id="89" idx="0"/>
          </p:cNvCxnSpPr>
          <p:nvPr/>
        </p:nvCxnSpPr>
        <p:spPr bwMode="auto">
          <a:xfrm>
            <a:off x="6505712" y="328609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93" idx="6"/>
            <a:endCxn id="88" idx="0"/>
          </p:cNvCxnSpPr>
          <p:nvPr/>
        </p:nvCxnSpPr>
        <p:spPr bwMode="auto">
          <a:xfrm>
            <a:off x="6505712" y="3286093"/>
            <a:ext cx="1201844" cy="17702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50" idx="0"/>
            <a:endCxn id="58" idx="2"/>
          </p:cNvCxnSpPr>
          <p:nvPr/>
        </p:nvCxnSpPr>
        <p:spPr bwMode="auto">
          <a:xfrm rot="5400000" flipH="1" flipV="1">
            <a:off x="5657923" y="5418634"/>
            <a:ext cx="208774" cy="96019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Oval 101"/>
          <p:cNvSpPr/>
          <p:nvPr/>
        </p:nvSpPr>
        <p:spPr bwMode="auto">
          <a:xfrm>
            <a:off x="5108227" y="517056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6944432" y="517056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4568476" y="43838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0561" y="47331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7575903" y="47013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7014988" y="47331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102" idx="0"/>
            <a:endCxn id="105" idx="4"/>
          </p:cNvCxnSpPr>
          <p:nvPr/>
        </p:nvCxnSpPr>
        <p:spPr bwMode="auto">
          <a:xfrm rot="5400000" flipH="1" flipV="1">
            <a:off x="5173978" y="50623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103" idx="0"/>
            <a:endCxn id="107" idx="4"/>
          </p:cNvCxnSpPr>
          <p:nvPr/>
        </p:nvCxnSpPr>
        <p:spPr bwMode="auto">
          <a:xfrm rot="5400000" flipH="1" flipV="1">
            <a:off x="7024294" y="504821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109"/>
          <p:cNvSpPr/>
          <p:nvPr/>
        </p:nvSpPr>
        <p:spPr bwMode="auto">
          <a:xfrm>
            <a:off x="6498169" y="472253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6242406" y="439269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016627" y="473135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 bwMode="auto">
          <a:xfrm rot="5400000" flipH="1" flipV="1">
            <a:off x="6184929" y="467388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16200000" flipH="1">
            <a:off x="6430110" y="465447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114"/>
          <p:cNvSpPr/>
          <p:nvPr/>
        </p:nvSpPr>
        <p:spPr bwMode="auto">
          <a:xfrm>
            <a:off x="5643958" y="472959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6" name="Straight Connector 115"/>
          <p:cNvCxnSpPr>
            <a:stCxn id="115" idx="0"/>
          </p:cNvCxnSpPr>
          <p:nvPr/>
        </p:nvCxnSpPr>
        <p:spPr bwMode="auto">
          <a:xfrm rot="5400000" flipH="1" flipV="1">
            <a:off x="5898447" y="438563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>
            <a:stCxn id="111" idx="6"/>
            <a:endCxn id="107" idx="0"/>
          </p:cNvCxnSpPr>
          <p:nvPr/>
        </p:nvCxnSpPr>
        <p:spPr bwMode="auto">
          <a:xfrm>
            <a:off x="6505712" y="452434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>
            <a:stCxn id="111" idx="6"/>
            <a:endCxn id="106" idx="0"/>
          </p:cNvCxnSpPr>
          <p:nvPr/>
        </p:nvCxnSpPr>
        <p:spPr bwMode="auto">
          <a:xfrm>
            <a:off x="6505712" y="4524343"/>
            <a:ext cx="1201844" cy="17702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>
            <a:stCxn id="105" idx="0"/>
            <a:endCxn id="111" idx="2"/>
          </p:cNvCxnSpPr>
          <p:nvPr/>
        </p:nvCxnSpPr>
        <p:spPr bwMode="auto">
          <a:xfrm rot="5400000" flipH="1" flipV="1">
            <a:off x="5657923" y="4148634"/>
            <a:ext cx="208774" cy="96019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>
            <a:stCxn id="39" idx="0"/>
            <a:endCxn id="58" idx="2"/>
          </p:cNvCxnSpPr>
          <p:nvPr/>
        </p:nvCxnSpPr>
        <p:spPr bwMode="auto">
          <a:xfrm rot="5400000" flipH="1" flipV="1">
            <a:off x="5374818" y="5119655"/>
            <a:ext cx="192899" cy="15422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(</a:t>
            </a: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Unweighted</a:t>
            </a: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 Quick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5582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7-3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4-8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6-1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 bwMode="auto">
          <a:xfrm>
            <a:off x="8480782" y="5776249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041452" y="6058469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8001003" y="6594694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480781" y="617136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480778" y="658058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8880694" y="6129028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702782" y="536702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690559" y="5508137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521224" y="617136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8001003" y="6171360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44" idx="0"/>
            <a:endCxn id="43" idx="4"/>
          </p:cNvCxnSpPr>
          <p:nvPr/>
        </p:nvCxnSpPr>
        <p:spPr bwMode="auto">
          <a:xfrm rot="5400000" flipH="1" flipV="1">
            <a:off x="8539474" y="6507623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43" idx="0"/>
          </p:cNvCxnSpPr>
          <p:nvPr/>
        </p:nvCxnSpPr>
        <p:spPr bwMode="auto">
          <a:xfrm rot="5400000" flipH="1" flipV="1">
            <a:off x="8546532" y="6105458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stCxn id="41" idx="0"/>
            <a:endCxn id="47" idx="4"/>
          </p:cNvCxnSpPr>
          <p:nvPr/>
        </p:nvCxnSpPr>
        <p:spPr bwMode="auto">
          <a:xfrm rot="5400000" flipH="1" flipV="1">
            <a:off x="7354145" y="5590403"/>
            <a:ext cx="287026" cy="64910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45" idx="1"/>
          </p:cNvCxnSpPr>
          <p:nvPr/>
        </p:nvCxnSpPr>
        <p:spPr bwMode="auto">
          <a:xfrm rot="16200000" flipV="1">
            <a:off x="8729095" y="5977429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>
            <a:stCxn id="42" idx="0"/>
            <a:endCxn id="49" idx="4"/>
          </p:cNvCxnSpPr>
          <p:nvPr/>
        </p:nvCxnSpPr>
        <p:spPr bwMode="auto">
          <a:xfrm rot="5400000" flipH="1" flipV="1">
            <a:off x="8052642" y="6514680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19"/>
          <p:cNvSpPr/>
          <p:nvPr/>
        </p:nvSpPr>
        <p:spPr bwMode="auto">
          <a:xfrm>
            <a:off x="8650114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346227" y="1408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182557" y="140818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410226" y="1323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184447" y="164807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866583" y="132352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854226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388561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718778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253113" y="97074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6" idx="7"/>
            <a:endCxn id="25" idx="3"/>
          </p:cNvCxnSpPr>
          <p:nvPr/>
        </p:nvCxnSpPr>
        <p:spPr bwMode="auto">
          <a:xfrm rot="5400000" flipH="1" flipV="1">
            <a:off x="8359804" y="1597657"/>
            <a:ext cx="138370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5" idx="7"/>
            <a:endCxn id="20" idx="3"/>
          </p:cNvCxnSpPr>
          <p:nvPr/>
        </p:nvCxnSpPr>
        <p:spPr bwMode="auto">
          <a:xfrm rot="5400000" flipH="1" flipV="1">
            <a:off x="8578527" y="1251935"/>
            <a:ext cx="166592" cy="5370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1" idx="0"/>
            <a:endCxn id="29" idx="4"/>
          </p:cNvCxnSpPr>
          <p:nvPr/>
        </p:nvCxnSpPr>
        <p:spPr bwMode="auto">
          <a:xfrm rot="5400000" flipH="1" flipV="1">
            <a:off x="4411978" y="1299952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7" idx="1"/>
            <a:endCxn id="20" idx="5"/>
          </p:cNvCxnSpPr>
          <p:nvPr/>
        </p:nvCxnSpPr>
        <p:spPr bwMode="auto">
          <a:xfrm rot="16200000" flipV="1">
            <a:off x="8806706" y="1263645"/>
            <a:ext cx="166593" cy="3028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3" idx="0"/>
            <a:endCxn id="31" idx="4"/>
          </p:cNvCxnSpPr>
          <p:nvPr/>
        </p:nvCxnSpPr>
        <p:spPr bwMode="auto">
          <a:xfrm rot="5400000" flipH="1" flipV="1">
            <a:off x="7262419" y="1285842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49" idx="7"/>
          </p:cNvCxnSpPr>
          <p:nvPr/>
        </p:nvCxnSpPr>
        <p:spPr bwMode="auto">
          <a:xfrm rot="5400000" flipH="1" flipV="1">
            <a:off x="8268083" y="5958662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 bwMode="auto">
          <a:xfrm>
            <a:off x="8142114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346227" y="248063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662335" y="286163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8142113" y="243829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8142110" y="284752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542026" y="23959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4854226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4388561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674556" y="2043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662335" y="243829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>
            <a:stCxn id="52" idx="0"/>
            <a:endCxn id="50" idx="4"/>
          </p:cNvCxnSpPr>
          <p:nvPr/>
        </p:nvCxnSpPr>
        <p:spPr bwMode="auto">
          <a:xfrm rot="5400000" flipH="1" flipV="1">
            <a:off x="8200806" y="2774562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>
            <a:stCxn id="50" idx="0"/>
            <a:endCxn id="37" idx="4"/>
          </p:cNvCxnSpPr>
          <p:nvPr/>
        </p:nvCxnSpPr>
        <p:spPr bwMode="auto">
          <a:xfrm rot="5400000" flipH="1" flipV="1">
            <a:off x="8207864" y="2372397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>
            <a:stCxn id="38" idx="0"/>
            <a:endCxn id="56" idx="4"/>
          </p:cNvCxnSpPr>
          <p:nvPr/>
        </p:nvCxnSpPr>
        <p:spPr bwMode="auto">
          <a:xfrm rot="5400000" flipH="1" flipV="1">
            <a:off x="4411978" y="2372396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3" idx="1"/>
            <a:endCxn id="37" idx="5"/>
          </p:cNvCxnSpPr>
          <p:nvPr/>
        </p:nvCxnSpPr>
        <p:spPr bwMode="auto">
          <a:xfrm rot="16200000" flipV="1">
            <a:off x="8390427" y="2244368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9" idx="0"/>
            <a:endCxn id="58" idx="4"/>
          </p:cNvCxnSpPr>
          <p:nvPr/>
        </p:nvCxnSpPr>
        <p:spPr bwMode="auto">
          <a:xfrm rot="5400000" flipH="1" flipV="1">
            <a:off x="7713974" y="2781619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58" idx="7"/>
            <a:endCxn id="37" idx="3"/>
          </p:cNvCxnSpPr>
          <p:nvPr/>
        </p:nvCxnSpPr>
        <p:spPr bwMode="auto">
          <a:xfrm rot="5400000" flipH="1" flipV="1">
            <a:off x="7929415" y="2225601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48" idx="0"/>
          </p:cNvCxnSpPr>
          <p:nvPr/>
        </p:nvCxnSpPr>
        <p:spPr bwMode="auto">
          <a:xfrm rot="5400000" flipH="1" flipV="1">
            <a:off x="7935100" y="5625679"/>
            <a:ext cx="263458" cy="82790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142114" y="325674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346227" y="3694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662335" y="407518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8142113" y="365185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8142110" y="406107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8542026" y="360952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4854226" y="325674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4388561" y="325674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7182556" y="365185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7662335" y="3651854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>
            <a:stCxn id="71" idx="0"/>
            <a:endCxn id="70" idx="4"/>
          </p:cNvCxnSpPr>
          <p:nvPr/>
        </p:nvCxnSpPr>
        <p:spPr bwMode="auto">
          <a:xfrm rot="5400000" flipH="1" flipV="1">
            <a:off x="8200806" y="3988117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70" idx="0"/>
            <a:endCxn id="67" idx="4"/>
          </p:cNvCxnSpPr>
          <p:nvPr/>
        </p:nvCxnSpPr>
        <p:spPr bwMode="auto">
          <a:xfrm rot="5400000" flipH="1" flipV="1">
            <a:off x="8207864" y="3585952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stCxn id="68" idx="0"/>
            <a:endCxn id="74" idx="4"/>
          </p:cNvCxnSpPr>
          <p:nvPr/>
        </p:nvCxnSpPr>
        <p:spPr bwMode="auto">
          <a:xfrm rot="5400000" flipH="1" flipV="1">
            <a:off x="4411978" y="3585951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72" idx="1"/>
            <a:endCxn id="67" idx="5"/>
          </p:cNvCxnSpPr>
          <p:nvPr/>
        </p:nvCxnSpPr>
        <p:spPr bwMode="auto">
          <a:xfrm rot="16200000" flipV="1">
            <a:off x="8390427" y="3457923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69" idx="0"/>
            <a:endCxn id="76" idx="4"/>
          </p:cNvCxnSpPr>
          <p:nvPr/>
        </p:nvCxnSpPr>
        <p:spPr bwMode="auto">
          <a:xfrm rot="5400000" flipH="1" flipV="1">
            <a:off x="7713974" y="3995174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76" idx="7"/>
            <a:endCxn id="67" idx="3"/>
          </p:cNvCxnSpPr>
          <p:nvPr/>
        </p:nvCxnSpPr>
        <p:spPr bwMode="auto">
          <a:xfrm rot="5400000" flipH="1" flipV="1">
            <a:off x="7929415" y="3439156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75" idx="0"/>
            <a:endCxn id="67" idx="2"/>
          </p:cNvCxnSpPr>
          <p:nvPr/>
        </p:nvCxnSpPr>
        <p:spPr bwMode="auto">
          <a:xfrm rot="5400000" flipH="1" flipV="1">
            <a:off x="7596432" y="3106173"/>
            <a:ext cx="263458" cy="82790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>
            <a:stCxn id="40" idx="1"/>
            <a:endCxn id="47" idx="5"/>
          </p:cNvCxnSpPr>
          <p:nvPr/>
        </p:nvCxnSpPr>
        <p:spPr bwMode="auto">
          <a:xfrm rot="16200000" flipV="1">
            <a:off x="8176361" y="5471827"/>
            <a:ext cx="81926" cy="60403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5630336" y="4554968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4346227" y="458319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5150557" y="5373413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5630335" y="495007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5630332" y="535930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030248" y="490774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4388561" y="414574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4670778" y="495007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5150557" y="4950079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>
            <a:stCxn id="90" idx="0"/>
            <a:endCxn id="89" idx="4"/>
          </p:cNvCxnSpPr>
          <p:nvPr/>
        </p:nvCxnSpPr>
        <p:spPr bwMode="auto">
          <a:xfrm rot="5400000" flipH="1" flipV="1">
            <a:off x="5689028" y="5286342"/>
            <a:ext cx="145916" cy="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>
            <a:stCxn id="89" idx="0"/>
            <a:endCxn id="85" idx="4"/>
          </p:cNvCxnSpPr>
          <p:nvPr/>
        </p:nvCxnSpPr>
        <p:spPr bwMode="auto">
          <a:xfrm rot="5400000" flipH="1" flipV="1">
            <a:off x="5696086" y="4884177"/>
            <a:ext cx="131805" cy="1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87" idx="0"/>
            <a:endCxn id="93" idx="4"/>
          </p:cNvCxnSpPr>
          <p:nvPr/>
        </p:nvCxnSpPr>
        <p:spPr bwMode="auto">
          <a:xfrm rot="5400000" flipH="1" flipV="1">
            <a:off x="4411978" y="4474954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91" idx="1"/>
            <a:endCxn id="85" idx="5"/>
          </p:cNvCxnSpPr>
          <p:nvPr/>
        </p:nvCxnSpPr>
        <p:spPr bwMode="auto">
          <a:xfrm rot="16200000" flipV="1">
            <a:off x="5878649" y="4756148"/>
            <a:ext cx="166593" cy="21372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88" idx="0"/>
            <a:endCxn id="95" idx="4"/>
          </p:cNvCxnSpPr>
          <p:nvPr/>
        </p:nvCxnSpPr>
        <p:spPr bwMode="auto">
          <a:xfrm rot="5400000" flipH="1" flipV="1">
            <a:off x="5202196" y="5293399"/>
            <a:ext cx="160028" cy="1588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95" idx="7"/>
            <a:endCxn id="85" idx="3"/>
          </p:cNvCxnSpPr>
          <p:nvPr/>
        </p:nvCxnSpPr>
        <p:spPr bwMode="auto">
          <a:xfrm rot="5400000" flipH="1" flipV="1">
            <a:off x="5417637" y="4737381"/>
            <a:ext cx="208925" cy="293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94" idx="0"/>
            <a:endCxn id="85" idx="2"/>
          </p:cNvCxnSpPr>
          <p:nvPr/>
        </p:nvCxnSpPr>
        <p:spPr bwMode="auto">
          <a:xfrm rot="5400000" flipH="1" flipV="1">
            <a:off x="5084654" y="4404398"/>
            <a:ext cx="263458" cy="82790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85" idx="1"/>
            <a:endCxn id="93" idx="5"/>
          </p:cNvCxnSpPr>
          <p:nvPr/>
        </p:nvCxnSpPr>
        <p:spPr bwMode="auto">
          <a:xfrm rot="16200000" flipV="1">
            <a:off x="5029584" y="3954215"/>
            <a:ext cx="223036" cy="1055589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106"/>
          <p:cNvSpPr/>
          <p:nvPr/>
        </p:nvSpPr>
        <p:spPr bwMode="auto">
          <a:xfrm>
            <a:off x="6039560" y="414574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47" idx="2"/>
            <a:endCxn id="46" idx="6"/>
          </p:cNvCxnSpPr>
          <p:nvPr/>
        </p:nvCxnSpPr>
        <p:spPr bwMode="auto">
          <a:xfrm rot="10800000">
            <a:off x="6966089" y="5498680"/>
            <a:ext cx="724471" cy="14111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8346" y="-28222"/>
            <a:ext cx="9334500" cy="586105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Example: Weighted Union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200" dirty="0" smtClean="0">
              <a:latin typeface="Courier"/>
            </a:endParaRP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2" name="Rectangle 21"/>
          <p:cNvSpPr/>
          <p:nvPr/>
        </p:nvSpPr>
        <p:spPr bwMode="auto">
          <a:xfrm>
            <a:off x="228993" y="804334"/>
            <a:ext cx="3933785" cy="578555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endParaRPr lang="en-US" sz="19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76294" y="832557"/>
          <a:ext cx="3773594" cy="5582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89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3-4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8-0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2-3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5-6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5-9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7-3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4-8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46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3366FF"/>
                          </a:solidFill>
                        </a:rPr>
                        <a:t>6-1</a:t>
                      </a:r>
                      <a:endParaRPr lang="en-US" sz="1600" b="1" dirty="0">
                        <a:solidFill>
                          <a:srgbClr val="3366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" name="Oval 36"/>
          <p:cNvSpPr/>
          <p:nvPr/>
        </p:nvSpPr>
        <p:spPr bwMode="auto">
          <a:xfrm>
            <a:off x="5108227" y="644056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944432" y="6440562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568476" y="5987242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150561" y="600311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7575903" y="597136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014988" y="6003117"/>
            <a:ext cx="263306" cy="26330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stCxn id="37" idx="0"/>
            <a:endCxn id="50" idx="4"/>
          </p:cNvCxnSpPr>
          <p:nvPr/>
        </p:nvCxnSpPr>
        <p:spPr bwMode="auto">
          <a:xfrm rot="5400000" flipH="1" flipV="1">
            <a:off x="5173978" y="63323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38" idx="0"/>
            <a:endCxn id="53" idx="4"/>
          </p:cNvCxnSpPr>
          <p:nvPr/>
        </p:nvCxnSpPr>
        <p:spPr bwMode="auto">
          <a:xfrm rot="5400000" flipH="1" flipV="1">
            <a:off x="7024294" y="631821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56"/>
          <p:cNvSpPr/>
          <p:nvPr/>
        </p:nvSpPr>
        <p:spPr bwMode="auto">
          <a:xfrm>
            <a:off x="6498169" y="599253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242406" y="5662690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016627" y="6001357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rot="5400000" flipH="1" flipV="1">
            <a:off x="6184929" y="594388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 rot="16200000" flipH="1">
            <a:off x="6430110" y="592447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61"/>
          <p:cNvSpPr/>
          <p:nvPr/>
        </p:nvSpPr>
        <p:spPr bwMode="auto">
          <a:xfrm>
            <a:off x="5643958" y="5999591"/>
            <a:ext cx="263306" cy="263306"/>
          </a:xfrm>
          <a:prstGeom prst="ellipse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>
            <a:stCxn id="62" idx="0"/>
          </p:cNvCxnSpPr>
          <p:nvPr/>
        </p:nvCxnSpPr>
        <p:spPr bwMode="auto">
          <a:xfrm rot="5400000" flipH="1" flipV="1">
            <a:off x="5898447" y="565563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4346227" y="140818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182557" y="14081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854226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388561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718778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253113" y="97074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5" idx="0"/>
            <a:endCxn id="68" idx="4"/>
          </p:cNvCxnSpPr>
          <p:nvPr/>
        </p:nvCxnSpPr>
        <p:spPr bwMode="auto">
          <a:xfrm rot="5400000" flipH="1" flipV="1">
            <a:off x="4411978" y="1299950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66" idx="0"/>
            <a:endCxn id="70" idx="4"/>
          </p:cNvCxnSpPr>
          <p:nvPr/>
        </p:nvCxnSpPr>
        <p:spPr bwMode="auto">
          <a:xfrm rot="5400000" flipH="1" flipV="1">
            <a:off x="7262419" y="1285840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72"/>
          <p:cNvSpPr/>
          <p:nvPr/>
        </p:nvSpPr>
        <p:spPr bwMode="auto">
          <a:xfrm>
            <a:off x="6498169" y="13094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242406" y="979565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6016627" y="131823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6184929" y="1260756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rot="16200000" flipH="1">
            <a:off x="6430110" y="1241352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77"/>
          <p:cNvSpPr/>
          <p:nvPr/>
        </p:nvSpPr>
        <p:spPr bwMode="auto">
          <a:xfrm>
            <a:off x="5643958" y="1316466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/>
          <p:cNvCxnSpPr>
            <a:stCxn id="78" idx="0"/>
          </p:cNvCxnSpPr>
          <p:nvPr/>
        </p:nvCxnSpPr>
        <p:spPr bwMode="auto">
          <a:xfrm rot="5400000" flipH="1" flipV="1">
            <a:off x="5898447" y="972508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58" idx="6"/>
            <a:endCxn id="53" idx="0"/>
          </p:cNvCxnSpPr>
          <p:nvPr/>
        </p:nvCxnSpPr>
        <p:spPr bwMode="auto">
          <a:xfrm>
            <a:off x="6505712" y="579434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4346227" y="231306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944432" y="26623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854226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4388561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718778" y="187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014988" y="22248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36" idx="0"/>
            <a:endCxn id="42" idx="4"/>
          </p:cNvCxnSpPr>
          <p:nvPr/>
        </p:nvCxnSpPr>
        <p:spPr bwMode="auto">
          <a:xfrm rot="5400000" flipH="1" flipV="1">
            <a:off x="4411978" y="22048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0" idx="0"/>
            <a:endCxn id="44" idx="4"/>
          </p:cNvCxnSpPr>
          <p:nvPr/>
        </p:nvCxnSpPr>
        <p:spPr bwMode="auto">
          <a:xfrm rot="5400000" flipH="1" flipV="1">
            <a:off x="7024294" y="253996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46"/>
          <p:cNvSpPr/>
          <p:nvPr/>
        </p:nvSpPr>
        <p:spPr bwMode="auto">
          <a:xfrm>
            <a:off x="6498169" y="22142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242406" y="188444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016627" y="222310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 flipH="1" flipV="1">
            <a:off x="6184929" y="21656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rot="16200000" flipH="1">
            <a:off x="6430110" y="21462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5643958" y="222134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>
            <a:stCxn id="64" idx="0"/>
          </p:cNvCxnSpPr>
          <p:nvPr/>
        </p:nvCxnSpPr>
        <p:spPr bwMode="auto">
          <a:xfrm rot="5400000" flipH="1" flipV="1">
            <a:off x="5898447" y="187738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48" idx="6"/>
            <a:endCxn id="44" idx="0"/>
          </p:cNvCxnSpPr>
          <p:nvPr/>
        </p:nvCxnSpPr>
        <p:spPr bwMode="auto">
          <a:xfrm>
            <a:off x="6505712" y="201609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58" idx="6"/>
            <a:endCxn id="52" idx="0"/>
          </p:cNvCxnSpPr>
          <p:nvPr/>
        </p:nvCxnSpPr>
        <p:spPr bwMode="auto">
          <a:xfrm>
            <a:off x="6505712" y="5794343"/>
            <a:ext cx="1201844" cy="17702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4346227" y="358306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944432" y="393231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4854226" y="314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4388561" y="31456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7575903" y="34631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7014988" y="34948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>
            <a:stCxn id="84" idx="0"/>
            <a:endCxn id="87" idx="4"/>
          </p:cNvCxnSpPr>
          <p:nvPr/>
        </p:nvCxnSpPr>
        <p:spPr bwMode="auto">
          <a:xfrm rot="5400000" flipH="1" flipV="1">
            <a:off x="4411978" y="34748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stCxn id="85" idx="0"/>
            <a:endCxn id="89" idx="4"/>
          </p:cNvCxnSpPr>
          <p:nvPr/>
        </p:nvCxnSpPr>
        <p:spPr bwMode="auto">
          <a:xfrm rot="5400000" flipH="1" flipV="1">
            <a:off x="7024294" y="380996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6498169" y="348428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6242406" y="315444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6016627" y="349310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 bwMode="auto">
          <a:xfrm rot="5400000" flipH="1" flipV="1">
            <a:off x="6184929" y="343563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rot="16200000" flipH="1">
            <a:off x="6430110" y="341622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96"/>
          <p:cNvSpPr/>
          <p:nvPr/>
        </p:nvSpPr>
        <p:spPr bwMode="auto">
          <a:xfrm>
            <a:off x="5643958" y="349134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</p:cNvCxnSpPr>
          <p:nvPr/>
        </p:nvCxnSpPr>
        <p:spPr bwMode="auto">
          <a:xfrm rot="5400000" flipH="1" flipV="1">
            <a:off x="5898447" y="314738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93" idx="6"/>
            <a:endCxn id="89" idx="0"/>
          </p:cNvCxnSpPr>
          <p:nvPr/>
        </p:nvCxnSpPr>
        <p:spPr bwMode="auto">
          <a:xfrm>
            <a:off x="6505712" y="328609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93" idx="6"/>
            <a:endCxn id="88" idx="0"/>
          </p:cNvCxnSpPr>
          <p:nvPr/>
        </p:nvCxnSpPr>
        <p:spPr bwMode="auto">
          <a:xfrm>
            <a:off x="6505712" y="3286093"/>
            <a:ext cx="1201844" cy="17702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50" idx="0"/>
            <a:endCxn id="58" idx="2"/>
          </p:cNvCxnSpPr>
          <p:nvPr/>
        </p:nvCxnSpPr>
        <p:spPr bwMode="auto">
          <a:xfrm rot="5400000" flipH="1" flipV="1">
            <a:off x="5657923" y="5418634"/>
            <a:ext cx="208774" cy="96019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Oval 101"/>
          <p:cNvSpPr/>
          <p:nvPr/>
        </p:nvSpPr>
        <p:spPr bwMode="auto">
          <a:xfrm>
            <a:off x="5108227" y="517056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6944432" y="5170562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5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4568476" y="43838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0561" y="47331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7575903" y="470136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7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7014988" y="473311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6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102" idx="0"/>
            <a:endCxn id="105" idx="4"/>
          </p:cNvCxnSpPr>
          <p:nvPr/>
        </p:nvCxnSpPr>
        <p:spPr bwMode="auto">
          <a:xfrm rot="5400000" flipH="1" flipV="1">
            <a:off x="5173978" y="5062325"/>
            <a:ext cx="174138" cy="4233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103" idx="0"/>
            <a:endCxn id="107" idx="4"/>
          </p:cNvCxnSpPr>
          <p:nvPr/>
        </p:nvCxnSpPr>
        <p:spPr bwMode="auto">
          <a:xfrm rot="5400000" flipH="1" flipV="1">
            <a:off x="7024294" y="5048215"/>
            <a:ext cx="174139" cy="70556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109"/>
          <p:cNvSpPr/>
          <p:nvPr/>
        </p:nvSpPr>
        <p:spPr bwMode="auto">
          <a:xfrm>
            <a:off x="6498169" y="472253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6242406" y="4392690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4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016627" y="4731357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3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 bwMode="auto">
          <a:xfrm rot="5400000" flipH="1" flipV="1">
            <a:off x="6184929" y="4673881"/>
            <a:ext cx="152481" cy="39593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 rot="16200000" flipH="1">
            <a:off x="6430110" y="4654477"/>
            <a:ext cx="143661" cy="695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114"/>
          <p:cNvSpPr/>
          <p:nvPr/>
        </p:nvSpPr>
        <p:spPr bwMode="auto">
          <a:xfrm>
            <a:off x="5643958" y="4729591"/>
            <a:ext cx="263306" cy="2633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6" name="Straight Connector 115"/>
          <p:cNvCxnSpPr>
            <a:stCxn id="115" idx="0"/>
          </p:cNvCxnSpPr>
          <p:nvPr/>
        </p:nvCxnSpPr>
        <p:spPr bwMode="auto">
          <a:xfrm rot="5400000" flipH="1" flipV="1">
            <a:off x="5898447" y="4385633"/>
            <a:ext cx="221123" cy="466795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>
            <a:stCxn id="111" idx="6"/>
            <a:endCxn id="107" idx="0"/>
          </p:cNvCxnSpPr>
          <p:nvPr/>
        </p:nvCxnSpPr>
        <p:spPr bwMode="auto">
          <a:xfrm>
            <a:off x="6505712" y="4524343"/>
            <a:ext cx="640929" cy="20877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>
            <a:stCxn id="111" idx="6"/>
            <a:endCxn id="106" idx="0"/>
          </p:cNvCxnSpPr>
          <p:nvPr/>
        </p:nvCxnSpPr>
        <p:spPr bwMode="auto">
          <a:xfrm>
            <a:off x="6505712" y="4524343"/>
            <a:ext cx="1201844" cy="177024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>
            <a:stCxn id="105" idx="0"/>
            <a:endCxn id="111" idx="2"/>
          </p:cNvCxnSpPr>
          <p:nvPr/>
        </p:nvCxnSpPr>
        <p:spPr bwMode="auto">
          <a:xfrm rot="5400000" flipH="1" flipV="1">
            <a:off x="5657923" y="4148634"/>
            <a:ext cx="208774" cy="960192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>
            <a:stCxn id="39" idx="0"/>
            <a:endCxn id="58" idx="2"/>
          </p:cNvCxnSpPr>
          <p:nvPr/>
        </p:nvCxnSpPr>
        <p:spPr bwMode="auto">
          <a:xfrm rot="5400000" flipH="1" flipV="1">
            <a:off x="5374818" y="5119655"/>
            <a:ext cx="192899" cy="1542277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dirty="0" smtClean="0"/>
              <a:t>Maximum depth of tree?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32898286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97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199" y="1600200"/>
            <a:ext cx="4398579" cy="4525963"/>
          </a:xfrm>
        </p:spPr>
        <p:txBody>
          <a:bodyPr>
            <a:noAutofit/>
          </a:bodyPr>
          <a:lstStyle/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O(1)</a:t>
            </a:r>
            <a:endParaRPr lang="en-US" dirty="0" smtClean="0">
              <a:solidFill>
                <a:schemeClr val="accent2"/>
              </a:solidFill>
            </a:endParaRP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O(log n)</a:t>
            </a:r>
            <a:endParaRPr lang="en-US" dirty="0" smtClean="0">
              <a:solidFill>
                <a:schemeClr val="accent2"/>
              </a:solidFill>
            </a:endParaRP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rgbClr val="C00000"/>
                </a:solidFill>
              </a:rPr>
              <a:t>O(n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 smtClean="0">
              <a:solidFill>
                <a:schemeClr val="accent2"/>
              </a:solidFill>
            </a:endParaRP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err="1" smtClean="0">
                <a:solidFill>
                  <a:srgbClr val="C00000"/>
                </a:solidFill>
              </a:rPr>
              <a:t>O(n</a:t>
            </a:r>
            <a:r>
              <a:rPr lang="en-US" dirty="0" smtClean="0">
                <a:solidFill>
                  <a:srgbClr val="C00000"/>
                </a:solidFill>
              </a:rPr>
              <a:t> log </a:t>
            </a:r>
            <a:r>
              <a:rPr lang="en-US" dirty="0" err="1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 smtClean="0">
              <a:solidFill>
                <a:schemeClr val="accent2"/>
              </a:solidFill>
            </a:endParaRP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O(n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en-US" dirty="0" smtClean="0">
              <a:solidFill>
                <a:schemeClr val="accent2"/>
              </a:solidFill>
            </a:endParaRP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/>
              <a:t>None of the above. 	</a:t>
            </a:r>
            <a:endParaRPr lang="en-US" dirty="0"/>
          </a:p>
        </p:txBody>
      </p:sp>
      <p:sp>
        <p:nvSpPr>
          <p:cNvPr id="9" name="TPResponseCounter" hidden="1"/>
          <p:cNvSpPr/>
          <p:nvPr>
            <p:custDataLst>
              <p:tags r:id="rId5"/>
            </p:custDataLst>
          </p:nvPr>
        </p:nvSpPr>
        <p:spPr bwMode="auto">
          <a:xfrm>
            <a:off x="254000" y="5842000"/>
            <a:ext cx="1905000" cy="889000"/>
          </a:xfrm>
          <a:prstGeom prst="ellipse">
            <a:avLst/>
          </a:prstGeom>
          <a:solidFill>
            <a:scrgbClr r="0" g="0" b="0">
              <a:alpha val="50000"/>
            </a:scrgb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 anchorCtr="1"/>
          <a:lstStyle/>
          <a:p>
            <a:pPr algn="ctr"/>
            <a:r>
              <a:rPr lang="en-US" sz="2000" smtClean="0">
                <a:latin typeface="Tahoma"/>
              </a:rPr>
              <a:t>24 of 50</a:t>
            </a:r>
            <a:endParaRPr lang="en-US" sz="2000">
              <a:latin typeface="Tahoma"/>
            </a:endParaRPr>
          </a:p>
        </p:txBody>
      </p:sp>
      <p:sp>
        <p:nvSpPr>
          <p:cNvPr id="10" name="CAI1"/>
          <p:cNvSpPr/>
          <p:nvPr>
            <p:custDataLst>
              <p:tags r:id="rId6"/>
            </p:custDataLst>
          </p:nvPr>
        </p:nvSpPr>
        <p:spPr bwMode="auto">
          <a:xfrm rot="10800000">
            <a:off x="172719" y="2252133"/>
            <a:ext cx="355600" cy="3556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Tree T1 is merged with Tree T2.</a:t>
            </a:r>
          </a:p>
          <a:p>
            <a:pPr lvl="1"/>
            <a:r>
              <a:rPr lang="en-US" dirty="0" smtClean="0"/>
              <a:t>When does the depth of a node in T1 increase?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89307" y="2981158"/>
            <a:ext cx="7050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Only if: size(T2) &gt;= size(T1)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T1 is one level deeper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2138947" y="4010526"/>
            <a:ext cx="2232527" cy="2473158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accent3"/>
                </a:solidFill>
              </a:rPr>
              <a:t>T2</a:t>
            </a:r>
            <a:endParaRPr lang="en-US" sz="4200" dirty="0">
              <a:solidFill>
                <a:schemeClr val="accent3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5847652" y="4879476"/>
            <a:ext cx="1416749" cy="1569452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</a:rPr>
              <a:t>T1</a:t>
            </a:r>
            <a:endParaRPr lang="en-US" sz="3600" dirty="0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6842125" y="5635625"/>
            <a:ext cx="1587500" cy="1588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rgbClr val="FF0000"/>
            </a:solidFill>
            <a:prstDash val="solid"/>
            <a:round/>
            <a:headEnd type="diamond" w="med" len="med"/>
            <a:tailEnd type="diamon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731125" y="5508625"/>
            <a:ext cx="100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height </a:t>
            </a:r>
            <a:r>
              <a:rPr lang="en-US" sz="1800" dirty="0" err="1" smtClean="0"/>
              <a:t>h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95535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Given a set of objects: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Union: </a:t>
            </a:r>
            <a:r>
              <a:rPr lang="en-US" sz="2000" dirty="0" smtClean="0"/>
              <a:t>connect two objects</a:t>
            </a: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Find:</a:t>
            </a:r>
            <a:r>
              <a:rPr lang="en-US" sz="2000" dirty="0" smtClean="0"/>
              <a:t> is there a path connecting the two objects?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Dynamic Connectivity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948492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884198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16345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14029" y="2632841"/>
            <a:ext cx="2791327" cy="4128905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1900" dirty="0" smtClean="0"/>
              <a:t>union(E, F)</a:t>
            </a:r>
          </a:p>
          <a:p>
            <a:pPr>
              <a:spcAft>
                <a:spcPts val="600"/>
              </a:spcAft>
            </a:pPr>
            <a:r>
              <a:rPr lang="en-US" sz="1900" dirty="0" smtClean="0"/>
              <a:t>union(I, G)</a:t>
            </a:r>
          </a:p>
          <a:p>
            <a:pPr>
              <a:spcAft>
                <a:spcPts val="600"/>
              </a:spcAft>
            </a:pPr>
            <a:r>
              <a:rPr lang="en-US" sz="1900" dirty="0" smtClean="0"/>
              <a:t>union(D, E)</a:t>
            </a:r>
          </a:p>
          <a:p>
            <a:pPr>
              <a:spcAft>
                <a:spcPts val="600"/>
              </a:spcAft>
            </a:pPr>
            <a:r>
              <a:rPr lang="en-US" sz="1900" dirty="0" smtClean="0"/>
              <a:t>union(B, A)</a:t>
            </a:r>
          </a:p>
          <a:p>
            <a:pPr>
              <a:spcAft>
                <a:spcPts val="600"/>
              </a:spcAft>
            </a:pPr>
            <a:r>
              <a:rPr lang="en-US" sz="1900" dirty="0" smtClean="0"/>
              <a:t>find(G, D) = </a:t>
            </a:r>
            <a:r>
              <a:rPr lang="en-US" sz="1900" b="1" dirty="0" smtClean="0"/>
              <a:t>false</a:t>
            </a:r>
          </a:p>
          <a:p>
            <a:pPr>
              <a:spcAft>
                <a:spcPts val="600"/>
              </a:spcAft>
            </a:pPr>
            <a:r>
              <a:rPr lang="en-US" sz="1900" dirty="0" smtClean="0"/>
              <a:t>find(D, F) = </a:t>
            </a:r>
            <a:r>
              <a:rPr lang="en-US" sz="1900" b="1" dirty="0" smtClean="0"/>
              <a:t>true</a:t>
            </a:r>
          </a:p>
          <a:p>
            <a:pPr>
              <a:spcAft>
                <a:spcPts val="600"/>
              </a:spcAft>
            </a:pPr>
            <a:r>
              <a:rPr lang="en-US" sz="1900" dirty="0" smtClean="0"/>
              <a:t>union(B, C)</a:t>
            </a:r>
          </a:p>
          <a:p>
            <a:pPr>
              <a:spcAft>
                <a:spcPts val="600"/>
              </a:spcAft>
            </a:pPr>
            <a:r>
              <a:rPr lang="en-US" sz="1900" dirty="0" smtClean="0"/>
              <a:t>union(H, E)</a:t>
            </a:r>
          </a:p>
          <a:p>
            <a:pPr>
              <a:spcAft>
                <a:spcPts val="600"/>
              </a:spcAft>
            </a:pPr>
            <a:r>
              <a:rPr lang="en-US" sz="1900" dirty="0" smtClean="0"/>
              <a:t>union(A, C)</a:t>
            </a:r>
          </a:p>
          <a:p>
            <a:pPr>
              <a:spcAft>
                <a:spcPts val="600"/>
              </a:spcAft>
            </a:pPr>
            <a:r>
              <a:rPr lang="en-US" sz="1900" dirty="0" smtClean="0"/>
              <a:t>union(F, I)</a:t>
            </a:r>
          </a:p>
          <a:p>
            <a:pPr>
              <a:spcAft>
                <a:spcPts val="600"/>
              </a:spcAft>
            </a:pPr>
            <a:r>
              <a:rPr lang="en-US" sz="1900" dirty="0" smtClean="0"/>
              <a:t>find(G, D) = </a:t>
            </a:r>
            <a:r>
              <a:rPr lang="en-US" sz="1900" b="1" dirty="0" smtClean="0"/>
              <a:t>true</a:t>
            </a:r>
            <a:endParaRPr lang="en-US" sz="1900" b="1" dirty="0"/>
          </a:p>
        </p:txBody>
      </p:sp>
      <p:cxnSp>
        <p:nvCxnSpPr>
          <p:cNvPr id="19" name="Straight Arrow Connector 18"/>
          <p:cNvCxnSpPr>
            <a:stCxn id="15" idx="2"/>
            <a:endCxn id="16" idx="6"/>
          </p:cNvCxnSpPr>
          <p:nvPr/>
        </p:nvCxnSpPr>
        <p:spPr bwMode="auto">
          <a:xfrm flipH="1">
            <a:off x="6887602" y="468731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20"/>
          <p:cNvCxnSpPr>
            <a:stCxn id="9" idx="4"/>
            <a:endCxn id="4" idx="4"/>
          </p:cNvCxnSpPr>
          <p:nvPr/>
        </p:nvCxnSpPr>
        <p:spPr bwMode="auto">
          <a:xfrm rot="5400000">
            <a:off x="6651974" y="4730437"/>
            <a:ext cx="12700" cy="2935706"/>
          </a:xfrm>
          <a:prstGeom prst="curvedConnector3">
            <a:avLst>
              <a:gd name="adj1" fmla="val 3537938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4" idx="6"/>
            <a:endCxn id="16" idx="2"/>
          </p:cNvCxnSpPr>
          <p:nvPr/>
        </p:nvCxnSpPr>
        <p:spPr bwMode="auto">
          <a:xfrm>
            <a:off x="5419749" y="468731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 bwMode="auto">
          <a:xfrm>
            <a:off x="5419749" y="3387903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6"/>
            <a:endCxn id="12" idx="2"/>
          </p:cNvCxnSpPr>
          <p:nvPr/>
        </p:nvCxnSpPr>
        <p:spPr bwMode="auto">
          <a:xfrm>
            <a:off x="6887602" y="3387903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0"/>
            <a:endCxn id="16" idx="4"/>
          </p:cNvCxnSpPr>
          <p:nvPr/>
        </p:nvCxnSpPr>
        <p:spPr bwMode="auto">
          <a:xfrm flipV="1">
            <a:off x="6651974" y="4922942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urved Connector 36"/>
          <p:cNvCxnSpPr>
            <a:stCxn id="12" idx="0"/>
            <a:endCxn id="11" idx="0"/>
          </p:cNvCxnSpPr>
          <p:nvPr/>
        </p:nvCxnSpPr>
        <p:spPr bwMode="auto">
          <a:xfrm rot="16200000" flipV="1">
            <a:off x="6651974" y="1684421"/>
            <a:ext cx="12700" cy="2935706"/>
          </a:xfrm>
          <a:prstGeom prst="curvedConnector3">
            <a:avLst>
              <a:gd name="adj1" fmla="val 2420694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>
            <a:stCxn id="9" idx="0"/>
            <a:endCxn id="15" idx="4"/>
          </p:cNvCxnSpPr>
          <p:nvPr/>
        </p:nvCxnSpPr>
        <p:spPr bwMode="auto">
          <a:xfrm flipV="1">
            <a:off x="8119827" y="4922942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oup 45"/>
          <p:cNvGrpSpPr/>
          <p:nvPr/>
        </p:nvGrpSpPr>
        <p:grpSpPr>
          <a:xfrm>
            <a:off x="4582712" y="2654658"/>
            <a:ext cx="4174878" cy="4203342"/>
            <a:chOff x="1551516" y="2701981"/>
            <a:chExt cx="4174878" cy="420334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1551516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943142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334768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551516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943142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334768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551516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943142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334768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Tree T1 is merged with Tree T2.</a:t>
            </a:r>
          </a:p>
          <a:p>
            <a:pPr lvl="1"/>
            <a:r>
              <a:rPr lang="en-US" dirty="0" smtClean="0"/>
              <a:t>When does the depth of a node in T1 increase?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89307" y="2981158"/>
            <a:ext cx="7050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Only if: size(T2) &gt;= size(T1)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T1 is one level deeper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2138947" y="4010526"/>
            <a:ext cx="2232527" cy="2473158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accent3"/>
                </a:solidFill>
              </a:rPr>
              <a:t>T2</a:t>
            </a:r>
            <a:endParaRPr lang="en-US" sz="4200" dirty="0">
              <a:solidFill>
                <a:schemeClr val="accent3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5847652" y="4879476"/>
            <a:ext cx="1416749" cy="1569452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</a:rPr>
              <a:t>T1</a:t>
            </a:r>
            <a:endParaRPr lang="en-US" sz="3600" dirty="0">
              <a:solidFill>
                <a:schemeClr val="accent3"/>
              </a:solidFill>
            </a:endParaRPr>
          </a:p>
        </p:txBody>
      </p:sp>
      <p:cxnSp>
        <p:nvCxnSpPr>
          <p:cNvPr id="75" name="Straight Connector 74"/>
          <p:cNvCxnSpPr>
            <a:stCxn id="70" idx="0"/>
            <a:endCxn id="72" idx="0"/>
          </p:cNvCxnSpPr>
          <p:nvPr/>
        </p:nvCxnSpPr>
        <p:spPr bwMode="auto">
          <a:xfrm rot="16200000" flipH="1">
            <a:off x="4471144" y="2794593"/>
            <a:ext cx="868950" cy="3300816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6444059" y="5239147"/>
            <a:ext cx="2382044" cy="1588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rgbClr val="FF0000"/>
            </a:solidFill>
            <a:prstDash val="solid"/>
            <a:round/>
            <a:headEnd type="diamond" w="med" len="med"/>
            <a:tailEnd type="diamon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731125" y="5000625"/>
            <a:ext cx="142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height (h+1)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Analysis:</a:t>
            </a:r>
          </a:p>
          <a:p>
            <a:pPr lvl="1"/>
            <a:r>
              <a:rPr lang="en-US" dirty="0" smtClean="0"/>
              <a:t>Tree T1 is merged with Tree T2.</a:t>
            </a:r>
          </a:p>
          <a:p>
            <a:pPr lvl="1"/>
            <a:r>
              <a:rPr lang="en-US" dirty="0" smtClean="0"/>
              <a:t>When does the depth increase?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89307" y="2981158"/>
            <a:ext cx="34248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size(T1 + T2) &gt; 2size(T1):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2138947" y="4010526"/>
            <a:ext cx="2232527" cy="2473158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accent3"/>
                </a:solidFill>
              </a:rPr>
              <a:t>T2</a:t>
            </a:r>
            <a:endParaRPr lang="en-US" sz="4200" dirty="0">
              <a:solidFill>
                <a:schemeClr val="accent3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5847652" y="4879476"/>
            <a:ext cx="1416749" cy="1569452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</a:rPr>
              <a:t>T1</a:t>
            </a:r>
            <a:endParaRPr lang="en-US" sz="3600" dirty="0">
              <a:solidFill>
                <a:schemeClr val="accent3"/>
              </a:solidFill>
            </a:endParaRPr>
          </a:p>
        </p:txBody>
      </p:sp>
      <p:cxnSp>
        <p:nvCxnSpPr>
          <p:cNvPr id="75" name="Straight Connector 74"/>
          <p:cNvCxnSpPr>
            <a:stCxn id="70" idx="0"/>
            <a:endCxn id="72" idx="0"/>
          </p:cNvCxnSpPr>
          <p:nvPr/>
        </p:nvCxnSpPr>
        <p:spPr bwMode="auto">
          <a:xfrm rot="16200000" flipH="1">
            <a:off x="4471144" y="2794593"/>
            <a:ext cx="868950" cy="3300816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Assume T1 is merged with a tree of height log(n).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793833" y="4879474"/>
            <a:ext cx="1164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=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 bwMode="auto">
          <a:xfrm>
            <a:off x="5732596" y="4959684"/>
            <a:ext cx="1713615" cy="1898316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accent3"/>
                </a:solidFill>
              </a:rPr>
              <a:t>T2</a:t>
            </a:r>
            <a:endParaRPr lang="en-US" sz="4200" dirty="0">
              <a:solidFill>
                <a:schemeClr val="accent3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7882037" y="5676231"/>
            <a:ext cx="1066786" cy="1181769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</a:rPr>
              <a:t>T1</a:t>
            </a:r>
            <a:endParaRPr lang="en-US" sz="3600" dirty="0">
              <a:solidFill>
                <a:schemeClr val="accent3"/>
              </a:solidFill>
            </a:endParaRPr>
          </a:p>
        </p:txBody>
      </p:sp>
      <p:cxnSp>
        <p:nvCxnSpPr>
          <p:cNvPr id="75" name="Straight Connector 74"/>
          <p:cNvCxnSpPr>
            <a:stCxn id="70" idx="0"/>
            <a:endCxn id="72" idx="0"/>
          </p:cNvCxnSpPr>
          <p:nvPr/>
        </p:nvCxnSpPr>
        <p:spPr bwMode="auto">
          <a:xfrm rot="16200000" flipH="1">
            <a:off x="7144143" y="4404944"/>
            <a:ext cx="716547" cy="1826026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" name="Isosceles Triangle 12"/>
          <p:cNvSpPr/>
          <p:nvPr/>
        </p:nvSpPr>
        <p:spPr bwMode="auto">
          <a:xfrm>
            <a:off x="0" y="3943685"/>
            <a:ext cx="2630762" cy="2914316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sz="4200" dirty="0" err="1" smtClean="0">
                <a:solidFill>
                  <a:schemeClr val="accent3"/>
                </a:solidFill>
              </a:rPr>
              <a:t>log(n</a:t>
            </a:r>
            <a:r>
              <a:rPr lang="en-US" sz="4200" dirty="0" smtClean="0">
                <a:solidFill>
                  <a:schemeClr val="accent3"/>
                </a:solidFill>
              </a:rPr>
              <a:t>)</a:t>
            </a:r>
            <a:endParaRPr lang="en-US" sz="4200" dirty="0">
              <a:solidFill>
                <a:schemeClr val="accent3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>
            <a:off x="3022709" y="4424947"/>
            <a:ext cx="2196324" cy="2433053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accent3"/>
                </a:solidFill>
              </a:rPr>
              <a:t>T3</a:t>
            </a:r>
            <a:endParaRPr lang="en-US" sz="4200" dirty="0">
              <a:solidFill>
                <a:schemeClr val="accent3"/>
              </a:solidFill>
            </a:endParaRPr>
          </a:p>
        </p:txBody>
      </p:sp>
      <p:cxnSp>
        <p:nvCxnSpPr>
          <p:cNvPr id="15" name="Straight Connector 14"/>
          <p:cNvCxnSpPr>
            <a:stCxn id="14" idx="0"/>
            <a:endCxn id="70" idx="0"/>
          </p:cNvCxnSpPr>
          <p:nvPr/>
        </p:nvCxnSpPr>
        <p:spPr bwMode="auto">
          <a:xfrm rot="16200000" flipH="1">
            <a:off x="5087768" y="3458049"/>
            <a:ext cx="534737" cy="2468533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" name="Straight Connector 17"/>
          <p:cNvCxnSpPr>
            <a:stCxn id="13" idx="0"/>
            <a:endCxn id="14" idx="0"/>
          </p:cNvCxnSpPr>
          <p:nvPr/>
        </p:nvCxnSpPr>
        <p:spPr bwMode="auto">
          <a:xfrm rot="16200000" flipH="1">
            <a:off x="2477495" y="2781571"/>
            <a:ext cx="481262" cy="2805490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114759" y="4350085"/>
            <a:ext cx="1164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&gt;2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6739" y="3727114"/>
            <a:ext cx="1164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&gt;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3476" y="3358146"/>
            <a:ext cx="21241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size &gt; 2</a:t>
            </a:r>
            <a:r>
              <a:rPr lang="en-US" baseline="30000" dirty="0" smtClean="0">
                <a:solidFill>
                  <a:srgbClr val="FF0000"/>
                </a:solidFill>
              </a:rPr>
              <a:t>log(n)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06869" y="1925055"/>
            <a:ext cx="32989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660066"/>
                </a:solidFill>
              </a:rPr>
              <a:t>size(Tj</a:t>
            </a:r>
            <a:r>
              <a:rPr lang="en-US" dirty="0" smtClean="0">
                <a:solidFill>
                  <a:srgbClr val="660066"/>
                </a:solidFill>
              </a:rPr>
              <a:t> + </a:t>
            </a:r>
            <a:r>
              <a:rPr lang="en-US" dirty="0" err="1" smtClean="0">
                <a:solidFill>
                  <a:srgbClr val="660066"/>
                </a:solidFill>
              </a:rPr>
              <a:t>Tk</a:t>
            </a:r>
            <a:r>
              <a:rPr lang="en-US" dirty="0" smtClean="0">
                <a:solidFill>
                  <a:srgbClr val="660066"/>
                </a:solidFill>
              </a:rPr>
              <a:t>) &gt; 2size(Tk):</a:t>
            </a:r>
            <a:endParaRPr lang="en-US" dirty="0">
              <a:solidFill>
                <a:srgbClr val="660066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Analysis: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Base case</a:t>
            </a:r>
            <a:r>
              <a:rPr lang="en-US" dirty="0" smtClean="0"/>
              <a:t>: tree of height 0 contains 1 object.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sp>
        <p:nvSpPr>
          <p:cNvPr id="70" name="Isosceles Triangle 69"/>
          <p:cNvSpPr/>
          <p:nvPr/>
        </p:nvSpPr>
        <p:spPr bwMode="auto">
          <a:xfrm>
            <a:off x="2138947" y="4010526"/>
            <a:ext cx="2232527" cy="2473158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accent3"/>
                </a:solidFill>
              </a:rPr>
              <a:t>T2</a:t>
            </a:r>
            <a:endParaRPr lang="en-US" sz="4200" dirty="0">
              <a:solidFill>
                <a:schemeClr val="accent3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5847652" y="4879476"/>
            <a:ext cx="1416749" cy="1569452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</a:rPr>
              <a:t>T1</a:t>
            </a:r>
            <a:endParaRPr lang="en-US" sz="3600" dirty="0">
              <a:solidFill>
                <a:schemeClr val="accent3"/>
              </a:solidFill>
            </a:endParaRPr>
          </a:p>
        </p:txBody>
      </p:sp>
      <p:cxnSp>
        <p:nvCxnSpPr>
          <p:cNvPr id="75" name="Straight Connector 74"/>
          <p:cNvCxnSpPr>
            <a:stCxn id="70" idx="0"/>
            <a:endCxn id="72" idx="0"/>
          </p:cNvCxnSpPr>
          <p:nvPr/>
        </p:nvCxnSpPr>
        <p:spPr bwMode="auto">
          <a:xfrm rot="16200000" flipH="1">
            <a:off x="4471144" y="2794593"/>
            <a:ext cx="868950" cy="3300816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456821" cy="58604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Analysis: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Base case</a:t>
            </a:r>
            <a:r>
              <a:rPr lang="en-US" dirty="0" smtClean="0"/>
              <a:t>: tree of height 0 contains 1 object.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Induction: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Induction: a tree of height k-1 contains at least 2</a:t>
            </a:r>
            <a:r>
              <a:rPr lang="en-US" baseline="30000" dirty="0" smtClean="0">
                <a:solidFill>
                  <a:srgbClr val="3366FF"/>
                </a:solidFill>
              </a:rPr>
              <a:t>(k-1)</a:t>
            </a:r>
            <a:r>
              <a:rPr lang="en-US" dirty="0" smtClean="0">
                <a:solidFill>
                  <a:srgbClr val="3366FF"/>
                </a:solidFill>
              </a:rPr>
              <a:t> objects.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A tree of height k is built from</a:t>
            </a:r>
          </a:p>
          <a:p>
            <a:pPr lvl="3"/>
            <a:r>
              <a:rPr lang="en-US" dirty="0" smtClean="0">
                <a:solidFill>
                  <a:srgbClr val="3366FF"/>
                </a:solidFill>
              </a:rPr>
              <a:t>one tree of height k-1 and one tree of height k or </a:t>
            </a:r>
          </a:p>
          <a:p>
            <a:pPr lvl="3"/>
            <a:r>
              <a:rPr lang="en-US" dirty="0" smtClean="0">
                <a:solidFill>
                  <a:srgbClr val="3366FF"/>
                </a:solidFill>
              </a:rPr>
              <a:t>two trees of height k-1.</a:t>
            </a:r>
          </a:p>
          <a:p>
            <a:pPr lvl="2"/>
            <a:endParaRPr lang="en-US" dirty="0" smtClean="0">
              <a:solidFill>
                <a:srgbClr val="3366FF"/>
              </a:solidFill>
            </a:endParaRPr>
          </a:p>
          <a:p>
            <a:pPr lvl="2"/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577137" cy="58604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Analysis: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Base case</a:t>
            </a:r>
            <a:r>
              <a:rPr lang="en-US" dirty="0" smtClean="0"/>
              <a:t>: tree of height 0 contains 1 object.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Induction: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A tree of height k is built from</a:t>
            </a:r>
          </a:p>
          <a:p>
            <a:pPr lvl="3"/>
            <a:r>
              <a:rPr lang="en-US" b="1" dirty="0" smtClean="0">
                <a:solidFill>
                  <a:srgbClr val="3366FF"/>
                </a:solidFill>
              </a:rPr>
              <a:t>one tree of height k-1 and one tree of height k or </a:t>
            </a:r>
          </a:p>
          <a:p>
            <a:pPr lvl="3"/>
            <a:r>
              <a:rPr lang="en-US" dirty="0" smtClean="0">
                <a:solidFill>
                  <a:srgbClr val="3366FF"/>
                </a:solidFill>
              </a:rPr>
              <a:t>two trees of height k-1.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sp>
        <p:nvSpPr>
          <p:cNvPr id="70" name="Isosceles Triangle 69"/>
          <p:cNvSpPr/>
          <p:nvPr/>
        </p:nvSpPr>
        <p:spPr bwMode="auto">
          <a:xfrm>
            <a:off x="1546927" y="4237338"/>
            <a:ext cx="2058737" cy="2280636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accent3"/>
                </a:solidFill>
              </a:rPr>
              <a:t>T2</a:t>
            </a:r>
            <a:endParaRPr lang="en-US" sz="4200" dirty="0">
              <a:solidFill>
                <a:schemeClr val="accent3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5081842" y="3563553"/>
            <a:ext cx="2635590" cy="2919665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</a:rPr>
              <a:t>T1</a:t>
            </a:r>
            <a:endParaRPr lang="en-US" sz="3600" dirty="0">
              <a:solidFill>
                <a:schemeClr val="accent3"/>
              </a:solidFill>
            </a:endParaRPr>
          </a:p>
        </p:txBody>
      </p:sp>
      <p:cxnSp>
        <p:nvCxnSpPr>
          <p:cNvPr id="75" name="Straight Connector 74"/>
          <p:cNvCxnSpPr>
            <a:stCxn id="70" idx="0"/>
            <a:endCxn id="72" idx="0"/>
          </p:cNvCxnSpPr>
          <p:nvPr/>
        </p:nvCxnSpPr>
        <p:spPr bwMode="auto">
          <a:xfrm rot="5400000" flipH="1" flipV="1">
            <a:off x="4151074" y="1988776"/>
            <a:ext cx="673785" cy="3823341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134699" y="5284867"/>
            <a:ext cx="2382044" cy="1588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rgbClr val="FF0000"/>
            </a:solidFill>
            <a:prstDash val="solid"/>
            <a:round/>
            <a:headEnd type="diamond" w="med" len="med"/>
            <a:tailEnd type="diamon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8755" y="510349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height k-2</a:t>
            </a:r>
            <a:endParaRPr lang="en-US" sz="1800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6562990" y="5239147"/>
            <a:ext cx="2382044" cy="1588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rgbClr val="FF0000"/>
            </a:solidFill>
            <a:prstDash val="solid"/>
            <a:round/>
            <a:headEnd type="diamond" w="med" len="med"/>
            <a:tailEnd type="diamon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850056" y="500062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Height k-1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529011" cy="58604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Analysis: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Base case</a:t>
            </a:r>
            <a:r>
              <a:rPr lang="en-US" dirty="0" smtClean="0"/>
              <a:t>: tree of height 0 contains 1 object.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Induction: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A tree of height k is built from</a:t>
            </a:r>
          </a:p>
          <a:p>
            <a:pPr lvl="3"/>
            <a:r>
              <a:rPr lang="en-US" dirty="0" smtClean="0">
                <a:solidFill>
                  <a:srgbClr val="3366FF"/>
                </a:solidFill>
              </a:rPr>
              <a:t>one tree of height k-1 and one tree of height k or </a:t>
            </a:r>
          </a:p>
          <a:p>
            <a:pPr lvl="3"/>
            <a:r>
              <a:rPr lang="en-US" b="1" dirty="0" smtClean="0">
                <a:solidFill>
                  <a:srgbClr val="3366FF"/>
                </a:solidFill>
              </a:rPr>
              <a:t>two trees of height k-1.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  <p:sp>
        <p:nvSpPr>
          <p:cNvPr id="70" name="Isosceles Triangle 69"/>
          <p:cNvSpPr/>
          <p:nvPr/>
        </p:nvSpPr>
        <p:spPr bwMode="auto">
          <a:xfrm>
            <a:off x="1524067" y="4577364"/>
            <a:ext cx="2058737" cy="2280636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4200" dirty="0" smtClean="0">
                <a:solidFill>
                  <a:schemeClr val="accent3"/>
                </a:solidFill>
              </a:rPr>
              <a:t>T2</a:t>
            </a:r>
            <a:endParaRPr lang="en-US" sz="4200" dirty="0">
              <a:solidFill>
                <a:schemeClr val="accent3"/>
              </a:solidFill>
            </a:endParaRPr>
          </a:p>
        </p:txBody>
      </p:sp>
      <p:sp>
        <p:nvSpPr>
          <p:cNvPr id="72" name="Isosceles Triangle 71"/>
          <p:cNvSpPr/>
          <p:nvPr/>
        </p:nvSpPr>
        <p:spPr bwMode="auto">
          <a:xfrm>
            <a:off x="5093272" y="3730792"/>
            <a:ext cx="2092543" cy="2318086"/>
          </a:xfrm>
          <a:prstGeom prst="triangl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accent3"/>
                </a:solidFill>
              </a:rPr>
              <a:t>T1</a:t>
            </a:r>
            <a:endParaRPr lang="en-US" sz="3600" dirty="0">
              <a:solidFill>
                <a:schemeClr val="accent3"/>
              </a:solidFill>
            </a:endParaRPr>
          </a:p>
        </p:txBody>
      </p:sp>
      <p:cxnSp>
        <p:nvCxnSpPr>
          <p:cNvPr id="75" name="Straight Connector 74"/>
          <p:cNvCxnSpPr>
            <a:stCxn id="70" idx="0"/>
            <a:endCxn id="72" idx="0"/>
          </p:cNvCxnSpPr>
          <p:nvPr/>
        </p:nvCxnSpPr>
        <p:spPr bwMode="auto">
          <a:xfrm flipV="1">
            <a:off x="2553436" y="3730792"/>
            <a:ext cx="3586108" cy="846572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134699" y="5666184"/>
            <a:ext cx="2382044" cy="1588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rgbClr val="FF0000"/>
            </a:solidFill>
            <a:prstDash val="solid"/>
            <a:round/>
            <a:headEnd type="diamond" w="med" len="med"/>
            <a:tailEnd type="diamon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64465" y="559498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height k-1</a:t>
            </a:r>
            <a:endParaRPr lang="en-US" sz="1800" dirty="0"/>
          </a:p>
        </p:txBody>
      </p:sp>
      <p:cxnSp>
        <p:nvCxnSpPr>
          <p:cNvPr id="9" name="Straight Connector 8"/>
          <p:cNvCxnSpPr/>
          <p:nvPr/>
        </p:nvCxnSpPr>
        <p:spPr bwMode="auto">
          <a:xfrm rot="5400000">
            <a:off x="6105790" y="4850527"/>
            <a:ext cx="2382044" cy="1588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rgbClr val="FF0000"/>
            </a:solidFill>
            <a:prstDash val="solid"/>
            <a:round/>
            <a:headEnd type="diamond" w="med" len="med"/>
            <a:tailEnd type="diamon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672766" y="385762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Height k-1</a:t>
            </a: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352976" y="3652679"/>
            <a:ext cx="0" cy="3205321"/>
          </a:xfrm>
          <a:prstGeom prst="line">
            <a:avLst/>
          </a:prstGeom>
          <a:solidFill>
            <a:schemeClr val="tx2"/>
          </a:solidFill>
          <a:ln w="34925" cap="flat" cmpd="sng" algn="ctr">
            <a:solidFill>
              <a:srgbClr val="FF0000"/>
            </a:solidFill>
            <a:prstDash val="solid"/>
            <a:round/>
            <a:headEnd type="diamond" w="med" len="med"/>
            <a:tailEnd type="diamon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530016" y="63286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Height k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529011" cy="58604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Analysis: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Base case</a:t>
            </a:r>
            <a:r>
              <a:rPr lang="en-US" dirty="0" smtClean="0"/>
              <a:t>: tree of height 0 contains 1 object.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Induction: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Tree of height </a:t>
            </a:r>
            <a:r>
              <a:rPr lang="en-US" dirty="0" err="1" smtClean="0">
                <a:solidFill>
                  <a:srgbClr val="3366FF"/>
                </a:solidFill>
              </a:rPr>
              <a:t>k</a:t>
            </a:r>
            <a:r>
              <a:rPr lang="en-US" dirty="0" smtClean="0">
                <a:solidFill>
                  <a:srgbClr val="3366FF"/>
                </a:solidFill>
              </a:rPr>
              <a:t> is built from two trees of height k-1.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Induction: a tree of height k-1 contains at least 2</a:t>
            </a:r>
            <a:r>
              <a:rPr lang="en-US" baseline="30000" dirty="0" smtClean="0">
                <a:solidFill>
                  <a:srgbClr val="3366FF"/>
                </a:solidFill>
              </a:rPr>
              <a:t>(k-1)</a:t>
            </a:r>
            <a:r>
              <a:rPr lang="en-US" dirty="0" smtClean="0">
                <a:solidFill>
                  <a:srgbClr val="3366FF"/>
                </a:solidFill>
              </a:rPr>
              <a:t> objects.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Conclusion: a tree of height </a:t>
            </a:r>
            <a:r>
              <a:rPr lang="en-US" dirty="0" err="1" smtClean="0">
                <a:solidFill>
                  <a:srgbClr val="3366FF"/>
                </a:solidFill>
              </a:rPr>
              <a:t>k</a:t>
            </a:r>
            <a:r>
              <a:rPr lang="en-US" dirty="0" smtClean="0">
                <a:solidFill>
                  <a:srgbClr val="3366FF"/>
                </a:solidFill>
              </a:rPr>
              <a:t> contains 2</a:t>
            </a:r>
            <a:r>
              <a:rPr lang="en-US" baseline="30000" dirty="0" smtClean="0">
                <a:solidFill>
                  <a:srgbClr val="3366FF"/>
                </a:solidFill>
              </a:rPr>
              <a:t>k</a:t>
            </a:r>
            <a:r>
              <a:rPr lang="en-US" dirty="0" smtClean="0">
                <a:solidFill>
                  <a:srgbClr val="3366FF"/>
                </a:solidFill>
              </a:rPr>
              <a:t> objects.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97527"/>
            <a:ext cx="9432758" cy="58604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Analysis: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Base case</a:t>
            </a:r>
            <a:r>
              <a:rPr lang="en-US" dirty="0" smtClean="0"/>
              <a:t>: tree of height 0 contains 1 object.</a:t>
            </a:r>
          </a:p>
          <a:p>
            <a:pPr lvl="1"/>
            <a:r>
              <a:rPr lang="en-US" dirty="0" smtClean="0">
                <a:solidFill>
                  <a:srgbClr val="660066"/>
                </a:solidFill>
              </a:rPr>
              <a:t>Induction: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Tree of height </a:t>
            </a:r>
            <a:r>
              <a:rPr lang="en-US" dirty="0" err="1" smtClean="0">
                <a:solidFill>
                  <a:srgbClr val="3366FF"/>
                </a:solidFill>
              </a:rPr>
              <a:t>k</a:t>
            </a:r>
            <a:r>
              <a:rPr lang="en-US" dirty="0" smtClean="0">
                <a:solidFill>
                  <a:srgbClr val="3366FF"/>
                </a:solidFill>
              </a:rPr>
              <a:t> is built from two trees of height k-1.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Induction: a tree of height k-1 contains at least 2</a:t>
            </a:r>
            <a:r>
              <a:rPr lang="en-US" baseline="30000" dirty="0" smtClean="0">
                <a:solidFill>
                  <a:srgbClr val="3366FF"/>
                </a:solidFill>
              </a:rPr>
              <a:t>(k-1)</a:t>
            </a:r>
            <a:r>
              <a:rPr lang="en-US" dirty="0" smtClean="0">
                <a:solidFill>
                  <a:srgbClr val="3366FF"/>
                </a:solidFill>
              </a:rPr>
              <a:t> objects.</a:t>
            </a:r>
          </a:p>
          <a:p>
            <a:pPr lvl="2"/>
            <a:r>
              <a:rPr lang="en-US" dirty="0" smtClean="0">
                <a:solidFill>
                  <a:srgbClr val="3366FF"/>
                </a:solidFill>
              </a:rPr>
              <a:t>Conclusion: a tree of height </a:t>
            </a:r>
            <a:r>
              <a:rPr lang="en-US" dirty="0" err="1" smtClean="0">
                <a:solidFill>
                  <a:srgbClr val="3366FF"/>
                </a:solidFill>
              </a:rPr>
              <a:t>k</a:t>
            </a:r>
            <a:r>
              <a:rPr lang="en-US" dirty="0" smtClean="0">
                <a:solidFill>
                  <a:srgbClr val="3366FF"/>
                </a:solidFill>
              </a:rPr>
              <a:t> contains 2</a:t>
            </a:r>
            <a:r>
              <a:rPr lang="en-US" baseline="30000" dirty="0" smtClean="0">
                <a:solidFill>
                  <a:srgbClr val="3366FF"/>
                </a:solidFill>
              </a:rPr>
              <a:t>k</a:t>
            </a:r>
            <a:r>
              <a:rPr lang="en-US" dirty="0" smtClean="0">
                <a:solidFill>
                  <a:srgbClr val="3366FF"/>
                </a:solidFill>
              </a:rPr>
              <a:t> objects.</a:t>
            </a:r>
          </a:p>
          <a:p>
            <a:pPr lvl="1">
              <a:buClr>
                <a:srgbClr val="000000"/>
              </a:buClr>
            </a:pPr>
            <a:endParaRPr lang="en-US" dirty="0" smtClean="0">
              <a:solidFill>
                <a:srgbClr val="660066"/>
              </a:solidFill>
            </a:endParaRPr>
          </a:p>
          <a:p>
            <a:pPr lvl="1">
              <a:buClr>
                <a:srgbClr val="000000"/>
              </a:buClr>
            </a:pPr>
            <a:r>
              <a:rPr lang="en-US" dirty="0" smtClean="0">
                <a:solidFill>
                  <a:srgbClr val="660066"/>
                </a:solidFill>
              </a:rPr>
              <a:t>Conclusion:</a:t>
            </a:r>
          </a:p>
          <a:p>
            <a:pPr lvl="2">
              <a:buClr>
                <a:srgbClr val="000000"/>
              </a:buClr>
            </a:pPr>
            <a:r>
              <a:rPr lang="en-US" dirty="0" smtClean="0"/>
              <a:t>Each tree is of height O(log n)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/>
          <a:p>
            <a:r>
              <a:rPr lang="en-US" dirty="0" smtClean="0"/>
              <a:t>Running time of (</a:t>
            </a:r>
            <a:r>
              <a:rPr lang="en-US" dirty="0" smtClean="0">
                <a:solidFill>
                  <a:srgbClr val="C00000"/>
                </a:solidFill>
              </a:rPr>
              <a:t>Find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Union</a:t>
            </a:r>
            <a:r>
              <a:rPr lang="en-US" dirty="0" smtClean="0"/>
              <a:t>):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28386835"/>
              </p:ext>
            </p:extLst>
          </p:nvPr>
        </p:nvGraphicFramePr>
        <p:xfrm>
          <a:off x="4508500" y="16510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01" name="Chart" r:id="rId9" imgW="4572000" imgH="5143500" progId="MSGraph.Chart.8">
                  <p:embed followColorScheme="full"/>
                </p:oleObj>
              </mc:Choice>
              <mc:Fallback>
                <p:oleObj name="Chart" r:id="rId9" imgW="4572000" imgH="5143500" progId="MSGraph.Chart.8">
                  <p:embed followColorScheme="full"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651000"/>
                        <a:ext cx="4572000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Answers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199" y="1600200"/>
            <a:ext cx="4398579" cy="4525963"/>
          </a:xfrm>
        </p:spPr>
        <p:txBody>
          <a:bodyPr>
            <a:noAutofit/>
          </a:bodyPr>
          <a:lstStyle/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O(1)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O(1)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O(1)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O(n)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O(n)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O(1)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O(n)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O(n)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O(log n)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O(log n)</a:t>
            </a:r>
          </a:p>
          <a:p>
            <a:pPr marL="514350" indent="-514350">
              <a:spcAft>
                <a:spcPts val="0"/>
              </a:spcAft>
              <a:buClr>
                <a:schemeClr val="tx1"/>
              </a:buClr>
              <a:buAutoNum type="arabicPeriod"/>
            </a:pPr>
            <a:r>
              <a:rPr lang="en-US" dirty="0" smtClean="0"/>
              <a:t>None of the above.</a:t>
            </a:r>
          </a:p>
        </p:txBody>
      </p:sp>
      <p:sp>
        <p:nvSpPr>
          <p:cNvPr id="8" name="TPResponseCounter" hidden="1"/>
          <p:cNvSpPr/>
          <p:nvPr>
            <p:custDataLst>
              <p:tags r:id="rId5"/>
            </p:custDataLst>
          </p:nvPr>
        </p:nvSpPr>
        <p:spPr bwMode="auto">
          <a:xfrm>
            <a:off x="254000" y="5842000"/>
            <a:ext cx="1905000" cy="889000"/>
          </a:xfrm>
          <a:prstGeom prst="ellipse">
            <a:avLst/>
          </a:prstGeom>
          <a:solidFill>
            <a:scrgbClr r="0" g="0" b="0">
              <a:alpha val="50000"/>
            </a:scrgbClr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 anchorCtr="1"/>
          <a:lstStyle/>
          <a:p>
            <a:pPr algn="ctr"/>
            <a:r>
              <a:rPr lang="en-US" sz="2000" smtClean="0">
                <a:latin typeface="Tahoma"/>
              </a:rPr>
              <a:t>15 of 50</a:t>
            </a:r>
            <a:endParaRPr lang="en-US" sz="2000">
              <a:latin typeface="Tahoma"/>
            </a:endParaRPr>
          </a:p>
        </p:txBody>
      </p:sp>
      <p:sp>
        <p:nvSpPr>
          <p:cNvPr id="9" name="CAI1"/>
          <p:cNvSpPr/>
          <p:nvPr>
            <p:custDataLst>
              <p:tags r:id="rId6"/>
            </p:custDataLst>
          </p:nvPr>
        </p:nvSpPr>
        <p:spPr bwMode="auto">
          <a:xfrm rot="10800000">
            <a:off x="172719" y="4007781"/>
            <a:ext cx="355600" cy="3556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349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Dur="0" restart="neve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Given a set of objects: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Union: </a:t>
            </a:r>
            <a:r>
              <a:rPr lang="en-US" sz="2000" dirty="0" smtClean="0"/>
              <a:t>connect two objects</a:t>
            </a:r>
          </a:p>
          <a:p>
            <a:pPr lvl="1"/>
            <a:r>
              <a:rPr lang="en-US" sz="2000" dirty="0" smtClean="0">
                <a:solidFill>
                  <a:srgbClr val="800080"/>
                </a:solidFill>
              </a:rPr>
              <a:t>Find:</a:t>
            </a:r>
            <a:r>
              <a:rPr lang="en-US" sz="2000" dirty="0" smtClean="0"/>
              <a:t> is there a path connecting the two objects?</a:t>
            </a:r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Transitivity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dirty="0" smtClean="0"/>
              <a:t> is connected to </a:t>
            </a:r>
            <a:r>
              <a:rPr lang="en-US" sz="2000" b="1" dirty="0" smtClean="0">
                <a:solidFill>
                  <a:schemeClr val="tx1"/>
                </a:solidFill>
              </a:rPr>
              <a:t>q</a:t>
            </a:r>
            <a:r>
              <a:rPr lang="en-US" sz="2000" dirty="0" smtClean="0"/>
              <a:t> and                                                                  if </a:t>
            </a:r>
            <a:r>
              <a:rPr lang="en-US" sz="2000" b="1" dirty="0" smtClean="0">
                <a:solidFill>
                  <a:schemeClr val="tx1"/>
                </a:solidFill>
              </a:rPr>
              <a:t>q</a:t>
            </a:r>
            <a:r>
              <a:rPr lang="en-US" sz="2000" dirty="0" smtClean="0"/>
              <a:t> is connected to </a:t>
            </a:r>
            <a:r>
              <a:rPr lang="en-US" sz="2000" b="1" dirty="0" smtClean="0">
                <a:solidFill>
                  <a:schemeClr val="tx1"/>
                </a:solidFill>
              </a:rPr>
              <a:t>r</a:t>
            </a:r>
            <a:r>
              <a:rPr lang="en-US" sz="2000" dirty="0" smtClean="0"/>
              <a:t>,                                                                    then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dirty="0" smtClean="0"/>
              <a:t> is connected to </a:t>
            </a:r>
            <a:r>
              <a:rPr lang="en-US" sz="2000" b="1" dirty="0" smtClean="0">
                <a:solidFill>
                  <a:schemeClr val="tx1"/>
                </a:solidFill>
              </a:rPr>
              <a:t>r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Connected components:</a:t>
            </a:r>
          </a:p>
          <a:p>
            <a:pPr lvl="1"/>
            <a:r>
              <a:rPr lang="en-US" sz="2000" dirty="0" smtClean="0"/>
              <a:t>Maximal set of mutually                                                           connected objects.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Dynamic Connectivity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948492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884198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16345" y="5727033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948492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884198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16345" y="3152274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8492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884198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416345" y="4451685"/>
            <a:ext cx="471257" cy="471257"/>
          </a:xfrm>
          <a:prstGeom prst="ellipse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5" idx="2"/>
            <a:endCxn id="16" idx="6"/>
          </p:cNvCxnSpPr>
          <p:nvPr/>
        </p:nvCxnSpPr>
        <p:spPr bwMode="auto">
          <a:xfrm flipH="1">
            <a:off x="6887602" y="468731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20"/>
          <p:cNvCxnSpPr>
            <a:stCxn id="9" idx="4"/>
            <a:endCxn id="4" idx="4"/>
          </p:cNvCxnSpPr>
          <p:nvPr/>
        </p:nvCxnSpPr>
        <p:spPr bwMode="auto">
          <a:xfrm rot="5400000">
            <a:off x="6651974" y="4730437"/>
            <a:ext cx="12700" cy="2935706"/>
          </a:xfrm>
          <a:prstGeom prst="curvedConnector3">
            <a:avLst>
              <a:gd name="adj1" fmla="val 3537938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2"/>
          <p:cNvCxnSpPr>
            <a:stCxn id="14" idx="6"/>
            <a:endCxn id="16" idx="2"/>
          </p:cNvCxnSpPr>
          <p:nvPr/>
        </p:nvCxnSpPr>
        <p:spPr bwMode="auto">
          <a:xfrm>
            <a:off x="5419749" y="4687314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>
            <a:stCxn id="11" idx="6"/>
            <a:endCxn id="13" idx="2"/>
          </p:cNvCxnSpPr>
          <p:nvPr/>
        </p:nvCxnSpPr>
        <p:spPr bwMode="auto">
          <a:xfrm>
            <a:off x="5419749" y="3387903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13" idx="6"/>
            <a:endCxn id="12" idx="2"/>
          </p:cNvCxnSpPr>
          <p:nvPr/>
        </p:nvCxnSpPr>
        <p:spPr bwMode="auto">
          <a:xfrm>
            <a:off x="6887602" y="3387903"/>
            <a:ext cx="996596" cy="0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33"/>
          <p:cNvCxnSpPr>
            <a:stCxn id="10" idx="0"/>
            <a:endCxn id="16" idx="4"/>
          </p:cNvCxnSpPr>
          <p:nvPr/>
        </p:nvCxnSpPr>
        <p:spPr bwMode="auto">
          <a:xfrm flipV="1">
            <a:off x="6651974" y="4922942"/>
            <a:ext cx="0" cy="804091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Curved Connector 36"/>
          <p:cNvCxnSpPr>
            <a:stCxn id="12" idx="0"/>
            <a:endCxn id="11" idx="0"/>
          </p:cNvCxnSpPr>
          <p:nvPr/>
        </p:nvCxnSpPr>
        <p:spPr bwMode="auto">
          <a:xfrm rot="16200000" flipV="1">
            <a:off x="6651974" y="1684421"/>
            <a:ext cx="12700" cy="2935706"/>
          </a:xfrm>
          <a:prstGeom prst="curvedConnector3">
            <a:avLst>
              <a:gd name="adj1" fmla="val 2420694"/>
            </a:avLst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4582712" y="2654658"/>
            <a:ext cx="4174878" cy="4203342"/>
            <a:chOff x="1551516" y="2701981"/>
            <a:chExt cx="4174878" cy="4203342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51516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943142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334768" y="2701981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551516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943142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334768" y="4103095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551516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943142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334768" y="5504209"/>
              <a:ext cx="1391626" cy="1401114"/>
            </a:xfrm>
            <a:prstGeom prst="rect">
              <a:avLst/>
            </a:prstGeom>
            <a:noFill/>
            <a:ln w="34925" cap="flat" cmpd="sng" algn="ctr">
              <a:solidFill>
                <a:srgbClr val="00B0F0">
                  <a:alpha val="51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p) p = parent[p]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parent[q]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q) q = parent[q]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sz="22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parent[q]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2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Link q to p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size[p]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parent[p]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Link p to q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size[q]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size[p]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size[q]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-288925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  <a:latin typeface="Courier"/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Weighted Union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Quick-find and Quick-union are slow:</a:t>
            </a:r>
          </a:p>
          <a:p>
            <a:pPr lvl="1"/>
            <a:r>
              <a:rPr lang="en-US" sz="2400" dirty="0" smtClean="0"/>
              <a:t>Union and/or find is expensive</a:t>
            </a:r>
          </a:p>
          <a:p>
            <a:pPr lvl="1"/>
            <a:r>
              <a:rPr lang="en-US" sz="2400" dirty="0" smtClean="0"/>
              <a:t>Quick-union: tree is too deep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Weighted-union is faster:</a:t>
            </a:r>
          </a:p>
          <a:p>
            <a:pPr lvl="1"/>
            <a:r>
              <a:rPr lang="en-US" sz="2400" dirty="0" smtClean="0"/>
              <a:t>Trees too balanced: O(log n)</a:t>
            </a:r>
          </a:p>
          <a:p>
            <a:pPr lvl="1"/>
            <a:r>
              <a:rPr lang="en-US" sz="2400" dirty="0" smtClean="0"/>
              <a:t>Union </a:t>
            </a:r>
            <a:r>
              <a:rPr lang="en-US" sz="2400" i="1" dirty="0" smtClean="0"/>
              <a:t>and</a:t>
            </a:r>
            <a:r>
              <a:rPr lang="en-US" sz="2400" dirty="0" smtClean="0"/>
              <a:t> find are O(log n)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Union-Find Summary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24526" y="5004150"/>
          <a:ext cx="5341611" cy="180622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8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quick-find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quick-union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weighted-union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Improvement?!</a:t>
            </a:r>
            <a:endParaRPr lang="en-US" dirty="0"/>
          </a:p>
        </p:txBody>
      </p:sp>
      <p:pic>
        <p:nvPicPr>
          <p:cNvPr id="2663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09" y="666424"/>
            <a:ext cx="5802599" cy="165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9892"/>
            <a:ext cx="1783099" cy="183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967" y="2563319"/>
            <a:ext cx="6668712" cy="398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5733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 marL="3235325" indent="-3055938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After finding the root</a:t>
            </a:r>
            <a:r>
              <a:rPr lang="en-US" sz="2400" dirty="0" smtClean="0"/>
              <a:t>: set the parent of each traversed node       to the root.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327044" y="4907487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54277" y="4038105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39593" y="4117811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rot="5400000" flipH="1" flipV="1">
            <a:off x="585094" y="4552989"/>
            <a:ext cx="502532" cy="32540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58" idx="5"/>
            <a:endCxn id="12" idx="1"/>
          </p:cNvCxnSpPr>
          <p:nvPr/>
        </p:nvCxnSpPr>
        <p:spPr bwMode="auto">
          <a:xfrm rot="16200000" flipH="1">
            <a:off x="1690538" y="3774366"/>
            <a:ext cx="458748" cy="18767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3430501" y="2698024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2070595" y="2688984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1487191" y="3299941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773196" y="3312117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601980" y="2026450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59" idx="1"/>
            <a:endCxn id="57" idx="5"/>
          </p:cNvCxnSpPr>
          <p:nvPr/>
        </p:nvCxnSpPr>
        <p:spPr bwMode="auto">
          <a:xfrm rot="16200000" flipV="1">
            <a:off x="2449216" y="2988136"/>
            <a:ext cx="342391" cy="42185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Arrow Connector 61"/>
          <p:cNvCxnSpPr>
            <a:stCxn id="58" idx="7"/>
            <a:endCxn id="57" idx="3"/>
          </p:cNvCxnSpPr>
          <p:nvPr/>
        </p:nvCxnSpPr>
        <p:spPr bwMode="auto">
          <a:xfrm rot="5400000" flipH="1" flipV="1">
            <a:off x="1812301" y="3041647"/>
            <a:ext cx="330215" cy="30266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>
            <a:stCxn id="57" idx="7"/>
            <a:endCxn id="60" idx="3"/>
          </p:cNvCxnSpPr>
          <p:nvPr/>
        </p:nvCxnSpPr>
        <p:spPr bwMode="auto">
          <a:xfrm rot="5400000" flipH="1" flipV="1">
            <a:off x="2343907" y="2430912"/>
            <a:ext cx="381791" cy="25064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>
            <a:stCxn id="60" idx="5"/>
            <a:endCxn id="56" idx="1"/>
          </p:cNvCxnSpPr>
          <p:nvPr/>
        </p:nvCxnSpPr>
        <p:spPr bwMode="auto">
          <a:xfrm rot="16200000" flipH="1">
            <a:off x="3019339" y="2286862"/>
            <a:ext cx="390832" cy="54777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65"/>
          <p:cNvSpPr/>
          <p:nvPr/>
        </p:nvSpPr>
        <p:spPr bwMode="auto">
          <a:xfrm>
            <a:off x="2083391" y="3304096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6" idx="0"/>
            <a:endCxn id="57" idx="4"/>
          </p:cNvCxnSpPr>
          <p:nvPr/>
        </p:nvCxnSpPr>
        <p:spPr bwMode="auto">
          <a:xfrm rot="16200000" flipV="1">
            <a:off x="2166467" y="3188657"/>
            <a:ext cx="218082" cy="1279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Arrow Connector 75"/>
          <p:cNvCxnSpPr>
            <a:stCxn id="13" idx="7"/>
            <a:endCxn id="58" idx="3"/>
          </p:cNvCxnSpPr>
          <p:nvPr/>
        </p:nvCxnSpPr>
        <p:spPr bwMode="auto">
          <a:xfrm rot="5400000" flipH="1" flipV="1">
            <a:off x="1146544" y="3778490"/>
            <a:ext cx="538454" cy="25912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131867" y="5942208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>
            <a:endCxn id="11" idx="4"/>
          </p:cNvCxnSpPr>
          <p:nvPr/>
        </p:nvCxnSpPr>
        <p:spPr bwMode="auto">
          <a:xfrm rot="5400000" flipH="1" flipV="1">
            <a:off x="114460" y="5600164"/>
            <a:ext cx="702218" cy="12903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85"/>
          <p:cNvSpPr/>
          <p:nvPr/>
        </p:nvSpPr>
        <p:spPr bwMode="auto">
          <a:xfrm>
            <a:off x="899224" y="5920818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/>
          <p:cNvCxnSpPr>
            <a:stCxn id="86" idx="7"/>
            <a:endCxn id="91" idx="3"/>
          </p:cNvCxnSpPr>
          <p:nvPr/>
        </p:nvCxnSpPr>
        <p:spPr bwMode="auto">
          <a:xfrm rot="5400000" flipH="1" flipV="1">
            <a:off x="989160" y="5492068"/>
            <a:ext cx="744898" cy="23154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Oval 88"/>
          <p:cNvSpPr/>
          <p:nvPr/>
        </p:nvSpPr>
        <p:spPr bwMode="auto">
          <a:xfrm>
            <a:off x="1987412" y="5912797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/>
          <p:cNvCxnSpPr>
            <a:stCxn id="89" idx="1"/>
            <a:endCxn id="91" idx="5"/>
          </p:cNvCxnSpPr>
          <p:nvPr/>
        </p:nvCxnSpPr>
        <p:spPr bwMode="auto">
          <a:xfrm rot="16200000" flipV="1">
            <a:off x="1537265" y="5462650"/>
            <a:ext cx="736877" cy="28235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1417910" y="4888776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>
            <a:stCxn id="91" idx="1"/>
            <a:endCxn id="13" idx="5"/>
          </p:cNvCxnSpPr>
          <p:nvPr/>
        </p:nvCxnSpPr>
        <p:spPr bwMode="auto">
          <a:xfrm rot="16200000" flipV="1">
            <a:off x="1139884" y="4610749"/>
            <a:ext cx="483821" cy="19117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H="1">
            <a:off x="1424769" y="4540417"/>
            <a:ext cx="4989762" cy="2640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 marL="3235325" indent="-3055938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After finding the root</a:t>
            </a:r>
            <a:r>
              <a:rPr lang="en-US" sz="2400" dirty="0" smtClean="0"/>
              <a:t>: set the parent of each traversed node       to the root.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327044" y="4907487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954277" y="4038105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39593" y="4117811"/>
            <a:ext cx="406084" cy="40608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rot="5400000" flipH="1" flipV="1">
            <a:off x="585094" y="4552989"/>
            <a:ext cx="502532" cy="32540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58" idx="5"/>
            <a:endCxn id="12" idx="1"/>
          </p:cNvCxnSpPr>
          <p:nvPr/>
        </p:nvCxnSpPr>
        <p:spPr bwMode="auto">
          <a:xfrm rot="16200000" flipH="1">
            <a:off x="1690538" y="3774366"/>
            <a:ext cx="458748" cy="18767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3430501" y="2698024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2070595" y="2688984"/>
            <a:ext cx="397030" cy="3970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1487191" y="3299941"/>
            <a:ext cx="397030" cy="3970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773196" y="3312117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601980" y="2026450"/>
            <a:ext cx="397030" cy="3970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59" idx="1"/>
            <a:endCxn id="57" idx="5"/>
          </p:cNvCxnSpPr>
          <p:nvPr/>
        </p:nvCxnSpPr>
        <p:spPr bwMode="auto">
          <a:xfrm rot="16200000" flipV="1">
            <a:off x="2449216" y="2988136"/>
            <a:ext cx="342391" cy="42185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Arrow Connector 61"/>
          <p:cNvCxnSpPr>
            <a:stCxn id="58" idx="7"/>
            <a:endCxn id="57" idx="3"/>
          </p:cNvCxnSpPr>
          <p:nvPr/>
        </p:nvCxnSpPr>
        <p:spPr bwMode="auto">
          <a:xfrm rot="5400000" flipH="1" flipV="1">
            <a:off x="1812301" y="3041647"/>
            <a:ext cx="330215" cy="30266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>
            <a:stCxn id="57" idx="7"/>
            <a:endCxn id="60" idx="3"/>
          </p:cNvCxnSpPr>
          <p:nvPr/>
        </p:nvCxnSpPr>
        <p:spPr bwMode="auto">
          <a:xfrm rot="5400000" flipH="1" flipV="1">
            <a:off x="2343907" y="2430912"/>
            <a:ext cx="381791" cy="25064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>
            <a:stCxn id="60" idx="5"/>
            <a:endCxn id="56" idx="1"/>
          </p:cNvCxnSpPr>
          <p:nvPr/>
        </p:nvCxnSpPr>
        <p:spPr bwMode="auto">
          <a:xfrm rot="16200000" flipH="1">
            <a:off x="3019339" y="2286862"/>
            <a:ext cx="390832" cy="54777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65"/>
          <p:cNvSpPr/>
          <p:nvPr/>
        </p:nvSpPr>
        <p:spPr bwMode="auto">
          <a:xfrm>
            <a:off x="2083391" y="3304096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6" idx="0"/>
            <a:endCxn id="57" idx="4"/>
          </p:cNvCxnSpPr>
          <p:nvPr/>
        </p:nvCxnSpPr>
        <p:spPr bwMode="auto">
          <a:xfrm rot="16200000" flipV="1">
            <a:off x="2166467" y="3188657"/>
            <a:ext cx="218082" cy="1279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Arrow Connector 75"/>
          <p:cNvCxnSpPr>
            <a:stCxn id="13" idx="7"/>
            <a:endCxn id="58" idx="3"/>
          </p:cNvCxnSpPr>
          <p:nvPr/>
        </p:nvCxnSpPr>
        <p:spPr bwMode="auto">
          <a:xfrm rot="5400000" flipH="1" flipV="1">
            <a:off x="1146544" y="3778490"/>
            <a:ext cx="538454" cy="25912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131867" y="5942208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>
            <a:endCxn id="11" idx="4"/>
          </p:cNvCxnSpPr>
          <p:nvPr/>
        </p:nvCxnSpPr>
        <p:spPr bwMode="auto">
          <a:xfrm rot="5400000" flipH="1" flipV="1">
            <a:off x="114460" y="5600164"/>
            <a:ext cx="702218" cy="12903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85"/>
          <p:cNvSpPr/>
          <p:nvPr/>
        </p:nvSpPr>
        <p:spPr bwMode="auto">
          <a:xfrm>
            <a:off x="899224" y="5920818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/>
          <p:cNvCxnSpPr>
            <a:stCxn id="86" idx="7"/>
            <a:endCxn id="91" idx="3"/>
          </p:cNvCxnSpPr>
          <p:nvPr/>
        </p:nvCxnSpPr>
        <p:spPr bwMode="auto">
          <a:xfrm rot="5400000" flipH="1" flipV="1">
            <a:off x="989160" y="5492068"/>
            <a:ext cx="744898" cy="23154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Oval 88"/>
          <p:cNvSpPr/>
          <p:nvPr/>
        </p:nvSpPr>
        <p:spPr bwMode="auto">
          <a:xfrm>
            <a:off x="1987412" y="5912797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/>
          <p:cNvCxnSpPr>
            <a:stCxn id="89" idx="1"/>
            <a:endCxn id="91" idx="5"/>
          </p:cNvCxnSpPr>
          <p:nvPr/>
        </p:nvCxnSpPr>
        <p:spPr bwMode="auto">
          <a:xfrm rot="16200000" flipV="1">
            <a:off x="1537265" y="5462650"/>
            <a:ext cx="736877" cy="28235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1417910" y="4888776"/>
            <a:ext cx="406084" cy="40608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>
            <a:stCxn id="91" idx="1"/>
            <a:endCxn id="13" idx="5"/>
          </p:cNvCxnSpPr>
          <p:nvPr/>
        </p:nvCxnSpPr>
        <p:spPr bwMode="auto">
          <a:xfrm rot="16200000" flipV="1">
            <a:off x="1139884" y="4610749"/>
            <a:ext cx="483821" cy="19117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rot="16200000" flipH="1">
            <a:off x="1424769" y="4540417"/>
            <a:ext cx="4989762" cy="2640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1778012" y="6427113"/>
            <a:ext cx="2216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find(11, 32)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 marL="3235325" indent="-3055938">
              <a:buNone/>
            </a:pPr>
            <a:r>
              <a:rPr lang="en-US" sz="2400" dirty="0" smtClean="0">
                <a:solidFill>
                  <a:srgbClr val="800000"/>
                </a:solidFill>
              </a:rPr>
              <a:t>After finding the root</a:t>
            </a:r>
            <a:r>
              <a:rPr lang="en-US" sz="2400" dirty="0" smtClean="0"/>
              <a:t>: set the parent of each traversed node       to the root.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4173033" y="3463743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89480" y="3423153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785582" y="2674067"/>
            <a:ext cx="406084" cy="40608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stCxn id="11" idx="7"/>
            <a:endCxn id="13" idx="3"/>
          </p:cNvCxnSpPr>
          <p:nvPr/>
        </p:nvCxnSpPr>
        <p:spPr bwMode="auto">
          <a:xfrm rot="5400000" flipH="1" flipV="1">
            <a:off x="4431083" y="3109245"/>
            <a:ext cx="502532" cy="32540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>
            <a:stCxn id="58" idx="5"/>
            <a:endCxn id="12" idx="1"/>
          </p:cNvCxnSpPr>
          <p:nvPr/>
        </p:nvCxnSpPr>
        <p:spPr bwMode="auto">
          <a:xfrm rot="16200000" flipH="1">
            <a:off x="6532425" y="3166098"/>
            <a:ext cx="445380" cy="18767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55"/>
          <p:cNvSpPr/>
          <p:nvPr/>
        </p:nvSpPr>
        <p:spPr bwMode="auto">
          <a:xfrm>
            <a:off x="8746970" y="2698024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387064" y="2688984"/>
            <a:ext cx="397030" cy="3970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6322394" y="2698357"/>
            <a:ext cx="397030" cy="3970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8089665" y="3312117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918449" y="2026450"/>
            <a:ext cx="397030" cy="3970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59" idx="1"/>
            <a:endCxn id="57" idx="5"/>
          </p:cNvCxnSpPr>
          <p:nvPr/>
        </p:nvCxnSpPr>
        <p:spPr bwMode="auto">
          <a:xfrm rot="16200000" flipV="1">
            <a:off x="7765685" y="2988136"/>
            <a:ext cx="342391" cy="42185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Arrow Connector 61"/>
          <p:cNvCxnSpPr>
            <a:stCxn id="58" idx="7"/>
            <a:endCxn id="60" idx="2"/>
          </p:cNvCxnSpPr>
          <p:nvPr/>
        </p:nvCxnSpPr>
        <p:spPr bwMode="auto">
          <a:xfrm rot="5400000" flipH="1" flipV="1">
            <a:off x="7024096" y="1862149"/>
            <a:ext cx="531536" cy="125716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>
            <a:stCxn id="57" idx="7"/>
            <a:endCxn id="60" idx="3"/>
          </p:cNvCxnSpPr>
          <p:nvPr/>
        </p:nvCxnSpPr>
        <p:spPr bwMode="auto">
          <a:xfrm rot="5400000" flipH="1" flipV="1">
            <a:off x="7660376" y="2430912"/>
            <a:ext cx="381791" cy="25064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Arrow Connector 63"/>
          <p:cNvCxnSpPr>
            <a:stCxn id="60" idx="5"/>
            <a:endCxn id="56" idx="1"/>
          </p:cNvCxnSpPr>
          <p:nvPr/>
        </p:nvCxnSpPr>
        <p:spPr bwMode="auto">
          <a:xfrm rot="16200000" flipH="1">
            <a:off x="8335808" y="2286862"/>
            <a:ext cx="390832" cy="54777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1424769" y="4540417"/>
            <a:ext cx="4989762" cy="26401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65"/>
          <p:cNvSpPr/>
          <p:nvPr/>
        </p:nvSpPr>
        <p:spPr bwMode="auto">
          <a:xfrm>
            <a:off x="7399860" y="3304096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6" idx="0"/>
            <a:endCxn id="57" idx="4"/>
          </p:cNvCxnSpPr>
          <p:nvPr/>
        </p:nvCxnSpPr>
        <p:spPr bwMode="auto">
          <a:xfrm rot="16200000" flipV="1">
            <a:off x="7482936" y="3188657"/>
            <a:ext cx="218082" cy="1279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Arrow Connector 75"/>
          <p:cNvCxnSpPr>
            <a:stCxn id="13" idx="7"/>
            <a:endCxn id="60" idx="2"/>
          </p:cNvCxnSpPr>
          <p:nvPr/>
        </p:nvCxnSpPr>
        <p:spPr bwMode="auto">
          <a:xfrm rot="5400000" flipH="1" flipV="1">
            <a:off x="6271036" y="1086125"/>
            <a:ext cx="508572" cy="278625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3991224" y="4498464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>
            <a:stCxn id="82" idx="0"/>
            <a:endCxn id="11" idx="4"/>
          </p:cNvCxnSpPr>
          <p:nvPr/>
        </p:nvCxnSpPr>
        <p:spPr bwMode="auto">
          <a:xfrm rot="5400000" flipH="1" flipV="1">
            <a:off x="3970852" y="4093242"/>
            <a:ext cx="628637" cy="18180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85"/>
          <p:cNvSpPr/>
          <p:nvPr/>
        </p:nvSpPr>
        <p:spPr bwMode="auto">
          <a:xfrm>
            <a:off x="5012534" y="3741760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/>
          <p:cNvCxnSpPr>
            <a:stCxn id="86" idx="7"/>
            <a:endCxn id="91" idx="3"/>
          </p:cNvCxnSpPr>
          <p:nvPr/>
        </p:nvCxnSpPr>
        <p:spPr bwMode="auto">
          <a:xfrm rot="5400000" flipH="1" flipV="1">
            <a:off x="5102470" y="3313010"/>
            <a:ext cx="744898" cy="23154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Oval 88"/>
          <p:cNvSpPr/>
          <p:nvPr/>
        </p:nvSpPr>
        <p:spPr bwMode="auto">
          <a:xfrm>
            <a:off x="6100722" y="3733739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/>
          <p:cNvCxnSpPr>
            <a:stCxn id="89" idx="1"/>
            <a:endCxn id="91" idx="5"/>
          </p:cNvCxnSpPr>
          <p:nvPr/>
        </p:nvCxnSpPr>
        <p:spPr bwMode="auto">
          <a:xfrm rot="16200000" flipV="1">
            <a:off x="5650575" y="3283592"/>
            <a:ext cx="736877" cy="28235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90"/>
          <p:cNvSpPr/>
          <p:nvPr/>
        </p:nvSpPr>
        <p:spPr bwMode="auto">
          <a:xfrm>
            <a:off x="5531220" y="2709718"/>
            <a:ext cx="406084" cy="40608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>
            <a:stCxn id="91" idx="7"/>
            <a:endCxn id="60" idx="2"/>
          </p:cNvCxnSpPr>
          <p:nvPr/>
        </p:nvCxnSpPr>
        <p:spPr bwMode="auto">
          <a:xfrm rot="5400000" flipH="1" flipV="1">
            <a:off x="6626030" y="1476770"/>
            <a:ext cx="544223" cy="204061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778012" y="6427113"/>
            <a:ext cx="2216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find(11, 32)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27044" y="4907487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954277" y="4038105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939593" y="4117811"/>
            <a:ext cx="406084" cy="40608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>
            <a:stCxn id="31" idx="7"/>
            <a:endCxn id="33" idx="3"/>
          </p:cNvCxnSpPr>
          <p:nvPr/>
        </p:nvCxnSpPr>
        <p:spPr bwMode="auto">
          <a:xfrm rot="5400000" flipH="1" flipV="1">
            <a:off x="585094" y="4552989"/>
            <a:ext cx="502532" cy="325405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>
            <a:stCxn id="38" idx="5"/>
            <a:endCxn id="32" idx="1"/>
          </p:cNvCxnSpPr>
          <p:nvPr/>
        </p:nvCxnSpPr>
        <p:spPr bwMode="auto">
          <a:xfrm rot="16200000" flipH="1">
            <a:off x="1690538" y="3774366"/>
            <a:ext cx="458748" cy="18767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3430501" y="2698024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070595" y="2688984"/>
            <a:ext cx="397030" cy="3970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1487191" y="3299941"/>
            <a:ext cx="397030" cy="3970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773196" y="3312117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601980" y="2026450"/>
            <a:ext cx="397030" cy="39703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>
            <a:stCxn id="39" idx="1"/>
            <a:endCxn id="37" idx="5"/>
          </p:cNvCxnSpPr>
          <p:nvPr/>
        </p:nvCxnSpPr>
        <p:spPr bwMode="auto">
          <a:xfrm rot="16200000" flipV="1">
            <a:off x="2449216" y="2988136"/>
            <a:ext cx="342391" cy="42185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>
            <a:stCxn id="38" idx="7"/>
            <a:endCxn id="37" idx="3"/>
          </p:cNvCxnSpPr>
          <p:nvPr/>
        </p:nvCxnSpPr>
        <p:spPr bwMode="auto">
          <a:xfrm rot="5400000" flipH="1" flipV="1">
            <a:off x="1812301" y="3041647"/>
            <a:ext cx="330215" cy="30266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Arrow Connector 42"/>
          <p:cNvCxnSpPr>
            <a:stCxn id="37" idx="7"/>
            <a:endCxn id="40" idx="3"/>
          </p:cNvCxnSpPr>
          <p:nvPr/>
        </p:nvCxnSpPr>
        <p:spPr bwMode="auto">
          <a:xfrm rot="5400000" flipH="1" flipV="1">
            <a:off x="2343907" y="2430912"/>
            <a:ext cx="381791" cy="25064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Arrow Connector 43"/>
          <p:cNvCxnSpPr>
            <a:stCxn id="40" idx="5"/>
            <a:endCxn id="36" idx="1"/>
          </p:cNvCxnSpPr>
          <p:nvPr/>
        </p:nvCxnSpPr>
        <p:spPr bwMode="auto">
          <a:xfrm rot="16200000" flipH="1">
            <a:off x="3019339" y="2286862"/>
            <a:ext cx="390832" cy="54777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2083391" y="3304096"/>
            <a:ext cx="397030" cy="39703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37" idx="4"/>
          </p:cNvCxnSpPr>
          <p:nvPr/>
        </p:nvCxnSpPr>
        <p:spPr bwMode="auto">
          <a:xfrm rot="16200000" flipV="1">
            <a:off x="2166467" y="3188657"/>
            <a:ext cx="218082" cy="1279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Arrow Connector 46"/>
          <p:cNvCxnSpPr>
            <a:stCxn id="33" idx="7"/>
            <a:endCxn id="38" idx="3"/>
          </p:cNvCxnSpPr>
          <p:nvPr/>
        </p:nvCxnSpPr>
        <p:spPr bwMode="auto">
          <a:xfrm rot="5400000" flipH="1" flipV="1">
            <a:off x="1146544" y="3778490"/>
            <a:ext cx="538454" cy="25912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131867" y="5942208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>
            <a:endCxn id="31" idx="4"/>
          </p:cNvCxnSpPr>
          <p:nvPr/>
        </p:nvCxnSpPr>
        <p:spPr bwMode="auto">
          <a:xfrm rot="5400000" flipH="1" flipV="1">
            <a:off x="114460" y="5600164"/>
            <a:ext cx="702218" cy="12903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49"/>
          <p:cNvSpPr/>
          <p:nvPr/>
        </p:nvSpPr>
        <p:spPr bwMode="auto">
          <a:xfrm>
            <a:off x="899224" y="5920818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50" idx="7"/>
            <a:endCxn id="54" idx="3"/>
          </p:cNvCxnSpPr>
          <p:nvPr/>
        </p:nvCxnSpPr>
        <p:spPr bwMode="auto">
          <a:xfrm rot="5400000" flipH="1" flipV="1">
            <a:off x="989160" y="5492068"/>
            <a:ext cx="744898" cy="23154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51"/>
          <p:cNvSpPr/>
          <p:nvPr/>
        </p:nvSpPr>
        <p:spPr bwMode="auto">
          <a:xfrm>
            <a:off x="1987412" y="5912797"/>
            <a:ext cx="406084" cy="406084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stCxn id="52" idx="1"/>
            <a:endCxn id="54" idx="5"/>
          </p:cNvCxnSpPr>
          <p:nvPr/>
        </p:nvCxnSpPr>
        <p:spPr bwMode="auto">
          <a:xfrm rot="16200000" flipV="1">
            <a:off x="1537265" y="5462650"/>
            <a:ext cx="736877" cy="28235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1417910" y="4888776"/>
            <a:ext cx="406084" cy="40608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>
            <a:stCxn id="54" idx="1"/>
            <a:endCxn id="33" idx="5"/>
          </p:cNvCxnSpPr>
          <p:nvPr/>
        </p:nvCxnSpPr>
        <p:spPr bwMode="auto">
          <a:xfrm rot="16200000" flipV="1">
            <a:off x="1139884" y="4610749"/>
            <a:ext cx="483821" cy="19117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findRoot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root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parent[root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root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root 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parent[root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indent="-741363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findRoot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root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parent[root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root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root 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parent[root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p)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2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temp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parent[p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parent[p]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root;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p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temp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indent="-741363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Path Compression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997527"/>
            <a:ext cx="9335069" cy="5860473"/>
          </a:xfrm>
        </p:spPr>
        <p:txBody>
          <a:bodyPr/>
          <a:lstStyle/>
          <a:p>
            <a:pPr>
              <a:buNone/>
            </a:pPr>
            <a:r>
              <a:rPr lang="en-US" sz="2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findRoot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p)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root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parent[root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root) 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2200" dirty="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parent[root]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parent[parent[root]];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root </a:t>
            </a:r>
            <a:r>
              <a:rPr lang="en-US" sz="2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parent[root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4988" lvl="1" indent="-361950"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sz="1000" dirty="0" smtClean="0"/>
          </a:p>
          <a:p>
            <a:pPr marL="534988" lvl="1" indent="-361950">
              <a:buNone/>
            </a:pPr>
            <a:r>
              <a:rPr lang="en-US" sz="2400" dirty="0" smtClean="0"/>
              <a:t>Make every other node in the path point to its grandparent!</a:t>
            </a:r>
          </a:p>
          <a:p>
            <a:pPr lvl="2"/>
            <a:r>
              <a:rPr lang="en-US" sz="2000" dirty="0" smtClean="0"/>
              <a:t>Simple</a:t>
            </a:r>
          </a:p>
          <a:p>
            <a:pPr lvl="2"/>
            <a:r>
              <a:rPr lang="en-US" sz="2000" dirty="0" smtClean="0"/>
              <a:t>Works as well!</a:t>
            </a:r>
          </a:p>
          <a:p>
            <a:pPr lvl="1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Alternative Path Compression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Theorem:                              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Tarjan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1975]</a:t>
            </a:r>
          </a:p>
          <a:p>
            <a:pPr marL="534988" lvl="1" indent="-17463">
              <a:buNone/>
            </a:pPr>
            <a:r>
              <a:rPr lang="en-US" dirty="0" smtClean="0"/>
              <a:t>Starting from empty, any sequence of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smtClean="0"/>
              <a:t> union/find operations on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/>
              <a:t> objects takes: </a:t>
            </a:r>
            <a:r>
              <a:rPr lang="en-US" dirty="0" err="1" smtClean="0">
                <a:solidFill>
                  <a:srgbClr val="FF0000"/>
                </a:solidFill>
                <a:latin typeface="Times"/>
                <a:cs typeface="Times"/>
              </a:rPr>
              <a:t>O(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 +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err="1" smtClean="0">
                <a:solidFill>
                  <a:srgbClr val="FF0000"/>
                </a:solidFill>
                <a:latin typeface="Times"/>
                <a:cs typeface="Times"/>
              </a:rPr>
              <a:t>α(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)</a:t>
            </a:r>
            <a:r>
              <a:rPr lang="en-US" dirty="0" smtClean="0"/>
              <a:t>time.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 smtClean="0"/>
              <a:t>How </a:t>
            </a:r>
            <a:r>
              <a:rPr lang="en-US" sz="3200" strike="sngStrike" dirty="0" smtClean="0"/>
              <a:t>fart</a:t>
            </a:r>
            <a:r>
              <a:rPr lang="en-US" sz="3200" dirty="0" smtClean="0"/>
              <a:t> fast can it be?!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724538" y="3475789"/>
            <a:ext cx="7280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Inverse Ackermann function:  always ≤ 5 in this universe.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 bwMode="auto">
          <a:xfrm rot="5400000" flipH="1" flipV="1">
            <a:off x="5670257" y="2261310"/>
            <a:ext cx="909052" cy="1519907"/>
          </a:xfrm>
          <a:prstGeom prst="straightConnector1">
            <a:avLst/>
          </a:prstGeom>
          <a:solidFill>
            <a:schemeClr val="tx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8105"/>
              </p:ext>
            </p:extLst>
          </p:nvPr>
        </p:nvGraphicFramePr>
        <p:xfrm>
          <a:off x="1818117" y="3990474"/>
          <a:ext cx="2526632" cy="2560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63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err="1" smtClean="0"/>
                        <a:t>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2200" dirty="0" smtClean="0"/>
                        <a:t>(n, n)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8,192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</a:t>
                      </a:r>
                      <a:r>
                        <a:rPr lang="en-US" sz="2200" baseline="30000" dirty="0" smtClean="0"/>
                        <a:t>65533</a:t>
                      </a:r>
                      <a:endParaRPr lang="en-US" sz="22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VECSVWITHSESSION" val="True"/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FIBDISPLAYKEYWORDS" val="True"/>
  <p:tag name="PRRESPONSE4" val="7"/>
  <p:tag name="PRRESPONSE8" val="3"/>
  <p:tag name="ALWAYSOPENPOLL" val="False"/>
  <p:tag name="BULLETTYPE" val="3"/>
  <p:tag name="RESPCOUNTERFORMAT" val="0"/>
  <p:tag name="BACKUPSESSIONS" val="True"/>
  <p:tag name="ROTATIONINTERVAL" val="2"/>
  <p:tag name="RACEANIMATIONSPEED" val="3"/>
  <p:tag name="BUBBLESIZEVISIBLE" val="True"/>
  <p:tag name="CUSTOMCELLFORECOLOR" val="-16777216"/>
  <p:tag name="USESCHEMECOLORS" val="True"/>
  <p:tag name="AUTOSIZEGRID" val="True"/>
  <p:tag name="CHARTLABELS" val="1"/>
  <p:tag name="INCLUDEPPT" val="True"/>
  <p:tag name="ZEROBASED" val="False"/>
  <p:tag name="FIBNUMRESULTS" val="5"/>
  <p:tag name="PRRESPONSE3" val="8"/>
  <p:tag name="PRRESPONSE9" val="2"/>
  <p:tag name="FIRSTDCSSLG@DKLHJIVFUVWYY57I" val="3904"/>
  <p:tag name="CSVFORMAT" val="0"/>
  <p:tag name="COUNTDOWNSECONDS" val="10"/>
  <p:tag name="CHARTVALUEFORMAT" val="0%"/>
  <p:tag name="RACERSMAXDISPLAYED" val="5"/>
  <p:tag name="BUBBLEVALUEFORMAT" val="0.0"/>
  <p:tag name="CUSTOMCELLBACKCOLOR3" val="-268652"/>
  <p:tag name="GRIDOPACITY" val="90"/>
  <p:tag name="RESETCHARTS" val="True"/>
  <p:tag name="INCORRECTPOINTVALUE" val="0"/>
  <p:tag name="FIBDISPLAYRESULTS" val="True"/>
  <p:tag name="PRRESPONSE5" val="6"/>
  <p:tag name="SHOWFLASHWARNING" val="True"/>
  <p:tag name="USESECONDARYMONITOR" val="True"/>
  <p:tag name="INPUTSOURCE" val="1"/>
  <p:tag name="AUTOUPDATEALIASES" val="True"/>
  <p:tag name="MAXRESPONDERS" val="5"/>
  <p:tag name="CUSTOMCELLBACKCOLOR4" val="-8355712"/>
  <p:tag name="GRIDPOSITION" val="1"/>
  <p:tag name="CORRECTPOINTVALUE" val="1"/>
  <p:tag name="FIBINCLUDEOTHER" val="True"/>
  <p:tag name="PRRESPONSE7" val="4"/>
  <p:tag name="NUMRESPONSES" val="1"/>
  <p:tag name="PARTICIPANTSINLEADERBOARD" val="5"/>
  <p:tag name="CUSTOMCELLBACKCOLOR1" val="-657956"/>
  <p:tag name="CHARTCOLORS" val="0"/>
  <p:tag name="AUTOADJUSTPARTRANGE" val="True"/>
  <p:tag name="PRRESPONSE6" val="5"/>
  <p:tag name="ANSWERNOWSTYLE" val="-1"/>
  <p:tag name="REVIEWONLY" val="False"/>
  <p:tag name="CUSTOMGRIDBACKCOLOR" val="-2830136"/>
  <p:tag name="MULTIRESPDIVISOR" val="1"/>
  <p:tag name="PRRESPONSE1" val="10"/>
  <p:tag name="RACEENDPOINTS" val="100"/>
  <p:tag name="DISPLAYDEVICEID" val="True"/>
  <p:tag name="CHARTSCALE" val="True"/>
  <p:tag name="COUNTDOWNSTYLE" val="-1"/>
  <p:tag name="BUBBLEGROUPING" val="3"/>
  <p:tag name="REALTIMEBACKUP" val="False"/>
  <p:tag name="RESPCOUNTERSTYLE" val="-1"/>
  <p:tag name="GRIDSIZE" val="{Width=800, Height=600}"/>
  <p:tag name="FIRSTHOME@8EBQIJNFUVWYY5JI" val="3910"/>
  <p:tag name="PARTLISTDEFAULT" val="1"/>
  <p:tag name="TEAMSINLEADERBOARD" val="5"/>
  <p:tag name="BACKUPMAINTENANCE" val="7"/>
  <p:tag name="DISPLAYDEVICENUMBER" val="True"/>
  <p:tag name="PRRESPONSE10" val="1"/>
  <p:tag name="PRRESPONSE2" val="9"/>
  <p:tag name="DELIMITERS" val="3.1"/>
  <p:tag name="TPSTANDARDS" val=""/>
  <p:tag name="SHOWBARVISIBLE" val="False"/>
  <p:tag name="ADVANCEDSETTINGSVIEW" val="True"/>
  <p:tag name="TASKPANEKEY" val="848b18cd-aab4-4d44-9726-ca6ddccb2ba6"/>
  <p:tag name="POWERPOINTVERSION" val="14.0"/>
  <p:tag name="LUIDIAENABLED" val="False"/>
  <p:tag name="EXPANDSHOWBAR" val="True"/>
  <p:tag name="TPPRESENTATIONGUID" val="75740206-dd9d-484e-aa6d-121090fa99ec"/>
  <p:tag name="WASPOLLED" val="5035E6CA7E2448FB81D1B8D24370FAA8"/>
  <p:tag name="TPVERSION" val="6"/>
  <p:tag name="TPFULLVERSION" val="7.5.3.1"/>
  <p:tag name="PPTVERSION" val="14"/>
  <p:tag name="TPOS" val="2"/>
  <p:tag name="TPLASTSAVEVERSION" val="6.2 P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06748F14E4C04C19B2FB5B369BFB9A5A"/>
  <p:tag name="SLIDEID" val="06748F14E4C04C19B2FB5B369BFB9A5A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Running time of (Find, Union):"/>
  <p:tag name="ANSWERSALIAS" val="O(1), O(1)|smicln|O(1), O(n)|smicln|O(n), O(1)|smicln|O(n), O(n)|smicln|O(log n), O(log n)|smicln|None of the above."/>
  <p:tag name="VALUES" val="Incorrect|smicln|Incorrect|smicln|Incorrect|smicln|Incorrect|smicln|Correct|smicln|Incorrect"/>
  <p:tag name="RESPONSESGATHERED" val="True"/>
  <p:tag name="TOTALRESPONSES" val="27"/>
  <p:tag name="RESPONSECOUNT" val="27"/>
  <p:tag name="SLICED" val="False"/>
  <p:tag name="RESPONSES" val="5;5;5;5;-;5;5;5;5;-;5;5;3;-;5;5;5;5;5;5;-;5;5;-;-;5;5;5;-;-;-;5;5;5;5;5;"/>
  <p:tag name="CHARTSTRINGSTD" val="0 0 1 0 26 0"/>
  <p:tag name="CHARTSTRINGREV" val="0 26 0 1 0 0"/>
  <p:tag name="CHARTSTRINGSTDPER" val="0 0 0.037037037037037 0 0.962962962962963 0"/>
  <p:tag name="CHARTSTRINGREVPER" val="0 0.962962962962963 0 0.037037037037037 0 0"/>
  <p:tag name="ANONYMOUSTEMP" val="False"/>
  <p:tag name="TYPE" val="MultiChoiceSlide"/>
  <p:tag name="RESULTS" val="Running time of (Find, Union):[;crlf;]15[;]50[;]15[;]False[;]14[;][;crlf;]4.8[;]5[;]0.748331477354788[;]0.56[;crlf;]0[;]-1[;]O(1), O(1)1[;]O(1), O(1)[;][;crlf;]1[;]-1[;]O(1), O(n)2[;]O(1), O(n)[;][;crlf;]0[;]-1[;]O(n), O(1)3[;]O(n), O(1)[;][;crlf;]0[;]-1[;]O(n), O(n)4[;]O(n), O(n)[;][;crlf;]14[;]1[;]O(log n), O(log n)5[;]O(log n), O(log n)[;][;crlf;]0[;]-1[;]None of the above.6[;]None of the above.[;]"/>
  <p:tag name="HASRESULTS" val="True"/>
  <p:tag name="LIVECHARTING" val="False"/>
  <p:tag name="TPQUESTIONXML" val="﻿&lt;?xml version=&quot;1.0&quot; encoding=&quot;utf-8&quot;?&gt;&#10;&lt;questionlist&gt;&#10;    &lt;properties&gt;&#10;        &lt;guid&gt;9BB6E1CF569D420183D5A545B92E6851&lt;/guid&gt;&#10;        &lt;description /&gt;&#10;        &lt;date&gt;3/27/2014 12:52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0F6F2F3BC6C4B18808C1C5FE13315DE&lt;/guid&gt;&#10;            &lt;repollguid&gt;22C8BCB256404D9B87ED409775CE0FC1&lt;/repollguid&gt;&#10;            &lt;sourceid&gt;C0847B84179C4FEB91324ABF924743B9&lt;/sourceid&gt;&#10;            &lt;questiontext&gt;Running time of (Find, Union):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EC399C51F25844FCBB41C84B3B399A3E&lt;/guid&gt;&#10;                    &lt;answertext&gt;O(1), O(1) &lt;/answertext&gt;&#10;                    &lt;valuetype&gt;-1&lt;/valuetype&gt;&#10;                &lt;/answer&gt;&#10;                &lt;answer&gt;&#10;                    &lt;guid&gt;B80D02AF80F444F492FD5BFD9CD2C84F&lt;/guid&gt;&#10;                    &lt;answertext&gt;O(1), O(n) &lt;/answertext&gt;&#10;                    &lt;valuetype&gt;-1&lt;/valuetype&gt;&#10;                &lt;/answer&gt;&#10;                &lt;answer&gt;&#10;                    &lt;guid&gt;6EBBAFE2B5814864BB7E72E97C8C6157&lt;/guid&gt;&#10;                    &lt;answertext&gt;O(n), O(1) &lt;/answertext&gt;&#10;                    &lt;valuetype&gt;-1&lt;/valuetype&gt;&#10;                &lt;/answer&gt;&#10;                &lt;answer&gt;&#10;                    &lt;guid&gt;6289B2727E98428DA0A111219FBCF34D&lt;/guid&gt;&#10;                    &lt;answertext&gt;O(n), O(n) &lt;/answertext&gt;&#10;                    &lt;valuetype&gt;-1&lt;/valuetype&gt;&#10;                &lt;/answer&gt;&#10;                &lt;answer&gt;&#10;                    &lt;guid&gt;4C06CF9E3871467BA1812DF5A814FED8&lt;/guid&gt;&#10;                    &lt;answertext&gt;O(log n), O(log n) &lt;/answertext&gt;&#10;                    &lt;valuetype&gt;1&lt;/valuetype&gt;&#10;                &lt;/answer&gt;&#10;                &lt;answer&gt;&#10;                    &lt;guid&gt;035AA3AE08DE4708A6F86F853D1896E5&lt;/guid&gt;&#10;                    &lt;answertext&gt;None of the above.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81"/>
  <p:tag name="FONTSIZE" val="32"/>
  <p:tag name="BULLETTYPE" val="ppBulletArabicPeriod"/>
  <p:tag name="ANSWERTEXT" val="O(1), O(1)&#10;O(1), O(n)&#10;O(n), O(1)&#10;O(n), O(n)&#10;O(log n), O(log n)&#10;None of the above."/>
  <p:tag name="ZEROBASED" val="Fals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E59E560EF73C4C869EB89879377EE2E0"/>
  <p:tag name="SLIDEID" val="E59E560EF73C4C869EB89879377EE2E0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If objects are not integers, how could we convert them to integers?"/>
  <p:tag name="ANSWERSALIAS" val="Binary search tree|smicln|Hash function|smicln|Hash table + chaining|smicln|Hash table +   open addressing|smicln|Bloom filter|smicln|Priority queue"/>
  <p:tag name="VALUES" val="Incorrect|smicln|Incorrect|smicln|Incorrect|smicln|Correct|smicln|Incorrect|smicln|Incorrect"/>
  <p:tag name="RESPONSESGATHERED" val="True"/>
  <p:tag name="TOTALRESPONSES" val="27"/>
  <p:tag name="RESPONSECOUNT" val="27"/>
  <p:tag name="SLICED" val="False"/>
  <p:tag name="RESPONSES" val="2;2;2;2;2;3;4;2;4;-;2;3;-;3;2;-;-;-;4;2;-;2;4;4;4;4;-;2;2;4;3;-;2;2;6;-;"/>
  <p:tag name="CHARTSTRINGSTD" val="0 14 4 8 0 1"/>
  <p:tag name="CHARTSTRINGREV" val="1 0 8 4 14 0"/>
  <p:tag name="CHARTSTRINGSTDPER" val="0 0.518518518518518 0.148148148148148 0.296296296296296 0 0.037037037037037"/>
  <p:tag name="CHARTSTRINGREVPER" val="0.037037037037037 0 0.296296296296296 0.148148148148148 0.518518518518518 0"/>
  <p:tag name="ANONYMOUSTEMP" val="False"/>
  <p:tag name="TYPE" val="MultiChoiceSlide"/>
  <p:tag name="HASRESULTS" val="False"/>
  <p:tag name="LIVECHARTING" val="False"/>
  <p:tag name="TPQUESTIONXML" val="﻿&lt;?xml version=&quot;1.0&quot; encoding=&quot;utf-8&quot;?&gt;&#10;&lt;questionlist&gt;&#10;    &lt;properties&gt;&#10;        &lt;guid&gt;6EBDCBD29EB84A0ABBF04E8C362BC021&lt;/guid&gt;&#10;        &lt;description /&gt;&#10;        &lt;date&gt;3/27/2014 12:52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B9C55D615AAD42C698DE3D9A7B175339&lt;/guid&gt;&#10;            &lt;repollguid&gt;76FB958B28BA42779834F11938E4B4F6&lt;/repollguid&gt;&#10;            &lt;sourceid&gt;5BA7DF2439954F238C26CC00252839F3&lt;/sourceid&gt;&#10;            &lt;questiontext&gt;If objects are not integers, how could we convert them to integers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36249872C2D14B5794C45065F2691F14&lt;/guid&gt;&#10;                    &lt;answertext&gt;Binary search tree &lt;/answertext&gt;&#10;                    &lt;valuetype&gt;-1&lt;/valuetype&gt;&#10;                &lt;/answer&gt;&#10;                &lt;answer&gt;&#10;                    &lt;guid&gt;9861030DE6334E3D989BCCCFFDE49FD2&lt;/guid&gt;&#10;                    &lt;answertext&gt;Hash function &lt;/answertext&gt;&#10;                    &lt;valuetype&gt;-1&lt;/valuetype&gt;&#10;                &lt;/answer&gt;&#10;                &lt;answer&gt;&#10;                    &lt;guid&gt;ACE304C0EC814D1691604E3010202674&lt;/guid&gt;&#10;                    &lt;answertext&gt;Hash table + chaining &lt;/answertext&gt;&#10;                    &lt;valuetype&gt;-1&lt;/valuetype&gt;&#10;                &lt;/answer&gt;&#10;                &lt;answer&gt;&#10;                    &lt;guid&gt;EADFD39829C34DE9AE45B49B1711A8E9&lt;/guid&gt;&#10;                    &lt;answertext&gt;Hash table +   open addressing &lt;/answertext&gt;&#10;                    &lt;valuetype&gt;1&lt;/valuetype&gt;&#10;                &lt;/answer&gt;&#10;                &lt;answer&gt;&#10;                    &lt;guid&gt;2606BDC412824A2B83D0B9F12AA1BF0D&lt;/guid&gt;&#10;                    &lt;answertext&gt;Bloom filter &lt;/answertext&gt;&#10;                    &lt;valuetype&gt;-1&lt;/valuetype&gt;&#10;                &lt;/answer&gt;&#10;                &lt;answer&gt;&#10;                    &lt;guid&gt;EB6F882DE57A4DC68B28EFD071AC3E74&lt;/guid&gt;&#10;                    &lt;answertext&gt;Priority queue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113"/>
  <p:tag name="FONTSIZE" val="32"/>
  <p:tag name="BULLETTYPE" val="ppBulletArabicPeriod"/>
  <p:tag name="ANSWERTEXT" val="Binary search tree&#10;Hash function&#10;Hash table + chaining&#10;Hash table +   open addressing&#10;Bloom filter&#10;Priority que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06748F14E4C04C19B2FB5B369BFB9A5A"/>
  <p:tag name="SLIDEID" val="06748F14E4C04C19B2FB5B369BFB9A5A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Running time of (Find, Union):"/>
  <p:tag name="ANSWERSALIAS" val="O(1), O(1)|smicln|O(1), O(n)|smicln|O(n), O(1)|smicln|O(n), O(n)|smicln|O(log n), O(log n)|smicln|None of the above."/>
  <p:tag name="VALUES" val="Incorrect|smicln|Correct|smicln|Incorrect|smicln|Incorrect|smicln|Incorrect|smicln|Incorrect"/>
  <p:tag name="RESPONSESGATHERED" val="True"/>
  <p:tag name="TOTALRESPONSES" val="34"/>
  <p:tag name="RESPONSECOUNT" val="34"/>
  <p:tag name="SLICED" val="False"/>
  <p:tag name="RESPONSES" val="2;3;2;2;4;4;2;2;1;2;2;2;2;1;1;2;2;2;3;2;5;4;2;2;3;2;-;2;2;4;2;2;2;-;3;2;"/>
  <p:tag name="CHARTSTRINGSTD" val="3 22 4 4 1 0"/>
  <p:tag name="CHARTSTRINGREV" val="0 1 4 4 22 3"/>
  <p:tag name="CHARTSTRINGSTDPER" val="0.0882352941176471 0.647058823529412 0.117647058823529 0.117647058823529 0.0294117647058824 0"/>
  <p:tag name="CHARTSTRINGREVPER" val="0 0.0294117647058824 0.117647058823529 0.117647058823529 0.647058823529412 0.0882352941176471"/>
  <p:tag name="ANONYMOUSTEMP" val="False"/>
  <p:tag name="TYPE" val="MultiChoiceSlide"/>
  <p:tag name="RESULTS" val="Running time of (Find, Union):[;crlf;]41[;]50[;]41[;]False[;]29[;][;crlf;]2.17073170731707[;]2[;]0.985317554962154[;]0.970850684116597[;crlf;]6[;]-1[;]O(1), O(1)1[;]O(1), O(1)[;][;crlf;]29[;]1[;]O(1), O(n)2[;]O(1), O(n)[;][;crlf;]2[;]-1[;]O(n), O(1)3[;]O(n), O(1)[;][;crlf;]2[;]-1[;]O(n), O(n)4[;]O(n), O(n)[;][;crlf;]1[;]-1[;]O(log n), O(log n)5[;]O(log n), O(log n)[;][;crlf;]1[;]-1[;]None of the above.6[;]None of the above.[;]"/>
  <p:tag name="HASRESULTS" val="True"/>
  <p:tag name="LIVECHARTING" val="False"/>
  <p:tag name="TPQUESTIONXML" val="﻿&lt;?xml version=&quot;1.0&quot; encoding=&quot;utf-8&quot;?&gt;&#10;&lt;questionlist&gt;&#10;    &lt;properties&gt;&#10;        &lt;guid&gt;A45686143A7B44A399ACD5F560A5478E&lt;/guid&gt;&#10;        &lt;description /&gt;&#10;        &lt;date&gt;3/27/2014 12:52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D028F6A165C4BFF8353F738EDC7A084&lt;/guid&gt;&#10;            &lt;repollguid&gt;615EA36A65B147ABA1DDD6727EF42D17&lt;/repollguid&gt;&#10;            &lt;sourceid&gt;BBD324A572A44D2BBB7CEF3594AA83EE&lt;/sourceid&gt;&#10;            &lt;questiontext&gt;Running time of (Find, Union):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E4335119FD9349D4B90F1188BAB8447F&lt;/guid&gt;&#10;                    &lt;answertext&gt;O(1), O(1) &lt;/answertext&gt;&#10;                    &lt;valuetype&gt;-1&lt;/valuetype&gt;&#10;                &lt;/answer&gt;&#10;                &lt;answer&gt;&#10;                    &lt;guid&gt;70210C0818324ED3AC8ED162A64FBFF0&lt;/guid&gt;&#10;                    &lt;answertext&gt;O(1), O(n) &lt;/answertext&gt;&#10;                    &lt;valuetype&gt;1&lt;/valuetype&gt;&#10;                &lt;/answer&gt;&#10;                &lt;answer&gt;&#10;                    &lt;guid&gt;6066F4971BCA4EAC9ACA74E33F806D77&lt;/guid&gt;&#10;                    &lt;answertext&gt;O(n), O(1) &lt;/answertext&gt;&#10;                    &lt;valuetype&gt;-1&lt;/valuetype&gt;&#10;                &lt;/answer&gt;&#10;                &lt;answer&gt;&#10;                    &lt;guid&gt;31CB887F81624313B1F47B62EA6D8B67&lt;/guid&gt;&#10;                    &lt;answertext&gt;O(n), O(n) &lt;/answertext&gt;&#10;                    &lt;valuetype&gt;-1&lt;/valuetype&gt;&#10;                &lt;/answer&gt;&#10;                &lt;answer&gt;&#10;                    &lt;guid&gt;492C752974F84FE1B151375FF56E0D68&lt;/guid&gt;&#10;                    &lt;answertext&gt;O(log n), O(log n) &lt;/answertext&gt;&#10;                    &lt;valuetype&gt;-1&lt;/valuetype&gt;&#10;                &lt;/answer&gt;&#10;                &lt;answer&gt;&#10;                    &lt;guid&gt;6CDC1B57C16C4B49BCD64EC0740D1B52&lt;/guid&gt;&#10;                    &lt;answertext&gt;None of the above.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81"/>
  <p:tag name="FONTSIZE" val="32"/>
  <p:tag name="BULLETTYPE" val="ppBulletArabicPeriod"/>
  <p:tag name="ANSWERTEXT" val="O(1), O(1)&#10;O(1), O(n)&#10;O(n), O(1)&#10;O(n), O(n)&#10;O(log n), O(log n)&#10;None of the above."/>
  <p:tag name="ZEROBASED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FF18CE1E7F8142A6BFD31CFD7EF482C5"/>
  <p:tag name="SLIDEID" val="FF18CE1E7F8142A6BFD31CFD7EF482C5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Best way to find if there is a route        from Y to Z?"/>
  <p:tag name="ANSWERSALIAS" val="Breadth-first search|smicln|Depth-first search |smicln|Topological sort|smicln|Quicksort"/>
  <p:tag name="VALUES" val="Correct|smicln|Correct|smicln|Incorrect|smicln|Incorrect"/>
  <p:tag name="RESPONSESGATHERED" val="True"/>
  <p:tag name="TOTALRESPONSES" val="31"/>
  <p:tag name="RESPONSECOUNT" val="31"/>
  <p:tag name="SLICED" val="False"/>
  <p:tag name="RESPONSES" val="2;1;-;1;1;2;2;1;3;1;2;1;2;2;1;2;2;-;-;2;2;1;3;2;2;2;2;2;-;2;2;2;2;-;1;1;"/>
  <p:tag name="CHARTSTRINGSTD" val="10 19 2 0"/>
  <p:tag name="CHARTSTRINGREV" val="0 2 19 10"/>
  <p:tag name="CHARTSTRINGSTDPER" val="0.32258064516129 0.612903225806452 0.0645161290322581 0"/>
  <p:tag name="CHARTSTRINGREVPER" val="0 0.0645161290322581 0.612903225806452 0.32258064516129"/>
  <p:tag name="ANONYMOUSTEMP" val="False"/>
  <p:tag name="TYPE" val="MultiChoiceSlide"/>
  <p:tag name="RESULTS" val="Best way to find if there is a route        from Y to Z?[;crlf;]31[;]50[;]31[;]False[;]29[;][;crlf;]1.93548387096774[;]2[;]0.668917463010572[;]0.4474505723205[;crlf;]6[;]1[;]Breadth-first search1[;]Breadth-first search[;][;crlf;]23[;]1[;]Depth-first search 2[;]Depth-first search [;][;crlf;]0[;]-1[;]Topological sort3[;]Topological sort[;][;crlf;]2[;]-1[;]Quicksort4[;]Quicksort[;]"/>
  <p:tag name="HASRESULTS" val="True"/>
  <p:tag name="LIVECHARTING" val="False"/>
  <p:tag name="TPQUESTIONXML" val="﻿&lt;?xml version=&quot;1.0&quot; encoding=&quot;utf-8&quot;?&gt;&#10;&lt;questionlist&gt;&#10;    &lt;properties&gt;&#10;        &lt;guid&gt;87DD496174824772B9CCF0CA47568A9C&lt;/guid&gt;&#10;        &lt;description /&gt;&#10;        &lt;date&gt;3/27/2014 12:52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0AAE8F26C879449995C148208914CAED&lt;/guid&gt;&#10;            &lt;repollguid&gt;B0D6185FF86C40D2AA0B4F3F879A2310&lt;/repollguid&gt;&#10;            &lt;sourceid&gt;10ABF8A0AC39406A93F1FB3BDD7B4941&lt;/sourceid&gt;&#10;            &lt;questiontext&gt;Best way to find if there is a route        from Y to Z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A59F4C441AE7469995A34264B9C77035&lt;/guid&gt;&#10;                    &lt;answertext&gt;Breadth-first search &lt;/answertext&gt;&#10;                    &lt;valuetype&gt;1&lt;/valuetype&gt;&#10;                &lt;/answer&gt;&#10;                &lt;answer&gt;&#10;                    &lt;guid&gt;79CB0C1DD03E47A2956F4D164194016E&lt;/guid&gt;&#10;                    &lt;answertext&gt;Depth-first search  &lt;/answertext&gt;&#10;                    &lt;valuetype&gt;1&lt;/valuetype&gt;&#10;                &lt;/answer&gt;&#10;                &lt;answer&gt;&#10;                    &lt;guid&gt;E321AC16A4C2472B95FAF80FC3E95E77&lt;/guid&gt;&#10;                    &lt;answertext&gt;Topological sort &lt;/answertext&gt;&#10;                    &lt;valuetype&gt;-1&lt;/valuetype&gt;&#10;                &lt;/answer&gt;&#10;                &lt;answer&gt;&#10;                    &lt;guid&gt;8203227233F04E33A6BFEFB4F33AE0F7&lt;/guid&gt;&#10;                    &lt;answertext&gt;Quicksort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4"/>
  <p:tag name="TEXTLENGTH" val="67"/>
  <p:tag name="FONTSIZE" val="32"/>
  <p:tag name="BULLETTYPE" val="ppBulletArabicPeriod"/>
  <p:tag name="ANSWERTEXT" val="Breadth-first search&#10;Depth-first search &#10;Topological sort&#10;Quicksort"/>
  <p:tag name="ZEROBASED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06748F14E4C04C19B2FB5B369BFB9A5A"/>
  <p:tag name="SLIDEID" val="06748F14E4C04C19B2FB5B369BFB9A5A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Running time of (Find, Union):"/>
  <p:tag name="ANSWERSALIAS" val="O(1), O(1)|smicln|O(1), O(n)|smicln|O(n), O(1)|smicln|O(n), O(n)|smicln|O(log n), O(log n)|smicln|None of the above."/>
  <p:tag name="VALUES" val="Incorrect|smicln|Incorrect|smicln|Incorrect|smicln|Correct|smicln|Incorrect|smicln|Incorrect"/>
  <p:tag name="RESPONSESGATHERED" val="True"/>
  <p:tag name="TOTALRESPONSES" val="31"/>
  <p:tag name="RESPONSECOUNT" val="31"/>
  <p:tag name="SLICED" val="False"/>
  <p:tag name="RESPONSES" val="5;5;5;2;4;5;5;5;-;6;4;4;3;5;5;-;3;4;3;3;-;5;5;3;-;-;5;5;3;3;4;4;5;5;5;6;"/>
  <p:tag name="CHARTSTRINGSTD" val="0 1 7 6 15 2"/>
  <p:tag name="CHARTSTRINGREV" val="2 15 6 7 1 0"/>
  <p:tag name="CHARTSTRINGSTDPER" val="0 0.032258064516129 0.225806451612903 0.193548387096774 0.483870967741936 0.0645161290322581"/>
  <p:tag name="CHARTSTRINGREVPER" val="0.0645161290322581 0.483870967741936 0.193548387096774 0.225806451612903 0.032258064516129 0"/>
  <p:tag name="ANONYMOUSTEMP" val="False"/>
  <p:tag name="TYPE" val="MultiChoiceSlide"/>
  <p:tag name="RESULTS" val="Running time of (Find, Union):[;crlf;]37[;]50[;]37[;]False[;]5[;][;crlf;]3.35135135135135[;]3[;]1.43726873516847[;]2.06574141709277[;crlf;]6[;]-1[;]O(1), O(1)1[;]O(1), O(1)[;][;crlf;]2[;]-1[;]O(1), O(n)2[;]O(1), O(n)[;][;crlf;]14[;]-1[;]O(n), O(1)3[;]O(n), O(1)[;][;crlf;]5[;]1[;]O(n), O(n)4[;]O(n), O(n)[;][;crlf;]8[;]-1[;]O(log n), O(log n)5[;]O(log n), O(log n)[;][;crlf;]2[;]-1[;]None of the above.6[;]None of the above.[;]"/>
  <p:tag name="HASRESULTS" val="True"/>
  <p:tag name="LIVECHARTING" val="False"/>
  <p:tag name="TPQUESTIONXML" val="﻿&lt;?xml version=&quot;1.0&quot; encoding=&quot;utf-8&quot;?&gt;&#10;&lt;questionlist&gt;&#10;    &lt;properties&gt;&#10;        &lt;guid&gt;4410773609904A36AF7E9BE6DFE3F7CC&lt;/guid&gt;&#10;        &lt;description /&gt;&#10;        &lt;date&gt;3/27/2014 12:52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380974962231433090BD4197536FCB9F&lt;/guid&gt;&#10;            &lt;repollguid&gt;A5439D81E54742FFBFEE9D5BCB9683AA&lt;/repollguid&gt;&#10;            &lt;sourceid&gt;DE362B580C504E98802F25F0DB6E5E10&lt;/sourceid&gt;&#10;            &lt;questiontext&gt;Running time of (Find, Union):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C84CA4BF0F3D4015BA5D233EA72B4490&lt;/guid&gt;&#10;                    &lt;answertext&gt;O(1), O(1) &lt;/answertext&gt;&#10;                    &lt;valuetype&gt;-1&lt;/valuetype&gt;&#10;                &lt;/answer&gt;&#10;                &lt;answer&gt;&#10;                    &lt;guid&gt;CDFC5A27C8474ADE9D3FC8C046B5253D&lt;/guid&gt;&#10;                    &lt;answertext&gt;O(1), O(n) &lt;/answertext&gt;&#10;                    &lt;valuetype&gt;-1&lt;/valuetype&gt;&#10;                &lt;/answer&gt;&#10;                &lt;answer&gt;&#10;                    &lt;guid&gt;F844084F2D364F03A18D8F99B4DC2BBB&lt;/guid&gt;&#10;                    &lt;answertext&gt;O(n), O(1) &lt;/answertext&gt;&#10;                    &lt;valuetype&gt;-1&lt;/valuetype&gt;&#10;                &lt;/answer&gt;&#10;                &lt;answer&gt;&#10;                    &lt;guid&gt;372A0E77CC2F4D708E9262C36C6FAB2A&lt;/guid&gt;&#10;                    &lt;answertext&gt;O(n), O(n) &lt;/answertext&gt;&#10;                    &lt;valuetype&gt;1&lt;/valuetype&gt;&#10;                &lt;/answer&gt;&#10;                &lt;answer&gt;&#10;                    &lt;guid&gt;1D6243DCA5AF4E05AF6CED5AD01B25C0&lt;/guid&gt;&#10;                    &lt;answertext&gt;O(log n), O(log n) &lt;/answertext&gt;&#10;                    &lt;valuetype&gt;-1&lt;/valuetype&gt;&#10;                &lt;/answer&gt;&#10;                &lt;answer&gt;&#10;                    &lt;guid&gt;B3661EC3FB3E460F8BE6DDA0B80CB639&lt;/guid&gt;&#10;                    &lt;answertext&gt;None of the above.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81"/>
  <p:tag name="FONTSIZE" val="32"/>
  <p:tag name="BULLETTYPE" val="ppBulletArabicPeriod"/>
  <p:tag name="ANSWERTEXT" val="O(1), O(1)&#10;O(1), O(n)&#10;O(n), O(1)&#10;O(n), O(n)&#10;O(log n), O(log n)&#10;None of the above."/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06748F14E4C04C19B2FB5B369BFB9A5A"/>
  <p:tag name="SLIDEID" val="06748F14E4C04C19B2FB5B369BFB9A5A"/>
  <p:tag name="SLIDEORDER" val="1"/>
  <p:tag name="SLIDETYPE" val="Q"/>
  <p:tag name="DEMOGRAPHIC" val="False"/>
  <p:tag name="TEAMASSIGN" val="False"/>
  <p:tag name="SPEEDSCORING" val="False"/>
  <p:tag name="CORRECTPOINTVALUE" val="1"/>
  <p:tag name="INCORRECTPOINTVALUE" val="0"/>
  <p:tag name="ZEROBASED" val="False"/>
  <p:tag name="NUMRESPONSES" val="1"/>
  <p:tag name="AUTOADVANCE" val="False"/>
  <p:tag name="DELIMITERS" val="3.1"/>
  <p:tag name="VALUEFORMAT" val="0%"/>
  <p:tag name="QUESTIONALIAS" val="Maximum depth of tree?"/>
  <p:tag name="ANSWERSALIAS" val="O(1)|smicln|O(log n)|smicln|O(n)|smicln|O(n log n)|smicln|O(n2)|smicln|None of the above.  "/>
  <p:tag name="VALUES" val="Incorrect|smicln|Correct|smicln|Incorrect|smicln|Incorrect|smicln|Incorrect|smicln|Incorrect"/>
  <p:tag name="RESPONSESGATHERED" val="True"/>
  <p:tag name="TOTALRESPONSES" val="27"/>
  <p:tag name="RESPONSECOUNT" val="27"/>
  <p:tag name="SLICED" val="False"/>
  <p:tag name="RESPONSES" val="2;2;2;-;2;2;2;2;3;-;2;2;2;3;1;2;-;-;3;2;-;2;-;1;3;2;-;1;1;2;-;3;-;2;2;2;"/>
  <p:tag name="CHARTSTRINGSTD" val="4 18 5 0 0 0"/>
  <p:tag name="CHARTSTRINGREV" val="0 0 0 5 18 4"/>
  <p:tag name="CHARTSTRINGSTDPER" val="0.148148148148148 0.666666666666667 0.185185185185185 0 0 0"/>
  <p:tag name="CHARTSTRINGREVPER" val="0 0 0 0.185185185185185 0.666666666666667 0.148148148148148"/>
  <p:tag name="ANONYMOUSTEMP" val="False"/>
  <p:tag name="TYPE" val="MultiChoiceSlide"/>
  <p:tag name="RESULTS" val="Maximum depth of tree?[;crlf;]24[;]50[;]24[;]False[;]17[;][;crlf;]2.45833333333333[;]2[;]0.911919526176637[;]0.831597222222222[;crlf;]0[;]-1[;]O(1)1[;]O(1)[;][;crlf;]17[;]1[;]O(log n)2[;]O(log n)[;][;crlf;]5[;]-1[;]O(n)3[;]O(n)[;][;crlf;]1[;]-1[;]O(n log n)4[;]O(n log n)[;][;crlf;]0[;]-1[;]O(n2)5[;]O(n2)[;][;crlf;]1[;]-1[;]None of the above.  6[;]None of the above.  [;]"/>
  <p:tag name="HASRESULTS" val="True"/>
  <p:tag name="LIVECHARTING" val="False"/>
  <p:tag name="TPQUESTIONXML" val="﻿&lt;?xml version=&quot;1.0&quot; encoding=&quot;utf-8&quot;?&gt;&#10;&lt;questionlist&gt;&#10;    &lt;properties&gt;&#10;        &lt;guid&gt;E0A51A4F346C4EDABD41AF4F6B2EEB46&lt;/guid&gt;&#10;        &lt;description /&gt;&#10;        &lt;date&gt;3/27/2014 12:52:3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163853F116342748D98701D21553084&lt;/guid&gt;&#10;            &lt;repollguid&gt;6FD863F81EA84046B61E1A091E5E441D&lt;/repollguid&gt;&#10;            &lt;sourceid&gt;05B3873115724774B236E5741646BEF9&lt;/sourceid&gt;&#10;            &lt;questiontext&gt;Maximum depth of tree?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0&lt;/incorrectvalue&gt;&#10;            &lt;responselimit&gt;1&lt;/responselimit&gt;&#10;            &lt;bulletstyle&gt;0&lt;/bulletstyle&gt;&#10;            &lt;answers&gt;&#10;                &lt;answer&gt;&#10;                    &lt;guid&gt;F6EE8FBC1D154EB383043F64416DDE22&lt;/guid&gt;&#10;                    &lt;answertext&gt;O(1) &lt;/answertext&gt;&#10;                    &lt;valuetype&gt;-1&lt;/valuetype&gt;&#10;                &lt;/answer&gt;&#10;                &lt;answer&gt;&#10;                    &lt;guid&gt;C76DC299131C43FBBE1D02F1110BDE28&lt;/guid&gt;&#10;                    &lt;answertext&gt;O(log n) &lt;/answertext&gt;&#10;                    &lt;valuetype&gt;1&lt;/valuetype&gt;&#10;                &lt;/answer&gt;&#10;                &lt;answer&gt;&#10;                    &lt;guid&gt;C589DA5E658D4D2799C085765E4B8A09&lt;/guid&gt;&#10;                    &lt;answertext&gt;O(n) &lt;/answertext&gt;&#10;                    &lt;valuetype&gt;-1&lt;/valuetype&gt;&#10;                &lt;/answer&gt;&#10;                &lt;answer&gt;&#10;                    &lt;guid&gt;0A7A0B59783B45F8984574B4EEB10506&lt;/guid&gt;&#10;                    &lt;answertext&gt;O(n log n) &lt;/answertext&gt;&#10;                    &lt;valuetype&gt;-1&lt;/valuetype&gt;&#10;                &lt;/answer&gt;&#10;                &lt;answer&gt;&#10;                    &lt;guid&gt;EE9A7603A9A74699838F1354A352DAFB&lt;/guid&gt;&#10;                    &lt;answertext&gt;O(n2) &lt;/answertext&gt;&#10;                    &lt;valuetype&gt;-1&lt;/valuetype&gt;&#10;                &lt;/answer&gt;&#10;                &lt;answer&gt;&#10;                    &lt;guid&gt;5A5F3546DE3F4052A64BD973F8369162&lt;/guid&gt;&#10;                    &lt;answertext&gt;None of the above.  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AUTOOPENPOLL" val="True"/>
  <p:tag name="AUTOFORMATCHART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  <p:tag name="TYPE" val="0"/>
  <p:tag name="NUMBERFORMAT" val="0"/>
  <p:tag name="LABELFORMAT" val="1"/>
  <p:tag name="COLORTYPE" val="SCHEME"/>
  <p:tag name="DEFINEDCOLORS" val="3,6,10,45,32,50,13,4,9,55,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6"/>
  <p:tag name="TEXTLENGTH" val="56"/>
  <p:tag name="FONTSIZE" val="32"/>
  <p:tag name="BULLETTYPE" val="ppBulletArabicPeriod"/>
  <p:tag name="ANSWERTEXT" val="O(1)&#10;O(log n)&#10;O(n)&#10;O(n log n)&#10;O(n2)&#10;None of the above.  "/>
  <p:tag name="ZEROBASED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heme/theme1.xml><?xml version="1.0" encoding="utf-8"?>
<a:theme xmlns:a="http://schemas.openxmlformats.org/drawingml/2006/main" name="1_da08-rsm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tx2"/>
        </a:soli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da08-rsm</Template>
  <TotalTime>15455</TotalTime>
  <Words>7214</Words>
  <Application>Microsoft Office PowerPoint</Application>
  <PresentationFormat>On-screen Show (4:3)</PresentationFormat>
  <Paragraphs>4600</Paragraphs>
  <Slides>136</Slides>
  <Notes>136</Notes>
  <HiddenSlides>32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9" baseType="lpstr">
      <vt:lpstr>Courier</vt:lpstr>
      <vt:lpstr>ＭＳ Ｐゴシック</vt:lpstr>
      <vt:lpstr>Tahoma (Body)</vt:lpstr>
      <vt:lpstr>Arial</vt:lpstr>
      <vt:lpstr>Courier New</vt:lpstr>
      <vt:lpstr>Lucida Sans Unicode</vt:lpstr>
      <vt:lpstr>Symbol</vt:lpstr>
      <vt:lpstr>Tahoma</vt:lpstr>
      <vt:lpstr>Times</vt:lpstr>
      <vt:lpstr>Times New Roman</vt:lpstr>
      <vt:lpstr>Wingdings</vt:lpstr>
      <vt:lpstr>1_da08-rsm</vt:lpstr>
      <vt:lpstr>Chart</vt:lpstr>
      <vt:lpstr>PowerPoint Presentation</vt:lpstr>
      <vt:lpstr>PowerPoint Presentation</vt:lpstr>
      <vt:lpstr>Best way to find if there is a route        from Y to Z?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objects are not integers, how could we convert them to integers?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 of (Find, Union):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 of (Find, Union):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depth of tree?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 of (Find, Union):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CS2020 Data Structures and Algorithms (Accelerated)</dc:title>
  <dc:creator>Preferred Customer</dc:creator>
  <cp:lastModifiedBy>Cheng Holun</cp:lastModifiedBy>
  <cp:revision>997</cp:revision>
  <cp:lastPrinted>2008-08-19T20:48:29Z</cp:lastPrinted>
  <dcterms:created xsi:type="dcterms:W3CDTF">2013-03-26T15:21:55Z</dcterms:created>
  <dcterms:modified xsi:type="dcterms:W3CDTF">2023-03-08T02:48:43Z</dcterms:modified>
</cp:coreProperties>
</file>