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70" r:id="rId4"/>
    <p:sldId id="257" r:id="rId5"/>
    <p:sldId id="274" r:id="rId6"/>
    <p:sldId id="267" r:id="rId7"/>
    <p:sldId id="271" r:id="rId8"/>
    <p:sldId id="264" r:id="rId9"/>
    <p:sldId id="266" r:id="rId10"/>
    <p:sldId id="265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5A36D4-7C26-4482-92BE-6F445B796ACF}" v="143" dt="2023-09-04T09:29:15.731"/>
    <p1510:client id="{2BD3AA7E-4ADC-E932-54D0-D254FC443F0D}" v="64" dt="2023-09-04T09:43:16.373"/>
    <p1510:client id="{8590F9C2-E304-1BCD-06A7-1D3DD9AD51D9}" v="373" dt="2023-09-04T10:10:29.2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710"/>
  </p:normalViewPr>
  <p:slideViewPr>
    <p:cSldViewPr snapToGrid="0">
      <p:cViewPr varScale="1">
        <p:scale>
          <a:sx n="144" d="100"/>
          <a:sy n="144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A95EB-2F88-46BF-BA59-AB0850E77D7B}" type="datetimeFigureOut">
              <a:rPr lang="en-US" smtClean="0"/>
              <a:t>9/4/23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6EBEF-499E-4555-AEDC-AE3C3DBE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55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0829-1D36-4200-92DE-C3F79B103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C79B6-FBCC-4631-BE6F-DC4416238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941AA-2535-407E-9538-2B8E4A34E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66B4-B1B5-4E90-B185-A4CED42D8507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0F2A9-175E-4D1D-AC4C-72D8C891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070A8-A46E-481F-90D2-9A85BFC1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FB06-37D7-4DF7-AF3B-85E53A94F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DB60-355F-420E-933A-96576505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52A0A-841C-40E6-9E3B-4FC92E035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87617-651B-4D44-BAF1-1E724339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66B4-B1B5-4E90-B185-A4CED42D8507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00FB4-EE9D-4DBF-A850-6B0B32DF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01903-3BE7-48E1-B09F-E466FD97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FB06-37D7-4DF7-AF3B-85E53A94F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3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0C556D-65D1-4F48-B7ED-BF96115AD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4925E-233E-4A35-AB1E-D1943ADEA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71C84-8E58-4342-939D-CC9661DB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66B4-B1B5-4E90-B185-A4CED42D8507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E3BE3-3DB6-4028-8A96-2A60EA30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398FF-619A-4B62-B944-13E7271EE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FB06-37D7-4DF7-AF3B-85E53A94F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1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F165A-5AF2-4C7D-9D64-031A3109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DA84E-7944-4C39-A93B-374D03FFB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759D7-15E8-4F10-8024-AF383F535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66B4-B1B5-4E90-B185-A4CED42D8507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7EC24-4E5C-49DC-A5C4-15797DEE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63D49-A2E2-41D7-B644-BA73D843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FB06-37D7-4DF7-AF3B-85E53A94F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9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5694F-5B25-427B-A9C0-26DCE914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45FC8-2C8B-4A30-9DE9-549A1E7E5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F1A33-85E1-4B9A-93F8-619AE1FAB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66B4-B1B5-4E90-B185-A4CED42D8507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3AD23-5EC8-4F40-8CE9-4277977C1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62729-66C0-4398-BBA1-78ED9A374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FB06-37D7-4DF7-AF3B-85E53A94F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7D1F3-3562-4303-B5E9-4B0DF654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A11B8-8412-4A2D-9C4A-96CAC12F7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81ADF-1E08-4D66-BE2E-932DDDF0F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B14B2-6C81-4901-B42F-42148889D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66B4-B1B5-4E90-B185-A4CED42D8507}" type="datetimeFigureOut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1B452-F60F-4D6E-AF03-81257E96F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32C00-3A09-4B92-96EA-D0A945BA8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FB06-37D7-4DF7-AF3B-85E53A94F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8FD1A-BDB0-4E5E-87C8-E3FE17BC7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010AA-75F9-445B-AE86-55BAF8356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D1A88-B881-440B-9221-AC704A790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B75022-BB3C-4799-A229-A0816122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3689D0-1F37-49EE-9045-7BA6D5C05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BF66B9-CEC6-47DB-8660-1E0097DB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66B4-B1B5-4E90-B185-A4CED42D8507}" type="datetimeFigureOut">
              <a:rPr lang="en-US" smtClean="0"/>
              <a:t>9/4/23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2D226-2EE8-4A83-86C9-918EB43B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20B47D-7C1C-4D9E-9FE4-5313B059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FB06-37D7-4DF7-AF3B-85E53A94F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4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79DA0-69BF-4A9F-ABB7-DDDE92AC4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F22DE-277F-43D6-B7FC-311E65D6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66B4-B1B5-4E90-B185-A4CED42D8507}" type="datetimeFigureOut">
              <a:rPr lang="en-US" smtClean="0"/>
              <a:t>9/4/23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5C461-1CBD-4DF4-A54B-09CB61BD4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73B990-CD91-43FE-834A-FBB4B9AB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FB06-37D7-4DF7-AF3B-85E53A94F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9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A83434-B649-403E-AF7B-27E3E580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66B4-B1B5-4E90-B185-A4CED42D8507}" type="datetimeFigureOut">
              <a:rPr lang="en-US" smtClean="0"/>
              <a:t>9/4/23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692B3C-A737-4196-80BA-732E7F91F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81666-FC56-4345-B44A-1909B663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FB06-37D7-4DF7-AF3B-85E53A94F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09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408A-A492-45E4-B911-E01D5CF29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E00C-F199-42ED-AD5D-A28886256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0ECD6-4884-4E72-ACD9-C97175326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73669-3510-4803-9B9C-2E42E769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66B4-B1B5-4E90-B185-A4CED42D8507}" type="datetimeFigureOut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C1FBF-E159-48E3-A617-33B98390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06951-C94C-4ECC-85D1-3A1B4425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FB06-37D7-4DF7-AF3B-85E53A94F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2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8D476-81D0-475E-BA25-EF242B7FC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6D4BB3-28FC-41CC-91B5-F88D9866A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4FE61-553E-4D24-A1B6-F43C6DFED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272E0-6430-47BE-8D71-3FED69B1B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66B4-B1B5-4E90-B185-A4CED42D8507}" type="datetimeFigureOut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1A7D4-DD2A-4226-A23A-17207A55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DC545-7A47-47C5-BB0D-6BBBE6EE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FB06-37D7-4DF7-AF3B-85E53A94F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4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D8EA59-26FE-40FC-A902-23AFA6D54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9F5D3-3CCE-4181-8CDF-3BC263461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4AD6F-232D-45C9-AA14-E90EEA469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D66B4-B1B5-4E90-B185-A4CED42D8507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4343D-21A1-4183-B3EF-F70CEE7F3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D42C5-6A9E-45B9-90C1-D69052922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9FB06-37D7-4DF7-AF3B-85E53A94F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2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6E486-83D2-44AA-8348-2216C0BA7EA1}"/>
              </a:ext>
            </a:extLst>
          </p:cNvPr>
          <p:cNvCxnSpPr/>
          <p:nvPr/>
        </p:nvCxnSpPr>
        <p:spPr>
          <a:xfrm>
            <a:off x="1238774" y="1484852"/>
            <a:ext cx="9429226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195C6A2-4DB3-45A8-942B-2F07E5CF85F9}"/>
              </a:ext>
            </a:extLst>
          </p:cNvPr>
          <p:cNvSpPr txBox="1"/>
          <p:nvPr/>
        </p:nvSpPr>
        <p:spPr>
          <a:xfrm>
            <a:off x="1690574" y="2034150"/>
            <a:ext cx="7154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entury Gothic" panose="020B0502020202020204" pitchFamily="34" charset="0"/>
                <a:cs typeface="Courier New" panose="02070309020205020404" pitchFamily="49" charset="0"/>
              </a:rPr>
              <a:t>Linear Algebra: Theory and Applications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77ABAA-6C58-4748-87D6-BEB5A052276F}"/>
              </a:ext>
            </a:extLst>
          </p:cNvPr>
          <p:cNvSpPr txBox="1"/>
          <p:nvPr/>
        </p:nvSpPr>
        <p:spPr>
          <a:xfrm>
            <a:off x="2115002" y="4689013"/>
            <a:ext cx="3278462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000" b="1">
                <a:latin typeface="Century Gothic"/>
                <a:cs typeface="Courier New"/>
              </a:rPr>
              <a:t>Instructor: </a:t>
            </a:r>
            <a:r>
              <a:rPr lang="en-US" sz="2000" b="1" err="1">
                <a:latin typeface="Century Gothic"/>
                <a:cs typeface="Courier New"/>
              </a:rPr>
              <a:t>Hongyuan</a:t>
            </a:r>
            <a:r>
              <a:rPr lang="en-US" sz="2000" b="1">
                <a:latin typeface="Century Gothic"/>
                <a:cs typeface="Courier New"/>
              </a:rPr>
              <a:t> Zha</a:t>
            </a:r>
            <a:endParaRPr lang="en-US" sz="2000">
              <a:latin typeface="Century Gothic"/>
              <a:cs typeface="Courier New"/>
            </a:endParaRPr>
          </a:p>
        </p:txBody>
      </p:sp>
      <p:pic>
        <p:nvPicPr>
          <p:cNvPr id="1032" name="Picture 8" descr="https://sds.cuhk.edu.cn/sites/sds.prod.dpsite03.cuhk.edu.cn/files/styles/crop_freeform/public/2020-06/SDS%20LOGO%EF%BC%88%E6%A0%A1%E5%90%8DB%2B%E9%99%A2%E5%90%8D%EF%BC%89%E5%8E%9F%E8%89%B2%20PNG%20%E9%80%8F%E6%98%8E%E5%BA%95.png?itok=R2jPdUJs">
            <a:extLst>
              <a:ext uri="{FF2B5EF4-FFF2-40B4-BE49-F238E27FC236}">
                <a16:creationId xmlns:a16="http://schemas.microsoft.com/office/drawing/2014/main" id="{4FC8E12F-5CD8-4126-98D3-99F0A515F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085" y="4592869"/>
            <a:ext cx="4471332" cy="59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BD0CB6E-FBCF-476C-BDA3-50E9C74711BB}"/>
              </a:ext>
            </a:extLst>
          </p:cNvPr>
          <p:cNvSpPr/>
          <p:nvPr/>
        </p:nvSpPr>
        <p:spPr>
          <a:xfrm>
            <a:off x="8799779" y="2133270"/>
            <a:ext cx="1636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+mj-lt"/>
                <a:cs typeface="Courier New" panose="02070309020205020404" pitchFamily="49" charset="0"/>
              </a:rPr>
              <a:t>(MAT2041-L01)</a:t>
            </a:r>
            <a:endParaRPr lang="en-US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B00559-B194-4D22-84D2-9F802B744ADC}"/>
              </a:ext>
            </a:extLst>
          </p:cNvPr>
          <p:cNvSpPr txBox="1"/>
          <p:nvPr/>
        </p:nvSpPr>
        <p:spPr>
          <a:xfrm>
            <a:off x="4024497" y="2811542"/>
            <a:ext cx="4775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>
                <a:latin typeface="+mj-lt"/>
                <a:cs typeface="Courier New" panose="02070309020205020404" pitchFamily="49" charset="0"/>
              </a:rPr>
              <a:t>Course Syllabus and Brief Introduction</a:t>
            </a:r>
            <a:endParaRPr lang="en-US" sz="2400" i="1"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BA52A76-1897-4B39-A5CC-AD4CB6645D75}"/>
              </a:ext>
            </a:extLst>
          </p:cNvPr>
          <p:cNvCxnSpPr>
            <a:cxnSpLocks/>
          </p:cNvCxnSpPr>
          <p:nvPr/>
        </p:nvCxnSpPr>
        <p:spPr>
          <a:xfrm>
            <a:off x="5385449" y="4625863"/>
            <a:ext cx="0" cy="56551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830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5E0D7F-88C2-440D-841B-7DEA65FB0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/>
              <a:t>Course Syllabus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4F9587-FC0E-48ED-862D-8829FB50D650}"/>
              </a:ext>
            </a:extLst>
          </p:cNvPr>
          <p:cNvCxnSpPr>
            <a:cxnSpLocks/>
          </p:cNvCxnSpPr>
          <p:nvPr/>
        </p:nvCxnSpPr>
        <p:spPr>
          <a:xfrm>
            <a:off x="959374" y="1422750"/>
            <a:ext cx="10013426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8F2B1C9-49FA-4F61-9EC6-4AE41E1D2D5D}"/>
              </a:ext>
            </a:extLst>
          </p:cNvPr>
          <p:cNvSpPr/>
          <p:nvPr/>
        </p:nvSpPr>
        <p:spPr>
          <a:xfrm>
            <a:off x="6096000" y="2216505"/>
            <a:ext cx="4378817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600"/>
              </a:spcAft>
            </a:pPr>
            <a:endParaRPr lang="en-US">
              <a:effectLst/>
              <a:ea typeface="PMingLiU" panose="02020500000000000000" pitchFamily="18" charset="-120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F76E52-97DD-40E3-8692-3BD8FAB7CAD6}"/>
              </a:ext>
            </a:extLst>
          </p:cNvPr>
          <p:cNvSpPr/>
          <p:nvPr/>
        </p:nvSpPr>
        <p:spPr>
          <a:xfrm>
            <a:off x="8204433" y="3611641"/>
            <a:ext cx="184731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>
              <a:spcAft>
                <a:spcPts val="600"/>
              </a:spcAft>
            </a:pPr>
            <a:endParaRPr lang="en-US" b="1">
              <a:ea typeface="PMingLiU"/>
              <a:cs typeface="Calibri"/>
            </a:endParaRPr>
          </a:p>
        </p:txBody>
      </p:sp>
      <p:pic>
        <p:nvPicPr>
          <p:cNvPr id="6" name="Picture 5" descr="A black and white text&#10;&#10;Description automatically generated">
            <a:extLst>
              <a:ext uri="{FF2B5EF4-FFF2-40B4-BE49-F238E27FC236}">
                <a16:creationId xmlns:a16="http://schemas.microsoft.com/office/drawing/2014/main" id="{A993D7DA-A636-A571-DC5F-807FBFC6F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82" y="1700049"/>
            <a:ext cx="9356435" cy="413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6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5E0D7F-88C2-440D-841B-7DEA65FB0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/>
              <a:t>Course Syllabus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4F9587-FC0E-48ED-862D-8829FB50D650}"/>
              </a:ext>
            </a:extLst>
          </p:cNvPr>
          <p:cNvCxnSpPr>
            <a:cxnSpLocks/>
          </p:cNvCxnSpPr>
          <p:nvPr/>
        </p:nvCxnSpPr>
        <p:spPr>
          <a:xfrm>
            <a:off x="959374" y="1422750"/>
            <a:ext cx="10013426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8F2B1C9-49FA-4F61-9EC6-4AE41E1D2D5D}"/>
              </a:ext>
            </a:extLst>
          </p:cNvPr>
          <p:cNvSpPr/>
          <p:nvPr/>
        </p:nvSpPr>
        <p:spPr>
          <a:xfrm>
            <a:off x="6096000" y="2216505"/>
            <a:ext cx="4378817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600"/>
              </a:spcAft>
            </a:pPr>
            <a:endParaRPr lang="en-US">
              <a:effectLst/>
              <a:ea typeface="PMingLiU" panose="02020500000000000000" pitchFamily="18" charset="-120"/>
              <a:cs typeface="Calibri"/>
            </a:endParaRPr>
          </a:p>
        </p:txBody>
      </p:sp>
      <p:pic>
        <p:nvPicPr>
          <p:cNvPr id="3" name="Picture 2" descr="A table with text on it&#10;&#10;Description automatically generated">
            <a:extLst>
              <a:ext uri="{FF2B5EF4-FFF2-40B4-BE49-F238E27FC236}">
                <a16:creationId xmlns:a16="http://schemas.microsoft.com/office/drawing/2014/main" id="{E3E1BAB2-CA0E-5418-2353-3FFCE3F2A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782" y="1653639"/>
            <a:ext cx="7162800" cy="358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0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B1D9E-BAC6-491B-9042-3A0B9CF98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>
                <a:cs typeface="Arial" panose="020B0604020202020204" pitchFamily="34" charset="0"/>
              </a:rPr>
              <a:t>Basic </a:t>
            </a:r>
            <a:r>
              <a:rPr lang="en-US" altLang="zh-CN" sz="2400">
                <a:cs typeface="Arial" panose="020B0604020202020204" pitchFamily="34" charset="0"/>
              </a:rPr>
              <a:t>Information and </a:t>
            </a:r>
            <a:r>
              <a:rPr lang="en-US" sz="2400">
                <a:cs typeface="Arial" panose="020B0604020202020204" pitchFamily="34" charset="0"/>
              </a:rPr>
              <a:t>Course Syllabus</a:t>
            </a:r>
          </a:p>
          <a:p>
            <a:pPr>
              <a:lnSpc>
                <a:spcPct val="200000"/>
              </a:lnSpc>
            </a:pPr>
            <a:r>
              <a:rPr lang="en-US" sz="2400">
                <a:cs typeface="Arial" panose="020B0604020202020204" pitchFamily="34" charset="0"/>
              </a:rPr>
              <a:t>Basic Introduction</a:t>
            </a:r>
          </a:p>
          <a:p>
            <a:pPr>
              <a:lnSpc>
                <a:spcPct val="200000"/>
              </a:lnSpc>
            </a:pPr>
            <a:r>
              <a:rPr lang="en-US" sz="2400">
                <a:cs typeface="Arial" panose="020B0604020202020204" pitchFamily="34" charset="0"/>
              </a:rPr>
              <a:t>Q&amp;A</a:t>
            </a:r>
          </a:p>
          <a:p>
            <a:endParaRPr lang="en-US" sz="24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42285AE-6621-47C1-AB2A-62824F6BCD22}"/>
              </a:ext>
            </a:extLst>
          </p:cNvPr>
          <p:cNvCxnSpPr>
            <a:cxnSpLocks/>
          </p:cNvCxnSpPr>
          <p:nvPr/>
        </p:nvCxnSpPr>
        <p:spPr>
          <a:xfrm>
            <a:off x="959374" y="1422750"/>
            <a:ext cx="10013426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34E092F1-F835-4DE6-B402-E0A704EF84A2}"/>
              </a:ext>
            </a:extLst>
          </p:cNvPr>
          <p:cNvSpPr txBox="1">
            <a:spLocks/>
          </p:cNvSpPr>
          <p:nvPr/>
        </p:nvSpPr>
        <p:spPr>
          <a:xfrm>
            <a:off x="959374" y="4000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500" b="1"/>
              <a:t>Introduction</a:t>
            </a:r>
            <a:endParaRPr lang="en-US" sz="3500" b="1"/>
          </a:p>
        </p:txBody>
      </p:sp>
    </p:spTree>
    <p:extLst>
      <p:ext uri="{BB962C8B-B14F-4D97-AF65-F5344CB8AC3E}">
        <p14:creationId xmlns:p14="http://schemas.microsoft.com/office/powerpoint/2010/main" val="100943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5E0D7F-88C2-440D-841B-7DEA65FB0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>
                <a:cs typeface="Arial" panose="020B0604020202020204" pitchFamily="34" charset="0"/>
              </a:rPr>
              <a:t>Myself</a:t>
            </a:r>
            <a:endParaRPr lang="en-US" sz="3500" b="1"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4F9587-FC0E-48ED-862D-8829FB50D650}"/>
              </a:ext>
            </a:extLst>
          </p:cNvPr>
          <p:cNvCxnSpPr>
            <a:cxnSpLocks/>
          </p:cNvCxnSpPr>
          <p:nvPr/>
        </p:nvCxnSpPr>
        <p:spPr>
          <a:xfrm>
            <a:off x="959374" y="1422750"/>
            <a:ext cx="10013426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09BEF-4793-4CEB-BDBE-35D8BDE9EF3D}"/>
              </a:ext>
            </a:extLst>
          </p:cNvPr>
          <p:cNvSpPr txBox="1"/>
          <p:nvPr/>
        </p:nvSpPr>
        <p:spPr>
          <a:xfrm>
            <a:off x="959374" y="1957919"/>
            <a:ext cx="1712328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000" b="1" err="1">
                <a:cs typeface="Courier New"/>
              </a:rPr>
              <a:t>Hongyuan</a:t>
            </a:r>
            <a:r>
              <a:rPr lang="en-US" sz="2000" b="1">
                <a:cs typeface="Courier New"/>
              </a:rPr>
              <a:t> Zha</a:t>
            </a:r>
            <a:endParaRPr lang="en-US" sz="2000" b="1">
              <a:ea typeface="Calibri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F59637-C1F3-B9BA-1DFF-0F74EE50AABC}"/>
              </a:ext>
            </a:extLst>
          </p:cNvPr>
          <p:cNvSpPr txBox="1"/>
          <p:nvPr/>
        </p:nvSpPr>
        <p:spPr>
          <a:xfrm>
            <a:off x="959374" y="2480376"/>
            <a:ext cx="2202078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000">
                <a:cs typeface="Courier New"/>
              </a:rPr>
              <a:t>BSc in Math, </a:t>
            </a:r>
            <a:r>
              <a:rPr lang="en-US" sz="2000" b="1">
                <a:cs typeface="Courier New"/>
              </a:rPr>
              <a:t>Fudan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81B128-EC1F-FED2-DC66-BC2D6A30BD97}"/>
              </a:ext>
            </a:extLst>
          </p:cNvPr>
          <p:cNvSpPr txBox="1"/>
          <p:nvPr/>
        </p:nvSpPr>
        <p:spPr>
          <a:xfrm>
            <a:off x="963992" y="3002833"/>
            <a:ext cx="7211540" cy="4139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>
                <a:cs typeface="Courier New"/>
              </a:rPr>
              <a:t>PhD in Scientific Computing and Computational Math, </a:t>
            </a:r>
            <a:r>
              <a:rPr lang="en-US" sz="2000" b="1">
                <a:cs typeface="Courier New"/>
              </a:rPr>
              <a:t>Stanford</a:t>
            </a:r>
            <a:endParaRPr lang="en-US" sz="2000" b="1">
              <a:ea typeface="Calibri"/>
              <a:cs typeface="Courier New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D99E87-04D9-8C5E-6E7C-988989FA9FD9}"/>
              </a:ext>
            </a:extLst>
          </p:cNvPr>
          <p:cNvSpPr txBox="1"/>
          <p:nvPr/>
        </p:nvSpPr>
        <p:spPr>
          <a:xfrm>
            <a:off x="969066" y="3525290"/>
            <a:ext cx="4561954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000">
                <a:cs typeface="Courier New"/>
              </a:rPr>
              <a:t>Faculty member at Penn State and Gatech</a:t>
            </a:r>
            <a:endParaRPr lang="en-US" sz="2000" b="1"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61E745-DE2D-24B5-0BFE-B4E458B132D5}"/>
              </a:ext>
            </a:extLst>
          </p:cNvPr>
          <p:cNvSpPr txBox="1"/>
          <p:nvPr/>
        </p:nvSpPr>
        <p:spPr>
          <a:xfrm>
            <a:off x="959374" y="4047747"/>
            <a:ext cx="2984600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000">
                <a:cs typeface="Courier New"/>
              </a:rPr>
              <a:t>Professor, </a:t>
            </a:r>
            <a:r>
              <a:rPr lang="en-US" sz="2000" b="1">
                <a:cs typeface="Courier New"/>
              </a:rPr>
              <a:t>CUHK-Shenzhen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110ABB-D9C3-8BD3-55D4-A62DE8D7E21A}"/>
              </a:ext>
            </a:extLst>
          </p:cNvPr>
          <p:cNvSpPr txBox="1"/>
          <p:nvPr/>
        </p:nvSpPr>
        <p:spPr>
          <a:xfrm>
            <a:off x="959374" y="4892606"/>
            <a:ext cx="2507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cs typeface="Courier New" panose="02070309020205020404" pitchFamily="49" charset="0"/>
              </a:rPr>
              <a:t>Feel free to reach out!</a:t>
            </a:r>
            <a:endParaRPr lang="en-US" sz="2000" b="1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29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5E0D7F-88C2-440D-841B-7DEA65FB0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>
                <a:cs typeface="Arial" panose="020B0604020202020204" pitchFamily="34" charset="0"/>
              </a:rPr>
              <a:t>Course </a:t>
            </a:r>
            <a:r>
              <a:rPr lang="en-US" altLang="zh-CN" sz="3600" b="1">
                <a:cs typeface="Arial" panose="020B0604020202020204" pitchFamily="34" charset="0"/>
              </a:rPr>
              <a:t>Information</a:t>
            </a:r>
            <a:endParaRPr lang="en-US" sz="3500" b="1"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4F9587-FC0E-48ED-862D-8829FB50D650}"/>
              </a:ext>
            </a:extLst>
          </p:cNvPr>
          <p:cNvCxnSpPr>
            <a:cxnSpLocks/>
          </p:cNvCxnSpPr>
          <p:nvPr/>
        </p:nvCxnSpPr>
        <p:spPr>
          <a:xfrm>
            <a:off x="959374" y="1422750"/>
            <a:ext cx="10013426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09BEF-4793-4CEB-BDBE-35D8BDE9EF3D}"/>
              </a:ext>
            </a:extLst>
          </p:cNvPr>
          <p:cNvSpPr txBox="1"/>
          <p:nvPr/>
        </p:nvSpPr>
        <p:spPr>
          <a:xfrm>
            <a:off x="959374" y="1878701"/>
            <a:ext cx="2853089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000" b="1">
                <a:cs typeface="Courier New"/>
              </a:rPr>
              <a:t>Instructor: </a:t>
            </a:r>
            <a:r>
              <a:rPr lang="en-US" sz="2000" err="1">
                <a:ea typeface="+mn-lt"/>
                <a:cs typeface="+mn-lt"/>
              </a:rPr>
              <a:t>Hongyuan</a:t>
            </a:r>
            <a:r>
              <a:rPr lang="en-US" sz="2000">
                <a:ea typeface="+mn-lt"/>
                <a:cs typeface="+mn-lt"/>
              </a:rPr>
              <a:t> Zha</a:t>
            </a:r>
            <a:endParaRPr lang="en-US" sz="2000">
              <a:ea typeface="Calibri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B09CD9-CA15-494A-85C0-AA48D4EFB115}"/>
              </a:ext>
            </a:extLst>
          </p:cNvPr>
          <p:cNvSpPr txBox="1"/>
          <p:nvPr/>
        </p:nvSpPr>
        <p:spPr>
          <a:xfrm>
            <a:off x="959374" y="2466824"/>
            <a:ext cx="4993868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000" b="1">
                <a:cs typeface="Courier New"/>
              </a:rPr>
              <a:t>Course schedule: </a:t>
            </a:r>
            <a:r>
              <a:rPr lang="en-US" sz="2000">
                <a:cs typeface="Courier New"/>
              </a:rPr>
              <a:t>Tue &amp; Thu 8:30AM-10:00AM</a:t>
            </a:r>
            <a:endParaRPr lang="en-US" sz="2000"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660505-7600-41C6-9DA8-6F6D6FC530C9}"/>
              </a:ext>
            </a:extLst>
          </p:cNvPr>
          <p:cNvSpPr txBox="1"/>
          <p:nvPr/>
        </p:nvSpPr>
        <p:spPr>
          <a:xfrm>
            <a:off x="959374" y="3028890"/>
            <a:ext cx="1641475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000" b="1">
                <a:cs typeface="Courier New"/>
              </a:rPr>
              <a:t>Venue: </a:t>
            </a:r>
            <a:r>
              <a:rPr lang="en-US" altLang="zh-CN" sz="2000">
                <a:ea typeface="等线"/>
                <a:cs typeface="Courier New"/>
              </a:rPr>
              <a:t>TB104</a:t>
            </a:r>
            <a:endParaRPr lang="en-US" sz="2000"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09136F-830C-4F50-9C42-F6480D68F752}"/>
              </a:ext>
            </a:extLst>
          </p:cNvPr>
          <p:cNvSpPr txBox="1"/>
          <p:nvPr/>
        </p:nvSpPr>
        <p:spPr>
          <a:xfrm>
            <a:off x="959374" y="3590956"/>
            <a:ext cx="3031599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000" b="1">
                <a:cs typeface="Courier New"/>
              </a:rPr>
              <a:t>Office Hour: </a:t>
            </a:r>
            <a:r>
              <a:rPr lang="en-US" altLang="zh-CN" sz="2000">
                <a:ea typeface="等线"/>
                <a:cs typeface="Courier New"/>
              </a:rPr>
              <a:t>Thu 4PM-5PM</a:t>
            </a:r>
            <a:endParaRPr lang="en-US" sz="2000"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17F7E4-3DC9-41F2-8876-4807C0B9B5D4}"/>
              </a:ext>
            </a:extLst>
          </p:cNvPr>
          <p:cNvSpPr txBox="1"/>
          <p:nvPr/>
        </p:nvSpPr>
        <p:spPr>
          <a:xfrm>
            <a:off x="3888530" y="3590956"/>
            <a:ext cx="2610266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000">
                <a:cs typeface="Courier New"/>
              </a:rPr>
              <a:t>(</a:t>
            </a:r>
            <a:r>
              <a:rPr lang="en-US" sz="2000" err="1">
                <a:cs typeface="Courier New"/>
              </a:rPr>
              <a:t>Daoyuan</a:t>
            </a:r>
            <a:r>
              <a:rPr lang="en-US" sz="2000">
                <a:cs typeface="Courier New"/>
              </a:rPr>
              <a:t> Building 603)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1B1922-0BEC-4907-89A1-87654A2AA0F6}"/>
              </a:ext>
            </a:extLst>
          </p:cNvPr>
          <p:cNvSpPr txBox="1"/>
          <p:nvPr/>
        </p:nvSpPr>
        <p:spPr>
          <a:xfrm>
            <a:off x="959374" y="4203433"/>
            <a:ext cx="3014158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000" b="1">
                <a:cs typeface="Courier New"/>
              </a:rPr>
              <a:t>Email: zhahy</a:t>
            </a:r>
            <a:r>
              <a:rPr lang="en-US" sz="2000">
                <a:cs typeface="Courier New"/>
              </a:rPr>
              <a:t>@cuhk.edu.cn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9D645E-8118-4EEC-B340-6804CADAB808}"/>
              </a:ext>
            </a:extLst>
          </p:cNvPr>
          <p:cNvSpPr txBox="1"/>
          <p:nvPr/>
        </p:nvSpPr>
        <p:spPr>
          <a:xfrm>
            <a:off x="959374" y="4815910"/>
            <a:ext cx="4415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cs typeface="Courier New" panose="02070309020205020404" pitchFamily="49" charset="0"/>
              </a:rPr>
              <a:t>Website: </a:t>
            </a:r>
            <a:r>
              <a:rPr lang="en-US" sz="2000">
                <a:cs typeface="Courier New" panose="02070309020205020404" pitchFamily="49" charset="0"/>
              </a:rPr>
              <a:t>Blackboard and </a:t>
            </a:r>
            <a:r>
              <a:rPr lang="en-US" sz="2000" b="1">
                <a:cs typeface="Courier New" panose="02070309020205020404" pitchFamily="49" charset="0"/>
              </a:rPr>
              <a:t>course website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913203-06E2-4700-BBAA-D6389A9076F1}"/>
              </a:ext>
            </a:extLst>
          </p:cNvPr>
          <p:cNvSpPr txBox="1"/>
          <p:nvPr/>
        </p:nvSpPr>
        <p:spPr>
          <a:xfrm>
            <a:off x="959374" y="5329036"/>
            <a:ext cx="3813801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000" b="1">
                <a:cs typeface="Courier New"/>
              </a:rPr>
              <a:t>Teaching Method: </a:t>
            </a:r>
            <a:r>
              <a:rPr lang="en-US" sz="2000">
                <a:cs typeface="Courier New"/>
              </a:rPr>
              <a:t>lectures + slides</a:t>
            </a:r>
            <a:endParaRPr lang="en-US" sz="2000"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E91522-CB94-DBCA-279C-67A9A53B3076}"/>
              </a:ext>
            </a:extLst>
          </p:cNvPr>
          <p:cNvSpPr txBox="1"/>
          <p:nvPr/>
        </p:nvSpPr>
        <p:spPr>
          <a:xfrm>
            <a:off x="4056127" y="5960908"/>
            <a:ext cx="3864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cs typeface="Courier New" panose="02070309020205020404" pitchFamily="49" charset="0"/>
              </a:rPr>
              <a:t>For freshman year undergraduates</a:t>
            </a:r>
            <a:endParaRPr lang="en-US" sz="200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10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5E0D7F-88C2-440D-841B-7DEA65FB0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>
                <a:cs typeface="Arial" panose="020B0604020202020204" pitchFamily="34" charset="0"/>
              </a:rPr>
              <a:t>Useful Online Courses and Resources</a:t>
            </a:r>
            <a:endParaRPr lang="en-US" sz="3500" b="1"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4F9587-FC0E-48ED-862D-8829FB50D650}"/>
              </a:ext>
            </a:extLst>
          </p:cNvPr>
          <p:cNvCxnSpPr>
            <a:cxnSpLocks/>
          </p:cNvCxnSpPr>
          <p:nvPr/>
        </p:nvCxnSpPr>
        <p:spPr>
          <a:xfrm>
            <a:off x="959374" y="1422750"/>
            <a:ext cx="10013426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09BEF-4793-4CEB-BDBE-35D8BDE9EF3D}"/>
              </a:ext>
            </a:extLst>
          </p:cNvPr>
          <p:cNvSpPr txBox="1"/>
          <p:nvPr/>
        </p:nvSpPr>
        <p:spPr>
          <a:xfrm>
            <a:off x="959374" y="1878701"/>
            <a:ext cx="6581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cs typeface="Courier New" panose="02070309020205020404" pitchFamily="49" charset="0"/>
              </a:rPr>
              <a:t>MIT 18.06 “</a:t>
            </a:r>
            <a:r>
              <a:rPr lang="en-US" sz="2000">
                <a:cs typeface="Courier New" panose="02070309020205020404" pitchFamily="49" charset="0"/>
              </a:rPr>
              <a:t>Introduction to Linear Algebra</a:t>
            </a:r>
            <a:r>
              <a:rPr lang="en-US" sz="2000" b="1">
                <a:cs typeface="Courier New" panose="02070309020205020404" pitchFamily="49" charset="0"/>
              </a:rPr>
              <a:t>” </a:t>
            </a:r>
            <a:r>
              <a:rPr lang="en-US" sz="2000">
                <a:cs typeface="Courier New" panose="02070309020205020404" pitchFamily="49" charset="0"/>
              </a:rPr>
              <a:t>by</a:t>
            </a:r>
            <a:r>
              <a:rPr lang="en-US" sz="2000" b="1">
                <a:cs typeface="Courier New" panose="02070309020205020404" pitchFamily="49" charset="0"/>
              </a:rPr>
              <a:t> Gilbert Strang</a:t>
            </a:r>
            <a:endParaRPr lang="en-US" sz="2000"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B09CD9-CA15-494A-85C0-AA48D4EFB115}"/>
              </a:ext>
            </a:extLst>
          </p:cNvPr>
          <p:cNvSpPr txBox="1"/>
          <p:nvPr/>
        </p:nvSpPr>
        <p:spPr>
          <a:xfrm>
            <a:off x="959374" y="2466824"/>
            <a:ext cx="918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err="1">
                <a:cs typeface="Courier New" panose="02070309020205020404" pitchFamily="49" charset="0"/>
              </a:rPr>
              <a:t>BiliBili</a:t>
            </a:r>
            <a:r>
              <a:rPr lang="en-US" sz="2000" b="1">
                <a:cs typeface="Courier New" panose="02070309020205020404" pitchFamily="49" charset="0"/>
              </a:rPr>
              <a:t>:</a:t>
            </a:r>
            <a:endParaRPr lang="en-US" sz="2000"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96795C-D9CE-2512-FAA5-3FE0CB4B4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552" y="2487566"/>
            <a:ext cx="344911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38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5E0D7F-88C2-440D-841B-7DEA65FB0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>
                <a:cs typeface="Arial" panose="020B0604020202020204" pitchFamily="34" charset="0"/>
              </a:rPr>
              <a:t>Course </a:t>
            </a:r>
            <a:r>
              <a:rPr lang="en-US" altLang="zh-CN" sz="3600" b="1">
                <a:cs typeface="Arial" panose="020B0604020202020204" pitchFamily="34" charset="0"/>
              </a:rPr>
              <a:t>Information</a:t>
            </a:r>
            <a:endParaRPr lang="en-US" sz="3500" b="1"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4F9587-FC0E-48ED-862D-8829FB50D650}"/>
              </a:ext>
            </a:extLst>
          </p:cNvPr>
          <p:cNvCxnSpPr>
            <a:cxnSpLocks/>
          </p:cNvCxnSpPr>
          <p:nvPr/>
        </p:nvCxnSpPr>
        <p:spPr>
          <a:xfrm>
            <a:off x="959374" y="1422750"/>
            <a:ext cx="10013426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09BEF-4793-4CEB-BDBE-35D8BDE9EF3D}"/>
              </a:ext>
            </a:extLst>
          </p:cNvPr>
          <p:cNvSpPr txBox="1"/>
          <p:nvPr/>
        </p:nvSpPr>
        <p:spPr>
          <a:xfrm>
            <a:off x="4656731" y="1878701"/>
            <a:ext cx="1844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cs typeface="Courier New" panose="02070309020205020404" pitchFamily="49" charset="0"/>
              </a:rPr>
              <a:t>Course Website</a:t>
            </a:r>
            <a:endParaRPr lang="en-US" sz="2000"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1BD774-4EBA-9BB9-E49F-2C0CB9A9C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659" y="2412286"/>
            <a:ext cx="4022863" cy="403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4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5E0D7F-88C2-440D-841B-7DEA65FB0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>
                <a:cs typeface="Arial" panose="020B0604020202020204" pitchFamily="34" charset="0"/>
              </a:rPr>
              <a:t>WeChat Group</a:t>
            </a:r>
            <a:endParaRPr lang="en-US" sz="3500" b="1"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4F9587-FC0E-48ED-862D-8829FB50D650}"/>
              </a:ext>
            </a:extLst>
          </p:cNvPr>
          <p:cNvCxnSpPr>
            <a:cxnSpLocks/>
          </p:cNvCxnSpPr>
          <p:nvPr/>
        </p:nvCxnSpPr>
        <p:spPr>
          <a:xfrm>
            <a:off x="959374" y="1422750"/>
            <a:ext cx="10013426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qr code with a couple of people&#10;&#10;Description automatically generated">
            <a:extLst>
              <a:ext uri="{FF2B5EF4-FFF2-40B4-BE49-F238E27FC236}">
                <a16:creationId xmlns:a16="http://schemas.microsoft.com/office/drawing/2014/main" id="{6F9ADA33-1233-C73D-B7F5-98B4F411A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309" y="1642591"/>
            <a:ext cx="4054763" cy="500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83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5E0D7F-88C2-440D-841B-7DEA65FB0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>
                <a:cs typeface="Arial" panose="020B0604020202020204" pitchFamily="34" charset="0"/>
              </a:rPr>
              <a:t>Textbooks</a:t>
            </a:r>
            <a:endParaRPr lang="en-US" sz="3600" b="1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4F9587-FC0E-48ED-862D-8829FB50D650}"/>
              </a:ext>
            </a:extLst>
          </p:cNvPr>
          <p:cNvCxnSpPr>
            <a:cxnSpLocks/>
          </p:cNvCxnSpPr>
          <p:nvPr/>
        </p:nvCxnSpPr>
        <p:spPr>
          <a:xfrm>
            <a:off x="959374" y="1422750"/>
            <a:ext cx="10013426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09BEF-4793-4CEB-BDBE-35D8BDE9EF3D}"/>
              </a:ext>
            </a:extLst>
          </p:cNvPr>
          <p:cNvSpPr txBox="1"/>
          <p:nvPr/>
        </p:nvSpPr>
        <p:spPr>
          <a:xfrm>
            <a:off x="1051233" y="2480809"/>
            <a:ext cx="1286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cs typeface="Courier New" panose="02070309020205020404" pitchFamily="49" charset="0"/>
              </a:rPr>
              <a:t>Textbook: </a:t>
            </a:r>
            <a:endParaRPr lang="en-US" sz="2000"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A2B389-3E42-4C7A-8A36-53219B28ADC3}"/>
              </a:ext>
            </a:extLst>
          </p:cNvPr>
          <p:cNvSpPr txBox="1"/>
          <p:nvPr/>
        </p:nvSpPr>
        <p:spPr>
          <a:xfrm>
            <a:off x="2441255" y="2480376"/>
            <a:ext cx="7749237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000">
                <a:cs typeface="Courier New"/>
              </a:rPr>
              <a:t>Gilbert Strang, </a:t>
            </a:r>
            <a:r>
              <a:rPr lang="en-US" sz="2000" i="1">
                <a:cs typeface="Courier New"/>
              </a:rPr>
              <a:t>Introduction to Linear Algebra</a:t>
            </a:r>
            <a:r>
              <a:rPr lang="en-US" sz="2000">
                <a:cs typeface="Courier New"/>
              </a:rPr>
              <a:t>, 5th edition or 6th edition, </a:t>
            </a:r>
            <a:endParaRPr lang="en-US" sz="2000">
              <a:cs typeface="Courier New" panose="02070309020205020404" pitchFamily="49" charset="0"/>
            </a:endParaRPr>
          </a:p>
          <a:p>
            <a:r>
              <a:rPr lang="en-US" sz="2000">
                <a:cs typeface="Courier New"/>
              </a:rPr>
              <a:t>Wellesley-Cambridge Press</a:t>
            </a:r>
            <a:endParaRPr lang="en-US" sz="2000">
              <a:ea typeface="Calibri"/>
              <a:cs typeface="Courier New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8135E4-E5A9-4A67-ABAA-648A1BEDD521}"/>
              </a:ext>
            </a:extLst>
          </p:cNvPr>
          <p:cNvSpPr/>
          <p:nvPr/>
        </p:nvSpPr>
        <p:spPr>
          <a:xfrm>
            <a:off x="3545918" y="3516965"/>
            <a:ext cx="8391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Stephen P. Boyd and Lieven </a:t>
            </a:r>
            <a:r>
              <a:rPr lang="en-US" err="1"/>
              <a:t>Vandenberghe</a:t>
            </a:r>
            <a:r>
              <a:rPr lang="en-US" i="1"/>
              <a:t>, Introduction to Applied Linear Algebra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C5B023-A86A-46AF-ABB3-4EBD1C791D22}"/>
              </a:ext>
            </a:extLst>
          </p:cNvPr>
          <p:cNvSpPr txBox="1"/>
          <p:nvPr/>
        </p:nvSpPr>
        <p:spPr>
          <a:xfrm>
            <a:off x="1051232" y="3516965"/>
            <a:ext cx="2612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cs typeface="Courier New" panose="02070309020205020404" pitchFamily="49" charset="0"/>
              </a:rPr>
              <a:t>Recommended books: </a:t>
            </a:r>
            <a:endParaRPr lang="en-US" sz="2000"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A83C1A-D9BB-4424-9DF1-4C8E5AA8E2B9}"/>
              </a:ext>
            </a:extLst>
          </p:cNvPr>
          <p:cNvSpPr/>
          <p:nvPr/>
        </p:nvSpPr>
        <p:spPr>
          <a:xfrm>
            <a:off x="3545918" y="4031108"/>
            <a:ext cx="6005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Steven J. Leon, </a:t>
            </a:r>
            <a:r>
              <a:rPr lang="en-US" i="1"/>
              <a:t>Linear Algebra with Applications</a:t>
            </a:r>
            <a:r>
              <a:rPr lang="en-US"/>
              <a:t>, 9th Edition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C80B2D-E9B3-4F03-96F0-537E5F1CC7DB}"/>
              </a:ext>
            </a:extLst>
          </p:cNvPr>
          <p:cNvSpPr/>
          <p:nvPr/>
        </p:nvSpPr>
        <p:spPr>
          <a:xfrm>
            <a:off x="3545918" y="4514473"/>
            <a:ext cx="6737485" cy="1369606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/>
              <a:t>David C. Lay, et al., </a:t>
            </a:r>
            <a:r>
              <a:rPr lang="en-US" i="1"/>
              <a:t>Linear Algebra and its Applications</a:t>
            </a:r>
            <a:r>
              <a:rPr lang="en-US"/>
              <a:t>, 5th edition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Interactive Linear Algebra (2019) by Dan Margalit and Joseph Rabinoff</a:t>
            </a:r>
            <a:br>
              <a:rPr lang="en-US" sz="1100">
                <a:ea typeface="+mn-lt"/>
                <a:cs typeface="+mn-lt"/>
              </a:rPr>
            </a:br>
            <a:endParaRPr lang="en-US" sz="1100">
              <a:ea typeface="+mn-lt"/>
              <a:cs typeface="+mn-lt"/>
            </a:endParaRPr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731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5E0D7F-88C2-440D-841B-7DEA65FB0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>
                <a:cs typeface="Arial" panose="020B0604020202020204" pitchFamily="34" charset="0"/>
              </a:rPr>
              <a:t>Grading Scheme</a:t>
            </a:r>
            <a:endParaRPr lang="en-US" sz="3600" b="1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4F9587-FC0E-48ED-862D-8829FB50D650}"/>
              </a:ext>
            </a:extLst>
          </p:cNvPr>
          <p:cNvCxnSpPr>
            <a:cxnSpLocks/>
          </p:cNvCxnSpPr>
          <p:nvPr/>
        </p:nvCxnSpPr>
        <p:spPr>
          <a:xfrm>
            <a:off x="959374" y="1422750"/>
            <a:ext cx="10013426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09BEF-4793-4CEB-BDBE-35D8BDE9EF3D}"/>
              </a:ext>
            </a:extLst>
          </p:cNvPr>
          <p:cNvSpPr txBox="1"/>
          <p:nvPr/>
        </p:nvSpPr>
        <p:spPr>
          <a:xfrm>
            <a:off x="959374" y="3004181"/>
            <a:ext cx="2599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cs typeface="Courier New" panose="02070309020205020404" pitchFamily="49" charset="0"/>
              </a:rPr>
              <a:t>Assignments and Quiz:</a:t>
            </a:r>
            <a:endParaRPr lang="en-US" sz="2000"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A2B389-3E42-4C7A-8A36-53219B28ADC3}"/>
              </a:ext>
            </a:extLst>
          </p:cNvPr>
          <p:cNvSpPr txBox="1"/>
          <p:nvPr/>
        </p:nvSpPr>
        <p:spPr>
          <a:xfrm>
            <a:off x="3538045" y="3004181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cs typeface="Courier New" panose="02070309020205020404" pitchFamily="49" charset="0"/>
              </a:rPr>
              <a:t>35%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66625A-6D64-4DC7-B3A0-B8883618CF0F}"/>
              </a:ext>
            </a:extLst>
          </p:cNvPr>
          <p:cNvSpPr txBox="1"/>
          <p:nvPr/>
        </p:nvSpPr>
        <p:spPr>
          <a:xfrm>
            <a:off x="973343" y="3584972"/>
            <a:ext cx="2463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cs typeface="Courier New" panose="02070309020205020404" pitchFamily="49" charset="0"/>
              </a:rPr>
              <a:t>Mid-term Exam:  </a:t>
            </a:r>
            <a:r>
              <a:rPr lang="en-US" sz="2000">
                <a:cs typeface="Courier New" panose="02070309020205020404" pitchFamily="49" charset="0"/>
              </a:rPr>
              <a:t>30%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A92E78-0704-4229-8AC4-73474CEA0823}"/>
              </a:ext>
            </a:extLst>
          </p:cNvPr>
          <p:cNvSpPr txBox="1"/>
          <p:nvPr/>
        </p:nvSpPr>
        <p:spPr>
          <a:xfrm>
            <a:off x="964954" y="4133115"/>
            <a:ext cx="2487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cs typeface="Courier New" panose="02070309020205020404" pitchFamily="49" charset="0"/>
              </a:rPr>
              <a:t>Final-term Exam: </a:t>
            </a:r>
            <a:r>
              <a:rPr lang="en-US" sz="2000">
                <a:cs typeface="Courier New" panose="02070309020205020404" pitchFamily="49" charset="0"/>
              </a:rPr>
              <a:t>35%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622FA3-388E-40A0-A018-E637C147D65E}"/>
              </a:ext>
            </a:extLst>
          </p:cNvPr>
          <p:cNvSpPr txBox="1"/>
          <p:nvPr/>
        </p:nvSpPr>
        <p:spPr>
          <a:xfrm>
            <a:off x="5398379" y="3555155"/>
            <a:ext cx="450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cs typeface="Courier New" panose="02070309020205020404" pitchFamily="49" charset="0"/>
              </a:rPr>
              <a:t>(Submit your assignments on Blackboard)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2FC534-94C4-942B-A473-7A34F26A18E7}"/>
              </a:ext>
            </a:extLst>
          </p:cNvPr>
          <p:cNvSpPr txBox="1"/>
          <p:nvPr/>
        </p:nvSpPr>
        <p:spPr>
          <a:xfrm>
            <a:off x="5398379" y="3006641"/>
            <a:ext cx="3215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cs typeface="Courier New" panose="02070309020205020404" pitchFamily="49" charset="0"/>
              </a:rPr>
              <a:t>(In total 6 to 10 assignments)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D64906-3824-2F7D-BC9D-3CFE2B011FCC}"/>
              </a:ext>
            </a:extLst>
          </p:cNvPr>
          <p:cNvSpPr txBox="1"/>
          <p:nvPr/>
        </p:nvSpPr>
        <p:spPr>
          <a:xfrm>
            <a:off x="5398379" y="4103669"/>
            <a:ext cx="1445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cs typeface="Courier New" panose="02070309020205020404" pitchFamily="49" charset="0"/>
              </a:rPr>
              <a:t>(Late Policy)</a:t>
            </a:r>
          </a:p>
        </p:txBody>
      </p:sp>
    </p:spTree>
    <p:extLst>
      <p:ext uri="{BB962C8B-B14F-4D97-AF65-F5344CB8AC3E}">
        <p14:creationId xmlns:p14="http://schemas.microsoft.com/office/powerpoint/2010/main" val="410965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Macintosh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Myself</vt:lpstr>
      <vt:lpstr>Course Information</vt:lpstr>
      <vt:lpstr>Useful Online Courses and Resources</vt:lpstr>
      <vt:lpstr>Course Information</vt:lpstr>
      <vt:lpstr>WeChat Group</vt:lpstr>
      <vt:lpstr>Textbooks</vt:lpstr>
      <vt:lpstr>Grading Scheme</vt:lpstr>
      <vt:lpstr>Course Syllabus</vt:lpstr>
      <vt:lpstr>Course Syllabus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Prof. LI Tongxin (SDS)</dc:creator>
  <cp:lastModifiedBy>T165982</cp:lastModifiedBy>
  <cp:revision>2</cp:revision>
  <dcterms:created xsi:type="dcterms:W3CDTF">2022-08-29T05:53:06Z</dcterms:created>
  <dcterms:modified xsi:type="dcterms:W3CDTF">2023-09-05T00:39:51Z</dcterms:modified>
</cp:coreProperties>
</file>