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798" r:id="rId2"/>
    <p:sldId id="256" r:id="rId3"/>
    <p:sldId id="757" r:id="rId4"/>
    <p:sldId id="796" r:id="rId5"/>
    <p:sldId id="797" r:id="rId6"/>
    <p:sldId id="773" r:id="rId7"/>
    <p:sldId id="816" r:id="rId8"/>
    <p:sldId id="818" r:id="rId9"/>
    <p:sldId id="820" r:id="rId10"/>
    <p:sldId id="822" r:id="rId11"/>
    <p:sldId id="821" r:id="rId12"/>
    <p:sldId id="812" r:id="rId13"/>
    <p:sldId id="801" r:id="rId14"/>
    <p:sldId id="802" r:id="rId15"/>
    <p:sldId id="259" r:id="rId16"/>
    <p:sldId id="803" r:id="rId17"/>
    <p:sldId id="804" r:id="rId18"/>
    <p:sldId id="805" r:id="rId19"/>
    <p:sldId id="806" r:id="rId20"/>
    <p:sldId id="807" r:id="rId21"/>
    <p:sldId id="257" r:id="rId22"/>
    <p:sldId id="813" r:id="rId23"/>
    <p:sldId id="823" r:id="rId24"/>
    <p:sldId id="827" r:id="rId25"/>
    <p:sldId id="824" r:id="rId26"/>
    <p:sldId id="826" r:id="rId27"/>
    <p:sldId id="82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67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278FB-EC63-CD6D-EA3D-85AC1DBF67AE}" v="1" dt="2025-01-14T12:20:47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9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Soewito (SDS, 122040027)" userId="S::122040027@link.cuhk.edu.cn::b37b108c-78bf-4b45-b434-b8a53a3380a9" providerId="AD" clId="Web-{604278FB-EC63-CD6D-EA3D-85AC1DBF67AE}"/>
    <pc:docChg chg="modSld">
      <pc:chgData name="Kayla Soewito (SDS, 122040027)" userId="S::122040027@link.cuhk.edu.cn::b37b108c-78bf-4b45-b434-b8a53a3380a9" providerId="AD" clId="Web-{604278FB-EC63-CD6D-EA3D-85AC1DBF67AE}" dt="2025-01-14T12:20:47.536" v="0" actId="1076"/>
      <pc:docMkLst>
        <pc:docMk/>
      </pc:docMkLst>
      <pc:sldChg chg="modSp">
        <pc:chgData name="Kayla Soewito (SDS, 122040027)" userId="S::122040027@link.cuhk.edu.cn::b37b108c-78bf-4b45-b434-b8a53a3380a9" providerId="AD" clId="Web-{604278FB-EC63-CD6D-EA3D-85AC1DBF67AE}" dt="2025-01-14T12:20:47.536" v="0" actId="1076"/>
        <pc:sldMkLst>
          <pc:docMk/>
          <pc:sldMk cId="0" sldId="803"/>
        </pc:sldMkLst>
        <pc:picChg chg="mod">
          <ac:chgData name="Kayla Soewito (SDS, 122040027)" userId="S::122040027@link.cuhk.edu.cn::b37b108c-78bf-4b45-b434-b8a53a3380a9" providerId="AD" clId="Web-{604278FB-EC63-CD6D-EA3D-85AC1DBF67AE}" dt="2025-01-14T12:20:47.536" v="0" actId="1076"/>
          <ac:picMkLst>
            <pc:docMk/>
            <pc:sldMk cId="0" sldId="803"/>
            <ac:picMk id="8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542D-3B16-4270-BFA3-6877548F1740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931E8-144C-49FE-A5EB-350C24CCA7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Cell Phones and Other Devices: </a:t>
            </a:r>
            <a:r>
              <a:rPr lang="en-US" altLang="zh-CN" sz="2000" b="1"/>
              <a:t>Please turn off all cell phones,</a:t>
            </a:r>
            <a:r>
              <a:rPr lang="zh-CN" altLang="en-US" sz="2000" b="1"/>
              <a:t> </a:t>
            </a:r>
            <a:r>
              <a:rPr lang="en-US" altLang="zh-CN" sz="2000" b="1"/>
              <a:t>or</a:t>
            </a:r>
            <a:r>
              <a:rPr lang="zh-CN" altLang="en-US" sz="2000" b="1"/>
              <a:t> </a:t>
            </a:r>
            <a:r>
              <a:rPr lang="en-US" altLang="zh-CN" sz="2000" b="1"/>
              <a:t>turn</a:t>
            </a:r>
            <a:r>
              <a:rPr lang="zh-CN" altLang="en-US" sz="2000" b="1"/>
              <a:t> </a:t>
            </a:r>
            <a:r>
              <a:rPr lang="en-US" altLang="zh-CN" sz="2000" b="1"/>
              <a:t>to</a:t>
            </a:r>
            <a:r>
              <a:rPr lang="zh-CN" altLang="en-US" sz="2000" b="1"/>
              <a:t> </a:t>
            </a:r>
            <a:r>
              <a:rPr lang="en-US" altLang="zh-CN" sz="2000" b="1"/>
              <a:t>air</a:t>
            </a:r>
            <a:r>
              <a:rPr lang="zh-CN" altLang="en-US" sz="2000" b="1"/>
              <a:t> </a:t>
            </a:r>
            <a:r>
              <a:rPr lang="en-US" altLang="zh-CN" sz="2000" b="1"/>
              <a:t>plane</a:t>
            </a:r>
            <a:r>
              <a:rPr lang="zh-CN" altLang="en-US" sz="2000" b="1"/>
              <a:t> </a:t>
            </a:r>
            <a:r>
              <a:rPr lang="en-US" altLang="zh-CN" sz="2000" b="1"/>
              <a:t>mode before class</a:t>
            </a:r>
            <a:r>
              <a:rPr lang="en-US" altLang="zh-CN" sz="200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/>
              <a:t>Use of other electronic devices (tablets, </a:t>
            </a:r>
            <a:r>
              <a:rPr lang="en-US" altLang="zh-CN" sz="2000" err="1"/>
              <a:t>laptops,etc</a:t>
            </a:r>
            <a:r>
              <a:rPr lang="en-US" altLang="zh-CN" sz="2000"/>
              <a:t>.) is allowed for course-related purposes only.</a:t>
            </a: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4c5dd86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4c5dd86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4c5dd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4c5dd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4c5dd8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4c5dd8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4c5dd8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4c5dd8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4c5dd8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4c5dd8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4c5dd86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84c5dd86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84c5dd86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84c5dd86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4c5dd8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4c5dd8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4c5dd8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4c5dd8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4c5dd8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4c5dd8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4c5dd8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4c5dd8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during class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during class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Compass2g</a:t>
            </a:r>
          </a:p>
          <a:p>
            <a:endParaRPr kumimoji="1"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/>
              <a:t>Will</a:t>
            </a:r>
            <a:r>
              <a:rPr kumimoji="1" lang="zh-CN" altLang="en-US"/>
              <a:t> </a:t>
            </a:r>
            <a:r>
              <a:rPr kumimoji="1" lang="en-US" altLang="zh-CN"/>
              <a:t>use</a:t>
            </a:r>
            <a:r>
              <a:rPr kumimoji="1" lang="zh-CN" altLang="en-US"/>
              <a:t> </a:t>
            </a:r>
            <a:r>
              <a:rPr kumimoji="1" lang="en-US" altLang="zh-CN"/>
              <a:t>auto-grade.</a:t>
            </a:r>
            <a:r>
              <a:rPr kumimoji="1" lang="zh-CN" altLang="en-US"/>
              <a:t> </a:t>
            </a:r>
            <a:r>
              <a:rPr kumimoji="1" lang="en-US" altLang="zh-CN"/>
              <a:t>Make</a:t>
            </a:r>
            <a:r>
              <a:rPr kumimoji="1" lang="zh-CN" altLang="en-US"/>
              <a:t> </a:t>
            </a:r>
            <a:r>
              <a:rPr kumimoji="1" lang="en-US" altLang="zh-CN"/>
              <a:t>sure</a:t>
            </a:r>
            <a:r>
              <a:rPr kumimoji="1" lang="zh-CN" altLang="en-US"/>
              <a:t> </a:t>
            </a:r>
            <a:r>
              <a:rPr kumimoji="1" lang="en-US" altLang="zh-CN"/>
              <a:t>what</a:t>
            </a:r>
            <a:r>
              <a:rPr kumimoji="1" lang="zh-CN" altLang="en-US"/>
              <a:t> </a:t>
            </a:r>
            <a:r>
              <a:rPr kumimoji="1" lang="en-US" altLang="zh-CN"/>
              <a:t>you</a:t>
            </a:r>
            <a:r>
              <a:rPr kumimoji="1" lang="zh-CN" altLang="en-US"/>
              <a:t> </a:t>
            </a:r>
            <a:r>
              <a:rPr kumimoji="1" lang="en-US" altLang="zh-CN"/>
              <a:t>write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box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clear.</a:t>
            </a:r>
            <a:r>
              <a:rPr kumimoji="1" lang="zh-CN" altLang="en-US"/>
              <a:t> </a:t>
            </a:r>
            <a:endParaRPr kumimoji="1" lang="en-US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and only given in exceptional situations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and only given in exceptional situations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and only given in exceptional situations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and only given in exceptional situations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931E8-144C-49FE-A5EB-350C24CCA79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January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9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ead.edu/events/msom2013/programme/documents/ProgramMSOMwithlinks_02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.umd.edu/courses/Phys401/AnlageSpring20/Scanning%20HW%20to%20PDF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radescope.com/article/ccbpppziu9-student-submit-work#submitting_a_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Plan</a:t>
            </a:r>
            <a:r>
              <a:rPr lang="zh-CN" altLang="en-US"/>
              <a:t> </a:t>
            </a:r>
            <a:r>
              <a:rPr lang="en-US" altLang="zh-CN"/>
              <a:t>today</a:t>
            </a:r>
            <a:endParaRPr lang="en-US"/>
          </a:p>
        </p:txBody>
      </p:sp>
      <p:sp>
        <p:nvSpPr>
          <p:cNvPr id="3" name="Content Placeholder 2" descr="7b0a202020202262756c6c6574223a20227b5c2263617465676f727949645c223a5c225c222c5c2274656d706c61746549645c223a32303233313538357d220a7d0a"/>
          <p:cNvSpPr>
            <a:spLocks noGrp="1"/>
          </p:cNvSpPr>
          <p:nvPr>
            <p:ph idx="1"/>
          </p:nvPr>
        </p:nvSpPr>
        <p:spPr>
          <a:xfrm>
            <a:off x="476250" y="1981200"/>
            <a:ext cx="8229600" cy="4343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Plan for</a:t>
            </a:r>
            <a:r>
              <a:rPr lang="zh-CN" altLang="en-US"/>
              <a:t> </a:t>
            </a:r>
            <a:r>
              <a:rPr lang="en-US" altLang="zh-CN"/>
              <a:t>Tutorial</a:t>
            </a:r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 </a:t>
            </a:r>
            <a:r>
              <a:rPr lang="en-US" altLang="zh-CN"/>
              <a:t>(50</a:t>
            </a:r>
            <a:r>
              <a:rPr lang="zh-CN" altLang="en-US"/>
              <a:t> </a:t>
            </a:r>
            <a:r>
              <a:rPr lang="en-US" altLang="zh-CN"/>
              <a:t>min)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Introduction to </a:t>
            </a:r>
            <a:r>
              <a:rPr lang="en-US" altLang="zh-CN"/>
              <a:t>homework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 </a:t>
            </a:r>
            <a:r>
              <a:rPr lang="en-US" altLang="zh-CN"/>
              <a:t>(10min)</a:t>
            </a:r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--</a:t>
            </a:r>
            <a:r>
              <a:rPr lang="en-US" altLang="zh-CN">
                <a:sym typeface="+mn-ea"/>
              </a:rPr>
              <a:t>regrading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policy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--</a:t>
            </a:r>
            <a:r>
              <a:rPr lang="en-US">
                <a:sym typeface="+mn-ea"/>
              </a:rPr>
              <a:t>discussion </a:t>
            </a:r>
            <a:r>
              <a:rPr lang="en-US" altLang="zh-CN">
                <a:sym typeface="+mn-ea"/>
              </a:rPr>
              <a:t>policy</a:t>
            </a:r>
            <a:endParaRPr lang="en-US"/>
          </a:p>
          <a:p>
            <a:endParaRPr lang="en-US" altLang="zh-CN"/>
          </a:p>
          <a:p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prepare</a:t>
            </a:r>
            <a:r>
              <a:rPr lang="zh-CN" altLang="en-US"/>
              <a:t> </a:t>
            </a:r>
            <a:r>
              <a:rPr lang="en-US" altLang="zh-CN"/>
              <a:t>e-version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homework</a:t>
            </a:r>
            <a:r>
              <a:rPr lang="zh-CN" altLang="en-US"/>
              <a:t> </a:t>
            </a:r>
            <a:r>
              <a:rPr lang="en-US" altLang="zh-CN"/>
              <a:t>(10</a:t>
            </a:r>
            <a:r>
              <a:rPr lang="zh-CN" altLang="en-US"/>
              <a:t> </a:t>
            </a:r>
            <a:r>
              <a:rPr lang="en-US" altLang="zh-CN"/>
              <a:t>min)</a:t>
            </a: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--3</a:t>
            </a:r>
            <a:r>
              <a:rPr lang="zh-CN" altLang="en-US"/>
              <a:t> </a:t>
            </a:r>
            <a:r>
              <a:rPr lang="en-US" altLang="zh-CN"/>
              <a:t>approaches</a:t>
            </a: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--tips</a:t>
            </a:r>
            <a:r>
              <a:rPr lang="zh-CN" altLang="en-US"/>
              <a:t> </a:t>
            </a:r>
            <a:r>
              <a:rPr lang="en-US" altLang="zh-CN"/>
              <a:t>for better clarity</a:t>
            </a:r>
          </a:p>
          <a:p>
            <a:endParaRPr lang="en-US" altLang="zh-CN"/>
          </a:p>
          <a:p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submit</a:t>
            </a:r>
            <a:r>
              <a:rPr lang="zh-CN" altLang="en-US"/>
              <a:t> </a:t>
            </a:r>
            <a:r>
              <a:rPr lang="en-US" altLang="zh-CN"/>
              <a:t>homework</a:t>
            </a:r>
            <a:r>
              <a:rPr lang="zh-CN" altLang="en-US"/>
              <a:t> </a:t>
            </a:r>
            <a:r>
              <a:rPr lang="en-US" altLang="zh-CN"/>
              <a:t>via</a:t>
            </a:r>
            <a:r>
              <a:rPr lang="zh-CN" altLang="en-US"/>
              <a:t> </a:t>
            </a:r>
            <a:r>
              <a:rPr lang="en-US" altLang="zh-CN"/>
              <a:t>BB</a:t>
            </a:r>
            <a:r>
              <a:rPr lang="zh-CN" altLang="en-US"/>
              <a:t> </a:t>
            </a:r>
            <a:r>
              <a:rPr lang="en-US" altLang="zh-CN"/>
              <a:t>(5</a:t>
            </a:r>
            <a:r>
              <a:rPr lang="zh-CN" altLang="en-US"/>
              <a:t> </a:t>
            </a:r>
            <a:r>
              <a:rPr lang="en-US" altLang="zh-CN"/>
              <a:t>min)</a:t>
            </a:r>
          </a:p>
          <a:p>
            <a:endParaRPr lang="en-US" altLang="zh-CN"/>
          </a:p>
          <a:p>
            <a:r>
              <a:rPr lang="en-US" altLang="zh-CN"/>
              <a:t>Exercise:</a:t>
            </a:r>
            <a:r>
              <a:rPr lang="zh-CN" altLang="en-US"/>
              <a:t> </a:t>
            </a:r>
            <a:r>
              <a:rPr lang="en-US" altLang="zh-CN"/>
              <a:t>(25</a:t>
            </a:r>
            <a:r>
              <a:rPr lang="zh-CN" altLang="en-US"/>
              <a:t> </a:t>
            </a:r>
            <a:r>
              <a:rPr lang="en-US" altLang="zh-CN"/>
              <a:t>mins)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Homework</a:t>
            </a:r>
            <a:r>
              <a:rPr kumimoji="1" lang="zh-CN" altLang="en-US"/>
              <a:t> </a:t>
            </a:r>
            <a:r>
              <a:rPr kumimoji="1" lang="en-US" altLang="zh-CN"/>
              <a:t>Policy: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676400"/>
            <a:ext cx="9067800" cy="43434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100">
                <a:solidFill>
                  <a:schemeClr val="tx1">
                    <a:lumMod val="75000"/>
                    <a:lumOff val="25000"/>
                  </a:schemeClr>
                </a:solidFill>
              </a:rPr>
              <a:t>The Assignment 1 (not released yet) will be graded by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6400" b="1" err="1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Heshen Zhan</a:t>
            </a:r>
            <a:r>
              <a:rPr lang="en-US" altLang="zh-CN" sz="6400" b="1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and Xuanzhuo Liu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5334000" cy="533400"/>
          </a:xfrm>
        </p:spPr>
        <p:txBody>
          <a:bodyPr>
            <a:normAutofit fontScale="90000"/>
          </a:bodyPr>
          <a:lstStyle/>
          <a:p>
            <a:r>
              <a:rPr lang="en-US" altLang="zh-CN" sz="3200" b="1"/>
              <a:t>Academic</a:t>
            </a:r>
            <a:r>
              <a:rPr lang="zh-CN" altLang="en-US" sz="3200" b="1"/>
              <a:t> </a:t>
            </a:r>
            <a:r>
              <a:rPr lang="en-US" altLang="zh-CN" sz="3200" b="1"/>
              <a:t>Integrity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endParaRPr lang="en-US" altLang="zh-CN" sz="2000" b="1"/>
          </a:p>
          <a:p>
            <a:r>
              <a:rPr lang="en-US" altLang="zh-CN" sz="2000" b="1"/>
              <a:t>Academic Integrity</a:t>
            </a:r>
            <a:r>
              <a:rPr lang="en-US" altLang="zh-CN" sz="2000"/>
              <a:t>: your assignments will contain</a:t>
            </a:r>
            <a:r>
              <a:rPr lang="zh-CN" altLang="en-US" sz="2000"/>
              <a:t> </a:t>
            </a:r>
            <a:r>
              <a:rPr lang="en-US" altLang="zh-CN" sz="2000"/>
              <a:t>only the work of you</a:t>
            </a:r>
            <a:r>
              <a:rPr lang="zh-CN" altLang="en-US" sz="2000"/>
              <a:t> </a:t>
            </a:r>
            <a:r>
              <a:rPr lang="en-US" altLang="zh-CN" sz="2000"/>
              <a:t>(though</a:t>
            </a:r>
            <a:r>
              <a:rPr lang="zh-CN" altLang="en-US" sz="2000"/>
              <a:t> </a:t>
            </a:r>
            <a:r>
              <a:rPr lang="en-US" altLang="zh-CN" sz="2000"/>
              <a:t>you</a:t>
            </a:r>
            <a:r>
              <a:rPr lang="zh-CN" altLang="en-US" sz="2000"/>
              <a:t> </a:t>
            </a:r>
            <a:r>
              <a:rPr lang="en-US" altLang="zh-CN" sz="2000"/>
              <a:t>may</a:t>
            </a:r>
            <a:r>
              <a:rPr lang="zh-CN" altLang="en-US" sz="2000"/>
              <a:t> </a:t>
            </a:r>
            <a:r>
              <a:rPr lang="en-US" altLang="zh-CN" sz="2000"/>
              <a:t>discuss</a:t>
            </a:r>
            <a:r>
              <a:rPr lang="zh-CN" altLang="en-US" sz="2000"/>
              <a:t> </a:t>
            </a:r>
            <a:r>
              <a:rPr lang="en-US" altLang="zh-CN" sz="2000"/>
              <a:t>with</a:t>
            </a:r>
            <a:r>
              <a:rPr lang="zh-CN" altLang="en-US" sz="2000"/>
              <a:t> </a:t>
            </a:r>
            <a:r>
              <a:rPr lang="en-US" altLang="zh-CN" sz="2000"/>
              <a:t>others)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/>
              <a:t>Plagiarism</a:t>
            </a:r>
            <a:r>
              <a:rPr lang="zh-CN" altLang="en-US" sz="2000"/>
              <a:t> </a:t>
            </a:r>
            <a:r>
              <a:rPr lang="en-US" altLang="zh-CN" sz="2000"/>
              <a:t>causes</a:t>
            </a:r>
            <a:r>
              <a:rPr lang="zh-CN" altLang="en-US" sz="2000"/>
              <a:t> </a:t>
            </a:r>
            <a:r>
              <a:rPr lang="en-US" altLang="zh-CN"/>
              <a:t>loss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points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homework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/>
              <a:t>other penalties may also be pursued, as allowed</a:t>
            </a:r>
            <a:r>
              <a:rPr lang="zh-CN" altLang="en-US" sz="2000"/>
              <a:t> </a:t>
            </a:r>
            <a:r>
              <a:rPr lang="en-US" altLang="zh-CN" sz="2000"/>
              <a:t>by University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/>
              <a:t>similar</a:t>
            </a:r>
            <a:r>
              <a:rPr lang="zh-CN" altLang="en-US" sz="2000"/>
              <a:t> </a:t>
            </a:r>
            <a:r>
              <a:rPr lang="en-US" altLang="zh-CN" sz="2000"/>
              <a:t>policy</a:t>
            </a:r>
            <a:r>
              <a:rPr lang="zh-CN" altLang="en-US" sz="2000"/>
              <a:t> </a:t>
            </a:r>
            <a:r>
              <a:rPr lang="en-US" altLang="zh-CN" sz="2000"/>
              <a:t>for</a:t>
            </a:r>
            <a:r>
              <a:rPr lang="zh-CN" altLang="en-US" sz="2000"/>
              <a:t> </a:t>
            </a:r>
            <a:r>
              <a:rPr lang="en-US" altLang="zh-CN" sz="2000"/>
              <a:t>exams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lvl="1" indent="-342900">
              <a:buFontTx/>
              <a:buChar char="•"/>
            </a:pPr>
            <a:r>
              <a:rPr lang="en-US" altLang="zh-CN" sz="2000"/>
              <a:t>NOTE:  The policies contained in this syllabus </a:t>
            </a:r>
            <a:r>
              <a:rPr lang="en-US" altLang="zh-CN" sz="2000" b="1"/>
              <a:t>are subject to change</a:t>
            </a:r>
            <a:r>
              <a:rPr lang="en-US" altLang="zh-CN" sz="2000"/>
              <a:t>. You will be notified </a:t>
            </a:r>
            <a:r>
              <a:rPr lang="en-US" altLang="en-US"/>
              <a:t>promptly if any changes happen</a:t>
            </a:r>
            <a:r>
              <a:rPr lang="en-US" altLang="zh-CN" sz="2000"/>
              <a:t>.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1600">
              <a:solidFill>
                <a:srgbClr val="0070C0"/>
              </a:solidFill>
            </a:endParaRPr>
          </a:p>
          <a:p>
            <a:endParaRPr lang="en-US" altLang="zh-CN" sz="1600">
              <a:solidFill>
                <a:srgbClr val="0070C0"/>
              </a:solidFill>
            </a:endParaRPr>
          </a:p>
          <a:p>
            <a:pPr marL="674370" lvl="2" indent="0">
              <a:buNone/>
            </a:pPr>
            <a:endParaRPr lang="en-US" sz="140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prepare</a:t>
            </a:r>
            <a:r>
              <a:rPr lang="zh-CN" altLang="en-US"/>
              <a:t> </a:t>
            </a:r>
            <a:r>
              <a:rPr lang="en-US" altLang="zh-CN"/>
              <a:t>e-version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homework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GB"/>
              <a:t>Three accepted types for homework solution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00076" y="28956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altLang="zh-CN" b="1">
                <a:solidFill>
                  <a:schemeClr val="dk1"/>
                </a:solidFill>
              </a:rPr>
              <a:t>Method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US" altLang="zh-CN" b="1">
                <a:solidFill>
                  <a:schemeClr val="dk1"/>
                </a:solidFill>
              </a:rPr>
              <a:t>1: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GB" b="1">
                <a:solidFill>
                  <a:schemeClr val="dk1"/>
                </a:solidFill>
              </a:rPr>
              <a:t>Scan handwritten</a:t>
            </a:r>
            <a:r>
              <a:rPr lang="en-GB">
                <a:solidFill>
                  <a:schemeClr val="dk1"/>
                </a:solidFill>
              </a:rPr>
              <a:t> homework</a:t>
            </a:r>
            <a:r>
              <a:rPr lang="en-US" altLang="en-GB">
                <a:solidFill>
                  <a:schemeClr val="dk1"/>
                </a:solidFill>
              </a:rPr>
              <a:t> </a:t>
            </a:r>
            <a:r>
              <a:rPr lang="en-US" altLang="zh-CN">
                <a:solidFill>
                  <a:schemeClr val="dk1"/>
                </a:solidFill>
              </a:rPr>
              <a:t>as</a:t>
            </a:r>
            <a:r>
              <a:rPr lang="zh-CN" altLang="en-US">
                <a:solidFill>
                  <a:schemeClr val="dk1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PDF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altLang="zh-CN" b="1">
                <a:solidFill>
                  <a:schemeClr val="dk1"/>
                </a:solidFill>
              </a:rPr>
              <a:t>Method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US" altLang="zh-CN" b="1">
                <a:solidFill>
                  <a:schemeClr val="dk1"/>
                </a:solidFill>
              </a:rPr>
              <a:t>2</a:t>
            </a:r>
            <a:r>
              <a:rPr lang="en-US" altLang="zh-CN">
                <a:solidFill>
                  <a:schemeClr val="dk1"/>
                </a:solidFill>
              </a:rPr>
              <a:t>:</a:t>
            </a:r>
            <a:r>
              <a:rPr lang="zh-CN" altLang="en-US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Write the solution on a </a:t>
            </a:r>
            <a:r>
              <a:rPr lang="en-GB" b="1">
                <a:solidFill>
                  <a:schemeClr val="dk1"/>
                </a:solidFill>
              </a:rPr>
              <a:t>tablet</a:t>
            </a:r>
            <a:r>
              <a:rPr lang="en-GB">
                <a:solidFill>
                  <a:schemeClr val="dk1"/>
                </a:solidFill>
              </a:rPr>
              <a:t> such as iPad, then export it as </a:t>
            </a:r>
            <a:r>
              <a:rPr lang="en-US" altLang="zh-CN">
                <a:solidFill>
                  <a:srgbClr val="FF0000"/>
                </a:solidFill>
              </a:rPr>
              <a:t>PDF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altLang="zh-CN" b="1">
                <a:solidFill>
                  <a:schemeClr val="dk1"/>
                </a:solidFill>
              </a:rPr>
              <a:t>Method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US" altLang="zh-CN" b="1">
                <a:solidFill>
                  <a:schemeClr val="dk1"/>
                </a:solidFill>
              </a:rPr>
              <a:t>3</a:t>
            </a:r>
            <a:r>
              <a:rPr lang="en-US" altLang="zh-CN">
                <a:solidFill>
                  <a:schemeClr val="dk1"/>
                </a:solidFill>
              </a:rPr>
              <a:t>:</a:t>
            </a:r>
            <a:r>
              <a:rPr lang="zh-CN" altLang="en-US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Type up the solution via </a:t>
            </a:r>
            <a:r>
              <a:rPr lang="en-GB" b="1">
                <a:solidFill>
                  <a:schemeClr val="dk1"/>
                </a:solidFill>
              </a:rPr>
              <a:t>LaTeX</a:t>
            </a:r>
            <a:r>
              <a:rPr lang="en-US" altLang="zh-CN" b="1">
                <a:solidFill>
                  <a:schemeClr val="dk1"/>
                </a:solidFill>
              </a:rPr>
              <a:t>,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US" altLang="zh-CN" b="1">
                <a:solidFill>
                  <a:schemeClr val="dk1"/>
                </a:solidFill>
              </a:rPr>
              <a:t>then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US" altLang="zh-CN" b="1">
                <a:solidFill>
                  <a:schemeClr val="dk1"/>
                </a:solidFill>
              </a:rPr>
              <a:t>generate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US" altLang="zh-CN" b="1">
                <a:solidFill>
                  <a:schemeClr val="dk1"/>
                </a:solidFill>
              </a:rPr>
              <a:t>a</a:t>
            </a:r>
            <a:r>
              <a:rPr lang="zh-CN" altLang="en-US" b="1">
                <a:solidFill>
                  <a:schemeClr val="dk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PDF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US" altLang="zh-CN" b="1"/>
              <a:t>For</a:t>
            </a:r>
            <a:r>
              <a:rPr lang="zh-CN" altLang="en-US" b="1"/>
              <a:t> </a:t>
            </a:r>
            <a:r>
              <a:rPr lang="en-US" altLang="zh-CN" b="1"/>
              <a:t>all</a:t>
            </a:r>
            <a:r>
              <a:rPr lang="zh-CN" altLang="en-US" b="1"/>
              <a:t> </a:t>
            </a:r>
            <a:r>
              <a:rPr lang="en-US" altLang="zh-CN" b="1"/>
              <a:t>methods,</a:t>
            </a:r>
            <a:r>
              <a:rPr lang="zh-CN" altLang="en-US" b="1"/>
              <a:t> </a:t>
            </a:r>
            <a:r>
              <a:rPr lang="en-US" altLang="zh-CN" b="1"/>
              <a:t>you</a:t>
            </a:r>
            <a:r>
              <a:rPr lang="zh-CN" altLang="en-US" b="1"/>
              <a:t> </a:t>
            </a:r>
            <a:r>
              <a:rPr lang="en-US" altLang="zh-CN" b="1"/>
              <a:t>need to</a:t>
            </a:r>
            <a:r>
              <a:rPr lang="zh-CN" altLang="en-US" b="1"/>
              <a:t> </a:t>
            </a:r>
            <a:r>
              <a:rPr lang="en-US" altLang="zh-CN" b="1"/>
              <a:t>submit</a:t>
            </a:r>
            <a:r>
              <a:rPr lang="zh-CN" altLang="en-US" b="1"/>
              <a:t> </a:t>
            </a:r>
            <a:r>
              <a:rPr lang="en-US" altLang="zh-CN" b="1"/>
              <a:t>a</a:t>
            </a:r>
            <a:r>
              <a:rPr lang="zh-CN" altLang="en-US" b="1"/>
              <a:t> </a:t>
            </a:r>
            <a:r>
              <a:rPr lang="en-US" altLang="zh-CN" b="1"/>
              <a:t>PDF</a:t>
            </a:r>
            <a:r>
              <a:rPr lang="zh-CN" altLang="en-US" b="1"/>
              <a:t> </a:t>
            </a:r>
            <a:r>
              <a:rPr lang="en-US" altLang="zh-CN" b="1"/>
              <a:t>file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GB"/>
              <a:t>Scan handwritten homework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0000"/>
          </a:bodyPr>
          <a:lstStyle/>
          <a:p>
            <a:pPr indent="-301625">
              <a:lnSpc>
                <a:spcPct val="150000"/>
              </a:lnSpc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>
                <a:solidFill>
                  <a:schemeClr val="dk1"/>
                </a:solidFill>
              </a:rPr>
              <a:t>A guide of scanning solution: </a:t>
            </a:r>
            <a:r>
              <a:rPr lang="en-US" altLang="en-US">
                <a:hlinkClick r:id="rId3" action="ppaction://hlinkfile"/>
              </a:rPr>
              <a:t>https://www.physics.umd.edu/courses/Phys401/AnlageSpring20/Scanning%20HW%20to%20PDF.pdf</a:t>
            </a:r>
            <a:endParaRPr lang="en-US" altLang="en-US"/>
          </a:p>
          <a:p>
            <a:pPr indent="-301625">
              <a:lnSpc>
                <a:spcPct val="150000"/>
              </a:lnSpc>
              <a:buClr>
                <a:schemeClr val="dk1"/>
              </a:buClr>
              <a:buSzPts val="1150"/>
              <a:buFont typeface="Roboto"/>
              <a:buChar char="●"/>
            </a:pPr>
            <a:endParaRPr lang="en-GB">
              <a:solidFill>
                <a:schemeClr val="dk1"/>
              </a:solidFill>
            </a:endParaRPr>
          </a:p>
          <a:p>
            <a:pPr indent="-301625">
              <a:lnSpc>
                <a:spcPct val="150000"/>
              </a:lnSpc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>
                <a:solidFill>
                  <a:schemeClr val="dk1"/>
                </a:solidFill>
              </a:rPr>
              <a:t>Please make sure</a:t>
            </a:r>
            <a:r>
              <a:rPr lang="en-US" altLang="zh-CN">
                <a:solidFill>
                  <a:schemeClr val="dk1"/>
                </a:solidFill>
              </a:rPr>
              <a:t>:</a:t>
            </a:r>
          </a:p>
          <a:p>
            <a:pPr marL="155575" indent="0">
              <a:lnSpc>
                <a:spcPct val="150000"/>
              </a:lnSpc>
              <a:buClr>
                <a:schemeClr val="dk1"/>
              </a:buClr>
              <a:buSzPts val="1150"/>
              <a:buNone/>
            </a:pPr>
            <a:r>
              <a:rPr lang="zh-CN" altLang="en-US">
                <a:solidFill>
                  <a:schemeClr val="dk1"/>
                </a:solidFill>
              </a:rPr>
              <a:t>  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zh-CN" altLang="en-US">
                <a:solidFill>
                  <a:schemeClr val="dk1"/>
                </a:solidFill>
              </a:rPr>
              <a:t> </a:t>
            </a:r>
            <a:r>
              <a:rPr lang="en-GB" b="1">
                <a:solidFill>
                  <a:schemeClr val="dk1"/>
                </a:solidFill>
              </a:rPr>
              <a:t>lighting is good</a:t>
            </a:r>
            <a:r>
              <a:rPr lang="en-US" altLang="zh-CN">
                <a:solidFill>
                  <a:schemeClr val="dk1"/>
                </a:solidFill>
              </a:rPr>
              <a:t>;</a:t>
            </a:r>
          </a:p>
          <a:p>
            <a:pPr marL="155575" indent="0">
              <a:lnSpc>
                <a:spcPct val="150000"/>
              </a:lnSpc>
              <a:buClr>
                <a:schemeClr val="dk1"/>
              </a:buClr>
              <a:buSzPts val="1150"/>
              <a:buNone/>
            </a:pPr>
            <a:r>
              <a:rPr lang="zh-CN" altLang="en-US" b="1">
                <a:solidFill>
                  <a:schemeClr val="dk1"/>
                </a:solidFill>
              </a:rPr>
              <a:t>    </a:t>
            </a:r>
            <a:r>
              <a:rPr lang="en-GB" b="1">
                <a:solidFill>
                  <a:schemeClr val="dk1"/>
                </a:solidFill>
              </a:rPr>
              <a:t>angle of each page is correct</a:t>
            </a:r>
            <a:r>
              <a:rPr lang="en-GB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37531" y="8591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SzPts val="990"/>
            </a:pPr>
            <a:r>
              <a:rPr lang="en-GB" sz="3600" b="1"/>
              <a:t>Invalid</a:t>
            </a:r>
            <a:r>
              <a:rPr lang="en-GB" sz="3600"/>
              <a:t> scanning -- lighting is bad</a:t>
            </a:r>
            <a:endParaRPr sz="36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83625" y="1723127"/>
            <a:ext cx="4784150" cy="2933275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p16"/>
          <p:cNvSpPr/>
          <p:nvPr/>
        </p:nvSpPr>
        <p:spPr>
          <a:xfrm>
            <a:off x="988172" y="4903204"/>
            <a:ext cx="6775056" cy="19096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  <a:t>It is too dark to read! </a:t>
            </a:r>
            <a:b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</a:br>
            <a: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  <a:t>Yo</a:t>
            </a:r>
            <a:r>
              <a:rPr lang="en-US" altLang="zh-CN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  <a:t>u</a:t>
            </a:r>
            <a: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  <a:t> may receive zero score </a:t>
            </a:r>
            <a:b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</a:br>
            <a: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  <a:t>if </a:t>
            </a:r>
            <a:r>
              <a:rPr lang="en-US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  <a:t>we</a:t>
            </a:r>
            <a: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 panose="020B0604020202090204"/>
              </a:rPr>
              <a:t> cannot read your solution.</a:t>
            </a: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725" y="1626488"/>
            <a:ext cx="1943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GB" b="1"/>
              <a:t>Valid</a:t>
            </a:r>
            <a:r>
              <a:rPr lang="en-GB"/>
              <a:t> scanning solution -- good lighting and right angle</a:t>
            </a: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14500" y="2976064"/>
            <a:ext cx="5715000" cy="2600325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193712" y="3979333"/>
            <a:ext cx="2756575" cy="20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GB" b="1"/>
              <a:t>Circle</a:t>
            </a:r>
            <a:r>
              <a:rPr lang="en-GB"/>
              <a:t> answers and </a:t>
            </a:r>
            <a:r>
              <a:rPr lang="en-GB" b="1"/>
              <a:t>state</a:t>
            </a:r>
            <a:r>
              <a:rPr lang="en-GB"/>
              <a:t> problem numbers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3274826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indent="-406400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en-GB" b="1">
                <a:solidFill>
                  <a:srgbClr val="FF0000"/>
                </a:solidFill>
              </a:rPr>
              <a:t>Circle your final answers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for all questions</a:t>
            </a:r>
            <a:endParaRPr>
              <a:solidFill>
                <a:schemeClr val="dk1"/>
              </a:solidFill>
            </a:endParaRPr>
          </a:p>
          <a:p>
            <a:pPr indent="-406400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en-GB" b="1">
                <a:solidFill>
                  <a:srgbClr val="FF0000"/>
                </a:solidFill>
              </a:rPr>
              <a:t>State each problem number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before writing down the solution</a:t>
            </a:r>
            <a:endParaRPr>
              <a:solidFill>
                <a:schemeClr val="dk1"/>
              </a:solidFill>
            </a:endParaRPr>
          </a:p>
          <a:p>
            <a:pPr indent="-406400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en-GB">
                <a:solidFill>
                  <a:schemeClr val="dk1"/>
                </a:solidFill>
              </a:rPr>
              <a:t>The problems should </a:t>
            </a:r>
            <a:r>
              <a:rPr lang="en-GB" b="1">
                <a:solidFill>
                  <a:srgbClr val="FF0000"/>
                </a:solidFill>
              </a:rPr>
              <a:t>appear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b="1">
                <a:solidFill>
                  <a:srgbClr val="FF0000"/>
                </a:solidFill>
              </a:rPr>
              <a:t>in order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in your submitted pdf to BB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GB" b="1"/>
              <a:t>S P A C E</a:t>
            </a:r>
            <a:r>
              <a:rPr lang="en-GB"/>
              <a:t> 		</a:t>
            </a:r>
            <a:r>
              <a:rPr lang="en-US" altLang="zh-CN"/>
              <a:t>IS</a:t>
            </a:r>
            <a:r>
              <a:rPr lang="en-GB"/>
              <a:t> 		</a:t>
            </a:r>
            <a:r>
              <a:rPr lang="en-US" altLang="zh-CN"/>
              <a:t>IMPORTANT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30480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indent="-342900">
              <a:lnSpc>
                <a:spcPct val="130000"/>
              </a:lnSpc>
              <a:buClr>
                <a:schemeClr val="dk1"/>
              </a:buClr>
              <a:buSzPts val="1796"/>
            </a:pPr>
            <a:r>
              <a:rPr lang="en-GB" b="1">
                <a:solidFill>
                  <a:srgbClr val="FF0000"/>
                </a:solidFill>
              </a:rPr>
              <a:t>Do NOT squeeze </a:t>
            </a:r>
            <a:r>
              <a:rPr lang="en-GB">
                <a:solidFill>
                  <a:srgbClr val="FF0000"/>
                </a:solidFill>
              </a:rPr>
              <a:t>your solution </a:t>
            </a:r>
            <a:r>
              <a:rPr lang="en-GB">
                <a:solidFill>
                  <a:schemeClr val="dk1"/>
                </a:solidFill>
              </a:rPr>
              <a:t>of all questions into one page</a:t>
            </a:r>
            <a:endParaRPr>
              <a:solidFill>
                <a:schemeClr val="dk1"/>
              </a:solidFill>
            </a:endParaRPr>
          </a:p>
          <a:p>
            <a:pPr indent="-342900">
              <a:lnSpc>
                <a:spcPct val="130000"/>
              </a:lnSpc>
              <a:buClr>
                <a:schemeClr val="dk1"/>
              </a:buClr>
              <a:buSzPts val="1796"/>
            </a:pPr>
            <a:r>
              <a:rPr lang="en-GB"/>
              <a:t>It would be better if</a:t>
            </a:r>
            <a:r>
              <a:rPr lang="en-GB" b="1">
                <a:solidFill>
                  <a:srgbClr val="FF0000"/>
                </a:solidFill>
              </a:rPr>
              <a:t> each page</a:t>
            </a:r>
            <a:r>
              <a:rPr lang="en-GB">
                <a:solidFill>
                  <a:schemeClr val="dk1"/>
                </a:solidFill>
              </a:rPr>
              <a:t> only contain the solution of </a:t>
            </a:r>
            <a:r>
              <a:rPr lang="en-GB" b="1">
                <a:solidFill>
                  <a:srgbClr val="FF0000"/>
                </a:solidFill>
              </a:rPr>
              <a:t>one question</a:t>
            </a:r>
            <a:endParaRPr b="1">
              <a:solidFill>
                <a:srgbClr val="FF0000"/>
              </a:solidFill>
            </a:endParaRPr>
          </a:p>
          <a:p>
            <a:pPr indent="-342900">
              <a:lnSpc>
                <a:spcPct val="130000"/>
              </a:lnSpc>
              <a:buClr>
                <a:schemeClr val="dk1"/>
              </a:buClr>
              <a:buSzPts val="1796"/>
            </a:pPr>
            <a:r>
              <a:rPr lang="en-GB" b="1">
                <a:solidFill>
                  <a:srgbClr val="FF0000"/>
                </a:solidFill>
              </a:rPr>
              <a:t>Leave enough space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between the solution of each part of the question</a:t>
            </a:r>
            <a:endParaRPr>
              <a:solidFill>
                <a:schemeClr val="dk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GB" b="1"/>
              <a:t>Assign </a:t>
            </a:r>
            <a:r>
              <a:rPr lang="en-GB"/>
              <a:t>page numbers to your submitted pdf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2590800"/>
            <a:ext cx="8520600" cy="381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>
              <a:lnSpc>
                <a:spcPct val="130000"/>
              </a:lnSpc>
              <a:buClr>
                <a:schemeClr val="dk1"/>
              </a:buClr>
              <a:buSzPts val="1796"/>
              <a:buNone/>
            </a:pPr>
            <a:r>
              <a:rPr lang="en-GB" b="1">
                <a:solidFill>
                  <a:schemeClr val="dk1"/>
                </a:solidFill>
              </a:rPr>
              <a:t>Assign</a:t>
            </a:r>
            <a:r>
              <a:rPr lang="en-GB">
                <a:solidFill>
                  <a:schemeClr val="dk1"/>
                </a:solidFill>
              </a:rPr>
              <a:t> each page of your submitted pdf to the corresponding question it contains.</a:t>
            </a:r>
            <a:endParaRPr>
              <a:solidFill>
                <a:schemeClr val="dk1"/>
              </a:solidFill>
            </a:endParaRPr>
          </a:p>
          <a:p>
            <a:pPr indent="-342900">
              <a:lnSpc>
                <a:spcPct val="130000"/>
              </a:lnSpc>
              <a:buClr>
                <a:schemeClr val="dk1"/>
              </a:buClr>
              <a:buSzPts val="1796"/>
            </a:pPr>
            <a:r>
              <a:rPr lang="en-GB">
                <a:solidFill>
                  <a:schemeClr val="dk1"/>
                </a:solidFill>
              </a:rPr>
              <a:t>Guidance of how to assign pages: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https://help.gradescope.com/article/ccbpppziu9-student-submit-work#submitting_a_pdf</a:t>
            </a:r>
            <a:endParaRPr lang="en-GB" u="sng">
              <a:solidFill>
                <a:schemeClr val="accent5"/>
              </a:solidFill>
            </a:endParaRPr>
          </a:p>
          <a:p>
            <a:pPr marL="114300" indent="0">
              <a:lnSpc>
                <a:spcPct val="130000"/>
              </a:lnSpc>
              <a:buClr>
                <a:schemeClr val="dk1"/>
              </a:buClr>
              <a:buSzPts val="1796"/>
              <a:buNone/>
            </a:pPr>
            <a:r>
              <a:rPr lang="en-US" b="1">
                <a:solidFill>
                  <a:srgbClr val="FF0000"/>
                </a:solidFill>
              </a:rPr>
              <a:t>    Attention!</a:t>
            </a:r>
            <a:endParaRPr b="1">
              <a:solidFill>
                <a:srgbClr val="FF0000"/>
              </a:solidFill>
            </a:endParaRPr>
          </a:p>
          <a:p>
            <a:pPr indent="-342900">
              <a:lnSpc>
                <a:spcPct val="130000"/>
              </a:lnSpc>
              <a:buClr>
                <a:schemeClr val="dk1"/>
              </a:buClr>
              <a:buSzPts val="1796"/>
            </a:pPr>
            <a:r>
              <a:rPr lang="en-GB">
                <a:solidFill>
                  <a:schemeClr val="dk1"/>
                </a:solidFill>
              </a:rPr>
              <a:t>If the submitted pdf does not have assigned pages, your solution will </a:t>
            </a:r>
            <a:r>
              <a:rPr lang="en-GB" b="1">
                <a:solidFill>
                  <a:srgbClr val="FF0000"/>
                </a:solidFill>
              </a:rPr>
              <a:t>NOT be graded!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3505200"/>
          </a:xfrm>
        </p:spPr>
        <p:txBody>
          <a:bodyPr>
            <a:normAutofit/>
          </a:bodyPr>
          <a:lstStyle/>
          <a:p>
            <a:r>
              <a:rPr lang="en-US" altLang="zh-CN"/>
              <a:t>MAT2041</a:t>
            </a:r>
            <a:r>
              <a:rPr lang="zh-CN" altLang="en-US"/>
              <a:t> </a:t>
            </a:r>
            <a:r>
              <a:rPr lang="en-US" altLang="zh-CN"/>
              <a:t>Tutorial</a:t>
            </a:r>
            <a:r>
              <a:rPr lang="zh-CN" altLang="en-US"/>
              <a:t> </a:t>
            </a:r>
            <a:r>
              <a:rPr lang="en-US" altLang="zh-CN"/>
              <a:t>1:</a:t>
            </a:r>
            <a:r>
              <a:rPr lang="zh-CN" altLang="en-US"/>
              <a:t> </a:t>
            </a:r>
            <a:r>
              <a:rPr lang="en-US" altLang="zh-CN"/>
              <a:t>Homework</a:t>
            </a:r>
            <a:br>
              <a:rPr lang="en-US"/>
            </a:br>
            <a:r>
              <a:rPr lang="zh-CN" altLang="en-US"/>
              <a:t>    </a:t>
            </a:r>
            <a:br>
              <a:rPr lang="en-US" altLang="zh-CN"/>
            </a:br>
            <a:r>
              <a:rPr lang="zh-CN" altLang="en-US"/>
              <a:t>    </a:t>
            </a:r>
            <a:r>
              <a:rPr lang="en-US" altLang="zh-CN"/>
              <a:t>--homework</a:t>
            </a:r>
            <a:r>
              <a:rPr lang="zh-CN" altLang="en-US"/>
              <a:t> </a:t>
            </a:r>
            <a:r>
              <a:rPr lang="en-US" altLang="zh-CN"/>
              <a:t>policy</a:t>
            </a:r>
            <a:br>
              <a:rPr lang="en-US" altLang="zh-CN"/>
            </a:br>
            <a:r>
              <a:rPr lang="zh-CN" altLang="en-US"/>
              <a:t>    </a:t>
            </a:r>
            <a:r>
              <a:rPr lang="en-US" altLang="zh-CN"/>
              <a:t>--homework</a:t>
            </a:r>
            <a:r>
              <a:rPr lang="zh-CN" altLang="en-US"/>
              <a:t> </a:t>
            </a:r>
            <a:r>
              <a:rPr lang="en-US" altLang="zh-CN"/>
              <a:t>submission</a:t>
            </a:r>
            <a:br>
              <a:rPr lang="en-US" altLang="zh-CN"/>
            </a:br>
            <a:r>
              <a:rPr lang="zh-CN" altLang="en-US"/>
              <a:t>   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GB"/>
              <a:t>Summary</a:t>
            </a: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/>
          <a:p>
            <a:pPr indent="-325755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b="1">
                <a:solidFill>
                  <a:schemeClr val="dk1"/>
                </a:solidFill>
              </a:rPr>
              <a:t>Scan</a:t>
            </a:r>
            <a:r>
              <a:rPr lang="en-GB">
                <a:solidFill>
                  <a:schemeClr val="dk1"/>
                </a:solidFill>
              </a:rPr>
              <a:t> the solution if it is </a:t>
            </a:r>
            <a:r>
              <a:rPr lang="en-GB" b="1">
                <a:solidFill>
                  <a:schemeClr val="dk1"/>
                </a:solidFill>
              </a:rPr>
              <a:t>handwritten</a:t>
            </a:r>
            <a:endParaRPr b="1">
              <a:solidFill>
                <a:schemeClr val="dk1"/>
              </a:solidFill>
            </a:endParaRPr>
          </a:p>
          <a:p>
            <a:pPr indent="-325755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>
                <a:solidFill>
                  <a:schemeClr val="dk1"/>
                </a:solidFill>
              </a:rPr>
              <a:t>Make sure the </a:t>
            </a:r>
            <a:r>
              <a:rPr lang="en-GB" b="1">
                <a:solidFill>
                  <a:schemeClr val="dk1"/>
                </a:solidFill>
              </a:rPr>
              <a:t>lighting is good</a:t>
            </a:r>
            <a:r>
              <a:rPr lang="en-GB">
                <a:solidFill>
                  <a:schemeClr val="dk1"/>
                </a:solidFill>
              </a:rPr>
              <a:t> and the angle of each page is correct in the submitted pdf</a:t>
            </a:r>
            <a:endParaRPr>
              <a:solidFill>
                <a:schemeClr val="dk1"/>
              </a:solidFill>
            </a:endParaRPr>
          </a:p>
          <a:p>
            <a:pPr indent="-325755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b="1">
                <a:solidFill>
                  <a:srgbClr val="FF0000"/>
                </a:solidFill>
              </a:rPr>
              <a:t>Circle</a:t>
            </a:r>
            <a:r>
              <a:rPr lang="en-GB">
                <a:solidFill>
                  <a:schemeClr val="dk1"/>
                </a:solidFill>
              </a:rPr>
              <a:t> final answers and </a:t>
            </a:r>
            <a:r>
              <a:rPr lang="en-GB" b="1">
                <a:solidFill>
                  <a:schemeClr val="dk1"/>
                </a:solidFill>
              </a:rPr>
              <a:t>state</a:t>
            </a:r>
            <a:r>
              <a:rPr lang="en-GB">
                <a:solidFill>
                  <a:schemeClr val="dk1"/>
                </a:solidFill>
              </a:rPr>
              <a:t> problem numbers</a:t>
            </a:r>
          </a:p>
          <a:p>
            <a:pPr indent="-325755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Please follow those requirements to reduce </a:t>
            </a:r>
            <a:r>
              <a:rPr lang="en-US" altLang="en-GB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our </a:t>
            </a:r>
            <a:r>
              <a:rPr lang="en-GB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workload. </a:t>
            </a:r>
            <a:br>
              <a:rPr lang="en-GB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GB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This will help us to speed up the grading.</a:t>
            </a:r>
            <a:endParaRPr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981200" y="5555725"/>
            <a:ext cx="4540252" cy="943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C982"/>
                    </a:gs>
                    <a:gs pos="100000">
                      <a:srgbClr val="F58F09"/>
                    </a:gs>
                  </a:gsLst>
                  <a:lin ang="5400012" scaled="0"/>
                </a:gradFill>
                <a:latin typeface="Times New Roman" panose="02020503050405090304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Submit</a:t>
            </a:r>
            <a:r>
              <a:rPr lang="zh-CN" altLang="en-US"/>
              <a:t> </a:t>
            </a:r>
            <a:r>
              <a:rPr lang="en-US" altLang="zh-CN"/>
              <a:t>Via</a:t>
            </a:r>
            <a:r>
              <a:rPr lang="zh-CN" altLang="en-US"/>
              <a:t> </a:t>
            </a:r>
            <a:r>
              <a:rPr lang="en-US" altLang="zh-CN"/>
              <a:t>BB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lang="en-US" altLang="zh-CN"/>
              <a:t>--Demo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altLang="zh-CN"/>
              <a:t>Demo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How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to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submit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via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BB?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quick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2-min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Demo.</a:t>
            </a:r>
            <a:r>
              <a:rPr lang="zh-CN" altLang="en-US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20600" cy="7636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Exercise</a:t>
            </a:r>
            <a:r>
              <a:rPr lang="zh-CN" altLang="en-US"/>
              <a:t> </a:t>
            </a:r>
            <a:r>
              <a:rPr lang="en-US" altLang="zh-CN"/>
              <a:t>1</a:t>
            </a:r>
            <a:endParaRPr lang="en-US"/>
          </a:p>
        </p:txBody>
      </p:sp>
      <p:pic>
        <p:nvPicPr>
          <p:cNvPr id="3" name="Picture 2" descr="1721736703681_.pic"/>
          <p:cNvPicPr>
            <a:picLocks noChangeAspect="1"/>
          </p:cNvPicPr>
          <p:nvPr/>
        </p:nvPicPr>
        <p:blipFill>
          <a:blip r:embed="rId2"/>
          <a:srcRect t="31111" b="35556"/>
          <a:stretch>
            <a:fillRect/>
          </a:stretch>
        </p:blipFill>
        <p:spPr>
          <a:xfrm>
            <a:off x="533400" y="1122680"/>
            <a:ext cx="7740650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altLang="zh-CN"/>
              <a:t>Exercise</a:t>
            </a:r>
            <a:r>
              <a:rPr lang="zh-CN" altLang="en-US"/>
              <a:t> </a:t>
            </a:r>
            <a:r>
              <a:rPr lang="en-US" altLang="zh-CN"/>
              <a:t>2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01" y="2209800"/>
            <a:ext cx="8286409" cy="16093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3976303"/>
            <a:ext cx="7242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Remark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our</a:t>
            </a:r>
            <a:r>
              <a:rPr lang="zh-CN" altLang="en-US"/>
              <a:t> </a:t>
            </a:r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as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have</a:t>
            </a:r>
            <a:r>
              <a:rPr lang="zh-CN" altLang="en-US"/>
              <a:t> </a:t>
            </a:r>
            <a:r>
              <a:rPr lang="en-US" altLang="zh-CN"/>
              <a:t>attendance</a:t>
            </a:r>
            <a:r>
              <a:rPr lang="zh-CN" altLang="en-US"/>
              <a:t> </a:t>
            </a:r>
            <a:r>
              <a:rPr lang="en-US" altLang="zh-CN"/>
              <a:t>score.</a:t>
            </a:r>
          </a:p>
          <a:p>
            <a:r>
              <a:rPr lang="zh-CN" altLang="en-US"/>
              <a:t>               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just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practice</a:t>
            </a:r>
            <a:r>
              <a:rPr lang="zh-CN" altLang="en-US"/>
              <a:t> </a:t>
            </a:r>
            <a:r>
              <a:rPr lang="en-US" altLang="zh-CN"/>
              <a:t>problem.</a:t>
            </a:r>
            <a:r>
              <a:rPr lang="zh-CN" alt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US" altLang="zh-CN"/>
              <a:t>Exercise</a:t>
            </a:r>
            <a:r>
              <a:rPr lang="zh-CN" altLang="en-US"/>
              <a:t> </a:t>
            </a:r>
            <a:r>
              <a:rPr lang="en-US" altLang="zh-CN"/>
              <a:t>3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b="1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57" y="2022007"/>
            <a:ext cx="8389470" cy="2344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18" y="4194170"/>
            <a:ext cx="7563342" cy="19018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/>
              <a:t>Acknowledgement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2895600"/>
            <a:ext cx="8520600" cy="2273367"/>
          </a:xfrm>
        </p:spPr>
        <p:txBody>
          <a:bodyPr/>
          <a:lstStyle/>
          <a:p>
            <a:r>
              <a:rPr lang="en-US" altLang="zh-CN"/>
              <a:t>These slides is based on previous tutorial materials of MAT2041. We thank previous TAs and instructors for sharing previous course materials.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Basic</a:t>
            </a:r>
            <a:r>
              <a:rPr kumimoji="1" lang="zh-CN" altLang="en-US"/>
              <a:t> </a:t>
            </a:r>
            <a:r>
              <a:rPr kumimoji="1" lang="en-US" altLang="zh-CN"/>
              <a:t>LOGISTICS</a:t>
            </a: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err="1"/>
              <a:t>Wechat</a:t>
            </a:r>
            <a:r>
              <a:rPr kumimoji="1" lang="zh-CN" altLang="en-US"/>
              <a:t> </a:t>
            </a:r>
            <a:r>
              <a:rPr kumimoji="1" lang="en-US" altLang="zh-CN"/>
              <a:t>Group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Join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Session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L01,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L02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or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L03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W</a:t>
            </a:r>
            <a:r>
              <a:rPr lang="en-US" altLang="zh-CN" err="1">
                <a:solidFill>
                  <a:srgbClr val="FF0000"/>
                </a:solidFill>
              </a:rPr>
              <a:t>eChat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group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if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you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have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not;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scan the QR codes or </a:t>
            </a:r>
            <a:r>
              <a:rPr lang="en-US" altLang="zh-CN"/>
              <a:t>ask</a:t>
            </a:r>
            <a:r>
              <a:rPr lang="zh-CN" altLang="en-US"/>
              <a:t> </a:t>
            </a:r>
            <a:r>
              <a:rPr lang="en-US" altLang="zh-CN"/>
              <a:t>TAs/classmates.</a:t>
            </a:r>
            <a:r>
              <a:rPr lang="zh-CN" altLang="en-US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Check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 err="1">
                <a:solidFill>
                  <a:srgbClr val="FF0000"/>
                </a:solidFill>
              </a:rPr>
              <a:t>wechat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group!</a:t>
            </a: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Check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 err="1">
                <a:solidFill>
                  <a:srgbClr val="FF0000"/>
                </a:solidFill>
              </a:rPr>
              <a:t>wechat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group!</a:t>
            </a: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Check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 err="1">
                <a:solidFill>
                  <a:srgbClr val="FF0000"/>
                </a:solidFill>
              </a:rPr>
              <a:t>wechat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group!</a:t>
            </a: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/>
              <a:t>Check</a:t>
            </a:r>
            <a:r>
              <a:rPr lang="zh-CN" altLang="en-US" b="1"/>
              <a:t> </a:t>
            </a:r>
            <a:r>
              <a:rPr lang="en-US" altLang="zh-CN" b="1"/>
              <a:t>once</a:t>
            </a:r>
            <a:r>
              <a:rPr lang="zh-CN" altLang="en-US" b="1"/>
              <a:t> </a:t>
            </a:r>
            <a:r>
              <a:rPr lang="en-US" altLang="zh-CN" b="1"/>
              <a:t>every</a:t>
            </a:r>
            <a:r>
              <a:rPr lang="zh-CN" altLang="en-US" b="1"/>
              <a:t> </a:t>
            </a:r>
            <a:r>
              <a:rPr lang="en-US" altLang="zh-CN" b="1"/>
              <a:t>day</a:t>
            </a: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--even</a:t>
            </a:r>
            <a:r>
              <a:rPr lang="zh-CN" altLang="en-US"/>
              <a:t> </a:t>
            </a: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emergency,</a:t>
            </a:r>
            <a:r>
              <a:rPr lang="zh-CN" altLang="en-US"/>
              <a:t> </a:t>
            </a:r>
            <a:r>
              <a:rPr lang="en-US" altLang="zh-CN"/>
              <a:t>check</a:t>
            </a:r>
            <a:r>
              <a:rPr lang="zh-CN" altLang="en-US"/>
              <a:t> </a:t>
            </a:r>
            <a:r>
              <a:rPr lang="en-US" altLang="zh-CN"/>
              <a:t>once</a:t>
            </a:r>
            <a:r>
              <a:rPr lang="zh-CN" altLang="en-US"/>
              <a:t> </a:t>
            </a:r>
            <a:r>
              <a:rPr lang="en-US" altLang="zh-CN"/>
              <a:t>every</a:t>
            </a:r>
            <a:r>
              <a:rPr lang="zh-CN" altLang="en-US"/>
              <a:t> </a:t>
            </a:r>
            <a:r>
              <a:rPr lang="en-US" altLang="zh-CN"/>
              <a:t>2</a:t>
            </a:r>
            <a:r>
              <a:rPr lang="zh-CN" altLang="en-US"/>
              <a:t> </a:t>
            </a:r>
            <a:r>
              <a:rPr lang="en-US" altLang="zh-CN"/>
              <a:t>days</a:t>
            </a:r>
          </a:p>
          <a:p>
            <a:endParaRPr kumimoji="1" lang="zh-CN" altLang="en-US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5618480" y="2438400"/>
            <a:ext cx="2628900" cy="3358515"/>
            <a:chOff x="4164" y="1440"/>
            <a:chExt cx="5734" cy="7325"/>
          </a:xfrm>
        </p:grpSpPr>
        <p:pic>
          <p:nvPicPr>
            <p:cNvPr id="14" name="Picture 13" descr="1631736687106_.pic"/>
            <p:cNvPicPr>
              <a:picLocks noChangeAspect="1"/>
            </p:cNvPicPr>
            <p:nvPr/>
          </p:nvPicPr>
          <p:blipFill>
            <a:blip r:embed="rId3"/>
            <a:srcRect l="17723" t="25000" r="17830" b="18333"/>
            <a:stretch>
              <a:fillRect/>
            </a:stretch>
          </p:blipFill>
          <p:spPr>
            <a:xfrm>
              <a:off x="4164" y="1440"/>
              <a:ext cx="2699" cy="3441"/>
            </a:xfrm>
            <a:prstGeom prst="rect">
              <a:avLst/>
            </a:prstGeom>
          </p:spPr>
        </p:pic>
        <p:pic>
          <p:nvPicPr>
            <p:cNvPr id="15" name="Picture 14" descr="1611736687104_.pic"/>
            <p:cNvPicPr>
              <a:picLocks noChangeAspect="1"/>
            </p:cNvPicPr>
            <p:nvPr/>
          </p:nvPicPr>
          <p:blipFill>
            <a:blip r:embed="rId4"/>
            <a:srcRect l="17723" t="25157" r="17830" b="18176"/>
            <a:stretch>
              <a:fillRect/>
            </a:stretch>
          </p:blipFill>
          <p:spPr>
            <a:xfrm>
              <a:off x="7200" y="1440"/>
              <a:ext cx="2699" cy="3441"/>
            </a:xfrm>
            <a:prstGeom prst="rect">
              <a:avLst/>
            </a:prstGeom>
          </p:spPr>
        </p:pic>
        <p:pic>
          <p:nvPicPr>
            <p:cNvPr id="16" name="Picture 15" descr="1621736687105_.pic"/>
            <p:cNvPicPr>
              <a:picLocks noChangeAspect="1"/>
            </p:cNvPicPr>
            <p:nvPr/>
          </p:nvPicPr>
          <p:blipFill>
            <a:blip r:embed="rId5"/>
            <a:srcRect l="17723" t="25000" r="17830" b="17778"/>
            <a:stretch>
              <a:fillRect/>
            </a:stretch>
          </p:blipFill>
          <p:spPr>
            <a:xfrm>
              <a:off x="4164" y="5291"/>
              <a:ext cx="2699" cy="3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Questions</a:t>
            </a:r>
            <a:r>
              <a:rPr kumimoji="1" lang="zh-CN" altLang="en-US"/>
              <a:t> </a:t>
            </a:r>
            <a:r>
              <a:rPr kumimoji="1" lang="en-US" altLang="zh-CN"/>
              <a:t>on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Course</a:t>
            </a:r>
            <a:endParaRPr kumimoji="1" lang="zh-CN" altLang="en-US"/>
          </a:p>
        </p:txBody>
      </p:sp>
      <p:sp>
        <p:nvSpPr>
          <p:cNvPr id="3" name="内容占位符 2" descr="7b0a202020202262756c6c6574223a20227b5c2263617465676f727949645c223a5c225c222c5c2274656d706c61746549645c223a32303233313538357d220a7d0a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Any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logistic</a:t>
            </a:r>
            <a:r>
              <a:rPr lang="zh-CN" altLang="en-US"/>
              <a:t> </a:t>
            </a:r>
            <a:r>
              <a:rPr lang="en-US" altLang="zh-CN"/>
              <a:t>questions:</a:t>
            </a:r>
            <a:r>
              <a:rPr lang="zh-CN" altLang="en-US"/>
              <a:t> 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</a:t>
            </a:r>
            <a:r>
              <a:rPr lang="en-US" altLang="zh-CN"/>
              <a:t>--ask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W</a:t>
            </a:r>
            <a:r>
              <a:rPr lang="en-US" altLang="zh-CN" err="1"/>
              <a:t>eChat</a:t>
            </a:r>
            <a:r>
              <a:rPr lang="zh-CN" altLang="en-US"/>
              <a:t> </a:t>
            </a:r>
            <a:r>
              <a:rPr lang="en-US" altLang="zh-CN"/>
              <a:t>groups</a:t>
            </a: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--ask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Piazza</a:t>
            </a:r>
            <a:r>
              <a:rPr lang="zh-CN" altLang="en-US"/>
              <a:t> </a:t>
            </a:r>
            <a:r>
              <a:rPr lang="en-US" altLang="zh-CN"/>
              <a:t>(if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urgent)</a:t>
            </a:r>
          </a:p>
          <a:p>
            <a:pPr marL="0" indent="0">
              <a:buNone/>
            </a:pPr>
            <a:endParaRPr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Technical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questions:</a:t>
            </a:r>
            <a:endParaRPr lang="en-US" altLang="zh-CN"/>
          </a:p>
          <a:p>
            <a:pPr marL="0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--Ask</a:t>
            </a:r>
            <a:r>
              <a:rPr kumimoji="1"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Piazza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--Come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TA’s</a:t>
            </a:r>
            <a:r>
              <a:rPr lang="zh-CN" altLang="en-US"/>
              <a:t> </a:t>
            </a:r>
            <a:r>
              <a:rPr lang="en-US" altLang="zh-CN"/>
              <a:t>office</a:t>
            </a:r>
            <a:r>
              <a:rPr lang="zh-CN" altLang="en-US"/>
              <a:t> </a:t>
            </a:r>
            <a:r>
              <a:rPr lang="en-US" altLang="zh-CN"/>
              <a:t>hours</a:t>
            </a: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  </a:t>
            </a:r>
            <a:r>
              <a:rPr kumimoji="1" lang="en-US" altLang="zh-CN"/>
              <a:t>If</a:t>
            </a:r>
            <a:r>
              <a:rPr kumimoji="1" lang="zh-CN" altLang="en-US"/>
              <a:t> </a:t>
            </a:r>
            <a:r>
              <a:rPr kumimoji="1" lang="en-US" altLang="zh-CN"/>
              <a:t>these</a:t>
            </a:r>
            <a:r>
              <a:rPr kumimoji="1" lang="zh-CN" altLang="en-US"/>
              <a:t> </a:t>
            </a:r>
            <a:r>
              <a:rPr kumimoji="1" lang="en-US" altLang="zh-CN"/>
              <a:t>channels</a:t>
            </a:r>
            <a:r>
              <a:rPr kumimoji="1" lang="zh-CN" altLang="en-US"/>
              <a:t> </a:t>
            </a:r>
            <a:r>
              <a:rPr kumimoji="1" lang="en-US" altLang="zh-CN"/>
              <a:t>cannot</a:t>
            </a:r>
            <a:r>
              <a:rPr kumimoji="1" lang="zh-CN" altLang="en-US"/>
              <a:t> </a:t>
            </a:r>
            <a:r>
              <a:rPr kumimoji="1" lang="en-US" altLang="zh-CN"/>
              <a:t>resolve</a:t>
            </a:r>
            <a:r>
              <a:rPr kumimoji="1" lang="zh-CN" altLang="en-US"/>
              <a:t> </a:t>
            </a:r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questions:</a:t>
            </a:r>
            <a:br>
              <a:rPr kumimoji="1" lang="en-US" altLang="zh-CN"/>
            </a:br>
            <a:r>
              <a:rPr kumimoji="1" lang="zh-CN" altLang="en-US"/>
              <a:t>   </a:t>
            </a:r>
            <a:r>
              <a:rPr kumimoji="1" lang="en-US" altLang="zh-CN"/>
              <a:t>--Come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Prof.’s</a:t>
            </a:r>
            <a:r>
              <a:rPr kumimoji="1" lang="zh-CN" altLang="en-US"/>
              <a:t> </a:t>
            </a:r>
            <a:r>
              <a:rPr kumimoji="1" lang="en-US" altLang="zh-CN"/>
              <a:t>Office</a:t>
            </a:r>
            <a:r>
              <a:rPr kumimoji="1" lang="zh-CN" altLang="en-US"/>
              <a:t> </a:t>
            </a:r>
            <a:r>
              <a:rPr kumimoji="1" lang="en-US" altLang="zh-CN"/>
              <a:t>hours</a:t>
            </a:r>
          </a:p>
          <a:p>
            <a:pPr marL="0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--Send</a:t>
            </a:r>
            <a:r>
              <a:rPr kumimoji="1" lang="zh-CN" altLang="en-US"/>
              <a:t> </a:t>
            </a:r>
            <a:r>
              <a:rPr kumimoji="1" lang="en-US" altLang="zh-CN"/>
              <a:t>a private</a:t>
            </a:r>
            <a:r>
              <a:rPr kumimoji="1" lang="zh-CN" altLang="en-US"/>
              <a:t> </a:t>
            </a:r>
            <a:r>
              <a:rPr kumimoji="1" lang="en-US" altLang="zh-CN"/>
              <a:t>post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Piazza</a:t>
            </a:r>
          </a:p>
          <a:p>
            <a:pPr marL="0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--Send</a:t>
            </a:r>
            <a:r>
              <a:rPr kumimoji="1" lang="zh-CN" altLang="en-US"/>
              <a:t> </a:t>
            </a:r>
            <a:r>
              <a:rPr kumimoji="1" lang="en-US" altLang="zh-CN"/>
              <a:t>an email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Prof.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</a:t>
            </a:r>
            <a:r>
              <a:rPr kumimoji="1" lang="zh-CN" altLang="en-US"/>
              <a:t> </a:t>
            </a:r>
            <a:r>
              <a:rPr kumimoji="1" lang="en-US" altLang="zh-CN"/>
              <a:t>Submission	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/>
              <a:t>Only</a:t>
            </a:r>
            <a:r>
              <a:rPr kumimoji="1" lang="zh-CN" altLang="en-US"/>
              <a:t> </a:t>
            </a:r>
            <a:r>
              <a:rPr kumimoji="1" lang="en-US" altLang="zh-CN"/>
              <a:t>via</a:t>
            </a:r>
            <a:r>
              <a:rPr kumimoji="1" lang="zh-CN" altLang="en-US"/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BB</a:t>
            </a:r>
            <a:r>
              <a:rPr kumimoji="1" lang="zh-CN" altLang="en-US" b="1">
                <a:solidFill>
                  <a:srgbClr val="FF0000"/>
                </a:solidFill>
              </a:rPr>
              <a:t>  </a:t>
            </a:r>
            <a:r>
              <a:rPr kumimoji="1" lang="en-US" altLang="zh-CN" b="1">
                <a:solidFill>
                  <a:srgbClr val="FF0000"/>
                </a:solidFill>
              </a:rPr>
              <a:t>(will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show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a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demo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later)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endParaRPr kumimoji="1" lang="en-US" altLang="zh-CN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b="1">
                <a:solidFill>
                  <a:srgbClr val="FF0000"/>
                </a:solidFill>
              </a:rPr>
              <a:t>  </a:t>
            </a:r>
            <a:r>
              <a:rPr kumimoji="1" lang="en-US" altLang="zh-CN">
                <a:solidFill>
                  <a:schemeClr val="tx1"/>
                </a:solidFill>
              </a:rPr>
              <a:t>--</a:t>
            </a:r>
            <a:r>
              <a:rPr kumimoji="1" lang="en-US" altLang="zh-CN"/>
              <a:t>Ask</a:t>
            </a:r>
            <a:r>
              <a:rPr kumimoji="1" lang="zh-CN" altLang="en-US"/>
              <a:t> </a:t>
            </a:r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friends</a:t>
            </a:r>
            <a:r>
              <a:rPr kumimoji="1" lang="zh-CN" altLang="en-US"/>
              <a:t> </a:t>
            </a:r>
            <a:r>
              <a:rPr kumimoji="1" lang="en-US" altLang="zh-CN"/>
              <a:t>if</a:t>
            </a:r>
            <a:r>
              <a:rPr kumimoji="1" lang="zh-CN" altLang="en-US"/>
              <a:t> </a:t>
            </a:r>
            <a:r>
              <a:rPr kumimoji="1" lang="en-US" altLang="zh-CN"/>
              <a:t>you</a:t>
            </a:r>
            <a:r>
              <a:rPr kumimoji="1" lang="zh-CN" altLang="en-US"/>
              <a:t> </a:t>
            </a:r>
            <a:r>
              <a:rPr kumimoji="1" lang="en-US" altLang="zh-CN"/>
              <a:t>still</a:t>
            </a:r>
            <a:r>
              <a:rPr kumimoji="1" lang="zh-CN" altLang="en-US"/>
              <a:t> </a:t>
            </a:r>
            <a:r>
              <a:rPr kumimoji="1" lang="en-US" altLang="zh-CN"/>
              <a:t>don’t</a:t>
            </a:r>
            <a:r>
              <a:rPr kumimoji="1" lang="zh-CN" altLang="en-US"/>
              <a:t> </a:t>
            </a:r>
            <a:r>
              <a:rPr kumimoji="1" lang="en-US" altLang="zh-CN"/>
              <a:t>know</a:t>
            </a:r>
            <a:r>
              <a:rPr kumimoji="1" lang="zh-CN" altLang="en-US"/>
              <a:t> </a:t>
            </a:r>
            <a:r>
              <a:rPr kumimoji="1" lang="en-US" altLang="zh-CN"/>
              <a:t>how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use</a:t>
            </a:r>
            <a:r>
              <a:rPr kumimoji="1" lang="zh-CN" altLang="en-US"/>
              <a:t> </a:t>
            </a:r>
            <a:r>
              <a:rPr kumimoji="1" lang="en-US" altLang="zh-CN"/>
              <a:t>it</a:t>
            </a:r>
            <a:r>
              <a:rPr kumimoji="1" lang="zh-CN" altLang="en-US"/>
              <a:t> </a:t>
            </a:r>
            <a:r>
              <a:rPr kumimoji="1" lang="en-US" altLang="zh-CN"/>
              <a:t>after</a:t>
            </a:r>
            <a:r>
              <a:rPr kumimoji="1" lang="zh-CN" altLang="en-US"/>
              <a:t> </a:t>
            </a:r>
            <a:r>
              <a:rPr kumimoji="1" lang="en-US" altLang="zh-CN"/>
              <a:t>this</a:t>
            </a:r>
            <a:r>
              <a:rPr kumimoji="1" lang="zh-CN" altLang="en-US"/>
              <a:t> </a:t>
            </a:r>
            <a:r>
              <a:rPr kumimoji="1" lang="en-US" altLang="zh-CN"/>
              <a:t>tutorial</a:t>
            </a:r>
          </a:p>
          <a:p>
            <a:pPr marL="0" indent="0">
              <a:buNone/>
            </a:pPr>
            <a:endParaRPr kumimoji="1" lang="en-US" altLang="zh-CN"/>
          </a:p>
          <a:p>
            <a:r>
              <a:rPr kumimoji="1" lang="en-US" altLang="zh-CN" b="1">
                <a:solidFill>
                  <a:srgbClr val="FF0000"/>
                </a:solidFill>
              </a:rPr>
              <a:t>Electronic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versions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should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be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clear;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otherwise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you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may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lose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all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>
                <a:solidFill>
                  <a:srgbClr val="FF0000"/>
                </a:solidFill>
              </a:rPr>
              <a:t>points.</a:t>
            </a:r>
            <a:r>
              <a:rPr kumimoji="1" lang="zh-CN" altLang="en-US" b="1">
                <a:solidFill>
                  <a:srgbClr val="FF0000"/>
                </a:solidFill>
              </a:rPr>
              <a:t> </a:t>
            </a:r>
            <a:r>
              <a:rPr kumimoji="1" lang="en-US" altLang="zh-CN" b="1"/>
              <a:t>(will</a:t>
            </a:r>
            <a:r>
              <a:rPr kumimoji="1" lang="zh-CN" altLang="en-US" b="1"/>
              <a:t> </a:t>
            </a:r>
            <a:r>
              <a:rPr kumimoji="1" lang="en-US" altLang="zh-CN" b="1"/>
              <a:t>show</a:t>
            </a:r>
            <a:r>
              <a:rPr kumimoji="1" lang="zh-CN" altLang="en-US" b="1"/>
              <a:t> </a:t>
            </a:r>
            <a:r>
              <a:rPr kumimoji="1" lang="en-US" altLang="zh-CN" b="1"/>
              <a:t>tips</a:t>
            </a:r>
            <a:r>
              <a:rPr kumimoji="1" lang="zh-CN" altLang="en-US" b="1"/>
              <a:t> </a:t>
            </a:r>
            <a:r>
              <a:rPr kumimoji="1" lang="en-US" altLang="zh-CN" b="1"/>
              <a:t>later)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Homework</a:t>
            </a:r>
            <a:r>
              <a:rPr kumimoji="1" lang="zh-CN" altLang="en-US"/>
              <a:t> </a:t>
            </a:r>
            <a:r>
              <a:rPr kumimoji="1" lang="en-US" altLang="zh-CN"/>
              <a:t>Policy:</a:t>
            </a:r>
            <a:r>
              <a:rPr kumimoji="1" lang="zh-CN" altLang="en-US"/>
              <a:t> </a:t>
            </a:r>
            <a:r>
              <a:rPr kumimoji="1" lang="en-US" altLang="zh-CN"/>
              <a:t>Regrading</a:t>
            </a:r>
            <a:r>
              <a:rPr kumimoji="1" lang="zh-CN" altLang="en-US"/>
              <a:t> </a:t>
            </a:r>
            <a:r>
              <a:rPr kumimoji="1" lang="en-US" altLang="zh-CN"/>
              <a:t>Policy</a:t>
            </a:r>
            <a:r>
              <a:rPr kumimoji="1" lang="zh-CN" altLang="en-US"/>
              <a:t> </a:t>
            </a:r>
            <a:r>
              <a:rPr kumimoji="1" lang="en-US" altLang="zh-CN"/>
              <a:t>I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GB" altLang="zh-CN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G</a:t>
            </a:r>
            <a:r>
              <a:rPr lang="en-GB" altLang="zh-CN" b="0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 to the office hours of the TAs who </a:t>
            </a:r>
            <a:r>
              <a:rPr lang="en-GB" altLang="zh-CN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graded this assignment</a:t>
            </a:r>
          </a:p>
          <a:p>
            <a:pPr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2000">
                <a:solidFill>
                  <a:srgbClr val="5C596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if you </a:t>
            </a:r>
            <a:r>
              <a:rPr lang="en-GB" altLang="zh-CN" sz="2000" b="1">
                <a:solidFill>
                  <a:srgbClr val="5C596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have questions about the comment on your solution</a:t>
            </a:r>
            <a:endParaRPr lang="en-GB" altLang="zh-CN" sz="2000">
              <a:solidFill>
                <a:srgbClr val="5C596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2000">
                <a:solidFill>
                  <a:srgbClr val="5C596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</a:t>
            </a:r>
            <a:r>
              <a:rPr lang="en-GB" altLang="zh-CN" sz="2000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 </a:t>
            </a:r>
            <a:r>
              <a:rPr lang="en-US" altLang="en-GB" sz="200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your </a:t>
            </a:r>
            <a:r>
              <a:rPr lang="en-US" altLang="en-GB" sz="2000" b="1">
                <a:solidFill>
                  <a:srgbClr val="5C5962"/>
                </a:solidFill>
                <a:effectLst/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final score doesn’t match the deductions</a:t>
            </a:r>
            <a:endParaRPr lang="en-US" altLang="en-GB" sz="2000">
              <a:solidFill>
                <a:srgbClr val="5C596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GB" altLang="zh-CN" sz="2000">
                <a:solidFill>
                  <a:srgbClr val="5C596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</a:t>
            </a:r>
            <a:r>
              <a:rPr lang="en-GB" altLang="zh-CN" sz="2000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 you think </a:t>
            </a:r>
            <a:r>
              <a:rPr lang="en-GB" altLang="zh-CN" sz="2000" b="1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your solution is </a:t>
            </a:r>
            <a:r>
              <a:rPr lang="en-GB" altLang="zh-CN" sz="2000" b="1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mistakenly marked as incorrect</a:t>
            </a:r>
          </a:p>
          <a:p>
            <a:pPr>
              <a:lnSpc>
                <a:spcPct val="150000"/>
              </a:lnSpc>
            </a:pPr>
            <a:r>
              <a:rPr lang="en-GB" altLang="zh-CN" sz="2000" b="0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For </a:t>
            </a:r>
            <a:r>
              <a:rPr lang="en-GB" altLang="zh-CN" sz="2000" b="1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any other issues</a:t>
            </a:r>
            <a:r>
              <a:rPr lang="en-GB" altLang="zh-CN" sz="2000" b="0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, please contact the instructor</a:t>
            </a: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Homework</a:t>
            </a:r>
            <a:r>
              <a:rPr kumimoji="1" lang="zh-CN" altLang="en-US"/>
              <a:t> </a:t>
            </a:r>
            <a:r>
              <a:rPr kumimoji="1" lang="en-US" altLang="zh-CN"/>
              <a:t>Policy:</a:t>
            </a:r>
            <a:r>
              <a:rPr kumimoji="1" lang="zh-CN" altLang="en-US"/>
              <a:t> </a:t>
            </a:r>
            <a:r>
              <a:rPr kumimoji="1" lang="en-US" altLang="zh-CN"/>
              <a:t>Regrading</a:t>
            </a:r>
            <a:r>
              <a:rPr kumimoji="1" lang="zh-CN" altLang="en-US"/>
              <a:t> </a:t>
            </a:r>
            <a:r>
              <a:rPr kumimoji="1" lang="en-US" altLang="zh-CN"/>
              <a:t>Policy</a:t>
            </a:r>
            <a:r>
              <a:rPr kumimoji="1" lang="zh-CN" altLang="en-US"/>
              <a:t> </a:t>
            </a:r>
            <a:r>
              <a:rPr kumimoji="1" lang="en-US" altLang="zh-CN"/>
              <a:t>II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GB" altLang="zh-CN" b="1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 Regrade requests </a:t>
            </a:r>
          </a:p>
          <a:p>
            <a:pPr algn="l">
              <a:lnSpc>
                <a:spcPct val="150000"/>
              </a:lnSpc>
            </a:pPr>
            <a:r>
              <a:rPr lang="en-GB" altLang="zh-CN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must be made within </a:t>
            </a:r>
            <a:r>
              <a:rPr lang="en-GB" altLang="zh-CN" b="1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one week</a:t>
            </a:r>
            <a:r>
              <a:rPr lang="en-GB" altLang="zh-CN" b="0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 </a:t>
            </a:r>
            <a:r>
              <a:rPr lang="en-GB" altLang="zh-CN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of the score being posted in blackboard. </a:t>
            </a:r>
          </a:p>
          <a:p>
            <a:pPr algn="l">
              <a:lnSpc>
                <a:spcPct val="150000"/>
              </a:lnSpc>
            </a:pPr>
            <a:r>
              <a:rPr lang="en-GB" altLang="zh-CN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sym typeface="+mn-ea"/>
              </a:rPr>
              <a:t>after the one-week period</a:t>
            </a:r>
            <a:r>
              <a:rPr lang="en-US" altLang="en-GB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sym typeface="+mn-ea"/>
              </a:rPr>
              <a:t>, </a:t>
            </a:r>
            <a:r>
              <a:rPr lang="en-GB" altLang="zh-CN">
                <a:solidFill>
                  <a:srgbClr val="5C596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</a:t>
            </a:r>
            <a:r>
              <a:rPr lang="en-GB" altLang="zh-CN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nly </a:t>
            </a:r>
            <a:r>
              <a:rPr lang="en-US" altLang="en-GB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requests </a:t>
            </a:r>
            <a:r>
              <a:rPr lang="en-GB" altLang="zh-CN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related to </a:t>
            </a:r>
            <a:r>
              <a:rPr lang="en-GB" altLang="zh-CN" b="1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administrative mistakes</a:t>
            </a:r>
            <a:r>
              <a:rPr lang="en-US" altLang="en-GB" b="1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GB" altLang="zh-CN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(e.g., </a:t>
            </a:r>
            <a:r>
              <a:rPr lang="en-US" altLang="en-GB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</a:t>
            </a:r>
            <a:r>
              <a:rPr lang="en-GB" altLang="zh-CN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ncorrectly adding up points</a:t>
            </a:r>
            <a:r>
              <a:rPr lang="en-GB" altLang="zh-CN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en-GB" altLang="zh-CN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en-GB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may</a:t>
            </a:r>
            <a:r>
              <a:rPr lang="en-GB" altLang="zh-CN" b="0" i="0">
                <a:solidFill>
                  <a:srgbClr val="5C596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be considered.</a:t>
            </a:r>
          </a:p>
          <a:p>
            <a:pPr marL="0" indent="0">
              <a:buNone/>
            </a:pPr>
            <a:br>
              <a:rPr lang="en-GB" altLang="zh-CN"/>
            </a:b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Homework</a:t>
            </a:r>
            <a:r>
              <a:rPr kumimoji="1" lang="zh-CN" altLang="en-US"/>
              <a:t> </a:t>
            </a:r>
            <a:r>
              <a:rPr kumimoji="1" lang="en-US" altLang="zh-CN"/>
              <a:t>Policy:</a:t>
            </a:r>
            <a:r>
              <a:rPr kumimoji="1" lang="zh-CN" altLang="en-US"/>
              <a:t> </a:t>
            </a:r>
            <a:r>
              <a:rPr kumimoji="1" lang="en-US" altLang="zh-CN"/>
              <a:t>Discussion</a:t>
            </a:r>
            <a:r>
              <a:rPr kumimoji="1" lang="zh-CN" altLang="en-US"/>
              <a:t> </a:t>
            </a:r>
            <a:r>
              <a:rPr kumimoji="1" lang="en-US" altLang="zh-CN"/>
              <a:t>Policy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zh-CN" b="0" i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Collaboration is </a:t>
            </a:r>
            <a:r>
              <a:rPr lang="en-GB" altLang="zh-CN" b="1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NOT</a:t>
            </a:r>
            <a:r>
              <a:rPr lang="en-US" altLang="en-GB" b="0" i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GB" altLang="zh-CN" b="0" i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allowed</a:t>
            </a:r>
            <a:r>
              <a:rPr lang="en-US" altLang="en-GB" b="0" i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 Every student </a:t>
            </a:r>
            <a:r>
              <a:rPr lang="en-US" altLang="en-US"/>
              <a:t>is required to complete the questions independently</a:t>
            </a:r>
            <a:r>
              <a:rPr lang="en-US" altLang="en-GB" b="0" i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 </a:t>
            </a:r>
            <a:endParaRPr lang="en-GB" altLang="zh-CN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zh-CN" b="1" i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lang="en-US" altLang="zh-CN" sz="1800">
              <a:solidFill>
                <a:srgbClr val="FF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27</Slides>
  <Notes>21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Plan today</vt:lpstr>
      <vt:lpstr>MAT2041 Tutorial 1: Homework          --homework policy     --homework submission     </vt:lpstr>
      <vt:lpstr>Basic LOGISTICS</vt:lpstr>
      <vt:lpstr>Wechat Group</vt:lpstr>
      <vt:lpstr>Questions on the Course</vt:lpstr>
      <vt:lpstr>Homework Submission </vt:lpstr>
      <vt:lpstr>Homework Policy: Regrading Policy I</vt:lpstr>
      <vt:lpstr>Homework Policy: Regrading Policy II</vt:lpstr>
      <vt:lpstr>Homework Policy: Discussion Policy</vt:lpstr>
      <vt:lpstr>Homework Policy: </vt:lpstr>
      <vt:lpstr>Academic Integrity</vt:lpstr>
      <vt:lpstr>How to prepare e-version of homework</vt:lpstr>
      <vt:lpstr>Three accepted types for homework solution</vt:lpstr>
      <vt:lpstr>Scan handwritten homework</vt:lpstr>
      <vt:lpstr>Invalid scanning -- lighting is bad</vt:lpstr>
      <vt:lpstr>Valid scanning solution -- good lighting and right angle</vt:lpstr>
      <vt:lpstr>Circle answers and state problem numbers</vt:lpstr>
      <vt:lpstr>S P A C E   IS   IMPORTANT</vt:lpstr>
      <vt:lpstr>Assign page numbers to your submitted pdf</vt:lpstr>
      <vt:lpstr>Summary</vt:lpstr>
      <vt:lpstr>How to Submit Via BB</vt:lpstr>
      <vt:lpstr>Demo</vt:lpstr>
      <vt:lpstr>Exercises</vt:lpstr>
      <vt:lpstr>Exercise 1</vt:lpstr>
      <vt:lpstr>Exercise 2</vt:lpstr>
      <vt:lpstr>Exercise 3</vt:lpstr>
      <vt:lpstr>Acknowledgement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310 Operations Research     Lecture 1 (august 26, 2013)</dc:title>
  <dc:creator>Chandrasekaran, Karthik</dc:creator>
  <cp:revision>2</cp:revision>
  <dcterms:created xsi:type="dcterms:W3CDTF">2025-01-13T05:03:43Z</dcterms:created>
  <dcterms:modified xsi:type="dcterms:W3CDTF">2025-01-15T05:11:13Z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44A79B5457C94E8AE6BC83674CCD50B7_42</vt:lpwstr>
  </property>
  <property fmtid="{D5CDD505-2E9C-101B-9397-08002B2CF9AE}" pid="3" name="KSOProductBuildVer">
    <vt:lpwstr>1033-6.14.0.8924</vt:lpwstr>
  </property>
</Properties>
</file>