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576000" cy="402336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9"/>
  </p:normalViewPr>
  <p:slideViewPr>
    <p:cSldViewPr snapToGrid="0" snapToObjects="1">
      <p:cViewPr>
        <p:scale>
          <a:sx n="39" d="100"/>
          <a:sy n="39" d="100"/>
        </p:scale>
        <p:origin x="200" y="-6104"/>
      </p:cViewPr>
      <p:guideLst>
        <p:guide orient="horz" pos="12672"/>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D91A3-146E-1E40-BFB9-49F57286FA33}" type="datetimeFigureOut">
              <a:rPr lang="en-US" smtClean="0"/>
              <a:t>1/27/20</a:t>
            </a:fld>
            <a:endParaRPr lang="en-US"/>
          </a:p>
        </p:txBody>
      </p:sp>
      <p:sp>
        <p:nvSpPr>
          <p:cNvPr id="4" name="Slide Image Placeholder 3"/>
          <p:cNvSpPr>
            <a:spLocks noGrp="1" noRot="1" noChangeAspect="1"/>
          </p:cNvSpPr>
          <p:nvPr>
            <p:ph type="sldImg" idx="2"/>
          </p:nvPr>
        </p:nvSpPr>
        <p:spPr>
          <a:xfrm>
            <a:off x="2025650" y="1143000"/>
            <a:ext cx="2806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FC9C7-A4BD-3D46-9D1C-E25BDABB5640}" type="slidenum">
              <a:rPr lang="en-US" smtClean="0"/>
              <a:t>‹#›</a:t>
            </a:fld>
            <a:endParaRPr lang="en-US"/>
          </a:p>
        </p:txBody>
      </p:sp>
    </p:spTree>
    <p:extLst>
      <p:ext uri="{BB962C8B-B14F-4D97-AF65-F5344CB8AC3E}">
        <p14:creationId xmlns:p14="http://schemas.microsoft.com/office/powerpoint/2010/main" val="113167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FC9C7-A4BD-3D46-9D1C-E25BDABB5640}" type="slidenum">
              <a:rPr lang="en-US" smtClean="0"/>
              <a:t>1</a:t>
            </a:fld>
            <a:endParaRPr lang="en-US"/>
          </a:p>
        </p:txBody>
      </p:sp>
    </p:spTree>
    <p:extLst>
      <p:ext uri="{BB962C8B-B14F-4D97-AF65-F5344CB8AC3E}">
        <p14:creationId xmlns:p14="http://schemas.microsoft.com/office/powerpoint/2010/main" val="167591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2498496"/>
            <a:ext cx="31089600" cy="8624147"/>
          </a:xfrm>
        </p:spPr>
        <p:txBody>
          <a:bodyPr/>
          <a:lstStyle/>
          <a:p>
            <a:r>
              <a:rPr lang="en-US"/>
              <a:t>Click to edit Master title style</a:t>
            </a:r>
          </a:p>
        </p:txBody>
      </p:sp>
      <p:sp>
        <p:nvSpPr>
          <p:cNvPr id="3" name="Subtitle 2"/>
          <p:cNvSpPr>
            <a:spLocks noGrp="1"/>
          </p:cNvSpPr>
          <p:nvPr>
            <p:ph type="subTitle" idx="1"/>
          </p:nvPr>
        </p:nvSpPr>
        <p:spPr>
          <a:xfrm>
            <a:off x="5486400" y="22799040"/>
            <a:ext cx="25603200" cy="1028192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69117D-6C2A-E140-A97C-E61A617AD6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69701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9117D-6C2A-E140-A97C-E61A617AD6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335659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9453036"/>
            <a:ext cx="32918400" cy="201391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9453036"/>
            <a:ext cx="98145600" cy="201391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9117D-6C2A-E140-A97C-E61A617AD6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361481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9117D-6C2A-E140-A97C-E61A617AD6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196235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5853816"/>
            <a:ext cx="31089600" cy="799084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889252" y="17052719"/>
            <a:ext cx="31089600" cy="88010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9117D-6C2A-E140-A97C-E61A617AD6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338773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55079053"/>
            <a:ext cx="65532000" cy="1557655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55079053"/>
            <a:ext cx="65532000" cy="1557655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69117D-6C2A-E140-A97C-E61A617AD68C}"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72455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1210"/>
            <a:ext cx="32918400" cy="670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9005996"/>
            <a:ext cx="16160752" cy="3753270"/>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828800" y="12759266"/>
            <a:ext cx="16160752" cy="23180890"/>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9005996"/>
            <a:ext cx="16167100" cy="3753270"/>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8580102" y="12759266"/>
            <a:ext cx="16167100" cy="23180890"/>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69117D-6C2A-E140-A97C-E61A617AD68C}" type="datetimeFigureOut">
              <a:rPr lang="en-US" smtClean="0"/>
              <a:t>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138474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69117D-6C2A-E140-A97C-E61A617AD68C}" type="datetimeFigureOut">
              <a:rPr lang="en-US" smtClean="0"/>
              <a:t>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71458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9117D-6C2A-E140-A97C-E61A617AD68C}" type="datetimeFigureOut">
              <a:rPr lang="en-US" smtClean="0"/>
              <a:t>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60741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601893"/>
            <a:ext cx="12033252" cy="681736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4300200" y="1601896"/>
            <a:ext cx="20447000" cy="3433826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8419256"/>
            <a:ext cx="12033252" cy="275209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F69117D-6C2A-E140-A97C-E61A617AD68C}"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07442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8163520"/>
            <a:ext cx="21945600" cy="332486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7169152" y="3594947"/>
            <a:ext cx="21945600" cy="2414016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7169152" y="31488383"/>
            <a:ext cx="21945600" cy="472185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F69117D-6C2A-E140-A97C-E61A617AD68C}"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128902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611210"/>
            <a:ext cx="32918400" cy="6705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828800" y="9387843"/>
            <a:ext cx="32918400" cy="26552316"/>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37290589"/>
            <a:ext cx="8534400" cy="2142067"/>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F69117D-6C2A-E140-A97C-E61A617AD68C}" type="datetimeFigureOut">
              <a:rPr lang="en-US" smtClean="0"/>
              <a:t>1/27/20</a:t>
            </a:fld>
            <a:endParaRPr lang="en-US"/>
          </a:p>
        </p:txBody>
      </p:sp>
      <p:sp>
        <p:nvSpPr>
          <p:cNvPr id="5" name="Footer Placeholder 4"/>
          <p:cNvSpPr>
            <a:spLocks noGrp="1"/>
          </p:cNvSpPr>
          <p:nvPr>
            <p:ph type="ftr" sz="quarter" idx="3"/>
          </p:nvPr>
        </p:nvSpPr>
        <p:spPr>
          <a:xfrm>
            <a:off x="12496800" y="37290589"/>
            <a:ext cx="11582400" cy="2142067"/>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7290589"/>
            <a:ext cx="8534400" cy="2142067"/>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76159DF-DE54-ED44-A7CC-8A405CC5EFF2}" type="slidenum">
              <a:rPr lang="en-US" smtClean="0"/>
              <a:t>‹#›</a:t>
            </a:fld>
            <a:endParaRPr lang="en-US"/>
          </a:p>
        </p:txBody>
      </p:sp>
    </p:spTree>
    <p:extLst>
      <p:ext uri="{BB962C8B-B14F-4D97-AF65-F5344CB8AC3E}">
        <p14:creationId xmlns:p14="http://schemas.microsoft.com/office/powerpoint/2010/main" val="2461684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ChangeArrowheads="1"/>
          </p:cNvSpPr>
          <p:nvPr/>
        </p:nvSpPr>
        <p:spPr bwMode="auto">
          <a:xfrm>
            <a:off x="25215849" y="34713863"/>
            <a:ext cx="10515600" cy="100012"/>
          </a:xfrm>
          <a:prstGeom prst="rect">
            <a:avLst/>
          </a:prstGeom>
          <a:solidFill>
            <a:srgbClr val="2163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93925"/>
            <a:endParaRPr lang="en-US" sz="10600"/>
          </a:p>
        </p:txBody>
      </p:sp>
      <p:sp>
        <p:nvSpPr>
          <p:cNvPr id="5" name="Rectangle 41"/>
          <p:cNvSpPr>
            <a:spLocks noChangeArrowheads="1"/>
          </p:cNvSpPr>
          <p:nvPr/>
        </p:nvSpPr>
        <p:spPr bwMode="auto">
          <a:xfrm>
            <a:off x="6654801" y="228600"/>
            <a:ext cx="23266398"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556" tIns="95778" rIns="191556" bIns="95778" anchor="ctr"/>
          <a:lstStyle/>
          <a:p>
            <a:pPr algn="ctr" defTabSz="4596712">
              <a:defRPr/>
            </a:pPr>
            <a:r>
              <a:rPr lang="en-US" b="1" dirty="0"/>
              <a:t>Comparison of Optoelectronic Reservoir Computing and LSTM </a:t>
            </a:r>
            <a:br>
              <a:rPr lang="en-US" sz="13600" b="1" dirty="0">
                <a:solidFill>
                  <a:srgbClr val="2163A1"/>
                </a:solidFill>
                <a:latin typeface="Helvetica"/>
                <a:cs typeface="Helvetica"/>
              </a:rPr>
            </a:br>
            <a:r>
              <a:rPr lang="en-US" sz="4800" i="1" dirty="0">
                <a:solidFill>
                  <a:schemeClr val="tx1">
                    <a:lumMod val="75000"/>
                    <a:lumOff val="25000"/>
                  </a:schemeClr>
                </a:solidFill>
                <a:latin typeface="Helvetica"/>
                <a:cs typeface="Helvetica"/>
              </a:rPr>
              <a:t>Yijie Zhang, Alex </a:t>
            </a:r>
            <a:r>
              <a:rPr lang="en-US" sz="4800" i="1" dirty="0" err="1">
                <a:solidFill>
                  <a:schemeClr val="tx1">
                    <a:lumMod val="75000"/>
                    <a:lumOff val="25000"/>
                  </a:schemeClr>
                </a:solidFill>
                <a:latin typeface="Helvetica"/>
                <a:cs typeface="Helvetica"/>
              </a:rPr>
              <a:t>Echeberria</a:t>
            </a:r>
            <a:r>
              <a:rPr lang="en-US" sz="4800" i="1" dirty="0">
                <a:solidFill>
                  <a:schemeClr val="tx1">
                    <a:lumMod val="75000"/>
                    <a:lumOff val="25000"/>
                  </a:schemeClr>
                </a:solidFill>
                <a:latin typeface="Helvetica"/>
                <a:cs typeface="Helvetica"/>
              </a:rPr>
              <a:t>, Tingyi Zhou, Bahram </a:t>
            </a:r>
            <a:r>
              <a:rPr lang="en-US" sz="4800" i="1" dirty="0" err="1">
                <a:solidFill>
                  <a:schemeClr val="tx1">
                    <a:lumMod val="75000"/>
                    <a:lumOff val="25000"/>
                  </a:schemeClr>
                </a:solidFill>
                <a:latin typeface="Helvetica"/>
                <a:cs typeface="Helvetica"/>
              </a:rPr>
              <a:t>Jalali</a:t>
            </a:r>
            <a:br>
              <a:rPr lang="en-US" altLang="ja-JP" sz="4800" i="1" dirty="0">
                <a:solidFill>
                  <a:schemeClr val="tx1">
                    <a:lumMod val="75000"/>
                    <a:lumOff val="25000"/>
                  </a:schemeClr>
                </a:solidFill>
                <a:latin typeface="Helvetica"/>
                <a:cs typeface="Helvetica"/>
              </a:rPr>
            </a:br>
            <a:r>
              <a:rPr lang="en-US" altLang="ja-JP" sz="4800" i="1" dirty="0">
                <a:solidFill>
                  <a:schemeClr val="tx1">
                    <a:lumMod val="75000"/>
                    <a:lumOff val="25000"/>
                  </a:schemeClr>
                </a:solidFill>
                <a:latin typeface="Helvetica"/>
                <a:cs typeface="Helvetica"/>
              </a:rPr>
              <a:t>Electrical and Computer Engineering, University of California, Los Angeles</a:t>
            </a:r>
            <a:endParaRPr lang="en-US" sz="4800" i="1" dirty="0">
              <a:solidFill>
                <a:schemeClr val="tx1">
                  <a:lumMod val="75000"/>
                  <a:lumOff val="25000"/>
                </a:schemeClr>
              </a:solidFill>
              <a:latin typeface="Helvetica"/>
              <a:cs typeface="Helvetica"/>
            </a:endParaRPr>
          </a:p>
        </p:txBody>
      </p:sp>
      <p:sp>
        <p:nvSpPr>
          <p:cNvPr id="7" name="Text Box 5"/>
          <p:cNvSpPr txBox="1">
            <a:spLocks noChangeArrowheads="1"/>
          </p:cNvSpPr>
          <p:nvPr/>
        </p:nvSpPr>
        <p:spPr bwMode="auto">
          <a:xfrm>
            <a:off x="914400" y="6353177"/>
            <a:ext cx="10515601"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a:solidFill>
                  <a:srgbClr val="0D0C0C"/>
                </a:solidFill>
                <a:latin typeface="Helvetica" charset="0"/>
                <a:cs typeface="Helvetica" charset="0"/>
              </a:rPr>
              <a:t>INTRODUCTION</a:t>
            </a:r>
          </a:p>
        </p:txBody>
      </p:sp>
      <p:sp>
        <p:nvSpPr>
          <p:cNvPr id="9" name="Rectangle 10"/>
          <p:cNvSpPr>
            <a:spLocks noChangeArrowheads="1"/>
          </p:cNvSpPr>
          <p:nvPr/>
        </p:nvSpPr>
        <p:spPr bwMode="auto">
          <a:xfrm>
            <a:off x="25077735" y="35281998"/>
            <a:ext cx="11008407" cy="206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556" tIns="95778" rIns="191556" bIns="95778"/>
          <a:lstStyle/>
          <a:p>
            <a:pPr marL="457200" indent="-457200" defTabSz="4595813">
              <a:spcBef>
                <a:spcPct val="20000"/>
              </a:spcBef>
              <a:buAutoNum type="arabicPeriod"/>
            </a:pPr>
            <a:r>
              <a:rPr lang="en-US" sz="2400" dirty="0" err="1"/>
              <a:t>Paquot</a:t>
            </a:r>
            <a:r>
              <a:rPr lang="en-US" sz="2400" dirty="0"/>
              <a:t>, Y., </a:t>
            </a:r>
            <a:r>
              <a:rPr lang="en-US" sz="2400" dirty="0" err="1"/>
              <a:t>Duport</a:t>
            </a:r>
            <a:r>
              <a:rPr lang="en-US" sz="2400" dirty="0"/>
              <a:t>, F., </a:t>
            </a:r>
            <a:r>
              <a:rPr lang="en-US" sz="2400" dirty="0" err="1"/>
              <a:t>Smerieri</a:t>
            </a:r>
            <a:r>
              <a:rPr lang="en-US" sz="2400" dirty="0"/>
              <a:t>, A., </a:t>
            </a:r>
            <a:r>
              <a:rPr lang="en-US" sz="2400" dirty="0" err="1"/>
              <a:t>Dambre</a:t>
            </a:r>
            <a:r>
              <a:rPr lang="en-US" sz="2400" dirty="0"/>
              <a:t>, J., </a:t>
            </a:r>
            <a:r>
              <a:rPr lang="en-US" sz="2400" dirty="0" err="1"/>
              <a:t>Schrauwen</a:t>
            </a:r>
            <a:r>
              <a:rPr lang="en-US" sz="2400" dirty="0"/>
              <a:t>, B., </a:t>
            </a:r>
            <a:r>
              <a:rPr lang="en-US" sz="2400" dirty="0" err="1"/>
              <a:t>Haelterman</a:t>
            </a:r>
            <a:r>
              <a:rPr lang="en-US" sz="2400" dirty="0"/>
              <a:t>, M., &amp; </a:t>
            </a:r>
            <a:r>
              <a:rPr lang="en-US" sz="2400" dirty="0" err="1"/>
              <a:t>Massar</a:t>
            </a:r>
            <a:r>
              <a:rPr lang="en-US" sz="2400" dirty="0"/>
              <a:t>, S. (2012). </a:t>
            </a:r>
            <a:r>
              <a:rPr lang="en-US" sz="2400" b="1" dirty="0"/>
              <a:t>Optoelectronic reservoir computing</a:t>
            </a:r>
            <a:r>
              <a:rPr lang="en-US" sz="2400" dirty="0"/>
              <a:t>. Scientific reports, 2, 287.</a:t>
            </a:r>
          </a:p>
          <a:p>
            <a:pPr marL="457200" indent="-457200" defTabSz="4595813">
              <a:spcBef>
                <a:spcPct val="20000"/>
              </a:spcBef>
              <a:buAutoNum type="arabicPeriod"/>
            </a:pPr>
            <a:r>
              <a:rPr lang="en-US" sz="2400" dirty="0"/>
              <a:t>Tanaka, G., Yamane, T., </a:t>
            </a:r>
            <a:r>
              <a:rPr lang="en-US" sz="2400" dirty="0" err="1"/>
              <a:t>Héroux</a:t>
            </a:r>
            <a:r>
              <a:rPr lang="en-US" sz="2400" dirty="0"/>
              <a:t>, J. B., </a:t>
            </a:r>
            <a:r>
              <a:rPr lang="en-US" sz="2400" dirty="0" err="1"/>
              <a:t>Nakane</a:t>
            </a:r>
            <a:r>
              <a:rPr lang="en-US" sz="2400" dirty="0"/>
              <a:t>, R., Kanazawa, N., Takeda, S., ... &amp; Hirose, A. (2019). </a:t>
            </a:r>
            <a:r>
              <a:rPr lang="en-US" sz="2400" b="1" dirty="0"/>
              <a:t>Recent advances in physical reservoir computing: a review</a:t>
            </a:r>
            <a:r>
              <a:rPr lang="en-US" sz="2400" dirty="0"/>
              <a:t>. Neural Networks.</a:t>
            </a:r>
            <a:endParaRPr lang="en-US" sz="2400" dirty="0">
              <a:solidFill>
                <a:schemeClr val="tx1"/>
              </a:solidFill>
              <a:latin typeface="Helvetica" charset="0"/>
              <a:cs typeface="Helvetica" charset="0"/>
            </a:endParaRPr>
          </a:p>
        </p:txBody>
      </p:sp>
      <p:sp>
        <p:nvSpPr>
          <p:cNvPr id="10" name="Text Box 7"/>
          <p:cNvSpPr txBox="1">
            <a:spLocks noChangeArrowheads="1"/>
          </p:cNvSpPr>
          <p:nvPr/>
        </p:nvSpPr>
        <p:spPr bwMode="auto">
          <a:xfrm>
            <a:off x="25155651" y="22101972"/>
            <a:ext cx="1051560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CONCLUSIONS</a:t>
            </a:r>
          </a:p>
        </p:txBody>
      </p:sp>
      <p:sp>
        <p:nvSpPr>
          <p:cNvPr id="11" name="Text Box 7"/>
          <p:cNvSpPr txBox="1">
            <a:spLocks noChangeArrowheads="1"/>
          </p:cNvSpPr>
          <p:nvPr/>
        </p:nvSpPr>
        <p:spPr bwMode="auto">
          <a:xfrm>
            <a:off x="25215850" y="33375602"/>
            <a:ext cx="1051560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a:solidFill>
                  <a:srgbClr val="0D0C0C"/>
                </a:solidFill>
                <a:latin typeface="Helvetica" charset="0"/>
                <a:cs typeface="Helvetica" charset="0"/>
              </a:rPr>
              <a:t>REFERENCES</a:t>
            </a: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40300" y="58674002"/>
            <a:ext cx="4137025"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44"/>
          <p:cNvSpPr>
            <a:spLocks noChangeArrowheads="1"/>
          </p:cNvSpPr>
          <p:nvPr/>
        </p:nvSpPr>
        <p:spPr bwMode="auto">
          <a:xfrm>
            <a:off x="1" y="38004750"/>
            <a:ext cx="36575999" cy="171450"/>
          </a:xfrm>
          <a:prstGeom prst="rect">
            <a:avLst/>
          </a:prstGeom>
          <a:solidFill>
            <a:srgbClr val="2163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sp>
        <p:nvSpPr>
          <p:cNvPr id="17" name="Rectangle 49"/>
          <p:cNvSpPr>
            <a:spLocks noChangeArrowheads="1"/>
          </p:cNvSpPr>
          <p:nvPr/>
        </p:nvSpPr>
        <p:spPr bwMode="auto">
          <a:xfrm>
            <a:off x="25155650" y="23408483"/>
            <a:ext cx="10515600" cy="100012"/>
          </a:xfrm>
          <a:prstGeom prst="rect">
            <a:avLst/>
          </a:prstGeom>
          <a:solidFill>
            <a:srgbClr val="2163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93925"/>
            <a:endParaRPr lang="en-US" sz="10600"/>
          </a:p>
        </p:txBody>
      </p:sp>
      <p:sp>
        <p:nvSpPr>
          <p:cNvPr id="20" name="Rectangle 52"/>
          <p:cNvSpPr>
            <a:spLocks noChangeArrowheads="1"/>
          </p:cNvSpPr>
          <p:nvPr/>
        </p:nvSpPr>
        <p:spPr bwMode="auto">
          <a:xfrm>
            <a:off x="914401" y="7642227"/>
            <a:ext cx="10515600" cy="98425"/>
          </a:xfrm>
          <a:prstGeom prst="rect">
            <a:avLst/>
          </a:prstGeom>
          <a:solidFill>
            <a:srgbClr val="2163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93925"/>
            <a:endParaRPr lang="en-US" sz="10600"/>
          </a:p>
        </p:txBody>
      </p:sp>
      <p:sp>
        <p:nvSpPr>
          <p:cNvPr id="21" name="Rectangle 44"/>
          <p:cNvSpPr>
            <a:spLocks noChangeArrowheads="1"/>
          </p:cNvSpPr>
          <p:nvPr/>
        </p:nvSpPr>
        <p:spPr bwMode="auto">
          <a:xfrm>
            <a:off x="1" y="5040315"/>
            <a:ext cx="36575999" cy="446087"/>
          </a:xfrm>
          <a:prstGeom prst="rect">
            <a:avLst/>
          </a:prstGeom>
          <a:solidFill>
            <a:srgbClr val="2163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sp>
        <p:nvSpPr>
          <p:cNvPr id="22" name="TextBox 6"/>
          <p:cNvSpPr txBox="1">
            <a:spLocks noChangeArrowheads="1"/>
          </p:cNvSpPr>
          <p:nvPr/>
        </p:nvSpPr>
        <p:spPr bwMode="auto">
          <a:xfrm>
            <a:off x="914402" y="8001001"/>
            <a:ext cx="10515600" cy="9623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Optoelectronic implementation of reservoir computing consisting of a single non-linear node and a delay line has been used in classification and reconstruction of optical communication signals. The implementation is sufficiently fast for real-time information processing[2].</a:t>
            </a:r>
          </a:p>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Recurrent Neural Networks (RNN), which are a subset of machine learning, are widely used to deal with nonlinear time dependent sequences such as signal classification, natural language processing, and nonlinear signal reconstruction. Unfortunately, computation time, and complexity, limits the use of RNNs.</a:t>
            </a:r>
          </a:p>
          <a:p>
            <a:pPr eaLnBrk="1" hangingPunct="1">
              <a:lnSpc>
                <a:spcPct val="150000"/>
              </a:lnSpc>
            </a:pPr>
            <a:endParaRPr lang="en-US" sz="3200" dirty="0">
              <a:latin typeface="Helvetica" charset="0"/>
              <a:cs typeface="Helvetica" charset="0"/>
            </a:endParaRPr>
          </a:p>
        </p:txBody>
      </p:sp>
      <p:sp>
        <p:nvSpPr>
          <p:cNvPr id="23" name="TextBox 56"/>
          <p:cNvSpPr txBox="1">
            <a:spLocks noChangeArrowheads="1"/>
          </p:cNvSpPr>
          <p:nvPr/>
        </p:nvSpPr>
        <p:spPr bwMode="auto">
          <a:xfrm>
            <a:off x="800353" y="25219714"/>
            <a:ext cx="10515600" cy="12403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We implemented a simulation-based study of the optoelectronic reservoir computing system compared to Long short time memory (LSTM) and test these two networks on a non-linear equalization task.</a:t>
            </a:r>
          </a:p>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A Mach-Zehnder modulator is used to introduce nonlinearity. An optical fiber produces the time delay.</a:t>
            </a:r>
          </a:p>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We introduce a bias on the Mach-Zehnder modulator – which will make our system more robust against white noise on the input.</a:t>
            </a:r>
          </a:p>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We perform a standard benchmark, nonlinear  channel equalization on our RC. The symbol error rate (SER) and root mean square error (RMSE) are used to estimate the performance of networks.</a:t>
            </a:r>
          </a:p>
          <a:p>
            <a:pPr marL="457200" indent="-457200" eaLnBrk="1" hangingPunct="1">
              <a:lnSpc>
                <a:spcPct val="150000"/>
              </a:lnSpc>
              <a:buFont typeface="Arial" panose="020B0604020202020204" pitchFamily="34" charset="0"/>
              <a:buChar char="•"/>
            </a:pPr>
            <a:r>
              <a:rPr lang="en-US" sz="3200" dirty="0">
                <a:latin typeface="Helvetica" charset="0"/>
                <a:cs typeface="Helvetica" charset="0"/>
              </a:rPr>
              <a:t>A Long short-term memory (LSTM) network performs the same task in order to compare the performance between LSTM and our delayed feedback RC.</a:t>
            </a:r>
          </a:p>
          <a:p>
            <a:pPr algn="l" eaLnBrk="1" hangingPunct="1"/>
            <a:endParaRPr lang="en-US" sz="3200" dirty="0"/>
          </a:p>
        </p:txBody>
      </p:sp>
      <p:sp>
        <p:nvSpPr>
          <p:cNvPr id="35" name="TextBox 73"/>
          <p:cNvSpPr txBox="1">
            <a:spLocks noChangeArrowheads="1"/>
          </p:cNvSpPr>
          <p:nvPr/>
        </p:nvSpPr>
        <p:spPr bwMode="auto">
          <a:xfrm>
            <a:off x="25228297" y="24164322"/>
            <a:ext cx="10515600" cy="8463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914400" indent="-914400"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buFont typeface="Arial" charset="0"/>
              <a:buAutoNum type="arabicPeriod"/>
            </a:pPr>
            <a:r>
              <a:rPr lang="en-US" sz="3200" b="1" dirty="0">
                <a:latin typeface="Helvetica" charset="0"/>
                <a:cs typeface="Helvetica" charset="0"/>
              </a:rPr>
              <a:t>Our optoelectronic reservoir computing system is more robust against bias than the system of original paper because we add a DC bias on Mach-</a:t>
            </a:r>
            <a:r>
              <a:rPr lang="en-US" sz="3200" b="1" dirty="0" err="1">
                <a:latin typeface="Helvetica" charset="0"/>
                <a:cs typeface="Helvetica" charset="0"/>
              </a:rPr>
              <a:t>Zender</a:t>
            </a:r>
            <a:r>
              <a:rPr lang="en-US" sz="3200" b="1" dirty="0">
                <a:latin typeface="Helvetica" charset="0"/>
                <a:cs typeface="Helvetica" charset="0"/>
              </a:rPr>
              <a:t> modulator.</a:t>
            </a:r>
          </a:p>
          <a:p>
            <a:pPr algn="l" eaLnBrk="1" hangingPunct="1">
              <a:buFont typeface="Wingdings" charset="0"/>
              <a:buAutoNum type="arabicPeriod"/>
            </a:pPr>
            <a:endParaRPr lang="en-US" sz="3200" b="1" dirty="0">
              <a:latin typeface="Helvetica" charset="0"/>
              <a:cs typeface="Helvetica" charset="0"/>
            </a:endParaRPr>
          </a:p>
          <a:p>
            <a:pPr eaLnBrk="1" hangingPunct="1">
              <a:buFont typeface="Wingdings" charset="0"/>
              <a:buAutoNum type="arabicPeriod"/>
            </a:pPr>
            <a:r>
              <a:rPr lang="en-US" sz="3200" b="1" dirty="0">
                <a:latin typeface="Helvetica" charset="0"/>
                <a:cs typeface="Helvetica" charset="0"/>
              </a:rPr>
              <a:t>The LSTM network need fewer hidden units to realize same performance (RMSE) of the optoelectronic reservoir computing system because LSTM can update its parameters by gradient while the reservoir and input mask of RC is fixed, which limits the application of RC to more difficult task.</a:t>
            </a:r>
          </a:p>
          <a:p>
            <a:pPr eaLnBrk="1" hangingPunct="1">
              <a:buFont typeface="Wingdings" charset="0"/>
              <a:buAutoNum type="arabicPeriod"/>
            </a:pPr>
            <a:endParaRPr lang="en-US" sz="3200" b="1" dirty="0">
              <a:latin typeface="Helvetica" charset="0"/>
              <a:cs typeface="Helvetica" charset="0"/>
            </a:endParaRPr>
          </a:p>
          <a:p>
            <a:pPr eaLnBrk="1" hangingPunct="1">
              <a:buFont typeface="Wingdings" charset="0"/>
              <a:buAutoNum type="arabicPeriod"/>
            </a:pPr>
            <a:r>
              <a:rPr lang="en-US" sz="3200" b="1" dirty="0">
                <a:latin typeface="Helvetica" charset="0"/>
              </a:rPr>
              <a:t>Optoelectronic reservoir computing system need much less computation time and computation memory than the LSTM.</a:t>
            </a:r>
          </a:p>
          <a:p>
            <a:pPr algn="l" eaLnBrk="1" hangingPunct="1">
              <a:buFont typeface="Wingdings" charset="0"/>
              <a:buAutoNum type="arabicPeriod"/>
            </a:pPr>
            <a:endParaRPr lang="en-US" sz="3200" b="1" dirty="0">
              <a:latin typeface="Helvetica" charset="0"/>
              <a:cs typeface="Helvetica" charset="0"/>
            </a:endParaRPr>
          </a:p>
        </p:txBody>
      </p:sp>
      <p:pic>
        <p:nvPicPr>
          <p:cNvPr id="44" name="Picture 10" descr="SPIE-logo-cmy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86000"/>
            <a:ext cx="2743200" cy="78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2" name="Straight Connector 59"/>
          <p:cNvCxnSpPr>
            <a:cxnSpLocks noChangeShapeType="1"/>
          </p:cNvCxnSpPr>
          <p:nvPr/>
        </p:nvCxnSpPr>
        <p:spPr bwMode="auto">
          <a:xfrm>
            <a:off x="12188951" y="6207125"/>
            <a:ext cx="0" cy="31089600"/>
          </a:xfrm>
          <a:prstGeom prst="line">
            <a:avLst/>
          </a:prstGeom>
          <a:noFill/>
          <a:ln w="6350">
            <a:solidFill>
              <a:srgbClr val="B6C7DA"/>
            </a:solidFill>
            <a:round/>
            <a:headEnd/>
            <a:tailEnd/>
          </a:ln>
          <a:extLst>
            <a:ext uri="{909E8E84-426E-40dd-AFC4-6F175D3DCCD1}">
              <a14:hiddenFill xmlns:a14="http://schemas.microsoft.com/office/drawing/2010/main" xmlns="">
                <a:noFill/>
              </a14:hiddenFill>
            </a:ext>
          </a:extLst>
        </p:spPr>
      </p:cxnSp>
      <p:cxnSp>
        <p:nvCxnSpPr>
          <p:cNvPr id="53" name="Straight Connector 62"/>
          <p:cNvCxnSpPr>
            <a:cxnSpLocks noChangeShapeType="1"/>
          </p:cNvCxnSpPr>
          <p:nvPr/>
        </p:nvCxnSpPr>
        <p:spPr bwMode="auto">
          <a:xfrm>
            <a:off x="24382475" y="6172200"/>
            <a:ext cx="0" cy="31089600"/>
          </a:xfrm>
          <a:prstGeom prst="line">
            <a:avLst/>
          </a:prstGeom>
          <a:noFill/>
          <a:ln w="6350">
            <a:solidFill>
              <a:srgbClr val="B6C7DA"/>
            </a:solidFill>
            <a:round/>
            <a:headEnd/>
            <a:tailEnd/>
          </a:ln>
          <a:extLst>
            <a:ext uri="{909E8E84-426E-40dd-AFC4-6F175D3DCCD1}">
              <a14:hiddenFill xmlns:a14="http://schemas.microsoft.com/office/drawing/2010/main" xmlns="">
                <a:noFill/>
              </a14:hiddenFill>
            </a:ext>
          </a:extLst>
        </p:spPr>
      </p:cxnSp>
      <p:pic>
        <p:nvPicPr>
          <p:cNvPr id="62" name="Picture 61">
            <a:extLst>
              <a:ext uri="{FF2B5EF4-FFF2-40B4-BE49-F238E27FC236}">
                <a16:creationId xmlns:a16="http://schemas.microsoft.com/office/drawing/2014/main" id="{B1E4337F-9126-F343-80BA-5FF3609E8C03}"/>
              </a:ext>
            </a:extLst>
          </p:cNvPr>
          <p:cNvPicPr/>
          <p:nvPr/>
        </p:nvPicPr>
        <p:blipFill>
          <a:blip r:embed="rId5"/>
          <a:stretch/>
        </p:blipFill>
        <p:spPr>
          <a:xfrm>
            <a:off x="915926" y="18110745"/>
            <a:ext cx="10501785" cy="3597434"/>
          </a:xfrm>
          <a:prstGeom prst="rect">
            <a:avLst/>
          </a:prstGeom>
          <a:ln>
            <a:noFill/>
          </a:ln>
        </p:spPr>
      </p:pic>
      <p:sp>
        <p:nvSpPr>
          <p:cNvPr id="63" name="TextBox 56">
            <a:extLst>
              <a:ext uri="{FF2B5EF4-FFF2-40B4-BE49-F238E27FC236}">
                <a16:creationId xmlns:a16="http://schemas.microsoft.com/office/drawing/2014/main" id="{5E6D5867-DF11-DE4E-97BC-236FBCFD3AC6}"/>
              </a:ext>
            </a:extLst>
          </p:cNvPr>
          <p:cNvSpPr txBox="1">
            <a:spLocks noChangeArrowheads="1"/>
          </p:cNvSpPr>
          <p:nvPr/>
        </p:nvSpPr>
        <p:spPr bwMode="auto">
          <a:xfrm>
            <a:off x="1822200" y="22012015"/>
            <a:ext cx="852042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r>
              <a:rPr lang="en-US" sz="3200" dirty="0">
                <a:latin typeface="Helvetica" charset="0"/>
                <a:cs typeface="Helvetica" charset="0"/>
              </a:rPr>
              <a:t>Fig1. Delayed feedback reservoir computing</a:t>
            </a:r>
            <a:endParaRPr lang="en-US" sz="3200" dirty="0"/>
          </a:p>
        </p:txBody>
      </p:sp>
      <p:sp>
        <p:nvSpPr>
          <p:cNvPr id="64" name="Text Box 4">
            <a:extLst>
              <a:ext uri="{FF2B5EF4-FFF2-40B4-BE49-F238E27FC236}">
                <a16:creationId xmlns:a16="http://schemas.microsoft.com/office/drawing/2014/main" id="{923D0016-0FC4-7741-80AC-6D32EFBCBE00}"/>
              </a:ext>
            </a:extLst>
          </p:cNvPr>
          <p:cNvSpPr txBox="1">
            <a:spLocks noChangeArrowheads="1"/>
          </p:cNvSpPr>
          <p:nvPr/>
        </p:nvSpPr>
        <p:spPr bwMode="auto">
          <a:xfrm>
            <a:off x="832103" y="23202517"/>
            <a:ext cx="1051560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METHODS</a:t>
            </a:r>
          </a:p>
        </p:txBody>
      </p:sp>
      <p:sp>
        <p:nvSpPr>
          <p:cNvPr id="65" name="Rectangle 51">
            <a:extLst>
              <a:ext uri="{FF2B5EF4-FFF2-40B4-BE49-F238E27FC236}">
                <a16:creationId xmlns:a16="http://schemas.microsoft.com/office/drawing/2014/main" id="{1DC36183-0D5C-494D-82E1-FBEEDB2A9C22}"/>
              </a:ext>
            </a:extLst>
          </p:cNvPr>
          <p:cNvSpPr>
            <a:spLocks noChangeArrowheads="1"/>
          </p:cNvSpPr>
          <p:nvPr/>
        </p:nvSpPr>
        <p:spPr bwMode="auto">
          <a:xfrm>
            <a:off x="832103" y="24491567"/>
            <a:ext cx="10515600" cy="98425"/>
          </a:xfrm>
          <a:prstGeom prst="rect">
            <a:avLst/>
          </a:prstGeom>
          <a:solidFill>
            <a:srgbClr val="2163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93925"/>
            <a:endParaRPr lang="en-US" sz="10600"/>
          </a:p>
        </p:txBody>
      </p:sp>
      <p:pic>
        <p:nvPicPr>
          <p:cNvPr id="66" name="Picture 65">
            <a:extLst>
              <a:ext uri="{FF2B5EF4-FFF2-40B4-BE49-F238E27FC236}">
                <a16:creationId xmlns:a16="http://schemas.microsoft.com/office/drawing/2014/main" id="{B56DC910-0359-054E-AC68-2C3134DE89F4}"/>
              </a:ext>
            </a:extLst>
          </p:cNvPr>
          <p:cNvPicPr>
            <a:picLocks noChangeAspect="1"/>
          </p:cNvPicPr>
          <p:nvPr/>
        </p:nvPicPr>
        <p:blipFill rotWithShape="1">
          <a:blip r:embed="rId6"/>
          <a:srcRect l="3780"/>
          <a:stretch/>
        </p:blipFill>
        <p:spPr>
          <a:xfrm>
            <a:off x="13563981" y="6087663"/>
            <a:ext cx="9505185" cy="7478205"/>
          </a:xfrm>
          <a:prstGeom prst="rect">
            <a:avLst/>
          </a:prstGeom>
        </p:spPr>
      </p:pic>
      <p:sp>
        <p:nvSpPr>
          <p:cNvPr id="67" name="TextBox 56">
            <a:extLst>
              <a:ext uri="{FF2B5EF4-FFF2-40B4-BE49-F238E27FC236}">
                <a16:creationId xmlns:a16="http://schemas.microsoft.com/office/drawing/2014/main" id="{BB3A6CEF-CC5F-B84C-9A6E-2A9B713701DE}"/>
              </a:ext>
            </a:extLst>
          </p:cNvPr>
          <p:cNvSpPr txBox="1">
            <a:spLocks noChangeArrowheads="1"/>
          </p:cNvSpPr>
          <p:nvPr/>
        </p:nvSpPr>
        <p:spPr bwMode="auto">
          <a:xfrm>
            <a:off x="13209468" y="13816739"/>
            <a:ext cx="1009509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r>
              <a:rPr lang="en-US" sz="3200" dirty="0">
                <a:latin typeface="Helvetica" charset="0"/>
                <a:cs typeface="Helvetica" charset="0"/>
              </a:rPr>
              <a:t>Fig2. Flowchart of optoelectronic reservoir computing</a:t>
            </a:r>
            <a:endParaRPr lang="en-US" sz="3200" dirty="0"/>
          </a:p>
        </p:txBody>
      </p:sp>
      <p:sp>
        <p:nvSpPr>
          <p:cNvPr id="68" name="Text Box 7">
            <a:extLst>
              <a:ext uri="{FF2B5EF4-FFF2-40B4-BE49-F238E27FC236}">
                <a16:creationId xmlns:a16="http://schemas.microsoft.com/office/drawing/2014/main" id="{4421E03C-1304-DF45-8955-0CB97DF908D4}"/>
              </a:ext>
            </a:extLst>
          </p:cNvPr>
          <p:cNvSpPr txBox="1">
            <a:spLocks noChangeArrowheads="1"/>
          </p:cNvSpPr>
          <p:nvPr/>
        </p:nvSpPr>
        <p:spPr bwMode="auto">
          <a:xfrm>
            <a:off x="13061950" y="15366707"/>
            <a:ext cx="1051560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RESULTS</a:t>
            </a:r>
          </a:p>
        </p:txBody>
      </p:sp>
      <p:sp>
        <p:nvSpPr>
          <p:cNvPr id="69" name="Rectangle 50">
            <a:extLst>
              <a:ext uri="{FF2B5EF4-FFF2-40B4-BE49-F238E27FC236}">
                <a16:creationId xmlns:a16="http://schemas.microsoft.com/office/drawing/2014/main" id="{709434EB-A66C-5148-A36F-177C8E1A8AE4}"/>
              </a:ext>
            </a:extLst>
          </p:cNvPr>
          <p:cNvSpPr>
            <a:spLocks noChangeArrowheads="1"/>
          </p:cNvSpPr>
          <p:nvPr/>
        </p:nvSpPr>
        <p:spPr bwMode="auto">
          <a:xfrm>
            <a:off x="13061950" y="16655757"/>
            <a:ext cx="10515600" cy="98425"/>
          </a:xfrm>
          <a:prstGeom prst="rect">
            <a:avLst/>
          </a:prstGeom>
          <a:solidFill>
            <a:srgbClr val="2163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93925"/>
            <a:endParaRPr lang="en-US" sz="10600"/>
          </a:p>
        </p:txBody>
      </p:sp>
      <p:pic>
        <p:nvPicPr>
          <p:cNvPr id="70" name="Picture 69" descr="A screenshot of a computer&#10;&#10;Description automatically generated">
            <a:extLst>
              <a:ext uri="{FF2B5EF4-FFF2-40B4-BE49-F238E27FC236}">
                <a16:creationId xmlns:a16="http://schemas.microsoft.com/office/drawing/2014/main" id="{41B2BB39-EF8A-E440-931B-3DB3F9B43D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48342" y="20965423"/>
            <a:ext cx="10192884" cy="7644662"/>
          </a:xfrm>
          <a:prstGeom prst="rect">
            <a:avLst/>
          </a:prstGeom>
        </p:spPr>
      </p:pic>
      <p:sp>
        <p:nvSpPr>
          <p:cNvPr id="71" name="TextBox 71">
            <a:extLst>
              <a:ext uri="{FF2B5EF4-FFF2-40B4-BE49-F238E27FC236}">
                <a16:creationId xmlns:a16="http://schemas.microsoft.com/office/drawing/2014/main" id="{33F72915-8952-F34D-B65F-9885A99BAF4B}"/>
              </a:ext>
            </a:extLst>
          </p:cNvPr>
          <p:cNvSpPr txBox="1">
            <a:spLocks noChangeArrowheads="1"/>
          </p:cNvSpPr>
          <p:nvPr/>
        </p:nvSpPr>
        <p:spPr bwMode="auto">
          <a:xfrm>
            <a:off x="13241157" y="17033713"/>
            <a:ext cx="10515600" cy="371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marL="457200" indent="-457200" eaLnBrk="1" hangingPunct="1">
              <a:lnSpc>
                <a:spcPct val="150000"/>
              </a:lnSpc>
              <a:buFont typeface="Wingdings" pitchFamily="2" charset="2"/>
              <a:buChar char="§"/>
            </a:pPr>
            <a:r>
              <a:rPr lang="en-US" sz="3200" dirty="0">
                <a:latin typeface="Helvetica" charset="0"/>
              </a:rPr>
              <a:t>Our simulated system is more robust against noise than simulation implementation in previous papers[1] by adding bias on the MZM. This is because bias is DC component which can cover the noise and bias can introduce more non-linearity from MZM.</a:t>
            </a:r>
          </a:p>
        </p:txBody>
      </p:sp>
      <p:sp>
        <p:nvSpPr>
          <p:cNvPr id="72" name="TextBox 56">
            <a:extLst>
              <a:ext uri="{FF2B5EF4-FFF2-40B4-BE49-F238E27FC236}">
                <a16:creationId xmlns:a16="http://schemas.microsoft.com/office/drawing/2014/main" id="{E3D3C0CA-B333-7645-905E-EB41C1F7C7E6}"/>
              </a:ext>
            </a:extLst>
          </p:cNvPr>
          <p:cNvSpPr txBox="1">
            <a:spLocks noChangeArrowheads="1"/>
          </p:cNvSpPr>
          <p:nvPr/>
        </p:nvSpPr>
        <p:spPr bwMode="auto">
          <a:xfrm>
            <a:off x="12603624" y="28572273"/>
            <a:ext cx="1247411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r>
              <a:rPr lang="en-US" sz="3200" dirty="0">
                <a:latin typeface="Helvetica" charset="0"/>
                <a:cs typeface="Helvetica" charset="0"/>
              </a:rPr>
              <a:t>Fig3. SER versus SNR plot of our simulation and previous paper  </a:t>
            </a:r>
            <a:endParaRPr lang="en-US" sz="3200" dirty="0"/>
          </a:p>
        </p:txBody>
      </p:sp>
      <p:pic>
        <p:nvPicPr>
          <p:cNvPr id="73" name="Picture 72">
            <a:extLst>
              <a:ext uri="{FF2B5EF4-FFF2-40B4-BE49-F238E27FC236}">
                <a16:creationId xmlns:a16="http://schemas.microsoft.com/office/drawing/2014/main" id="{315106A5-D841-7A49-AAF8-08DC14B4DECE}"/>
              </a:ext>
            </a:extLst>
          </p:cNvPr>
          <p:cNvPicPr>
            <a:picLocks noChangeAspect="1"/>
          </p:cNvPicPr>
          <p:nvPr/>
        </p:nvPicPr>
        <p:blipFill>
          <a:blip r:embed="rId8"/>
          <a:stretch>
            <a:fillRect/>
          </a:stretch>
        </p:blipFill>
        <p:spPr>
          <a:xfrm>
            <a:off x="25866438" y="6367239"/>
            <a:ext cx="9430999" cy="7652840"/>
          </a:xfrm>
          <a:prstGeom prst="rect">
            <a:avLst/>
          </a:prstGeom>
        </p:spPr>
      </p:pic>
      <p:sp>
        <p:nvSpPr>
          <p:cNvPr id="74" name="TextBox 71">
            <a:extLst>
              <a:ext uri="{FF2B5EF4-FFF2-40B4-BE49-F238E27FC236}">
                <a16:creationId xmlns:a16="http://schemas.microsoft.com/office/drawing/2014/main" id="{185D0569-3EC4-2146-B398-64B67609AC34}"/>
              </a:ext>
            </a:extLst>
          </p:cNvPr>
          <p:cNvSpPr txBox="1">
            <a:spLocks noChangeArrowheads="1"/>
          </p:cNvSpPr>
          <p:nvPr/>
        </p:nvSpPr>
        <p:spPr bwMode="auto">
          <a:xfrm>
            <a:off x="13348342" y="29495266"/>
            <a:ext cx="10515600" cy="2975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marL="457200" indent="-457200" eaLnBrk="1" hangingPunct="1">
              <a:lnSpc>
                <a:spcPct val="150000"/>
              </a:lnSpc>
              <a:buFont typeface="Wingdings" pitchFamily="2" charset="2"/>
              <a:buChar char="§"/>
            </a:pPr>
            <a:r>
              <a:rPr lang="en-US" sz="3200" dirty="0">
                <a:latin typeface="Helvetica" charset="0"/>
              </a:rPr>
              <a:t>Figure 4 shows RMSE vs number of hidden nodes in optoelectronic reservoir computing system and LSTM. LSTM needs  less nodes than optoelectronic reservoir computing because of learnable parameters.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7189F42F-81C2-124E-AC02-18EA33FABD66}"/>
                  </a:ext>
                </a:extLst>
              </p:cNvPr>
              <p:cNvGraphicFramePr>
                <a:graphicFrameLocks noGrp="1"/>
              </p:cNvGraphicFramePr>
              <p:nvPr>
                <p:extLst>
                  <p:ext uri="{D42A27DB-BD31-4B8C-83A1-F6EECF244321}">
                    <p14:modId xmlns:p14="http://schemas.microsoft.com/office/powerpoint/2010/main" val="2285635383"/>
                  </p:ext>
                </p:extLst>
              </p:nvPr>
            </p:nvGraphicFramePr>
            <p:xfrm>
              <a:off x="25187401" y="16216825"/>
              <a:ext cx="10515600" cy="4145280"/>
            </p:xfrm>
            <a:graphic>
              <a:graphicData uri="http://schemas.openxmlformats.org/drawingml/2006/table">
                <a:tbl>
                  <a:tblPr firstRow="1" bandRow="1">
                    <a:tableStyleId>{5C22544A-7EE6-4342-B048-85BDC9FD1C3A}</a:tableStyleId>
                  </a:tblPr>
                  <a:tblGrid>
                    <a:gridCol w="4341516">
                      <a:extLst>
                        <a:ext uri="{9D8B030D-6E8A-4147-A177-3AD203B41FA5}">
                          <a16:colId xmlns:a16="http://schemas.microsoft.com/office/drawing/2014/main" val="3848429234"/>
                        </a:ext>
                      </a:extLst>
                    </a:gridCol>
                    <a:gridCol w="3353159">
                      <a:extLst>
                        <a:ext uri="{9D8B030D-6E8A-4147-A177-3AD203B41FA5}">
                          <a16:colId xmlns:a16="http://schemas.microsoft.com/office/drawing/2014/main" val="3938990076"/>
                        </a:ext>
                      </a:extLst>
                    </a:gridCol>
                    <a:gridCol w="2820925">
                      <a:extLst>
                        <a:ext uri="{9D8B030D-6E8A-4147-A177-3AD203B41FA5}">
                          <a16:colId xmlns:a16="http://schemas.microsoft.com/office/drawing/2014/main" val="630816001"/>
                        </a:ext>
                      </a:extLst>
                    </a:gridCol>
                  </a:tblGrid>
                  <a:tr h="1460387">
                    <a:tc>
                      <a:txBody>
                        <a:bodyPr/>
                        <a:lstStyle/>
                        <a:p>
                          <a:endParaRPr lang="en-US" dirty="0"/>
                        </a:p>
                      </a:txBody>
                      <a:tcPr/>
                    </a:tc>
                    <a:tc>
                      <a:txBody>
                        <a:bodyPr/>
                        <a:lstStyle/>
                        <a:p>
                          <a:pPr marL="0" algn="ctr" defTabSz="2194560" rtl="0" eaLnBrk="1" latinLnBrk="0" hangingPunct="1"/>
                          <a:r>
                            <a:rPr lang="en-US" sz="3200" kern="1200" dirty="0">
                              <a:solidFill>
                                <a:schemeClr val="bg1"/>
                              </a:solidFill>
                              <a:latin typeface="Helvetica" charset="0"/>
                              <a:ea typeface="ＭＳ Ｐゴシック" charset="0"/>
                              <a:cs typeface="Times New Roman" panose="02020603050405020304" pitchFamily="18" charset="0"/>
                            </a:rPr>
                            <a:t>Optoelectronic RC</a:t>
                          </a:r>
                        </a:p>
                        <a:p>
                          <a:pPr marL="0" algn="ctr" defTabSz="2194560" rtl="0" eaLnBrk="1" latinLnBrk="0" hangingPunct="1"/>
                          <a:r>
                            <a:rPr lang="en-US" sz="3200" kern="1200" dirty="0">
                              <a:solidFill>
                                <a:schemeClr val="bg1"/>
                              </a:solidFill>
                              <a:latin typeface="Helvetica" charset="0"/>
                              <a:ea typeface="ＭＳ Ｐゴシック" charset="0"/>
                              <a:cs typeface="Times New Roman" panose="02020603050405020304" pitchFamily="18" charset="0"/>
                            </a:rPr>
                            <a:t>(50 node)</a:t>
                          </a:r>
                        </a:p>
                      </a:txBody>
                      <a:tcPr/>
                    </a:tc>
                    <a:tc>
                      <a:txBody>
                        <a:bodyPr/>
                        <a:lstStyle/>
                        <a:p>
                          <a:pPr marL="0" algn="ctr" defTabSz="2194560" rtl="0" eaLnBrk="1" latinLnBrk="0" hangingPunct="1"/>
                          <a:r>
                            <a:rPr lang="en-US" sz="3200" b="1" kern="1200" dirty="0">
                              <a:solidFill>
                                <a:schemeClr val="bg1"/>
                              </a:solidFill>
                              <a:latin typeface="Helvetica" charset="0"/>
                              <a:ea typeface="ＭＳ Ｐゴシック" charset="0"/>
                              <a:cs typeface="Times New Roman" panose="02020603050405020304" pitchFamily="18" charset="0"/>
                            </a:rPr>
                            <a:t>LSTM</a:t>
                          </a:r>
                        </a:p>
                        <a:p>
                          <a:pPr marL="0" algn="ctr" defTabSz="2194560" rtl="0" eaLnBrk="1" latinLnBrk="0" hangingPunct="1"/>
                          <a:r>
                            <a:rPr lang="en-US" sz="3200" b="1" kern="1200" dirty="0">
                              <a:solidFill>
                                <a:schemeClr val="bg1"/>
                              </a:solidFill>
                              <a:latin typeface="Helvetica" charset="0"/>
                              <a:ea typeface="ＭＳ Ｐゴシック" charset="0"/>
                              <a:cs typeface="Times New Roman" panose="02020603050405020304" pitchFamily="18" charset="0"/>
                            </a:rPr>
                            <a:t>(50 node)</a:t>
                          </a:r>
                        </a:p>
                      </a:txBody>
                      <a:tcPr/>
                    </a:tc>
                    <a:extLst>
                      <a:ext uri="{0D108BD9-81ED-4DB2-BD59-A6C34878D82A}">
                        <a16:rowId xmlns:a16="http://schemas.microsoft.com/office/drawing/2014/main" val="2203982005"/>
                      </a:ext>
                    </a:extLst>
                  </a:tr>
                  <a:tr h="544066">
                    <a:tc>
                      <a:txBody>
                        <a:bodyPr/>
                        <a:lstStyle/>
                        <a:p>
                          <a:pPr algn="ctr"/>
                          <a:r>
                            <a:rPr lang="en-US" sz="3200" kern="1200" dirty="0">
                              <a:solidFill>
                                <a:schemeClr val="tx2"/>
                              </a:solidFill>
                              <a:latin typeface="Helvetica" charset="0"/>
                              <a:ea typeface="ＭＳ Ｐゴシック" charset="0"/>
                              <a:cs typeface="Times New Roman" panose="02020603050405020304" pitchFamily="18" charset="0"/>
                            </a:rPr>
                            <a:t>Training time(s)</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0.551</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40</a:t>
                          </a:r>
                        </a:p>
                      </a:txBody>
                      <a:tcPr/>
                    </a:tc>
                    <a:extLst>
                      <a:ext uri="{0D108BD9-81ED-4DB2-BD59-A6C34878D82A}">
                        <a16:rowId xmlns:a16="http://schemas.microsoft.com/office/drawing/2014/main" val="3970977211"/>
                      </a:ext>
                    </a:extLst>
                  </a:tr>
                  <a:tr h="544066">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Inference time(s)</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0.081</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0.163078</a:t>
                          </a:r>
                        </a:p>
                      </a:txBody>
                      <a:tcPr/>
                    </a:tc>
                    <a:extLst>
                      <a:ext uri="{0D108BD9-81ED-4DB2-BD59-A6C34878D82A}">
                        <a16:rowId xmlns:a16="http://schemas.microsoft.com/office/drawing/2014/main" val="1328761332"/>
                      </a:ext>
                    </a:extLst>
                  </a:tr>
                  <a:tr h="1345846">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3200" kern="1200" dirty="0">
                              <a:solidFill>
                                <a:schemeClr val="tx2"/>
                              </a:solidFill>
                              <a:latin typeface="Helvetica" charset="0"/>
                              <a:ea typeface="ＭＳ Ｐゴシック" charset="0"/>
                              <a:cs typeface="Times New Roman" panose="02020603050405020304" pitchFamily="18" charset="0"/>
                            </a:rPr>
                            <a:t>Computation Complexity</a:t>
                          </a:r>
                        </a:p>
                        <a:p>
                          <a:pPr marL="0" marR="0" lvl="0" indent="0" algn="ctr" defTabSz="219456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Helvetica" charset="0"/>
                              <a:ea typeface="ＭＳ Ｐゴシック" charset="0"/>
                              <a:cs typeface="Times New Roman" panose="02020603050405020304" pitchFamily="18" charset="0"/>
                            </a:rPr>
                            <a:t>(n hidden units, m input size)</a:t>
                          </a:r>
                        </a:p>
                      </a:txBody>
                      <a:tcPr/>
                    </a:tc>
                    <a:tc>
                      <a:txBody>
                        <a:bodyPr/>
                        <a:lstStyle/>
                        <a:p>
                          <a:pPr marL="0" algn="ctr" defTabSz="2194560" rtl="0" eaLnBrk="1" latinLnBrk="0" hangingPunct="1"/>
                          <a14:m>
                            <m:oMathPara xmlns:m="http://schemas.openxmlformats.org/officeDocument/2006/math">
                              <m:oMathParaPr>
                                <m:jc m:val="center"/>
                              </m:oMathParaPr>
                              <m:oMath xmlns:m="http://schemas.openxmlformats.org/officeDocument/2006/math">
                                <m:r>
                                  <a:rPr lang="en-US" sz="3200" kern="1200" smtClean="0">
                                    <a:solidFill>
                                      <a:schemeClr val="tx2"/>
                                    </a:solidFill>
                                    <a:latin typeface="Helvetica" charset="0"/>
                                    <a:ea typeface="ＭＳ Ｐゴシック" charset="0"/>
                                    <a:cs typeface="Times New Roman" panose="02020603050405020304" pitchFamily="18" charset="0"/>
                                  </a:rPr>
                                  <m:t>𝑛</m:t>
                                </m:r>
                              </m:oMath>
                            </m:oMathPara>
                          </a14:m>
                          <a:endParaRPr lang="en-US" sz="3200" kern="1200" dirty="0">
                            <a:solidFill>
                              <a:schemeClr val="tx2"/>
                            </a:solidFill>
                            <a:latin typeface="Helvetica" charset="0"/>
                            <a:ea typeface="ＭＳ Ｐゴシック" charset="0"/>
                            <a:cs typeface="Times New Roman" panose="02020603050405020304" pitchFamily="18" charset="0"/>
                          </a:endParaRPr>
                        </a:p>
                      </a:txBody>
                      <a:tcPr/>
                    </a:tc>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3200" kern="1200" smtClean="0">
                                    <a:solidFill>
                                      <a:schemeClr val="tx2"/>
                                    </a:solidFill>
                                    <a:latin typeface="Helvetica" charset="0"/>
                                    <a:ea typeface="ＭＳ Ｐゴシック" charset="0"/>
                                    <a:cs typeface="Times New Roman" panose="02020603050405020304" pitchFamily="18" charset="0"/>
                                  </a:rPr>
                                  <m:t>4(</m:t>
                                </m:r>
                                <m:r>
                                  <a:rPr lang="en-US" sz="3200" kern="1200">
                                    <a:solidFill>
                                      <a:schemeClr val="tx2"/>
                                    </a:solidFill>
                                    <a:latin typeface="Helvetica" charset="0"/>
                                    <a:ea typeface="ＭＳ Ｐゴシック" charset="0"/>
                                    <a:cs typeface="Times New Roman" panose="02020603050405020304" pitchFamily="18" charset="0"/>
                                  </a:rPr>
                                  <m:t>𝑛</m:t>
                                </m:r>
                                <m:r>
                                  <a:rPr lang="en-US" sz="3200" kern="1200" smtClean="0">
                                    <a:solidFill>
                                      <a:schemeClr val="tx2"/>
                                    </a:solidFill>
                                    <a:latin typeface="Helvetica" charset="0"/>
                                    <a:ea typeface="ＭＳ Ｐゴシック" charset="0"/>
                                    <a:cs typeface="Times New Roman" panose="02020603050405020304" pitchFamily="18" charset="0"/>
                                  </a:rPr>
                                  <m:t>𝑚</m:t>
                                </m:r>
                                <m:r>
                                  <a:rPr lang="en-US" sz="3200" kern="1200" smtClean="0">
                                    <a:solidFill>
                                      <a:schemeClr val="tx2"/>
                                    </a:solidFill>
                                    <a:latin typeface="Helvetica" charset="0"/>
                                    <a:ea typeface="ＭＳ Ｐゴシック" charset="0"/>
                                    <a:cs typeface="Times New Roman" panose="02020603050405020304" pitchFamily="18" charset="0"/>
                                  </a:rPr>
                                  <m:t>+</m:t>
                                </m:r>
                                <m:sSup>
                                  <m:sSupPr>
                                    <m:ctrlPr>
                                      <a:rPr lang="en-US" sz="3200" kern="1200" smtClean="0">
                                        <a:solidFill>
                                          <a:schemeClr val="tx2"/>
                                        </a:solidFill>
                                        <a:latin typeface="Helvetica" charset="0"/>
                                        <a:ea typeface="ＭＳ Ｐゴシック" charset="0"/>
                                        <a:cs typeface="Times New Roman" panose="02020603050405020304" pitchFamily="18" charset="0"/>
                                      </a:rPr>
                                    </m:ctrlPr>
                                  </m:sSupPr>
                                  <m:e>
                                    <m:r>
                                      <a:rPr lang="en-US" sz="3200" kern="1200" smtClean="0">
                                        <a:solidFill>
                                          <a:schemeClr val="tx2"/>
                                        </a:solidFill>
                                        <a:latin typeface="Helvetica" charset="0"/>
                                        <a:ea typeface="ＭＳ Ｐゴシック" charset="0"/>
                                        <a:cs typeface="Times New Roman" panose="02020603050405020304" pitchFamily="18" charset="0"/>
                                      </a:rPr>
                                      <m:t>𝑛</m:t>
                                    </m:r>
                                  </m:e>
                                  <m:sup>
                                    <m:r>
                                      <a:rPr lang="en-US" sz="3200" kern="1200" smtClean="0">
                                        <a:solidFill>
                                          <a:schemeClr val="tx2"/>
                                        </a:solidFill>
                                        <a:latin typeface="Helvetica" charset="0"/>
                                        <a:ea typeface="ＭＳ Ｐゴシック" charset="0"/>
                                        <a:cs typeface="Times New Roman" panose="02020603050405020304" pitchFamily="18" charset="0"/>
                                      </a:rPr>
                                      <m:t>2</m:t>
                                    </m:r>
                                  </m:sup>
                                </m:sSup>
                                <m:r>
                                  <a:rPr lang="en-US" sz="3200" kern="1200" smtClean="0">
                                    <a:solidFill>
                                      <a:schemeClr val="tx2"/>
                                    </a:solidFill>
                                    <a:latin typeface="Helvetica" charset="0"/>
                                    <a:ea typeface="ＭＳ Ｐゴシック" charset="0"/>
                                    <a:cs typeface="Times New Roman" panose="02020603050405020304" pitchFamily="18" charset="0"/>
                                  </a:rPr>
                                  <m:t>+</m:t>
                                </m:r>
                                <m:r>
                                  <a:rPr lang="en-US" sz="3200" kern="1200" smtClean="0">
                                    <a:solidFill>
                                      <a:schemeClr val="tx2"/>
                                    </a:solidFill>
                                    <a:latin typeface="Helvetica" charset="0"/>
                                    <a:ea typeface="ＭＳ Ｐゴシック" charset="0"/>
                                    <a:cs typeface="Times New Roman" panose="02020603050405020304" pitchFamily="18" charset="0"/>
                                  </a:rPr>
                                  <m:t>𝑛</m:t>
                                </m:r>
                                <m:r>
                                  <a:rPr lang="en-US" sz="3200" kern="1200" smtClean="0">
                                    <a:solidFill>
                                      <a:schemeClr val="tx2"/>
                                    </a:solidFill>
                                    <a:latin typeface="Helvetica" charset="0"/>
                                    <a:ea typeface="ＭＳ Ｐゴシック" charset="0"/>
                                    <a:cs typeface="Times New Roman" panose="02020603050405020304" pitchFamily="18" charset="0"/>
                                  </a:rPr>
                                  <m:t>)</m:t>
                                </m:r>
                              </m:oMath>
                            </m:oMathPara>
                          </a14:m>
                          <a:endParaRPr lang="en-US" sz="3200" kern="1200" dirty="0">
                            <a:solidFill>
                              <a:schemeClr val="tx2"/>
                            </a:solidFill>
                            <a:latin typeface="Helvetica" charset="0"/>
                            <a:ea typeface="ＭＳ Ｐゴシック" charset="0"/>
                            <a:cs typeface="Times New Roman" panose="02020603050405020304" pitchFamily="18" charset="0"/>
                          </a:endParaRPr>
                        </a:p>
                      </a:txBody>
                      <a:tcPr/>
                    </a:tc>
                    <a:extLst>
                      <a:ext uri="{0D108BD9-81ED-4DB2-BD59-A6C34878D82A}">
                        <a16:rowId xmlns:a16="http://schemas.microsoft.com/office/drawing/2014/main" val="1032470597"/>
                      </a:ext>
                    </a:extLst>
                  </a:tr>
                </a:tbl>
              </a:graphicData>
            </a:graphic>
          </p:graphicFrame>
        </mc:Choice>
        <mc:Fallback>
          <p:graphicFrame>
            <p:nvGraphicFramePr>
              <p:cNvPr id="3" name="Table 2">
                <a:extLst>
                  <a:ext uri="{FF2B5EF4-FFF2-40B4-BE49-F238E27FC236}">
                    <a16:creationId xmlns:a16="http://schemas.microsoft.com/office/drawing/2014/main" id="{7189F42F-81C2-124E-AC02-18EA33FABD66}"/>
                  </a:ext>
                </a:extLst>
              </p:cNvPr>
              <p:cNvGraphicFramePr>
                <a:graphicFrameLocks noGrp="1"/>
              </p:cNvGraphicFramePr>
              <p:nvPr>
                <p:extLst>
                  <p:ext uri="{D42A27DB-BD31-4B8C-83A1-F6EECF244321}">
                    <p14:modId xmlns:p14="http://schemas.microsoft.com/office/powerpoint/2010/main" val="2285635383"/>
                  </p:ext>
                </p:extLst>
              </p:nvPr>
            </p:nvGraphicFramePr>
            <p:xfrm>
              <a:off x="25187401" y="16216825"/>
              <a:ext cx="10515600" cy="4145280"/>
            </p:xfrm>
            <a:graphic>
              <a:graphicData uri="http://schemas.openxmlformats.org/drawingml/2006/table">
                <a:tbl>
                  <a:tblPr firstRow="1" bandRow="1">
                    <a:tableStyleId>{5C22544A-7EE6-4342-B048-85BDC9FD1C3A}</a:tableStyleId>
                  </a:tblPr>
                  <a:tblGrid>
                    <a:gridCol w="4341516">
                      <a:extLst>
                        <a:ext uri="{9D8B030D-6E8A-4147-A177-3AD203B41FA5}">
                          <a16:colId xmlns:a16="http://schemas.microsoft.com/office/drawing/2014/main" val="3848429234"/>
                        </a:ext>
                      </a:extLst>
                    </a:gridCol>
                    <a:gridCol w="3353159">
                      <a:extLst>
                        <a:ext uri="{9D8B030D-6E8A-4147-A177-3AD203B41FA5}">
                          <a16:colId xmlns:a16="http://schemas.microsoft.com/office/drawing/2014/main" val="3938990076"/>
                        </a:ext>
                      </a:extLst>
                    </a:gridCol>
                    <a:gridCol w="2820925">
                      <a:extLst>
                        <a:ext uri="{9D8B030D-6E8A-4147-A177-3AD203B41FA5}">
                          <a16:colId xmlns:a16="http://schemas.microsoft.com/office/drawing/2014/main" val="630816001"/>
                        </a:ext>
                      </a:extLst>
                    </a:gridCol>
                  </a:tblGrid>
                  <a:tr h="1554480">
                    <a:tc>
                      <a:txBody>
                        <a:bodyPr/>
                        <a:lstStyle/>
                        <a:p>
                          <a:endParaRPr lang="en-US" dirty="0"/>
                        </a:p>
                      </a:txBody>
                      <a:tcPr/>
                    </a:tc>
                    <a:tc>
                      <a:txBody>
                        <a:bodyPr/>
                        <a:lstStyle/>
                        <a:p>
                          <a:pPr marL="0" algn="ctr" defTabSz="2194560" rtl="0" eaLnBrk="1" latinLnBrk="0" hangingPunct="1"/>
                          <a:r>
                            <a:rPr lang="en-US" sz="3200" kern="1200" dirty="0">
                              <a:solidFill>
                                <a:schemeClr val="bg1"/>
                              </a:solidFill>
                              <a:latin typeface="Helvetica" charset="0"/>
                              <a:ea typeface="ＭＳ Ｐゴシック" charset="0"/>
                              <a:cs typeface="Times New Roman" panose="02020603050405020304" pitchFamily="18" charset="0"/>
                            </a:rPr>
                            <a:t>Optoelectronic RC</a:t>
                          </a:r>
                        </a:p>
                        <a:p>
                          <a:pPr marL="0" algn="ctr" defTabSz="2194560" rtl="0" eaLnBrk="1" latinLnBrk="0" hangingPunct="1"/>
                          <a:r>
                            <a:rPr lang="en-US" sz="3200" kern="1200" dirty="0">
                              <a:solidFill>
                                <a:schemeClr val="bg1"/>
                              </a:solidFill>
                              <a:latin typeface="Helvetica" charset="0"/>
                              <a:ea typeface="ＭＳ Ｐゴシック" charset="0"/>
                              <a:cs typeface="Times New Roman" panose="02020603050405020304" pitchFamily="18" charset="0"/>
                            </a:rPr>
                            <a:t>(50 node)</a:t>
                          </a:r>
                        </a:p>
                      </a:txBody>
                      <a:tcPr/>
                    </a:tc>
                    <a:tc>
                      <a:txBody>
                        <a:bodyPr/>
                        <a:lstStyle/>
                        <a:p>
                          <a:pPr marL="0" algn="ctr" defTabSz="2194560" rtl="0" eaLnBrk="1" latinLnBrk="0" hangingPunct="1"/>
                          <a:r>
                            <a:rPr lang="en-US" sz="3200" b="1" kern="1200" dirty="0">
                              <a:solidFill>
                                <a:schemeClr val="bg1"/>
                              </a:solidFill>
                              <a:latin typeface="Helvetica" charset="0"/>
                              <a:ea typeface="ＭＳ Ｐゴシック" charset="0"/>
                              <a:cs typeface="Times New Roman" panose="02020603050405020304" pitchFamily="18" charset="0"/>
                            </a:rPr>
                            <a:t>LSTM</a:t>
                          </a:r>
                        </a:p>
                        <a:p>
                          <a:pPr marL="0" algn="ctr" defTabSz="2194560" rtl="0" eaLnBrk="1" latinLnBrk="0" hangingPunct="1"/>
                          <a:r>
                            <a:rPr lang="en-US" sz="3200" b="1" kern="1200" dirty="0">
                              <a:solidFill>
                                <a:schemeClr val="bg1"/>
                              </a:solidFill>
                              <a:latin typeface="Helvetica" charset="0"/>
                              <a:ea typeface="ＭＳ Ｐゴシック" charset="0"/>
                              <a:cs typeface="Times New Roman" panose="02020603050405020304" pitchFamily="18" charset="0"/>
                            </a:rPr>
                            <a:t>(50 node)</a:t>
                          </a:r>
                        </a:p>
                      </a:txBody>
                      <a:tcPr/>
                    </a:tc>
                    <a:extLst>
                      <a:ext uri="{0D108BD9-81ED-4DB2-BD59-A6C34878D82A}">
                        <a16:rowId xmlns:a16="http://schemas.microsoft.com/office/drawing/2014/main" val="2203982005"/>
                      </a:ext>
                    </a:extLst>
                  </a:tr>
                  <a:tr h="579120">
                    <a:tc>
                      <a:txBody>
                        <a:bodyPr/>
                        <a:lstStyle/>
                        <a:p>
                          <a:pPr algn="ctr"/>
                          <a:r>
                            <a:rPr lang="en-US" sz="3200" kern="1200" dirty="0">
                              <a:solidFill>
                                <a:schemeClr val="tx2"/>
                              </a:solidFill>
                              <a:latin typeface="Helvetica" charset="0"/>
                              <a:ea typeface="ＭＳ Ｐゴシック" charset="0"/>
                              <a:cs typeface="Times New Roman" panose="02020603050405020304" pitchFamily="18" charset="0"/>
                            </a:rPr>
                            <a:t>Training time(s)</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0.551</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40</a:t>
                          </a:r>
                        </a:p>
                      </a:txBody>
                      <a:tcPr/>
                    </a:tc>
                    <a:extLst>
                      <a:ext uri="{0D108BD9-81ED-4DB2-BD59-A6C34878D82A}">
                        <a16:rowId xmlns:a16="http://schemas.microsoft.com/office/drawing/2014/main" val="3970977211"/>
                      </a:ext>
                    </a:extLst>
                  </a:tr>
                  <a:tr h="579120">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Inference time(s)</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0.081</a:t>
                          </a:r>
                        </a:p>
                      </a:txBody>
                      <a:tcPr/>
                    </a:tc>
                    <a:tc>
                      <a:txBody>
                        <a:bodyPr/>
                        <a:lstStyle/>
                        <a:p>
                          <a:pPr marL="0" algn="ctr" defTabSz="2194560" rtl="0" eaLnBrk="1" latinLnBrk="0" hangingPunct="1"/>
                          <a:r>
                            <a:rPr lang="en-US" sz="3200" kern="1200" dirty="0">
                              <a:solidFill>
                                <a:schemeClr val="tx2"/>
                              </a:solidFill>
                              <a:latin typeface="Helvetica" charset="0"/>
                              <a:ea typeface="ＭＳ Ｐゴシック" charset="0"/>
                              <a:cs typeface="Times New Roman" panose="02020603050405020304" pitchFamily="18" charset="0"/>
                            </a:rPr>
                            <a:t>0.163078</a:t>
                          </a:r>
                        </a:p>
                      </a:txBody>
                      <a:tcPr/>
                    </a:tc>
                    <a:extLst>
                      <a:ext uri="{0D108BD9-81ED-4DB2-BD59-A6C34878D82A}">
                        <a16:rowId xmlns:a16="http://schemas.microsoft.com/office/drawing/2014/main" val="1328761332"/>
                      </a:ext>
                    </a:extLst>
                  </a:tr>
                  <a:tr h="1432560">
                    <a:tc>
                      <a:txBody>
                        <a:bodyPr/>
                        <a:lstStyle/>
                        <a:p>
                          <a:pPr marL="0" marR="0" lvl="0" indent="0" algn="ctr" defTabSz="2194560" rtl="0" eaLnBrk="1" fontAlgn="auto" latinLnBrk="0" hangingPunct="1">
                            <a:lnSpc>
                              <a:spcPct val="100000"/>
                            </a:lnSpc>
                            <a:spcBef>
                              <a:spcPts val="0"/>
                            </a:spcBef>
                            <a:spcAft>
                              <a:spcPts val="0"/>
                            </a:spcAft>
                            <a:buClrTx/>
                            <a:buSzTx/>
                            <a:buFontTx/>
                            <a:buNone/>
                            <a:tabLst/>
                            <a:defRPr/>
                          </a:pPr>
                          <a:r>
                            <a:rPr lang="en-US" sz="3200" kern="1200" dirty="0">
                              <a:solidFill>
                                <a:schemeClr val="tx2"/>
                              </a:solidFill>
                              <a:latin typeface="Helvetica" charset="0"/>
                              <a:ea typeface="ＭＳ Ｐゴシック" charset="0"/>
                              <a:cs typeface="Times New Roman" panose="02020603050405020304" pitchFamily="18" charset="0"/>
                            </a:rPr>
                            <a:t>Computation Complexity</a:t>
                          </a:r>
                        </a:p>
                        <a:p>
                          <a:pPr marL="0" marR="0" lvl="0" indent="0" algn="ctr" defTabSz="219456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Helvetica" charset="0"/>
                              <a:ea typeface="ＭＳ Ｐゴシック" charset="0"/>
                              <a:cs typeface="Times New Roman" panose="02020603050405020304" pitchFamily="18" charset="0"/>
                            </a:rPr>
                            <a:t>(n hidden units, m input size)</a:t>
                          </a:r>
                        </a:p>
                      </a:txBody>
                      <a:tcPr/>
                    </a:tc>
                    <a:tc>
                      <a:txBody>
                        <a:bodyPr/>
                        <a:lstStyle/>
                        <a:p>
                          <a:endParaRPr lang="en-US"/>
                        </a:p>
                      </a:txBody>
                      <a:tcPr>
                        <a:blipFill>
                          <a:blip r:embed="rId9"/>
                          <a:stretch>
                            <a:fillRect l="-129434" t="-195575" r="-84151" b="-8850"/>
                          </a:stretch>
                        </a:blipFill>
                      </a:tcPr>
                    </a:tc>
                    <a:tc>
                      <a:txBody>
                        <a:bodyPr/>
                        <a:lstStyle/>
                        <a:p>
                          <a:endParaRPr lang="en-US"/>
                        </a:p>
                      </a:txBody>
                      <a:tcPr>
                        <a:blipFill>
                          <a:blip r:embed="rId9"/>
                          <a:stretch>
                            <a:fillRect l="-273874" t="-195575" r="-450" b="-8850"/>
                          </a:stretch>
                        </a:blipFill>
                      </a:tcPr>
                    </a:tc>
                    <a:extLst>
                      <a:ext uri="{0D108BD9-81ED-4DB2-BD59-A6C34878D82A}">
                        <a16:rowId xmlns:a16="http://schemas.microsoft.com/office/drawing/2014/main" val="1032470597"/>
                      </a:ext>
                    </a:extLst>
                  </a:tr>
                </a:tbl>
              </a:graphicData>
            </a:graphic>
          </p:graphicFrame>
        </mc:Fallback>
      </mc:AlternateContent>
      <p:sp>
        <p:nvSpPr>
          <p:cNvPr id="75" name="TextBox 56">
            <a:extLst>
              <a:ext uri="{FF2B5EF4-FFF2-40B4-BE49-F238E27FC236}">
                <a16:creationId xmlns:a16="http://schemas.microsoft.com/office/drawing/2014/main" id="{5AD6F294-3DEA-1240-BEBB-85394AEA5EB2}"/>
              </a:ext>
            </a:extLst>
          </p:cNvPr>
          <p:cNvSpPr txBox="1">
            <a:spLocks noChangeArrowheads="1"/>
          </p:cNvSpPr>
          <p:nvPr/>
        </p:nvSpPr>
        <p:spPr bwMode="auto">
          <a:xfrm>
            <a:off x="24962284" y="20534747"/>
            <a:ext cx="1106206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r>
              <a:rPr lang="en-US" sz="3200" dirty="0">
                <a:latin typeface="Helvetica" charset="0"/>
                <a:cs typeface="Helvetica" charset="0"/>
              </a:rPr>
              <a:t>Table1. comparison between Optoelectronic RC and LSTM</a:t>
            </a:r>
            <a:endParaRPr lang="en-US" sz="3200" dirty="0"/>
          </a:p>
        </p:txBody>
      </p:sp>
      <p:sp>
        <p:nvSpPr>
          <p:cNvPr id="76" name="TextBox 56">
            <a:extLst>
              <a:ext uri="{FF2B5EF4-FFF2-40B4-BE49-F238E27FC236}">
                <a16:creationId xmlns:a16="http://schemas.microsoft.com/office/drawing/2014/main" id="{302F1002-E166-834E-B9D2-5B1FB77B48F0}"/>
              </a:ext>
            </a:extLst>
          </p:cNvPr>
          <p:cNvSpPr txBox="1">
            <a:spLocks noChangeArrowheads="1"/>
          </p:cNvSpPr>
          <p:nvPr/>
        </p:nvSpPr>
        <p:spPr bwMode="auto">
          <a:xfrm>
            <a:off x="24698503" y="13833080"/>
            <a:ext cx="1247411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r>
              <a:rPr lang="en-US" sz="3200" dirty="0">
                <a:latin typeface="Helvetica" charset="0"/>
                <a:cs typeface="Helvetica" charset="0"/>
              </a:rPr>
              <a:t>Fig4. </a:t>
            </a:r>
            <a:r>
              <a:rPr lang="en-US" sz="3200" dirty="0">
                <a:latin typeface="Helvetica" charset="0"/>
              </a:rPr>
              <a:t>RMSE vs hidden nodes in optoelectronic RC and LSTM</a:t>
            </a:r>
            <a:endParaRPr lang="en-US" sz="3200" dirty="0"/>
          </a:p>
        </p:txBody>
      </p:sp>
      <p:sp>
        <p:nvSpPr>
          <p:cNvPr id="77" name="TextBox 71">
            <a:extLst>
              <a:ext uri="{FF2B5EF4-FFF2-40B4-BE49-F238E27FC236}">
                <a16:creationId xmlns:a16="http://schemas.microsoft.com/office/drawing/2014/main" id="{AC0ADD61-5AC6-1849-847C-6F17EB3B93D7}"/>
              </a:ext>
            </a:extLst>
          </p:cNvPr>
          <p:cNvSpPr txBox="1">
            <a:spLocks noChangeArrowheads="1"/>
          </p:cNvSpPr>
          <p:nvPr/>
        </p:nvSpPr>
        <p:spPr bwMode="auto">
          <a:xfrm>
            <a:off x="13241157" y="32808979"/>
            <a:ext cx="10515600" cy="5191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marL="457200" indent="-457200" eaLnBrk="1" hangingPunct="1">
              <a:lnSpc>
                <a:spcPct val="150000"/>
              </a:lnSpc>
              <a:buFont typeface="Wingdings" pitchFamily="2" charset="2"/>
              <a:buChar char="§"/>
            </a:pPr>
            <a:r>
              <a:rPr lang="en-US" sz="3200" dirty="0">
                <a:latin typeface="Helvetica" charset="0"/>
              </a:rPr>
              <a:t>Table 1 shows </a:t>
            </a:r>
            <a:r>
              <a:rPr lang="en-US" sz="3200" spc="-1" dirty="0">
                <a:latin typeface="Helvetica" charset="0"/>
              </a:rPr>
              <a:t>o</a:t>
            </a:r>
            <a:r>
              <a:rPr lang="en-US" sz="3200" spc="-1" dirty="0"/>
              <a:t>ptoelectronic reservoir computing system need much less computation time and computation memory than the LSTM. And inference time of optoelectronic reservoir computing is also smaller than LSTM. These comparison indicates optoelectronic RC still has its potential in application.</a:t>
            </a:r>
            <a:endParaRPr lang="en-US" sz="3200" dirty="0"/>
          </a:p>
          <a:p>
            <a:pPr marL="457200" indent="-457200" eaLnBrk="1" hangingPunct="1">
              <a:lnSpc>
                <a:spcPct val="150000"/>
              </a:lnSpc>
              <a:buFont typeface="Wingdings" pitchFamily="2" charset="2"/>
              <a:buChar char="§"/>
            </a:pPr>
            <a:endParaRPr lang="en-US" sz="3200" dirty="0">
              <a:latin typeface="Helvetica" charset="0"/>
            </a:endParaRPr>
          </a:p>
        </p:txBody>
      </p:sp>
    </p:spTree>
    <p:extLst>
      <p:ext uri="{BB962C8B-B14F-4D97-AF65-F5344CB8AC3E}">
        <p14:creationId xmlns:p14="http://schemas.microsoft.com/office/powerpoint/2010/main" val="273546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653</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Wingdings</vt:lpstr>
      <vt:lpstr>Office Theme</vt:lpstr>
      <vt:lpstr>PowerPoint Presentation</vt:lpstr>
    </vt:vector>
  </TitlesOfParts>
  <Company>SPIE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张 艺杰</cp:lastModifiedBy>
  <cp:revision>29</cp:revision>
  <dcterms:created xsi:type="dcterms:W3CDTF">2016-03-21T16:06:53Z</dcterms:created>
  <dcterms:modified xsi:type="dcterms:W3CDTF">2020-01-28T04:25:40Z</dcterms:modified>
</cp:coreProperties>
</file>