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858750" cy="723265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28">
          <p15:clr>
            <a:srgbClr val="A4A3A4"/>
          </p15:clr>
        </p15:guide>
        <p15:guide id="2" pos="4050">
          <p15:clr>
            <a:srgbClr val="A4A3A4"/>
          </p15:clr>
        </p15:guide>
        <p15:guide id="3" pos="557">
          <p15:clr>
            <a:srgbClr val="A4A3A4"/>
          </p15:clr>
        </p15:guide>
        <p15:guide id="4" orient="horz" pos="4183">
          <p15:clr>
            <a:srgbClr val="A4A3A4"/>
          </p15:clr>
        </p15:guide>
        <p15:guide id="5" pos="7588">
          <p15:clr>
            <a:srgbClr val="A4A3A4"/>
          </p15:clr>
        </p15:guide>
        <p15:guide id="6" pos="135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218DD16-72B5-45BD-9229-EF86B9455157}">
  <a:tblStyle styleId="{A218DD16-72B5-45BD-9229-EF86B9455157}"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F5F7"/>
          </a:solidFill>
        </a:fill>
      </a:tcStyle>
    </a:wholeTbl>
    <a:band1H>
      <a:tcTxStyle/>
      <a:tcStyle>
        <a:tcBdr/>
        <a:fill>
          <a:solidFill>
            <a:srgbClr val="CAEBEF"/>
          </a:solidFill>
        </a:fill>
      </a:tcStyle>
    </a:band1H>
    <a:band2H>
      <a:tcTxStyle/>
      <a:tcStyle>
        <a:tcBdr/>
      </a:tcStyle>
    </a:band2H>
    <a:band1V>
      <a:tcTxStyle/>
      <a:tcStyle>
        <a:tcBdr/>
        <a:fill>
          <a:solidFill>
            <a:srgbClr val="CAEBEF"/>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showComments="0">
  <p:normalViewPr>
    <p:restoredLeft sz="15620"/>
    <p:restoredTop sz="94685"/>
  </p:normalViewPr>
  <p:slideViewPr>
    <p:cSldViewPr snapToGrid="0">
      <p:cViewPr varScale="1">
        <p:scale>
          <a:sx n="85" d="100"/>
          <a:sy n="85" d="100"/>
        </p:scale>
        <p:origin x="872" y="168"/>
      </p:cViewPr>
      <p:guideLst>
        <p:guide orient="horz" pos="328"/>
        <p:guide pos="4050"/>
        <p:guide pos="557"/>
        <p:guide orient="horz" pos="4183"/>
        <p:guide pos="7588"/>
        <p:guide pos="135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lstStyle>
            <a:lvl1pPr marL="457200" marR="0" lvl="0" indent="-228600" algn="l" rtl="0">
              <a:spcBef>
                <a:spcPts val="390"/>
              </a:spcBef>
              <a:spcAft>
                <a:spcPts val="0"/>
              </a:spcAft>
              <a:buSzPts val="1400"/>
              <a:buNone/>
              <a:defRPr sz="1300" b="0" i="0" u="none" strike="noStrike" cap="none">
                <a:solidFill>
                  <a:schemeClr val="dk1"/>
                </a:solidFill>
                <a:latin typeface="Calibri"/>
                <a:ea typeface="Calibri"/>
                <a:cs typeface="Calibri"/>
                <a:sym typeface="Calibri"/>
              </a:defRPr>
            </a:lvl1pPr>
            <a:lvl2pPr marL="914400" marR="0" lvl="1" indent="-228600" algn="l" rtl="0">
              <a:spcBef>
                <a:spcPts val="390"/>
              </a:spcBef>
              <a:spcAft>
                <a:spcPts val="0"/>
              </a:spcAft>
              <a:buSzPts val="1400"/>
              <a:buNone/>
              <a:defRPr sz="1300" b="0" i="0" u="none" strike="noStrike" cap="none">
                <a:solidFill>
                  <a:schemeClr val="dk1"/>
                </a:solidFill>
                <a:latin typeface="Calibri"/>
                <a:ea typeface="Calibri"/>
                <a:cs typeface="Calibri"/>
                <a:sym typeface="Calibri"/>
              </a:defRPr>
            </a:lvl2pPr>
            <a:lvl3pPr marL="1371600" marR="0" lvl="2" indent="-228600" algn="l" rtl="0">
              <a:spcBef>
                <a:spcPts val="390"/>
              </a:spcBef>
              <a:spcAft>
                <a:spcPts val="0"/>
              </a:spcAft>
              <a:buSzPts val="1400"/>
              <a:buNone/>
              <a:defRPr sz="1300" b="0" i="0" u="none" strike="noStrike" cap="none">
                <a:solidFill>
                  <a:schemeClr val="dk1"/>
                </a:solidFill>
                <a:latin typeface="Calibri"/>
                <a:ea typeface="Calibri"/>
                <a:cs typeface="Calibri"/>
                <a:sym typeface="Calibri"/>
              </a:defRPr>
            </a:lvl3pPr>
            <a:lvl4pPr marL="1828800" marR="0" lvl="3" indent="-228600" algn="l" rtl="0">
              <a:spcBef>
                <a:spcPts val="390"/>
              </a:spcBef>
              <a:spcAft>
                <a:spcPts val="0"/>
              </a:spcAft>
              <a:buSzPts val="1400"/>
              <a:buNone/>
              <a:defRPr sz="1300" b="0" i="0" u="none" strike="noStrike" cap="none">
                <a:solidFill>
                  <a:schemeClr val="dk1"/>
                </a:solidFill>
                <a:latin typeface="Calibri"/>
                <a:ea typeface="Calibri"/>
                <a:cs typeface="Calibri"/>
                <a:sym typeface="Calibri"/>
              </a:defRPr>
            </a:lvl4pPr>
            <a:lvl5pPr marL="2286000" marR="0" lvl="4" indent="-228600" algn="l" rtl="0">
              <a:spcBef>
                <a:spcPts val="390"/>
              </a:spcBef>
              <a:spcAft>
                <a:spcPts val="0"/>
              </a:spcAft>
              <a:buSzPts val="1400"/>
              <a:buNone/>
              <a:defRPr sz="13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
        <p:cNvGrpSpPr/>
        <p:nvPr/>
      </p:nvGrpSpPr>
      <p:grpSpPr>
        <a:xfrm>
          <a:off x="0" y="0"/>
          <a:ext cx="0" cy="0"/>
          <a:chOff x="0" y="0"/>
          <a:chExt cx="0" cy="0"/>
        </a:xfrm>
      </p:grpSpPr>
      <p:sp>
        <p:nvSpPr>
          <p:cNvPr id="18" name="Google Shape;1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 name="Google Shape;19;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 name="Google Shape;20;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sz="1200"/>
              <a:t>Findings:</a:t>
            </a:r>
            <a:endParaRPr sz="1200"/>
          </a:p>
          <a:p>
            <a:pPr marL="457200" lvl="0" indent="-304800" algn="l" rtl="0">
              <a:spcBef>
                <a:spcPts val="0"/>
              </a:spcBef>
              <a:spcAft>
                <a:spcPts val="0"/>
              </a:spcAft>
              <a:buClr>
                <a:schemeClr val="dk1"/>
              </a:buClr>
              <a:buSzPts val="1200"/>
              <a:buFont typeface="Calibri"/>
              <a:buAutoNum type="arabicPeriod"/>
            </a:pPr>
            <a:r>
              <a:rPr lang="en-US" sz="1200"/>
              <a:t>Major user segment: Students and business sector</a:t>
            </a:r>
            <a:endParaRPr sz="1200"/>
          </a:p>
          <a:p>
            <a:pPr marL="457200" lvl="0" indent="-304800" algn="l" rtl="0">
              <a:spcBef>
                <a:spcPts val="0"/>
              </a:spcBef>
              <a:spcAft>
                <a:spcPts val="0"/>
              </a:spcAft>
              <a:buClr>
                <a:schemeClr val="dk1"/>
              </a:buClr>
              <a:buSzPts val="1200"/>
              <a:buFont typeface="Calibri"/>
              <a:buAutoNum type="arabicPeriod"/>
            </a:pPr>
            <a:r>
              <a:rPr lang="en-US" sz="1200"/>
              <a:t>Students have preference on Animation and children’s; Engineering is the major target of Sci-fi movies</a:t>
            </a:r>
            <a:endParaRPr sz="1200"/>
          </a:p>
          <a:p>
            <a:pPr marL="0" lvl="0" indent="0" algn="l" rtl="0">
              <a:spcBef>
                <a:spcPts val="0"/>
              </a:spcBef>
              <a:spcAft>
                <a:spcPts val="0"/>
              </a:spcAft>
              <a:buNone/>
            </a:pPr>
            <a:endParaRPr sz="1200"/>
          </a:p>
        </p:txBody>
      </p:sp>
      <p:sp>
        <p:nvSpPr>
          <p:cNvPr id="97" name="Google Shape;97;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Google Shape;106;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8" name="Google Shape;128;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4a391e843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4a391e843c_0_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90"/>
              </a:spcBef>
              <a:spcAft>
                <a:spcPts val="0"/>
              </a:spcAft>
              <a:buNone/>
            </a:pPr>
            <a:endParaRPr/>
          </a:p>
        </p:txBody>
      </p:sp>
      <p:sp>
        <p:nvSpPr>
          <p:cNvPr id="136" name="Google Shape;136;g4a391e843c_0_5: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1" name="Google Shape;141;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
        <p:cNvGrpSpPr/>
        <p:nvPr/>
      </p:nvGrpSpPr>
      <p:grpSpPr>
        <a:xfrm>
          <a:off x="0" y="0"/>
          <a:ext cx="0" cy="0"/>
          <a:chOff x="0" y="0"/>
          <a:chExt cx="0" cy="0"/>
        </a:xfrm>
      </p:grpSpPr>
      <p:sp>
        <p:nvSpPr>
          <p:cNvPr id="25" name="Google Shape;2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 name="Google Shape;26;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 name="Google Shape;27;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
        <p:cNvGrpSpPr/>
        <p:nvPr/>
      </p:nvGrpSpPr>
      <p:grpSpPr>
        <a:xfrm>
          <a:off x="0" y="0"/>
          <a:ext cx="0" cy="0"/>
          <a:chOff x="0" y="0"/>
          <a:chExt cx="0" cy="0"/>
        </a:xfrm>
      </p:grpSpPr>
      <p:sp>
        <p:nvSpPr>
          <p:cNvPr id="33" name="Google Shape;3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 name="Google Shape;34;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 name="Google Shape;35;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Google Shape;4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 name="Google Shape;41;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 name="Google Shape;42;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 name="Google Shape;49;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 name="Google Shape;50;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 name="Google Shape;58;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sz="1200"/>
              <a:t>Findings:</a:t>
            </a:r>
            <a:endParaRPr sz="1200"/>
          </a:p>
          <a:p>
            <a:pPr marL="0" lvl="0" indent="0" algn="l" rtl="0">
              <a:spcBef>
                <a:spcPts val="0"/>
              </a:spcBef>
              <a:spcAft>
                <a:spcPts val="0"/>
              </a:spcAft>
              <a:buClr>
                <a:schemeClr val="dk1"/>
              </a:buClr>
              <a:buSzPts val="1100"/>
              <a:buFont typeface="Arial"/>
              <a:buNone/>
            </a:pPr>
            <a:r>
              <a:rPr lang="en-US" sz="1200"/>
              <a:t>California, New York and Minnesota have the most MovieLens users</a:t>
            </a:r>
            <a:endParaRPr sz="1200"/>
          </a:p>
        </p:txBody>
      </p:sp>
      <p:sp>
        <p:nvSpPr>
          <p:cNvPr id="59" name="Google Shape;59;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7" name="Google Shape;67;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a:buNone/>
            </a:pPr>
            <a:r>
              <a:rPr lang="en-US" sz="1200"/>
              <a:t>Findings:</a:t>
            </a:r>
            <a:endParaRPr sz="1200"/>
          </a:p>
          <a:p>
            <a:pPr marL="457200" lvl="0" indent="-304800" algn="l" rtl="0">
              <a:spcBef>
                <a:spcPts val="0"/>
              </a:spcBef>
              <a:spcAft>
                <a:spcPts val="0"/>
              </a:spcAft>
              <a:buClr>
                <a:schemeClr val="dk1"/>
              </a:buClr>
              <a:buSzPts val="1200"/>
              <a:buFont typeface="Calibri"/>
              <a:buAutoNum type="arabicPeriod"/>
            </a:pPr>
            <a:r>
              <a:rPr lang="en-US" sz="1200"/>
              <a:t>Amount of movies boosted since 1970s</a:t>
            </a:r>
            <a:endParaRPr sz="1200"/>
          </a:p>
          <a:p>
            <a:pPr marL="457200" lvl="0" indent="-304800" algn="l" rtl="0">
              <a:spcBef>
                <a:spcPts val="0"/>
              </a:spcBef>
              <a:spcAft>
                <a:spcPts val="0"/>
              </a:spcAft>
              <a:buClr>
                <a:schemeClr val="dk1"/>
              </a:buClr>
              <a:buSzPts val="1200"/>
              <a:buFont typeface="Calibri"/>
              <a:buAutoNum type="arabicPeriod"/>
            </a:pPr>
            <a:r>
              <a:rPr lang="en-US" sz="1200"/>
              <a:t>Comedy, Action and Drama have high popularities, whereas the series of Star Wars are the most popular</a:t>
            </a:r>
            <a:endParaRPr sz="1200"/>
          </a:p>
        </p:txBody>
      </p:sp>
      <p:sp>
        <p:nvSpPr>
          <p:cNvPr id="68" name="Google Shape;68;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9" name="Google Shape;79;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285750" lvl="0" indent="-247650" algn="l" rtl="0">
              <a:spcBef>
                <a:spcPts val="0"/>
              </a:spcBef>
              <a:spcAft>
                <a:spcPts val="0"/>
              </a:spcAft>
              <a:buClr>
                <a:schemeClr val="dk1"/>
              </a:buClr>
              <a:buSzPts val="1200"/>
              <a:buChar char="•"/>
            </a:pPr>
            <a:r>
              <a:rPr lang="en-US" sz="1200"/>
              <a:t>Top three genre for male users:</a:t>
            </a:r>
            <a:endParaRPr sz="1200">
              <a:latin typeface="Arial"/>
              <a:ea typeface="Arial"/>
              <a:cs typeface="Arial"/>
              <a:sym typeface="Arial"/>
            </a:endParaRPr>
          </a:p>
          <a:p>
            <a:pPr marL="342900" lvl="0" indent="-304800" algn="l" rtl="0">
              <a:spcBef>
                <a:spcPts val="0"/>
              </a:spcBef>
              <a:spcAft>
                <a:spcPts val="0"/>
              </a:spcAft>
              <a:buClr>
                <a:schemeClr val="dk1"/>
              </a:buClr>
              <a:buSzPts val="1200"/>
              <a:buFont typeface="Calibri"/>
              <a:buAutoNum type="arabicPeriod"/>
            </a:pPr>
            <a:r>
              <a:rPr lang="en-US" sz="1200"/>
              <a:t>Comedy</a:t>
            </a:r>
            <a:endParaRPr sz="1200">
              <a:latin typeface="Arial"/>
              <a:ea typeface="Arial"/>
              <a:cs typeface="Arial"/>
              <a:sym typeface="Arial"/>
            </a:endParaRPr>
          </a:p>
          <a:p>
            <a:pPr marL="342900" lvl="0" indent="-304800" algn="l" rtl="0">
              <a:spcBef>
                <a:spcPts val="0"/>
              </a:spcBef>
              <a:spcAft>
                <a:spcPts val="0"/>
              </a:spcAft>
              <a:buClr>
                <a:schemeClr val="dk1"/>
              </a:buClr>
              <a:buSzPts val="1200"/>
              <a:buFont typeface="Calibri"/>
              <a:buAutoNum type="arabicPeriod"/>
            </a:pPr>
            <a:r>
              <a:rPr lang="en-US" sz="1200"/>
              <a:t>Drama</a:t>
            </a:r>
            <a:endParaRPr sz="1200">
              <a:latin typeface="Arial"/>
              <a:ea typeface="Arial"/>
              <a:cs typeface="Arial"/>
              <a:sym typeface="Arial"/>
            </a:endParaRPr>
          </a:p>
          <a:p>
            <a:pPr marL="342900" lvl="0" indent="-304800" algn="l" rtl="0">
              <a:spcBef>
                <a:spcPts val="0"/>
              </a:spcBef>
              <a:spcAft>
                <a:spcPts val="0"/>
              </a:spcAft>
              <a:buClr>
                <a:schemeClr val="dk1"/>
              </a:buClr>
              <a:buSzPts val="1200"/>
              <a:buFont typeface="Calibri"/>
              <a:buAutoNum type="arabicPeriod"/>
            </a:pPr>
            <a:r>
              <a:rPr lang="en-US" sz="1200"/>
              <a:t>Action</a:t>
            </a:r>
            <a:endParaRPr sz="1200"/>
          </a:p>
          <a:p>
            <a:pPr marL="0" lvl="0" indent="0" algn="l" rtl="0">
              <a:spcBef>
                <a:spcPts val="0"/>
              </a:spcBef>
              <a:spcAft>
                <a:spcPts val="0"/>
              </a:spcAft>
              <a:buNone/>
            </a:pPr>
            <a:endParaRPr sz="1200"/>
          </a:p>
          <a:p>
            <a:pPr marL="285750" lvl="0" indent="-247650" algn="l" rtl="0">
              <a:spcBef>
                <a:spcPts val="0"/>
              </a:spcBef>
              <a:spcAft>
                <a:spcPts val="0"/>
              </a:spcAft>
              <a:buClr>
                <a:schemeClr val="dk1"/>
              </a:buClr>
              <a:buSzPts val="1200"/>
              <a:buChar char="•"/>
            </a:pPr>
            <a:r>
              <a:rPr lang="en-US" sz="1200"/>
              <a:t>Top three genre for female users:</a:t>
            </a:r>
            <a:endParaRPr sz="1200">
              <a:latin typeface="Arial"/>
              <a:ea typeface="Arial"/>
              <a:cs typeface="Arial"/>
              <a:sym typeface="Arial"/>
            </a:endParaRPr>
          </a:p>
          <a:p>
            <a:pPr marL="342900" lvl="0" indent="-304800" algn="l" rtl="0">
              <a:spcBef>
                <a:spcPts val="0"/>
              </a:spcBef>
              <a:spcAft>
                <a:spcPts val="0"/>
              </a:spcAft>
              <a:buClr>
                <a:schemeClr val="dk1"/>
              </a:buClr>
              <a:buSzPts val="1200"/>
              <a:buFont typeface="Calibri"/>
              <a:buAutoNum type="arabicPeriod"/>
            </a:pPr>
            <a:r>
              <a:rPr lang="en-US" sz="1200"/>
              <a:t>Drama</a:t>
            </a:r>
            <a:endParaRPr sz="1200">
              <a:latin typeface="Arial"/>
              <a:ea typeface="Arial"/>
              <a:cs typeface="Arial"/>
              <a:sym typeface="Arial"/>
            </a:endParaRPr>
          </a:p>
          <a:p>
            <a:pPr marL="342900" lvl="0" indent="-304800" algn="l" rtl="0">
              <a:spcBef>
                <a:spcPts val="0"/>
              </a:spcBef>
              <a:spcAft>
                <a:spcPts val="0"/>
              </a:spcAft>
              <a:buClr>
                <a:schemeClr val="dk1"/>
              </a:buClr>
              <a:buSzPts val="1200"/>
              <a:buFont typeface="Calibri"/>
              <a:buAutoNum type="arabicPeriod"/>
            </a:pPr>
            <a:r>
              <a:rPr lang="en-US" sz="1200"/>
              <a:t>Comedy</a:t>
            </a:r>
            <a:endParaRPr sz="1200">
              <a:latin typeface="Arial"/>
              <a:ea typeface="Arial"/>
              <a:cs typeface="Arial"/>
              <a:sym typeface="Arial"/>
            </a:endParaRPr>
          </a:p>
          <a:p>
            <a:pPr marL="342900" lvl="0" indent="-304800" algn="l" rtl="0">
              <a:spcBef>
                <a:spcPts val="0"/>
              </a:spcBef>
              <a:spcAft>
                <a:spcPts val="0"/>
              </a:spcAft>
              <a:buClr>
                <a:schemeClr val="dk1"/>
              </a:buClr>
              <a:buSzPts val="1200"/>
              <a:buFont typeface="Calibri"/>
              <a:buAutoNum type="arabicPeriod"/>
            </a:pPr>
            <a:r>
              <a:rPr lang="en-US" sz="1200"/>
              <a:t>Action</a:t>
            </a:r>
            <a:endParaRPr sz="1200"/>
          </a:p>
          <a:p>
            <a:pPr marL="0" lvl="0" indent="0" algn="l" rtl="0">
              <a:spcBef>
                <a:spcPts val="0"/>
              </a:spcBef>
              <a:spcAft>
                <a:spcPts val="0"/>
              </a:spcAft>
              <a:buNone/>
            </a:pPr>
            <a:endParaRPr sz="1200"/>
          </a:p>
        </p:txBody>
      </p:sp>
      <p:sp>
        <p:nvSpPr>
          <p:cNvPr id="80" name="Google Shape;80;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8" name="Google Shape;88;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sz="1200"/>
              <a:t>Findings:</a:t>
            </a:r>
            <a:endParaRPr sz="1200"/>
          </a:p>
          <a:p>
            <a:pPr marL="742950" lvl="1" indent="-247650" algn="l" rtl="0">
              <a:spcBef>
                <a:spcPts val="0"/>
              </a:spcBef>
              <a:spcAft>
                <a:spcPts val="0"/>
              </a:spcAft>
              <a:buClr>
                <a:schemeClr val="dk1"/>
              </a:buClr>
              <a:buSzPts val="1200"/>
              <a:buChar char="•"/>
            </a:pPr>
            <a:r>
              <a:rPr lang="en-US" sz="1200"/>
              <a:t>Rating of Animation, Children’s, Horror, Sci-Fi, Thriller, Western decreases over the four year </a:t>
            </a:r>
            <a:endParaRPr sz="1200">
              <a:latin typeface="Arial"/>
              <a:ea typeface="Arial"/>
              <a:cs typeface="Arial"/>
              <a:sym typeface="Arial"/>
            </a:endParaRPr>
          </a:p>
          <a:p>
            <a:pPr marL="742950" lvl="1" indent="-247650" algn="l" rtl="0">
              <a:spcBef>
                <a:spcPts val="0"/>
              </a:spcBef>
              <a:spcAft>
                <a:spcPts val="0"/>
              </a:spcAft>
              <a:buClr>
                <a:schemeClr val="dk1"/>
              </a:buClr>
              <a:buSzPts val="1200"/>
              <a:buChar char="•"/>
            </a:pPr>
            <a:r>
              <a:rPr lang="en-US" sz="1200"/>
              <a:t>Female generally give a higher rating  than male.</a:t>
            </a:r>
            <a:endParaRPr sz="1200">
              <a:latin typeface="Arial"/>
              <a:ea typeface="Arial"/>
              <a:cs typeface="Arial"/>
              <a:sym typeface="Arial"/>
            </a:endParaRPr>
          </a:p>
          <a:p>
            <a:pPr marL="0" lvl="0" indent="0" algn="l" rtl="0">
              <a:spcBef>
                <a:spcPts val="0"/>
              </a:spcBef>
              <a:spcAft>
                <a:spcPts val="0"/>
              </a:spcAft>
              <a:buNone/>
            </a:pPr>
            <a:endParaRPr sz="1200"/>
          </a:p>
        </p:txBody>
      </p:sp>
      <p:sp>
        <p:nvSpPr>
          <p:cNvPr id="89" name="Google Shape;89;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空白" type="blank">
  <p:cSld name="BLANK">
    <p:bg>
      <p:bgPr>
        <a:solidFill>
          <a:schemeClr val="lt1"/>
        </a:solidFill>
        <a:effectLst/>
      </p:bgPr>
    </p:bg>
    <p:spTree>
      <p:nvGrpSpPr>
        <p:cNvPr id="1" name="Shape 15"/>
        <p:cNvGrpSpPr/>
        <p:nvPr/>
      </p:nvGrpSpPr>
      <p:grpSpPr>
        <a:xfrm>
          <a:off x="0" y="0"/>
          <a:ext cx="0" cy="0"/>
          <a:chOff x="0" y="0"/>
          <a:chExt cx="0" cy="0"/>
        </a:xfrm>
      </p:grpSpPr>
      <p:pic>
        <p:nvPicPr>
          <p:cNvPr id="16" name="Google Shape;16;p2"/>
          <p:cNvPicPr preferRelativeResize="0"/>
          <p:nvPr/>
        </p:nvPicPr>
        <p:blipFill rotWithShape="1">
          <a:blip r:embed="rId2">
            <a:alphaModFix/>
          </a:blip>
          <a:srcRect/>
          <a:stretch/>
        </p:blipFill>
        <p:spPr>
          <a:xfrm>
            <a:off x="1575" y="688"/>
            <a:ext cx="12855601" cy="7231274"/>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84238" y="385763"/>
            <a:ext cx="11090275" cy="13970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84238" y="1925638"/>
            <a:ext cx="11090275" cy="4589462"/>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84238" y="6704013"/>
            <a:ext cx="2892425" cy="38417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259263" y="6704013"/>
            <a:ext cx="4340225" cy="38417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9082088" y="6704013"/>
            <a:ext cx="2892425" cy="38417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88888"/>
                </a:solidFill>
                <a:latin typeface="Calibri"/>
                <a:ea typeface="Calibri"/>
                <a:cs typeface="Calibri"/>
                <a:sym typeface="Calibri"/>
              </a:defRPr>
            </a:lvl1pPr>
            <a:lvl2pPr marL="0" marR="0" lvl="1" indent="0" algn="r" rtl="0">
              <a:spcBef>
                <a:spcPts val="0"/>
              </a:spcBef>
              <a:spcAft>
                <a:spcPts val="0"/>
              </a:spcAft>
              <a:buNone/>
              <a:defRPr sz="1200" b="0" i="0" u="none" strike="noStrike" cap="none">
                <a:solidFill>
                  <a:srgbClr val="888888"/>
                </a:solidFill>
                <a:latin typeface="Calibri"/>
                <a:ea typeface="Calibri"/>
                <a:cs typeface="Calibri"/>
                <a:sym typeface="Calibri"/>
              </a:defRPr>
            </a:lvl2pPr>
            <a:lvl3pPr marL="0" marR="0" lvl="2" indent="0" algn="r" rtl="0">
              <a:spcBef>
                <a:spcPts val="0"/>
              </a:spcBef>
              <a:spcAft>
                <a:spcPts val="0"/>
              </a:spcAft>
              <a:buNone/>
              <a:defRPr sz="1200" b="0" i="0" u="none" strike="noStrike" cap="none">
                <a:solidFill>
                  <a:srgbClr val="888888"/>
                </a:solidFill>
                <a:latin typeface="Calibri"/>
                <a:ea typeface="Calibri"/>
                <a:cs typeface="Calibri"/>
                <a:sym typeface="Calibri"/>
              </a:defRPr>
            </a:lvl3pPr>
            <a:lvl4pPr marL="0" marR="0" lvl="3" indent="0" algn="r" rtl="0">
              <a:spcBef>
                <a:spcPts val="0"/>
              </a:spcBef>
              <a:spcAft>
                <a:spcPts val="0"/>
              </a:spcAft>
              <a:buNone/>
              <a:defRPr sz="1200" b="0" i="0" u="none" strike="noStrike" cap="none">
                <a:solidFill>
                  <a:srgbClr val="888888"/>
                </a:solidFill>
                <a:latin typeface="Calibri"/>
                <a:ea typeface="Calibri"/>
                <a:cs typeface="Calibri"/>
                <a:sym typeface="Calibri"/>
              </a:defRPr>
            </a:lvl4pPr>
            <a:lvl5pPr marL="0" marR="0" lvl="4" indent="0" algn="r" rtl="0">
              <a:spcBef>
                <a:spcPts val="0"/>
              </a:spcBef>
              <a:spcAft>
                <a:spcPts val="0"/>
              </a:spcAft>
              <a:buNone/>
              <a:defRPr sz="1200" b="0" i="0" u="none" strike="noStrike" cap="none">
                <a:solidFill>
                  <a:srgbClr val="888888"/>
                </a:solidFill>
                <a:latin typeface="Calibri"/>
                <a:ea typeface="Calibri"/>
                <a:cs typeface="Calibri"/>
                <a:sym typeface="Calibri"/>
              </a:defRPr>
            </a:lvl5pPr>
            <a:lvl6pPr marL="0" marR="0" lvl="5" indent="0" algn="r" rtl="0">
              <a:spcBef>
                <a:spcPts val="0"/>
              </a:spcBef>
              <a:spcAft>
                <a:spcPts val="0"/>
              </a:spcAft>
              <a:buNone/>
              <a:defRPr sz="1200" b="0" i="0" u="none" strike="noStrike" cap="none">
                <a:solidFill>
                  <a:srgbClr val="888888"/>
                </a:solidFill>
                <a:latin typeface="Calibri"/>
                <a:ea typeface="Calibri"/>
                <a:cs typeface="Calibri"/>
                <a:sym typeface="Calibri"/>
              </a:defRPr>
            </a:lvl6pPr>
            <a:lvl7pPr marL="0" marR="0" lvl="6" indent="0" algn="r" rtl="0">
              <a:spcBef>
                <a:spcPts val="0"/>
              </a:spcBef>
              <a:spcAft>
                <a:spcPts val="0"/>
              </a:spcAft>
              <a:buNone/>
              <a:defRPr sz="1200" b="0" i="0" u="none" strike="noStrike" cap="none">
                <a:solidFill>
                  <a:srgbClr val="888888"/>
                </a:solidFill>
                <a:latin typeface="Calibri"/>
                <a:ea typeface="Calibri"/>
                <a:cs typeface="Calibri"/>
                <a:sym typeface="Calibri"/>
              </a:defRPr>
            </a:lvl7pPr>
            <a:lvl8pPr marL="0" marR="0" lvl="7" indent="0" algn="r" rtl="0">
              <a:spcBef>
                <a:spcPts val="0"/>
              </a:spcBef>
              <a:spcAft>
                <a:spcPts val="0"/>
              </a:spcAft>
              <a:buNone/>
              <a:defRPr sz="1200" b="0" i="0" u="none" strike="noStrike" cap="none">
                <a:solidFill>
                  <a:srgbClr val="888888"/>
                </a:solidFill>
                <a:latin typeface="Calibri"/>
                <a:ea typeface="Calibri"/>
                <a:cs typeface="Calibri"/>
                <a:sym typeface="Calibri"/>
              </a:defRPr>
            </a:lvl8pPr>
            <a:lvl9pPr marL="0" marR="0" lvl="8" indent="0" algn="r" rtl="0">
              <a:spcBef>
                <a:spcPts val="0"/>
              </a:spcBef>
              <a:spcAft>
                <a:spcPts val="0"/>
              </a:spcAft>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
        <p:cNvGrpSpPr/>
        <p:nvPr/>
      </p:nvGrpSpPr>
      <p:grpSpPr>
        <a:xfrm>
          <a:off x="0" y="0"/>
          <a:ext cx="0" cy="0"/>
          <a:chOff x="0" y="0"/>
          <a:chExt cx="0" cy="0"/>
        </a:xfrm>
      </p:grpSpPr>
      <p:sp>
        <p:nvSpPr>
          <p:cNvPr id="22" name="Google Shape;22;p3"/>
          <p:cNvSpPr/>
          <p:nvPr/>
        </p:nvSpPr>
        <p:spPr>
          <a:xfrm>
            <a:off x="353" y="199"/>
            <a:ext cx="12858044" cy="7232253"/>
          </a:xfrm>
          <a:prstGeom prst="rect">
            <a:avLst/>
          </a:prstGeom>
          <a:blipFill rotWithShape="1">
            <a:blip r:embed="rId3">
              <a:alphaModFix/>
            </a:blip>
            <a:stretch>
              <a:fillRect/>
            </a:stretch>
          </a:blipFill>
          <a:ln>
            <a:noFill/>
          </a:ln>
        </p:spPr>
        <p:txBody>
          <a:bodyPr spcFirstLastPara="1" wrap="square" lIns="128550" tIns="64275" rIns="128550" bIns="64275"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23" name="Google Shape;23;p3"/>
          <p:cNvSpPr txBox="1"/>
          <p:nvPr/>
        </p:nvSpPr>
        <p:spPr>
          <a:xfrm>
            <a:off x="308695" y="375965"/>
            <a:ext cx="10233211" cy="2092881"/>
          </a:xfrm>
          <a:prstGeom prst="rect">
            <a:avLst/>
          </a:prstGeom>
          <a:solidFill>
            <a:srgbClr val="F2F2F2">
              <a:alpha val="6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400" b="1">
                <a:solidFill>
                  <a:schemeClr val="dk1"/>
                </a:solidFill>
                <a:latin typeface="Calibri"/>
                <a:ea typeface="Calibri"/>
                <a:cs typeface="Calibri"/>
                <a:sym typeface="Calibri"/>
              </a:rPr>
              <a:t>MovieLens Data Exploration and Recommendation System</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Yijing Zhou &amp; Yi Wang</a:t>
            </a:r>
            <a:endParaRPr sz="2000">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2"/>
          <p:cNvSpPr txBox="1"/>
          <p:nvPr/>
        </p:nvSpPr>
        <p:spPr>
          <a:xfrm>
            <a:off x="167425" y="204700"/>
            <a:ext cx="10515600" cy="13257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4400"/>
              <a:buFont typeface="Calibri"/>
              <a:buNone/>
            </a:pPr>
            <a:r>
              <a:rPr lang="en-US" sz="3200">
                <a:solidFill>
                  <a:schemeClr val="dk1"/>
                </a:solidFill>
                <a:latin typeface="Calibri"/>
                <a:ea typeface="Calibri"/>
                <a:cs typeface="Calibri"/>
                <a:sym typeface="Calibri"/>
              </a:rPr>
              <a:t>5. Occupation Distribution of the Genre</a:t>
            </a:r>
            <a:endParaRPr sz="3200">
              <a:solidFill>
                <a:schemeClr val="dk1"/>
              </a:solidFill>
              <a:latin typeface="Calibri"/>
              <a:ea typeface="Calibri"/>
              <a:cs typeface="Calibri"/>
              <a:sym typeface="Calibri"/>
            </a:endParaRPr>
          </a:p>
        </p:txBody>
      </p:sp>
      <p:pic>
        <p:nvPicPr>
          <p:cNvPr id="100" name="Google Shape;100;p12" descr="https://lh3.googleusercontent.com/PAvv9A_iD-BRfMYNxauZ7Dl8m913DEVIONi-idskmFOhJpOH3l16Ck5woUCG48kQqQPqLa8AyzntLyOp2zJkFRCZ_c8V0J0DNV2iL6NDanQBr0uReK-UvnIFcg7-zLvxMJxLNiV5"/>
          <p:cNvPicPr preferRelativeResize="0"/>
          <p:nvPr/>
        </p:nvPicPr>
        <p:blipFill rotWithShape="1">
          <a:blip r:embed="rId3">
            <a:alphaModFix/>
          </a:blip>
          <a:srcRect/>
          <a:stretch/>
        </p:blipFill>
        <p:spPr>
          <a:xfrm>
            <a:off x="497541" y="1690688"/>
            <a:ext cx="8342876" cy="4296895"/>
          </a:xfrm>
          <a:prstGeom prst="rect">
            <a:avLst/>
          </a:prstGeom>
          <a:noFill/>
          <a:ln>
            <a:noFill/>
          </a:ln>
        </p:spPr>
      </p:pic>
      <p:sp>
        <p:nvSpPr>
          <p:cNvPr id="101" name="Google Shape;101;p12"/>
          <p:cNvSpPr txBox="1"/>
          <p:nvPr/>
        </p:nvSpPr>
        <p:spPr>
          <a:xfrm>
            <a:off x="9507425" y="262475"/>
            <a:ext cx="8399100" cy="97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12"/>
          <p:cNvSpPr txBox="1"/>
          <p:nvPr/>
        </p:nvSpPr>
        <p:spPr>
          <a:xfrm>
            <a:off x="9113675" y="1690700"/>
            <a:ext cx="3324600" cy="97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latin typeface="Calibri"/>
                <a:ea typeface="Calibri"/>
                <a:cs typeface="Calibri"/>
                <a:sym typeface="Calibri"/>
              </a:rPr>
              <a:t>Task: </a:t>
            </a:r>
            <a:endParaRPr sz="2400">
              <a:latin typeface="Calibri"/>
              <a:ea typeface="Calibri"/>
              <a:cs typeface="Calibri"/>
              <a:sym typeface="Calibri"/>
            </a:endParaRPr>
          </a:p>
          <a:p>
            <a:pPr marL="0" lvl="0" indent="0" algn="l" rtl="0">
              <a:spcBef>
                <a:spcPts val="0"/>
              </a:spcBef>
              <a:spcAft>
                <a:spcPts val="0"/>
              </a:spcAft>
              <a:buNone/>
            </a:pPr>
            <a:r>
              <a:rPr lang="en-US" sz="2400">
                <a:latin typeface="Calibri"/>
                <a:ea typeface="Calibri"/>
                <a:cs typeface="Calibri"/>
                <a:sym typeface="Calibri"/>
              </a:rPr>
              <a:t>show the composition of users in each genre in terms of occupation</a:t>
            </a:r>
            <a:endParaRPr sz="2400">
              <a:latin typeface="Calibri"/>
              <a:ea typeface="Calibri"/>
              <a:cs typeface="Calibri"/>
              <a:sym typeface="Calibri"/>
            </a:endParaRPr>
          </a:p>
        </p:txBody>
      </p:sp>
      <p:sp>
        <p:nvSpPr>
          <p:cNvPr id="103" name="Google Shape;103;p12"/>
          <p:cNvSpPr txBox="1"/>
          <p:nvPr/>
        </p:nvSpPr>
        <p:spPr>
          <a:xfrm>
            <a:off x="9113675" y="3981150"/>
            <a:ext cx="3745200" cy="145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latin typeface="Calibri"/>
                <a:ea typeface="Calibri"/>
                <a:cs typeface="Calibri"/>
                <a:sym typeface="Calibri"/>
              </a:rPr>
              <a:t>Visual Encoding: </a:t>
            </a:r>
            <a:endParaRPr sz="2400">
              <a:latin typeface="Calibri"/>
              <a:ea typeface="Calibri"/>
              <a:cs typeface="Calibri"/>
              <a:sym typeface="Calibri"/>
            </a:endParaRPr>
          </a:p>
          <a:p>
            <a:pPr marL="285750" lvl="0" indent="-285750" algn="l" rtl="0">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Color: occupation of users</a:t>
            </a:r>
            <a:endParaRPr sz="2400">
              <a:solidFill>
                <a:schemeClr val="dk1"/>
              </a:solidFill>
              <a:latin typeface="Calibri"/>
              <a:ea typeface="Calibri"/>
              <a:cs typeface="Calibri"/>
              <a:sym typeface="Calibri"/>
            </a:endParaRPr>
          </a:p>
          <a:p>
            <a:pPr marL="285750" lvl="0" indent="-285750" algn="l" rtl="0">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Area: proportion of each occupation</a:t>
            </a:r>
            <a:endParaRPr sz="2400">
              <a:solidFill>
                <a:schemeClr val="dk1"/>
              </a:solidFill>
              <a:latin typeface="Calibri"/>
              <a:ea typeface="Calibri"/>
              <a:cs typeface="Calibri"/>
              <a:sym typeface="Calibri"/>
            </a:endParaRPr>
          </a:p>
          <a:p>
            <a:pPr marL="0" lvl="0" indent="0" algn="l" rtl="0">
              <a:spcBef>
                <a:spcPts val="0"/>
              </a:spcBef>
              <a:spcAft>
                <a:spcPts val="0"/>
              </a:spcAft>
              <a:buNone/>
            </a:pPr>
            <a:endParaRPr sz="2400">
              <a:solidFill>
                <a:schemeClr val="dk1"/>
              </a:solidFill>
              <a:latin typeface="Calibri"/>
              <a:ea typeface="Calibri"/>
              <a:cs typeface="Calibri"/>
              <a:sym typeface="Calibri"/>
            </a:endParaRPr>
          </a:p>
          <a:p>
            <a:pPr marL="0" lvl="0" indent="0" algn="l" rtl="0">
              <a:spcBef>
                <a:spcPts val="0"/>
              </a:spcBef>
              <a:spcAft>
                <a:spcPts val="0"/>
              </a:spcAft>
              <a:buNone/>
            </a:pPr>
            <a:endParaRPr sz="2400" b="1">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3"/>
          <p:cNvSpPr txBox="1"/>
          <p:nvPr/>
        </p:nvSpPr>
        <p:spPr>
          <a:xfrm>
            <a:off x="174975" y="241900"/>
            <a:ext cx="10515600" cy="13257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4400"/>
              <a:buFont typeface="Calibri"/>
              <a:buNone/>
            </a:pPr>
            <a:r>
              <a:rPr lang="en-US" sz="3200">
                <a:solidFill>
                  <a:schemeClr val="dk1"/>
                </a:solidFill>
                <a:latin typeface="Calibri"/>
                <a:ea typeface="Calibri"/>
                <a:cs typeface="Calibri"/>
                <a:sym typeface="Calibri"/>
              </a:rPr>
              <a:t>6. Movie Recommendation System</a:t>
            </a:r>
            <a:endParaRPr sz="3200">
              <a:solidFill>
                <a:schemeClr val="dk1"/>
              </a:solidFill>
              <a:latin typeface="Calibri"/>
              <a:ea typeface="Calibri"/>
              <a:cs typeface="Calibri"/>
              <a:sym typeface="Calibri"/>
            </a:endParaRPr>
          </a:p>
        </p:txBody>
      </p:sp>
      <p:pic>
        <p:nvPicPr>
          <p:cNvPr id="110" name="Google Shape;110;p13"/>
          <p:cNvPicPr preferRelativeResize="0"/>
          <p:nvPr/>
        </p:nvPicPr>
        <p:blipFill rotWithShape="1">
          <a:blip r:embed="rId3">
            <a:alphaModFix/>
          </a:blip>
          <a:srcRect/>
          <a:stretch/>
        </p:blipFill>
        <p:spPr>
          <a:xfrm>
            <a:off x="838200" y="2067673"/>
            <a:ext cx="4537633" cy="4351338"/>
          </a:xfrm>
          <a:prstGeom prst="rect">
            <a:avLst/>
          </a:prstGeom>
          <a:noFill/>
          <a:ln>
            <a:noFill/>
          </a:ln>
        </p:spPr>
      </p:pic>
      <p:sp>
        <p:nvSpPr>
          <p:cNvPr id="111" name="Google Shape;111;p13"/>
          <p:cNvSpPr txBox="1"/>
          <p:nvPr/>
        </p:nvSpPr>
        <p:spPr>
          <a:xfrm>
            <a:off x="1519517" y="1567609"/>
            <a:ext cx="3990786"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a:solidFill>
                  <a:schemeClr val="dk1"/>
                </a:solidFill>
                <a:latin typeface="Calibri"/>
                <a:ea typeface="Calibri"/>
                <a:cs typeface="Calibri"/>
                <a:sym typeface="Calibri"/>
              </a:rPr>
              <a:t>Collaborative Filtering System</a:t>
            </a:r>
            <a:endParaRPr sz="2000" b="1">
              <a:solidFill>
                <a:schemeClr val="dk1"/>
              </a:solidFill>
              <a:latin typeface="Calibri"/>
              <a:ea typeface="Calibri"/>
              <a:cs typeface="Calibri"/>
              <a:sym typeface="Calibri"/>
            </a:endParaRPr>
          </a:p>
        </p:txBody>
      </p:sp>
      <p:sp>
        <p:nvSpPr>
          <p:cNvPr id="112" name="Google Shape;112;p13"/>
          <p:cNvSpPr txBox="1"/>
          <p:nvPr/>
        </p:nvSpPr>
        <p:spPr>
          <a:xfrm>
            <a:off x="6302399" y="1191700"/>
            <a:ext cx="5198400" cy="3416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Our System:</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285750" marR="0" lvl="0" indent="-323850" algn="l" rtl="0">
              <a:spcBef>
                <a:spcPts val="0"/>
              </a:spcBef>
              <a:spcAft>
                <a:spcPts val="0"/>
              </a:spcAft>
              <a:buClr>
                <a:schemeClr val="dk1"/>
              </a:buClr>
              <a:buSzPts val="2400"/>
              <a:buFont typeface="Arial"/>
              <a:buChar char="•"/>
            </a:pPr>
            <a:r>
              <a:rPr lang="en-US" sz="2400" dirty="0">
                <a:solidFill>
                  <a:schemeClr val="dk1"/>
                </a:solidFill>
                <a:latin typeface="Calibri"/>
                <a:ea typeface="Calibri"/>
                <a:cs typeface="Calibri"/>
                <a:sym typeface="Calibri"/>
              </a:rPr>
              <a:t>Find top </a:t>
            </a:r>
            <a:r>
              <a:rPr lang="en-US" sz="2400" b="1" dirty="0">
                <a:solidFill>
                  <a:srgbClr val="FF0000"/>
                </a:solidFill>
                <a:latin typeface="Calibri"/>
                <a:ea typeface="Calibri"/>
                <a:cs typeface="Calibri"/>
                <a:sym typeface="Calibri"/>
              </a:rPr>
              <a:t>20</a:t>
            </a:r>
            <a:r>
              <a:rPr lang="en-US" sz="2400" dirty="0">
                <a:solidFill>
                  <a:schemeClr val="dk1"/>
                </a:solidFill>
                <a:latin typeface="Calibri"/>
                <a:ea typeface="Calibri"/>
                <a:cs typeface="Calibri"/>
                <a:sym typeface="Calibri"/>
              </a:rPr>
              <a:t> similar users based on the </a:t>
            </a:r>
            <a:r>
              <a:rPr lang="en-US" altLang="zh-CN" sz="2400" dirty="0" smtClean="0">
                <a:solidFill>
                  <a:schemeClr val="dk1"/>
                </a:solidFill>
                <a:latin typeface="Calibri"/>
                <a:ea typeface="Calibri"/>
                <a:cs typeface="Calibri"/>
                <a:sym typeface="Calibri"/>
              </a:rPr>
              <a:t>input</a:t>
            </a:r>
            <a:r>
              <a:rPr lang="zh-CN" altLang="en-US" sz="2400" dirty="0" smtClean="0">
                <a:solidFill>
                  <a:schemeClr val="dk1"/>
                </a:solidFill>
                <a:latin typeface="Calibri"/>
                <a:ea typeface="Calibri"/>
                <a:cs typeface="Calibri"/>
                <a:sym typeface="Calibri"/>
              </a:rPr>
              <a:t> </a:t>
            </a:r>
            <a:r>
              <a:rPr lang="en-US" altLang="zh-CN" sz="2400" dirty="0" smtClean="0">
                <a:solidFill>
                  <a:schemeClr val="dk1"/>
                </a:solidFill>
                <a:latin typeface="Calibri"/>
                <a:ea typeface="Calibri"/>
                <a:cs typeface="Calibri"/>
                <a:sym typeface="Calibri"/>
              </a:rPr>
              <a:t>movie</a:t>
            </a:r>
            <a:endParaRPr sz="2400" dirty="0"/>
          </a:p>
          <a:p>
            <a:pPr marL="285750" marR="0" lvl="0" indent="-171450" algn="l" rtl="0">
              <a:spcBef>
                <a:spcPts val="0"/>
              </a:spcBef>
              <a:spcAft>
                <a:spcPts val="0"/>
              </a:spcAft>
              <a:buClr>
                <a:schemeClr val="dk1"/>
              </a:buClr>
              <a:buSzPts val="1800"/>
              <a:buFont typeface="Arial"/>
              <a:buNone/>
            </a:pPr>
            <a:endParaRPr sz="2400" dirty="0">
              <a:solidFill>
                <a:schemeClr val="dk1"/>
              </a:solidFill>
              <a:latin typeface="Calibri"/>
              <a:ea typeface="Calibri"/>
              <a:cs typeface="Calibri"/>
              <a:sym typeface="Calibri"/>
            </a:endParaRPr>
          </a:p>
          <a:p>
            <a:pPr marL="285750" marR="0" lvl="0" indent="-323850" algn="l" rtl="0">
              <a:spcBef>
                <a:spcPts val="0"/>
              </a:spcBef>
              <a:spcAft>
                <a:spcPts val="0"/>
              </a:spcAft>
              <a:buClr>
                <a:schemeClr val="dk1"/>
              </a:buClr>
              <a:buSzPts val="2400"/>
              <a:buFont typeface="Arial"/>
              <a:buChar char="•"/>
            </a:pPr>
            <a:r>
              <a:rPr lang="en-US" sz="2400" dirty="0">
                <a:solidFill>
                  <a:schemeClr val="dk1"/>
                </a:solidFill>
                <a:latin typeface="Calibri"/>
                <a:ea typeface="Calibri"/>
                <a:cs typeface="Calibri"/>
                <a:sym typeface="Calibri"/>
              </a:rPr>
              <a:t>Output </a:t>
            </a:r>
            <a:r>
              <a:rPr lang="en-US" sz="2400" b="1" dirty="0">
                <a:solidFill>
                  <a:srgbClr val="FF0000"/>
                </a:solidFill>
                <a:latin typeface="Calibri"/>
                <a:ea typeface="Calibri"/>
                <a:cs typeface="Calibri"/>
                <a:sym typeface="Calibri"/>
              </a:rPr>
              <a:t>5</a:t>
            </a:r>
            <a:r>
              <a:rPr lang="en-US" sz="2400" dirty="0">
                <a:solidFill>
                  <a:schemeClr val="dk1"/>
                </a:solidFill>
                <a:latin typeface="Calibri"/>
                <a:ea typeface="Calibri"/>
                <a:cs typeface="Calibri"/>
                <a:sym typeface="Calibri"/>
              </a:rPr>
              <a:t> recommendation </a:t>
            </a:r>
            <a:r>
              <a:rPr lang="en-US" sz="2400" dirty="0" smtClean="0">
                <a:solidFill>
                  <a:schemeClr val="dk1"/>
                </a:solidFill>
                <a:latin typeface="Calibri"/>
                <a:ea typeface="Calibri"/>
                <a:cs typeface="Calibri"/>
                <a:sym typeface="Calibri"/>
              </a:rPr>
              <a:t>movie</a:t>
            </a:r>
            <a:r>
              <a:rPr lang="en-US" altLang="zh-CN" sz="2400" dirty="0" smtClean="0">
                <a:solidFill>
                  <a:schemeClr val="dk1"/>
                </a:solidFill>
                <a:latin typeface="Calibri"/>
                <a:ea typeface="Calibri"/>
                <a:cs typeface="Calibri"/>
                <a:sym typeface="Calibri"/>
              </a:rPr>
              <a:t>s</a:t>
            </a:r>
            <a:r>
              <a:rPr lang="en-US" sz="2400" dirty="0" smtClean="0">
                <a:solidFill>
                  <a:schemeClr val="dk1"/>
                </a:solidFill>
                <a:latin typeface="Calibri"/>
                <a:ea typeface="Calibri"/>
                <a:cs typeface="Calibri"/>
                <a:sym typeface="Calibri"/>
              </a:rPr>
              <a:t> </a:t>
            </a:r>
            <a:r>
              <a:rPr lang="en-US" altLang="zh-CN" sz="2400" dirty="0" smtClean="0">
                <a:solidFill>
                  <a:schemeClr val="dk1"/>
                </a:solidFill>
                <a:latin typeface="Calibri"/>
                <a:ea typeface="Calibri"/>
                <a:cs typeface="Calibri"/>
                <a:sym typeface="Calibri"/>
              </a:rPr>
              <a:t>based</a:t>
            </a:r>
            <a:r>
              <a:rPr lang="zh-CN" altLang="en-US" sz="2400" dirty="0" smtClean="0">
                <a:solidFill>
                  <a:schemeClr val="dk1"/>
                </a:solidFill>
                <a:latin typeface="Calibri"/>
                <a:ea typeface="Calibri"/>
                <a:cs typeface="Calibri"/>
                <a:sym typeface="Calibri"/>
              </a:rPr>
              <a:t> </a:t>
            </a:r>
            <a:r>
              <a:rPr lang="en-US" altLang="zh-CN" sz="2400" dirty="0" smtClean="0">
                <a:solidFill>
                  <a:schemeClr val="dk1"/>
                </a:solidFill>
                <a:latin typeface="Calibri"/>
                <a:ea typeface="Calibri"/>
                <a:cs typeface="Calibri"/>
                <a:sym typeface="Calibri"/>
              </a:rPr>
              <a:t>on</a:t>
            </a:r>
            <a:r>
              <a:rPr lang="zh-CN" altLang="en-US" sz="2400" dirty="0" smtClean="0">
                <a:solidFill>
                  <a:schemeClr val="dk1"/>
                </a:solidFill>
                <a:latin typeface="Calibri"/>
                <a:ea typeface="Calibri"/>
                <a:cs typeface="Calibri"/>
                <a:sym typeface="Calibri"/>
              </a:rPr>
              <a:t> </a:t>
            </a:r>
            <a:r>
              <a:rPr lang="en-US" altLang="zh-CN" sz="2400" dirty="0" smtClean="0">
                <a:solidFill>
                  <a:schemeClr val="dk1"/>
                </a:solidFill>
                <a:latin typeface="Calibri"/>
                <a:ea typeface="Calibri"/>
                <a:cs typeface="Calibri"/>
                <a:sym typeface="Calibri"/>
              </a:rPr>
              <a:t>similar</a:t>
            </a:r>
            <a:r>
              <a:rPr lang="zh-CN" altLang="en-US" sz="2400" dirty="0" smtClean="0">
                <a:solidFill>
                  <a:schemeClr val="dk1"/>
                </a:solidFill>
                <a:latin typeface="Calibri"/>
                <a:ea typeface="Calibri"/>
                <a:cs typeface="Calibri"/>
                <a:sym typeface="Calibri"/>
              </a:rPr>
              <a:t> </a:t>
            </a:r>
            <a:r>
              <a:rPr lang="en-US" altLang="zh-CN" sz="2400" dirty="0" smtClean="0">
                <a:solidFill>
                  <a:schemeClr val="dk1"/>
                </a:solidFill>
                <a:latin typeface="Calibri"/>
                <a:ea typeface="Calibri"/>
                <a:cs typeface="Calibri"/>
                <a:sym typeface="Calibri"/>
              </a:rPr>
              <a:t>users’</a:t>
            </a:r>
            <a:r>
              <a:rPr lang="zh-CN" altLang="en-US" sz="2400" dirty="0" smtClean="0">
                <a:solidFill>
                  <a:schemeClr val="dk1"/>
                </a:solidFill>
                <a:latin typeface="Calibri"/>
                <a:ea typeface="Calibri"/>
                <a:cs typeface="Calibri"/>
                <a:sym typeface="Calibri"/>
              </a:rPr>
              <a:t> </a:t>
            </a:r>
            <a:r>
              <a:rPr lang="en-US" altLang="zh-CN" sz="2400" dirty="0" smtClean="0">
                <a:solidFill>
                  <a:schemeClr val="dk1"/>
                </a:solidFill>
                <a:latin typeface="Calibri"/>
                <a:ea typeface="Calibri"/>
                <a:cs typeface="Calibri"/>
                <a:sym typeface="Calibri"/>
              </a:rPr>
              <a:t>records</a:t>
            </a:r>
            <a:endParaRPr sz="2400" dirty="0"/>
          </a:p>
          <a:p>
            <a:pPr marL="285750" marR="0" lvl="0" indent="-171450" algn="l" rtl="0">
              <a:spcBef>
                <a:spcPts val="0"/>
              </a:spcBef>
              <a:spcAft>
                <a:spcPts val="0"/>
              </a:spcAft>
              <a:buClr>
                <a:schemeClr val="dk1"/>
              </a:buClr>
              <a:buSzPts val="1800"/>
              <a:buFont typeface="Arial"/>
              <a:buNone/>
            </a:pPr>
            <a:endParaRPr sz="2400" dirty="0">
              <a:solidFill>
                <a:schemeClr val="dk1"/>
              </a:solidFill>
              <a:latin typeface="Calibri"/>
              <a:ea typeface="Calibri"/>
              <a:cs typeface="Calibri"/>
              <a:sym typeface="Calibri"/>
            </a:endParaRPr>
          </a:p>
          <a:p>
            <a:pPr marL="285750" marR="0" lvl="0" indent="-323850" algn="l" rtl="0">
              <a:spcBef>
                <a:spcPts val="0"/>
              </a:spcBef>
              <a:spcAft>
                <a:spcPts val="0"/>
              </a:spcAft>
              <a:buClr>
                <a:schemeClr val="dk1"/>
              </a:buClr>
              <a:buSzPts val="2400"/>
              <a:buFont typeface="Arial"/>
              <a:buChar char="•"/>
            </a:pPr>
            <a:r>
              <a:rPr lang="en-US" sz="2400" dirty="0">
                <a:solidFill>
                  <a:schemeClr val="dk1"/>
                </a:solidFill>
                <a:latin typeface="Calibri"/>
                <a:ea typeface="Calibri"/>
                <a:cs typeface="Calibri"/>
                <a:sym typeface="Calibri"/>
              </a:rPr>
              <a:t>Conduct the recommendation process recursively for the </a:t>
            </a:r>
            <a:r>
              <a:rPr lang="en-US" sz="2400" b="1" dirty="0">
                <a:solidFill>
                  <a:srgbClr val="FF0000"/>
                </a:solidFill>
                <a:latin typeface="Calibri"/>
                <a:ea typeface="Calibri"/>
                <a:cs typeface="Calibri"/>
                <a:sym typeface="Calibri"/>
              </a:rPr>
              <a:t>5 </a:t>
            </a:r>
            <a:r>
              <a:rPr lang="en-US" sz="2400" dirty="0">
                <a:solidFill>
                  <a:schemeClr val="dk1"/>
                </a:solidFill>
                <a:latin typeface="Calibri"/>
                <a:ea typeface="Calibri"/>
                <a:cs typeface="Calibri"/>
                <a:sym typeface="Calibri"/>
              </a:rPr>
              <a:t>recommendation </a:t>
            </a:r>
            <a:r>
              <a:rPr lang="en-US" sz="2400" dirty="0" smtClean="0">
                <a:solidFill>
                  <a:schemeClr val="dk1"/>
                </a:solidFill>
                <a:latin typeface="Calibri"/>
                <a:ea typeface="Calibri"/>
                <a:cs typeface="Calibri"/>
                <a:sym typeface="Calibri"/>
              </a:rPr>
              <a:t>movie</a:t>
            </a:r>
            <a:r>
              <a:rPr lang="en-US" altLang="zh-CN" sz="2400" dirty="0" smtClean="0">
                <a:solidFill>
                  <a:schemeClr val="dk1"/>
                </a:solidFill>
                <a:latin typeface="Calibri"/>
                <a:ea typeface="Calibri"/>
                <a:cs typeface="Calibri"/>
                <a:sym typeface="Calibri"/>
              </a:rPr>
              <a:t>s</a:t>
            </a:r>
            <a:endParaRPr sz="2400" dirty="0"/>
          </a:p>
          <a:p>
            <a:pPr marL="285750" marR="0" lvl="0" indent="-171450" algn="l" rtl="0">
              <a:spcBef>
                <a:spcPts val="0"/>
              </a:spcBef>
              <a:spcAft>
                <a:spcPts val="0"/>
              </a:spcAft>
              <a:buClr>
                <a:schemeClr val="dk1"/>
              </a:buClr>
              <a:buSzPts val="1800"/>
              <a:buFont typeface="Arial"/>
              <a:buNone/>
            </a:pPr>
            <a:endParaRPr sz="2400" b="1" dirty="0">
              <a:solidFill>
                <a:srgbClr val="FF0000"/>
              </a:solidFill>
              <a:latin typeface="Calibri"/>
              <a:ea typeface="Calibri"/>
              <a:cs typeface="Calibri"/>
              <a:sym typeface="Calibri"/>
            </a:endParaRPr>
          </a:p>
          <a:p>
            <a:pPr marL="285750" marR="0" lvl="0" indent="-323850" algn="l" rtl="0">
              <a:spcBef>
                <a:spcPts val="0"/>
              </a:spcBef>
              <a:spcAft>
                <a:spcPts val="0"/>
              </a:spcAft>
              <a:buClr>
                <a:schemeClr val="dk1"/>
              </a:buClr>
              <a:buSzPts val="2400"/>
              <a:buFont typeface="Arial"/>
              <a:buChar char="•"/>
            </a:pPr>
            <a:r>
              <a:rPr lang="en-US" sz="2400" dirty="0">
                <a:solidFill>
                  <a:schemeClr val="dk1"/>
                </a:solidFill>
                <a:latin typeface="Calibri"/>
                <a:ea typeface="Calibri"/>
                <a:cs typeface="Calibri"/>
                <a:sym typeface="Calibri"/>
              </a:rPr>
              <a:t>Output of a two layer radial tree</a:t>
            </a:r>
            <a:endParaRPr sz="2400" dirty="0">
              <a:solidFill>
                <a:schemeClr val="dk1"/>
              </a:solidFill>
              <a:latin typeface="Calibri"/>
              <a:ea typeface="Calibri"/>
              <a:cs typeface="Calibri"/>
              <a:sym typeface="Calibri"/>
            </a:endParaRPr>
          </a:p>
        </p:txBody>
      </p:sp>
      <p:sp>
        <p:nvSpPr>
          <p:cNvPr id="113" name="Google Shape;113;p13"/>
          <p:cNvSpPr txBox="1"/>
          <p:nvPr/>
        </p:nvSpPr>
        <p:spPr>
          <a:xfrm>
            <a:off x="7363900" y="6640525"/>
            <a:ext cx="5407200" cy="66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000">
                <a:solidFill>
                  <a:srgbClr val="666666"/>
                </a:solidFill>
              </a:rPr>
              <a:t>Source:https://towardsdatascience.com/how-to-build-from-scratch-a-content-based-movie-recommender-with-natural-language-processing-25ad400eb243</a:t>
            </a:r>
            <a:endParaRPr sz="1000">
              <a:solidFill>
                <a:srgbClr val="666666"/>
              </a:soli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14" descr="https://lh6.googleusercontent.com/E5Tj6ETuO5V47dxZig9Ip_jyO5IUKget6_TPRXobOPOpcQo8h6xeg0mfjozJx9eej82EwNSWs1bwCYzlkPMHaFOfsLzsxhe-nTbmCU47sib-VJkWbZJ7dOEN8l7BIjQmqekbZP3t"/>
          <p:cNvPicPr preferRelativeResize="0"/>
          <p:nvPr/>
        </p:nvPicPr>
        <p:blipFill rotWithShape="1">
          <a:blip r:embed="rId3">
            <a:alphaModFix/>
          </a:blip>
          <a:srcRect/>
          <a:stretch/>
        </p:blipFill>
        <p:spPr>
          <a:xfrm>
            <a:off x="503149" y="960435"/>
            <a:ext cx="3307976" cy="3859306"/>
          </a:xfrm>
          <a:prstGeom prst="rect">
            <a:avLst/>
          </a:prstGeom>
          <a:noFill/>
          <a:ln>
            <a:noFill/>
          </a:ln>
        </p:spPr>
      </p:pic>
      <p:pic>
        <p:nvPicPr>
          <p:cNvPr id="120" name="Google Shape;120;p14" descr="https://lh5.googleusercontent.com/fX9hOdB17ulJ8TSbD6nJVb5B2AIOC7J95cSfKaSRfDn3IRBmFo03FHGRHCT6KFjvkXK2YnWHF_B6StTYaqsUC9LNCvp9STx-dPBl-wOXD43M865DDKhF_rwDcQMYkDFigpyu7I4f"/>
          <p:cNvPicPr preferRelativeResize="0"/>
          <p:nvPr/>
        </p:nvPicPr>
        <p:blipFill rotWithShape="1">
          <a:blip r:embed="rId4">
            <a:alphaModFix/>
          </a:blip>
          <a:srcRect/>
          <a:stretch/>
        </p:blipFill>
        <p:spPr>
          <a:xfrm>
            <a:off x="3811124" y="960435"/>
            <a:ext cx="4218311" cy="3859306"/>
          </a:xfrm>
          <a:prstGeom prst="rect">
            <a:avLst/>
          </a:prstGeom>
          <a:noFill/>
          <a:ln>
            <a:noFill/>
          </a:ln>
        </p:spPr>
      </p:pic>
      <p:pic>
        <p:nvPicPr>
          <p:cNvPr id="121" name="Google Shape;121;p14" descr="https://lh5.googleusercontent.com/tbdnFcBBXKIbn0zcgizsN18ObSnz-4kZDPBsAdQqCOKOBEGdPVulJnzkuOvmY9Y4SZmqHSIKdXBHk7jb6ioPNz5MnD7aQSwI6Mr4A7y--05U9M_4lpWH7MKcTJWXqh4dQzky6gBK"/>
          <p:cNvPicPr preferRelativeResize="0"/>
          <p:nvPr/>
        </p:nvPicPr>
        <p:blipFill rotWithShape="1">
          <a:blip r:embed="rId5">
            <a:alphaModFix/>
          </a:blip>
          <a:srcRect/>
          <a:stretch/>
        </p:blipFill>
        <p:spPr>
          <a:xfrm>
            <a:off x="8029435" y="960435"/>
            <a:ext cx="4088572" cy="3859306"/>
          </a:xfrm>
          <a:prstGeom prst="rect">
            <a:avLst/>
          </a:prstGeom>
          <a:noFill/>
          <a:ln>
            <a:noFill/>
          </a:ln>
        </p:spPr>
      </p:pic>
      <p:sp>
        <p:nvSpPr>
          <p:cNvPr id="122" name="Google Shape;122;p14"/>
          <p:cNvSpPr txBox="1"/>
          <p:nvPr/>
        </p:nvSpPr>
        <p:spPr>
          <a:xfrm>
            <a:off x="503148" y="5272509"/>
            <a:ext cx="3307975" cy="73866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Root Node </a:t>
            </a:r>
            <a:r>
              <a:rPr lang="en-US" sz="2000">
                <a:solidFill>
                  <a:schemeClr val="dk1"/>
                </a:solidFill>
                <a:latin typeface="Calibri"/>
                <a:ea typeface="Calibri"/>
                <a:cs typeface="Calibri"/>
                <a:sym typeface="Calibri"/>
              </a:rPr>
              <a:t>– Click the movie if you are interested </a:t>
            </a:r>
            <a:endParaRPr sz="2000">
              <a:solidFill>
                <a:schemeClr val="dk1"/>
              </a:solidFill>
              <a:latin typeface="Calibri"/>
              <a:ea typeface="Calibri"/>
              <a:cs typeface="Calibri"/>
              <a:sym typeface="Calibri"/>
            </a:endParaRPr>
          </a:p>
        </p:txBody>
      </p:sp>
      <p:sp>
        <p:nvSpPr>
          <p:cNvPr id="123" name="Google Shape;123;p14"/>
          <p:cNvSpPr txBox="1"/>
          <p:nvPr/>
        </p:nvSpPr>
        <p:spPr>
          <a:xfrm>
            <a:off x="4038707" y="5110543"/>
            <a:ext cx="3763143" cy="166199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dirty="0">
                <a:solidFill>
                  <a:schemeClr val="dk1"/>
                </a:solidFill>
                <a:latin typeface="Calibri"/>
                <a:ea typeface="Calibri"/>
                <a:cs typeface="Calibri"/>
                <a:sym typeface="Calibri"/>
              </a:rPr>
              <a:t>First layer of recommendation </a:t>
            </a:r>
            <a:r>
              <a:rPr lang="en-US" sz="2000" dirty="0">
                <a:solidFill>
                  <a:schemeClr val="dk1"/>
                </a:solidFill>
                <a:latin typeface="Calibri"/>
                <a:ea typeface="Calibri"/>
                <a:cs typeface="Calibri"/>
                <a:sym typeface="Calibri"/>
              </a:rPr>
              <a:t>–  the system </a:t>
            </a:r>
            <a:r>
              <a:rPr lang="en-US" altLang="zh-CN" sz="2000" dirty="0" smtClean="0">
                <a:solidFill>
                  <a:schemeClr val="dk1"/>
                </a:solidFill>
                <a:latin typeface="Calibri"/>
                <a:ea typeface="Calibri"/>
                <a:cs typeface="Calibri"/>
                <a:sym typeface="Calibri"/>
              </a:rPr>
              <a:t>will</a:t>
            </a:r>
            <a:r>
              <a:rPr lang="zh-CN" altLang="en-US" sz="2000" dirty="0" smtClean="0">
                <a:solidFill>
                  <a:schemeClr val="dk1"/>
                </a:solidFill>
                <a:latin typeface="Calibri"/>
                <a:ea typeface="Calibri"/>
                <a:cs typeface="Calibri"/>
                <a:sym typeface="Calibri"/>
              </a:rPr>
              <a:t> </a:t>
            </a:r>
            <a:r>
              <a:rPr lang="en-US" sz="2000" dirty="0" smtClean="0">
                <a:solidFill>
                  <a:schemeClr val="dk1"/>
                </a:solidFill>
                <a:latin typeface="Calibri"/>
                <a:ea typeface="Calibri"/>
                <a:cs typeface="Calibri"/>
                <a:sym typeface="Calibri"/>
              </a:rPr>
              <a:t>recommend </a:t>
            </a:r>
            <a:r>
              <a:rPr lang="en-US" sz="2000" dirty="0">
                <a:solidFill>
                  <a:schemeClr val="dk1"/>
                </a:solidFill>
                <a:latin typeface="Calibri"/>
                <a:ea typeface="Calibri"/>
                <a:cs typeface="Calibri"/>
                <a:sym typeface="Calibri"/>
              </a:rPr>
              <a:t>five movies from the root node using collaborative filter methodology</a:t>
            </a:r>
            <a:endParaRPr sz="2000" dirty="0">
              <a:solidFill>
                <a:schemeClr val="dk1"/>
              </a:solidFill>
              <a:latin typeface="Calibri"/>
              <a:ea typeface="Calibri"/>
              <a:cs typeface="Calibri"/>
              <a:sym typeface="Calibri"/>
            </a:endParaRPr>
          </a:p>
        </p:txBody>
      </p:sp>
      <p:sp>
        <p:nvSpPr>
          <p:cNvPr id="124" name="Google Shape;124;p14"/>
          <p:cNvSpPr txBox="1"/>
          <p:nvPr/>
        </p:nvSpPr>
        <p:spPr>
          <a:xfrm>
            <a:off x="8029434" y="5111650"/>
            <a:ext cx="4088573" cy="138499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dirty="0">
                <a:solidFill>
                  <a:schemeClr val="dk1"/>
                </a:solidFill>
                <a:latin typeface="Calibri"/>
                <a:ea typeface="Calibri"/>
                <a:cs typeface="Calibri"/>
                <a:sym typeface="Calibri"/>
              </a:rPr>
              <a:t>Second layer of recommendation </a:t>
            </a:r>
            <a:r>
              <a:rPr lang="en-US" sz="2000" dirty="0">
                <a:solidFill>
                  <a:schemeClr val="dk1"/>
                </a:solidFill>
                <a:latin typeface="Calibri"/>
                <a:ea typeface="Calibri"/>
                <a:cs typeface="Calibri"/>
                <a:sym typeface="Calibri"/>
              </a:rPr>
              <a:t>– the system </a:t>
            </a:r>
            <a:r>
              <a:rPr lang="en-US" sz="2000" dirty="0" smtClean="0">
                <a:solidFill>
                  <a:schemeClr val="dk1"/>
                </a:solidFill>
                <a:latin typeface="Calibri"/>
                <a:ea typeface="Calibri"/>
                <a:cs typeface="Calibri"/>
                <a:sym typeface="Calibri"/>
              </a:rPr>
              <a:t>recommend </a:t>
            </a:r>
            <a:r>
              <a:rPr lang="en-US" sz="2000" dirty="0">
                <a:solidFill>
                  <a:schemeClr val="dk1"/>
                </a:solidFill>
                <a:latin typeface="Calibri"/>
                <a:ea typeface="Calibri"/>
                <a:cs typeface="Calibri"/>
                <a:sym typeface="Calibri"/>
              </a:rPr>
              <a:t>movies based on the children nodes in the first layer</a:t>
            </a:r>
            <a:endParaRPr sz="2000" dirty="0">
              <a:solidFill>
                <a:schemeClr val="dk1"/>
              </a:solidFill>
              <a:latin typeface="Calibri"/>
              <a:ea typeface="Calibri"/>
              <a:cs typeface="Calibri"/>
              <a:sym typeface="Calibri"/>
            </a:endParaRPr>
          </a:p>
        </p:txBody>
      </p:sp>
      <p:sp>
        <p:nvSpPr>
          <p:cNvPr id="125" name="Google Shape;125;p14"/>
          <p:cNvSpPr txBox="1"/>
          <p:nvPr/>
        </p:nvSpPr>
        <p:spPr>
          <a:xfrm>
            <a:off x="174975" y="241900"/>
            <a:ext cx="10515600" cy="13257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4400"/>
              <a:buFont typeface="Calibri"/>
              <a:buNone/>
            </a:pPr>
            <a:r>
              <a:rPr lang="en-US" sz="3200">
                <a:solidFill>
                  <a:schemeClr val="dk1"/>
                </a:solidFill>
                <a:latin typeface="Calibri"/>
                <a:ea typeface="Calibri"/>
                <a:cs typeface="Calibri"/>
                <a:sym typeface="Calibri"/>
              </a:rPr>
              <a:t>6. Movie Recommendation System—Radial tree visualization</a:t>
            </a:r>
            <a:endParaRPr sz="3200">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5"/>
          <p:cNvSpPr/>
          <p:nvPr/>
        </p:nvSpPr>
        <p:spPr>
          <a:xfrm>
            <a:off x="817453" y="1199980"/>
            <a:ext cx="11217889" cy="4045517"/>
          </a:xfrm>
          <a:custGeom>
            <a:avLst/>
            <a:gdLst/>
            <a:ahLst/>
            <a:cxnLst/>
            <a:rect l="l" t="t" r="r" b="b"/>
            <a:pathLst>
              <a:path w="11217889" h="4045517" extrusionOk="0">
                <a:moveTo>
                  <a:pt x="8105493" y="9081"/>
                </a:moveTo>
                <a:lnTo>
                  <a:pt x="10717751" y="9081"/>
                </a:lnTo>
                <a:lnTo>
                  <a:pt x="11217889" y="4045517"/>
                </a:lnTo>
                <a:lnTo>
                  <a:pt x="8605631" y="4045517"/>
                </a:lnTo>
                <a:close/>
                <a:moveTo>
                  <a:pt x="2701831" y="0"/>
                </a:moveTo>
                <a:lnTo>
                  <a:pt x="5314088" y="0"/>
                </a:lnTo>
                <a:lnTo>
                  <a:pt x="5814226" y="4036436"/>
                </a:lnTo>
                <a:lnTo>
                  <a:pt x="3201968" y="4036436"/>
                </a:lnTo>
                <a:close/>
                <a:moveTo>
                  <a:pt x="0" y="0"/>
                </a:moveTo>
                <a:lnTo>
                  <a:pt x="2612259" y="0"/>
                </a:lnTo>
                <a:lnTo>
                  <a:pt x="3112397" y="4036436"/>
                </a:lnTo>
                <a:lnTo>
                  <a:pt x="500138" y="4036436"/>
                </a:lnTo>
                <a:close/>
                <a:moveTo>
                  <a:pt x="5403660" y="0"/>
                </a:moveTo>
                <a:lnTo>
                  <a:pt x="8015918" y="0"/>
                </a:lnTo>
                <a:lnTo>
                  <a:pt x="8516056" y="4036436"/>
                </a:lnTo>
                <a:lnTo>
                  <a:pt x="5903798" y="4036436"/>
                </a:lnTo>
                <a:close/>
              </a:path>
            </a:pathLst>
          </a:cu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2" name="Google Shape;132;p15"/>
          <p:cNvSpPr txBox="1"/>
          <p:nvPr/>
        </p:nvSpPr>
        <p:spPr>
          <a:xfrm>
            <a:off x="5456650" y="5774725"/>
            <a:ext cx="3933300" cy="8658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4400"/>
              <a:buFont typeface="Calibri"/>
              <a:buNone/>
            </a:pPr>
            <a:r>
              <a:rPr lang="en-US" sz="3200">
                <a:solidFill>
                  <a:schemeClr val="dk1"/>
                </a:solidFill>
                <a:latin typeface="Calibri"/>
                <a:ea typeface="Calibri"/>
                <a:cs typeface="Calibri"/>
                <a:sym typeface="Calibri"/>
              </a:rPr>
              <a:t>Live Demo…...</a:t>
            </a:r>
            <a:endParaRPr sz="3200">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6"/>
          <p:cNvSpPr txBox="1"/>
          <p:nvPr/>
        </p:nvSpPr>
        <p:spPr>
          <a:xfrm>
            <a:off x="1171575" y="2458350"/>
            <a:ext cx="10508700" cy="13185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4400"/>
              <a:buFont typeface="Calibri"/>
              <a:buNone/>
            </a:pPr>
            <a:r>
              <a:rPr lang="en-US" sz="6000">
                <a:solidFill>
                  <a:schemeClr val="dk1"/>
                </a:solidFill>
                <a:latin typeface="Calibri"/>
                <a:ea typeface="Calibri"/>
                <a:cs typeface="Calibri"/>
                <a:sym typeface="Calibri"/>
              </a:rPr>
              <a:t>Thank you!</a:t>
            </a:r>
            <a:endParaRPr sz="6000">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7"/>
          <p:cNvSpPr/>
          <p:nvPr/>
        </p:nvSpPr>
        <p:spPr>
          <a:xfrm>
            <a:off x="353" y="199"/>
            <a:ext cx="12858044" cy="7232253"/>
          </a:xfrm>
          <a:prstGeom prst="rect">
            <a:avLst/>
          </a:prstGeom>
          <a:blipFill rotWithShape="1">
            <a:blip r:embed="rId3">
              <a:alphaModFix/>
            </a:blip>
            <a:stretch>
              <a:fillRect/>
            </a:stretch>
          </a:blipFill>
          <a:ln>
            <a:noFill/>
          </a:ln>
        </p:spPr>
        <p:txBody>
          <a:bodyPr spcFirstLastPara="1" wrap="square" lIns="128550" tIns="64275" rIns="128550" bIns="64275"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45" name="Google Shape;145;p17"/>
          <p:cNvSpPr/>
          <p:nvPr/>
        </p:nvSpPr>
        <p:spPr>
          <a:xfrm>
            <a:off x="1078819" y="931924"/>
            <a:ext cx="6161700" cy="7386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chemeClr val="accent1"/>
              </a:buClr>
              <a:buSzPts val="4799"/>
              <a:buFont typeface="Arial"/>
              <a:buNone/>
            </a:pPr>
            <a:r>
              <a:rPr lang="en-US" sz="6000" b="1">
                <a:solidFill>
                  <a:schemeClr val="accent1"/>
                </a:solidFill>
                <a:latin typeface="Arial"/>
                <a:ea typeface="Arial"/>
                <a:cs typeface="Arial"/>
                <a:sym typeface="Arial"/>
              </a:rPr>
              <a:t>Q&amp;A</a:t>
            </a:r>
            <a:endParaRPr sz="6000" b="1">
              <a:solidFill>
                <a:schemeClr val="accent1"/>
              </a:solidFill>
              <a:latin typeface="Arial"/>
              <a:ea typeface="Arial"/>
              <a:cs typeface="Arial"/>
              <a:sym typeface="Aria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
        <p:cNvGrpSpPr/>
        <p:nvPr/>
      </p:nvGrpSpPr>
      <p:grpSpPr>
        <a:xfrm>
          <a:off x="0" y="0"/>
          <a:ext cx="0" cy="0"/>
          <a:chOff x="0" y="0"/>
          <a:chExt cx="0" cy="0"/>
        </a:xfrm>
      </p:grpSpPr>
      <p:sp>
        <p:nvSpPr>
          <p:cNvPr id="29" name="Google Shape;29;p4"/>
          <p:cNvSpPr txBox="1"/>
          <p:nvPr/>
        </p:nvSpPr>
        <p:spPr>
          <a:xfrm>
            <a:off x="838200" y="392019"/>
            <a:ext cx="10515600" cy="1325563"/>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Motivation and Tasks</a:t>
            </a:r>
            <a:endParaRPr sz="4400">
              <a:solidFill>
                <a:schemeClr val="dk1"/>
              </a:solidFill>
              <a:latin typeface="Calibri"/>
              <a:ea typeface="Calibri"/>
              <a:cs typeface="Calibri"/>
              <a:sym typeface="Calibri"/>
            </a:endParaRPr>
          </a:p>
        </p:txBody>
      </p:sp>
      <p:sp>
        <p:nvSpPr>
          <p:cNvPr id="30" name="Google Shape;30;p4"/>
          <p:cNvSpPr txBox="1"/>
          <p:nvPr/>
        </p:nvSpPr>
        <p:spPr>
          <a:xfrm>
            <a:off x="967400" y="3558625"/>
            <a:ext cx="9524700" cy="2560500"/>
          </a:xfrm>
          <a:prstGeom prst="rect">
            <a:avLst/>
          </a:prstGeom>
          <a:noFill/>
          <a:ln>
            <a:noFill/>
          </a:ln>
        </p:spPr>
        <p:txBody>
          <a:bodyPr spcFirstLastPara="1" wrap="square" lIns="91425" tIns="45700" rIns="91425" bIns="45700" anchor="t" anchorCtr="0">
            <a:noAutofit/>
          </a:bodyPr>
          <a:lstStyle/>
          <a:p>
            <a:pPr marL="228600" marR="0" lvl="0" indent="-241300" algn="l" rtl="0">
              <a:lnSpc>
                <a:spcPct val="90000"/>
              </a:lnSpc>
              <a:spcBef>
                <a:spcPts val="0"/>
              </a:spcBef>
              <a:spcAft>
                <a:spcPts val="0"/>
              </a:spcAft>
              <a:buClr>
                <a:schemeClr val="dk1"/>
              </a:buClr>
              <a:buSzPts val="2600"/>
              <a:buFont typeface="Arial"/>
              <a:buChar char="•"/>
            </a:pPr>
            <a:r>
              <a:rPr lang="en-US" sz="2600">
                <a:solidFill>
                  <a:schemeClr val="dk1"/>
                </a:solidFill>
                <a:latin typeface="Calibri"/>
                <a:ea typeface="Calibri"/>
                <a:cs typeface="Calibri"/>
                <a:sym typeface="Calibri"/>
              </a:rPr>
              <a:t>What type of movies are among the most popular? </a:t>
            </a:r>
            <a:endParaRPr sz="2600"/>
          </a:p>
          <a:p>
            <a:pPr marL="228600" marR="0" lvl="0" indent="-241300" algn="l" rtl="0">
              <a:lnSpc>
                <a:spcPct val="90000"/>
              </a:lnSpc>
              <a:spcBef>
                <a:spcPts val="1000"/>
              </a:spcBef>
              <a:spcAft>
                <a:spcPts val="0"/>
              </a:spcAft>
              <a:buClr>
                <a:schemeClr val="dk1"/>
              </a:buClr>
              <a:buSzPts val="2600"/>
              <a:buFont typeface="Arial"/>
              <a:buChar char="•"/>
            </a:pPr>
            <a:r>
              <a:rPr lang="en-US" sz="2600">
                <a:solidFill>
                  <a:schemeClr val="dk1"/>
                </a:solidFill>
                <a:latin typeface="Calibri"/>
                <a:ea typeface="Calibri"/>
                <a:cs typeface="Calibri"/>
                <a:sym typeface="Calibri"/>
              </a:rPr>
              <a:t>How many differences are there among different users’ tastes? </a:t>
            </a:r>
            <a:endParaRPr sz="2600"/>
          </a:p>
          <a:p>
            <a:pPr marL="228600" marR="0" lvl="0" indent="-241300" algn="l" rtl="0">
              <a:lnSpc>
                <a:spcPct val="90000"/>
              </a:lnSpc>
              <a:spcBef>
                <a:spcPts val="1000"/>
              </a:spcBef>
              <a:spcAft>
                <a:spcPts val="0"/>
              </a:spcAft>
              <a:buClr>
                <a:schemeClr val="dk1"/>
              </a:buClr>
              <a:buSzPts val="2600"/>
              <a:buFont typeface="Arial"/>
              <a:buChar char="•"/>
            </a:pPr>
            <a:r>
              <a:rPr lang="en-US" sz="2600">
                <a:solidFill>
                  <a:schemeClr val="dk1"/>
                </a:solidFill>
                <a:latin typeface="Calibri"/>
                <a:ea typeface="Calibri"/>
                <a:cs typeface="Calibri"/>
                <a:sym typeface="Calibri"/>
              </a:rPr>
              <a:t>How does the movie recommendation system work to accurately recommend related movies to users?</a:t>
            </a:r>
            <a:endParaRPr sz="2600">
              <a:solidFill>
                <a:schemeClr val="dk1"/>
              </a:solidFill>
              <a:latin typeface="Calibri"/>
              <a:ea typeface="Calibri"/>
              <a:cs typeface="Calibri"/>
              <a:sym typeface="Calibri"/>
            </a:endParaRPr>
          </a:p>
        </p:txBody>
      </p:sp>
      <p:sp>
        <p:nvSpPr>
          <p:cNvPr id="31" name="Google Shape;31;p4"/>
          <p:cNvSpPr txBox="1"/>
          <p:nvPr/>
        </p:nvSpPr>
        <p:spPr>
          <a:xfrm>
            <a:off x="967409" y="1590651"/>
            <a:ext cx="10614991" cy="1323439"/>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None/>
            </a:pPr>
            <a:r>
              <a:rPr lang="en-US" sz="2600" dirty="0">
                <a:solidFill>
                  <a:schemeClr val="dk1"/>
                </a:solidFill>
                <a:latin typeface="Calibri"/>
                <a:ea typeface="Calibri"/>
                <a:cs typeface="Calibri"/>
                <a:sym typeface="Calibri"/>
              </a:rPr>
              <a:t>Movies are now an inseparable component of people’s daily life. The trend of the movie industry is highly dependent on audiences’ taste and preference over time. There are several questions that </a:t>
            </a:r>
            <a:r>
              <a:rPr lang="en-US" sz="2600" dirty="0" smtClean="0">
                <a:solidFill>
                  <a:schemeClr val="dk1"/>
                </a:solidFill>
                <a:latin typeface="Calibri"/>
                <a:ea typeface="Calibri"/>
                <a:cs typeface="Calibri"/>
                <a:sym typeface="Calibri"/>
              </a:rPr>
              <a:t>motivate </a:t>
            </a:r>
            <a:r>
              <a:rPr lang="en-US" sz="2600" dirty="0">
                <a:solidFill>
                  <a:schemeClr val="dk1"/>
                </a:solidFill>
                <a:latin typeface="Calibri"/>
                <a:ea typeface="Calibri"/>
                <a:cs typeface="Calibri"/>
                <a:sym typeface="Calibri"/>
              </a:rPr>
              <a:t>us to select this topic: </a:t>
            </a:r>
            <a:endParaRPr sz="2600" dirty="0"/>
          </a:p>
          <a:p>
            <a:pPr marL="0" marR="0" lvl="0" indent="0" algn="l" rtl="0">
              <a:lnSpc>
                <a:spcPct val="115000"/>
              </a:lnSpc>
              <a:spcBef>
                <a:spcPts val="0"/>
              </a:spcBef>
              <a:spcAft>
                <a:spcPts val="0"/>
              </a:spcAft>
              <a:buNone/>
            </a:pPr>
            <a:endParaRPr sz="2600" dirty="0">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6"/>
        <p:cNvGrpSpPr/>
        <p:nvPr/>
      </p:nvGrpSpPr>
      <p:grpSpPr>
        <a:xfrm>
          <a:off x="0" y="0"/>
          <a:ext cx="0" cy="0"/>
          <a:chOff x="0" y="0"/>
          <a:chExt cx="0" cy="0"/>
        </a:xfrm>
      </p:grpSpPr>
      <p:sp>
        <p:nvSpPr>
          <p:cNvPr id="37" name="Google Shape;37;p5"/>
          <p:cNvSpPr txBox="1"/>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Data Description</a:t>
            </a:r>
            <a:endParaRPr sz="4400">
              <a:solidFill>
                <a:schemeClr val="dk1"/>
              </a:solidFill>
              <a:latin typeface="Calibri"/>
              <a:ea typeface="Calibri"/>
              <a:cs typeface="Calibri"/>
              <a:sym typeface="Calibri"/>
            </a:endParaRPr>
          </a:p>
        </p:txBody>
      </p:sp>
      <p:sp>
        <p:nvSpPr>
          <p:cNvPr id="38" name="Google Shape;38;p5"/>
          <p:cNvSpPr txBo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marR="0" lvl="0" indent="-228600" algn="l" rtl="0">
              <a:lnSpc>
                <a:spcPct val="100000"/>
              </a:lnSpc>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1M MovieLens Data: </a:t>
            </a:r>
            <a:endParaRPr/>
          </a:p>
          <a:p>
            <a:pPr marL="228600" marR="0" lvl="0" indent="-228600" algn="l" rtl="0">
              <a:lnSpc>
                <a:spcPct val="100000"/>
              </a:lnSpc>
              <a:spcBef>
                <a:spcPts val="1000"/>
              </a:spcBef>
              <a:spcAft>
                <a:spcPts val="0"/>
              </a:spcAft>
              <a:buClr>
                <a:srgbClr val="FF0000"/>
              </a:buClr>
              <a:buSzPts val="2800"/>
              <a:buFont typeface="Arial"/>
              <a:buChar char="•"/>
            </a:pPr>
            <a:r>
              <a:rPr lang="en-US" sz="2800" b="1">
                <a:solidFill>
                  <a:srgbClr val="FF0000"/>
                </a:solidFill>
                <a:latin typeface="Calibri"/>
                <a:ea typeface="Calibri"/>
                <a:cs typeface="Calibri"/>
                <a:sym typeface="Calibri"/>
              </a:rPr>
              <a:t>1,000,209</a:t>
            </a:r>
            <a:r>
              <a:rPr lang="en-US" sz="2800">
                <a:solidFill>
                  <a:schemeClr val="dk1"/>
                </a:solidFill>
                <a:latin typeface="Calibri"/>
                <a:ea typeface="Calibri"/>
                <a:cs typeface="Calibri"/>
                <a:sym typeface="Calibri"/>
              </a:rPr>
              <a:t> anonymous ratings made during 2000 to 2003</a:t>
            </a:r>
            <a:endParaRPr/>
          </a:p>
          <a:p>
            <a:pPr marL="228600" marR="0" lvl="0" indent="-228600" algn="l" rtl="0">
              <a:lnSpc>
                <a:spcPct val="100000"/>
              </a:lnSpc>
              <a:spcBef>
                <a:spcPts val="1000"/>
              </a:spcBef>
              <a:spcAft>
                <a:spcPts val="0"/>
              </a:spcAft>
              <a:buClr>
                <a:srgbClr val="FF0000"/>
              </a:buClr>
              <a:buSzPts val="2800"/>
              <a:buFont typeface="Arial"/>
              <a:buChar char="•"/>
            </a:pPr>
            <a:r>
              <a:rPr lang="en-US" sz="2800" b="1">
                <a:solidFill>
                  <a:srgbClr val="FF0000"/>
                </a:solidFill>
                <a:latin typeface="Calibri"/>
                <a:ea typeface="Calibri"/>
                <a:cs typeface="Calibri"/>
                <a:sym typeface="Calibri"/>
              </a:rPr>
              <a:t>3,900</a:t>
            </a:r>
            <a:r>
              <a:rPr lang="en-US" sz="2800">
                <a:solidFill>
                  <a:schemeClr val="dk1"/>
                </a:solidFill>
                <a:latin typeface="Calibri"/>
                <a:ea typeface="Calibri"/>
                <a:cs typeface="Calibri"/>
                <a:sym typeface="Calibri"/>
              </a:rPr>
              <a:t> movies released from 1919 to 2000</a:t>
            </a:r>
            <a:endParaRPr/>
          </a:p>
          <a:p>
            <a:pPr marL="228600" marR="0" lvl="0" indent="-228600" algn="l" rtl="0">
              <a:lnSpc>
                <a:spcPct val="100000"/>
              </a:lnSpc>
              <a:spcBef>
                <a:spcPts val="1000"/>
              </a:spcBef>
              <a:spcAft>
                <a:spcPts val="0"/>
              </a:spcAft>
              <a:buClr>
                <a:srgbClr val="FF0000"/>
              </a:buClr>
              <a:buSzPts val="2800"/>
              <a:buFont typeface="Arial"/>
              <a:buChar char="•"/>
            </a:pPr>
            <a:r>
              <a:rPr lang="en-US" sz="2800" b="1">
                <a:solidFill>
                  <a:srgbClr val="FF0000"/>
                </a:solidFill>
                <a:latin typeface="Calibri"/>
                <a:ea typeface="Calibri"/>
                <a:cs typeface="Calibri"/>
                <a:sym typeface="Calibri"/>
              </a:rPr>
              <a:t>6,040</a:t>
            </a:r>
            <a:r>
              <a:rPr lang="en-US" sz="2800">
                <a:solidFill>
                  <a:schemeClr val="dk1"/>
                </a:solidFill>
                <a:latin typeface="Calibri"/>
                <a:ea typeface="Calibri"/>
                <a:cs typeface="Calibri"/>
                <a:sym typeface="Calibri"/>
              </a:rPr>
              <a:t> MovieLens users. </a:t>
            </a:r>
            <a:endParaRPr/>
          </a:p>
          <a:p>
            <a:pPr marL="228600" marR="0" lvl="0" indent="-50800" algn="l" rtl="0">
              <a:lnSpc>
                <a:spcPct val="100000"/>
              </a:lnSpc>
              <a:spcBef>
                <a:spcPts val="1000"/>
              </a:spcBef>
              <a:spcAft>
                <a:spcPts val="0"/>
              </a:spcAft>
              <a:buClr>
                <a:schemeClr val="dk1"/>
              </a:buClr>
              <a:buSzPts val="2800"/>
              <a:buFont typeface="Arial"/>
              <a:buNone/>
            </a:pPr>
            <a:endParaRPr sz="2800">
              <a:solidFill>
                <a:schemeClr val="dk1"/>
              </a:solidFill>
              <a:latin typeface="Calibri"/>
              <a:ea typeface="Calibri"/>
              <a:cs typeface="Calibri"/>
              <a:sym typeface="Calibri"/>
            </a:endParaRPr>
          </a:p>
          <a:p>
            <a:pPr marL="228600" marR="0" lvl="0" indent="-228600" algn="l" rtl="0">
              <a:lnSpc>
                <a:spcPct val="100000"/>
              </a:lnSpc>
              <a:spcBef>
                <a:spcPts val="100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Reason for the choice: </a:t>
            </a:r>
            <a:endParaRPr sz="2800">
              <a:solidFill>
                <a:schemeClr val="dk1"/>
              </a:solidFill>
              <a:latin typeface="Calibri"/>
              <a:ea typeface="Calibri"/>
              <a:cs typeface="Calibri"/>
              <a:sym typeface="Calibri"/>
            </a:endParaRPr>
          </a:p>
          <a:p>
            <a:pPr marL="457200" marR="0" lvl="0" indent="0" algn="l" rtl="0">
              <a:lnSpc>
                <a:spcPct val="100000"/>
              </a:lnSpc>
              <a:spcBef>
                <a:spcPts val="1000"/>
              </a:spcBef>
              <a:spcAft>
                <a:spcPts val="0"/>
              </a:spcAft>
              <a:buNone/>
            </a:pPr>
            <a:r>
              <a:rPr lang="en-US" sz="2800">
                <a:solidFill>
                  <a:schemeClr val="dk1"/>
                </a:solidFill>
                <a:latin typeface="Calibri"/>
                <a:ea typeface="Calibri"/>
                <a:cs typeface="Calibri"/>
                <a:sym typeface="Calibri"/>
              </a:rPr>
              <a:t>It contains user information such as age, occupation, geographic location that help us better understand the questions we raised previously.</a:t>
            </a:r>
            <a:endParaRPr sz="2800">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graphicFrame>
        <p:nvGraphicFramePr>
          <p:cNvPr id="44" name="Google Shape;44;p6"/>
          <p:cNvGraphicFramePr/>
          <p:nvPr/>
        </p:nvGraphicFramePr>
        <p:xfrm>
          <a:off x="472347" y="1571585"/>
          <a:ext cx="11914075" cy="2081265"/>
        </p:xfrm>
        <a:graphic>
          <a:graphicData uri="http://schemas.openxmlformats.org/drawingml/2006/table">
            <a:tbl>
              <a:tblPr firstRow="1" bandRow="1">
                <a:noFill/>
                <a:tableStyleId>{A218DD16-72B5-45BD-9229-EF86B9455157}</a:tableStyleId>
              </a:tblPr>
              <a:tblGrid>
                <a:gridCol w="1420625"/>
                <a:gridCol w="1718950"/>
                <a:gridCol w="1718950"/>
                <a:gridCol w="1569800"/>
                <a:gridCol w="1569800"/>
                <a:gridCol w="1569800"/>
                <a:gridCol w="2346150"/>
              </a:tblGrid>
              <a:tr h="593425">
                <a:tc>
                  <a:txBody>
                    <a:bodyPr/>
                    <a:lstStyle/>
                    <a:p>
                      <a:pPr marL="0" marR="0" lvl="0" indent="0" algn="l" rtl="0">
                        <a:spcBef>
                          <a:spcPts val="0"/>
                        </a:spcBef>
                        <a:spcAft>
                          <a:spcPts val="0"/>
                        </a:spcAft>
                        <a:buNone/>
                      </a:pPr>
                      <a:r>
                        <a:rPr lang="en-US" sz="1800" u="none" strike="noStrike" cap="none"/>
                        <a:t>User Data</a:t>
                      </a:r>
                      <a:endParaRPr sz="1800"/>
                    </a:p>
                  </a:txBody>
                  <a:tcPr marL="91450" marR="91450" marT="45725" marB="45725"/>
                </a:tc>
                <a:tc>
                  <a:txBody>
                    <a:bodyPr/>
                    <a:lstStyle/>
                    <a:p>
                      <a:pPr marL="0" marR="0" lvl="0" indent="0" algn="ctr" rtl="0">
                        <a:spcBef>
                          <a:spcPts val="0"/>
                        </a:spcBef>
                        <a:spcAft>
                          <a:spcPts val="0"/>
                        </a:spcAft>
                        <a:buNone/>
                      </a:pPr>
                      <a:endParaRPr sz="1800"/>
                    </a:p>
                  </a:txBody>
                  <a:tcPr marL="91450" marR="91450" marT="45725" marB="45725"/>
                </a:tc>
                <a:tc gridSpan="5">
                  <a:txBody>
                    <a:bodyPr/>
                    <a:lstStyle/>
                    <a:p>
                      <a:pPr marL="0" marR="0" lvl="0" indent="0" algn="ctr" rtl="0">
                        <a:spcBef>
                          <a:spcPts val="0"/>
                        </a:spcBef>
                        <a:spcAft>
                          <a:spcPts val="0"/>
                        </a:spcAft>
                        <a:buNone/>
                      </a:pPr>
                      <a:r>
                        <a:rPr lang="en-US" sz="1800"/>
                        <a:t>Attribute name</a:t>
                      </a:r>
                      <a:endParaRPr sz="1800"/>
                    </a:p>
                  </a:txBody>
                  <a:tcPr marL="91450" marR="91450" marT="45725" marB="45725"/>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847750">
                <a:tc>
                  <a:txBody>
                    <a:bodyPr/>
                    <a:lstStyle/>
                    <a:p>
                      <a:pPr marL="0" marR="0" lvl="0" indent="0" algn="l" rtl="0">
                        <a:spcBef>
                          <a:spcPts val="0"/>
                        </a:spcBef>
                        <a:spcAft>
                          <a:spcPts val="0"/>
                        </a:spcAft>
                        <a:buNone/>
                      </a:pPr>
                      <a:r>
                        <a:rPr lang="en-US" sz="1800"/>
                        <a:t>Individual</a:t>
                      </a:r>
                      <a:endParaRPr sz="1800"/>
                    </a:p>
                  </a:txBody>
                  <a:tcPr marL="91450" marR="91450" marT="45725" marB="45725"/>
                </a:tc>
                <a:tc>
                  <a:txBody>
                    <a:bodyPr/>
                    <a:lstStyle/>
                    <a:p>
                      <a:pPr marL="0" marR="0" lvl="0" indent="0" algn="l" rtl="0">
                        <a:spcBef>
                          <a:spcPts val="0"/>
                        </a:spcBef>
                        <a:spcAft>
                          <a:spcPts val="0"/>
                        </a:spcAft>
                        <a:buNone/>
                      </a:pPr>
                      <a:r>
                        <a:rPr lang="en-US" sz="1800"/>
                        <a:t>User ID</a:t>
                      </a:r>
                      <a:endParaRPr sz="1800"/>
                    </a:p>
                  </a:txBody>
                  <a:tcPr marL="91450" marR="91450" marT="45725" marB="45725"/>
                </a:tc>
                <a:tc>
                  <a:txBody>
                    <a:bodyPr/>
                    <a:lstStyle/>
                    <a:p>
                      <a:pPr marL="0" marR="0" lvl="0" indent="0" algn="l" rtl="0">
                        <a:spcBef>
                          <a:spcPts val="0"/>
                        </a:spcBef>
                        <a:spcAft>
                          <a:spcPts val="0"/>
                        </a:spcAft>
                        <a:buNone/>
                      </a:pPr>
                      <a:r>
                        <a:rPr lang="en-US" sz="1800"/>
                        <a:t>gender</a:t>
                      </a:r>
                      <a:endParaRPr sz="1800"/>
                    </a:p>
                  </a:txBody>
                  <a:tcPr marL="91450" marR="91450" marT="45725" marB="45725"/>
                </a:tc>
                <a:tc>
                  <a:txBody>
                    <a:bodyPr/>
                    <a:lstStyle/>
                    <a:p>
                      <a:pPr marL="0" marR="0" lvl="0" indent="0" algn="l" rtl="0">
                        <a:spcBef>
                          <a:spcPts val="0"/>
                        </a:spcBef>
                        <a:spcAft>
                          <a:spcPts val="0"/>
                        </a:spcAft>
                        <a:buNone/>
                      </a:pPr>
                      <a:r>
                        <a:rPr lang="en-US" sz="1800"/>
                        <a:t>age</a:t>
                      </a:r>
                      <a:endParaRPr sz="1800"/>
                    </a:p>
                  </a:txBody>
                  <a:tcPr marL="91450" marR="91450" marT="45725" marB="45725"/>
                </a:tc>
                <a:tc>
                  <a:txBody>
                    <a:bodyPr/>
                    <a:lstStyle/>
                    <a:p>
                      <a:pPr marL="0" marR="0" lvl="0" indent="0" algn="l" rtl="0">
                        <a:spcBef>
                          <a:spcPts val="0"/>
                        </a:spcBef>
                        <a:spcAft>
                          <a:spcPts val="0"/>
                        </a:spcAft>
                        <a:buNone/>
                      </a:pPr>
                      <a:r>
                        <a:rPr lang="en-US" sz="1800"/>
                        <a:t>occupation</a:t>
                      </a:r>
                      <a:endParaRPr sz="1800"/>
                    </a:p>
                  </a:txBody>
                  <a:tcPr marL="91450" marR="91450" marT="45725" marB="45725"/>
                </a:tc>
                <a:tc>
                  <a:txBody>
                    <a:bodyPr/>
                    <a:lstStyle/>
                    <a:p>
                      <a:pPr marL="0" marR="0" lvl="0" indent="0" algn="l" rtl="0">
                        <a:spcBef>
                          <a:spcPts val="0"/>
                        </a:spcBef>
                        <a:spcAft>
                          <a:spcPts val="0"/>
                        </a:spcAft>
                        <a:buNone/>
                      </a:pPr>
                      <a:r>
                        <a:rPr lang="en-US" sz="1800"/>
                        <a:t>Zip code</a:t>
                      </a:r>
                      <a:endParaRPr sz="1800"/>
                    </a:p>
                  </a:txBody>
                  <a:tcPr marL="91450" marR="91450" marT="45725" marB="45725"/>
                </a:tc>
                <a:tc>
                  <a:txBody>
                    <a:bodyPr/>
                    <a:lstStyle/>
                    <a:p>
                      <a:pPr marL="0" marR="0" lvl="0" indent="0" algn="l" rtl="0">
                        <a:spcBef>
                          <a:spcPts val="0"/>
                        </a:spcBef>
                        <a:spcAft>
                          <a:spcPts val="0"/>
                        </a:spcAft>
                        <a:buNone/>
                      </a:pPr>
                      <a:r>
                        <a:rPr lang="en-US" sz="1800"/>
                        <a:t>Ratings made to a specific movie</a:t>
                      </a:r>
                      <a:endParaRPr sz="1800"/>
                    </a:p>
                  </a:txBody>
                  <a:tcPr marL="91450" marR="91450" marT="45725" marB="45725"/>
                </a:tc>
              </a:tr>
              <a:tr h="343800">
                <a:tc>
                  <a:txBody>
                    <a:bodyPr/>
                    <a:lstStyle/>
                    <a:p>
                      <a:pPr marL="0" marR="0" lvl="0" indent="0" algn="l" rtl="0">
                        <a:spcBef>
                          <a:spcPts val="0"/>
                        </a:spcBef>
                        <a:spcAft>
                          <a:spcPts val="0"/>
                        </a:spcAft>
                        <a:buNone/>
                      </a:pPr>
                      <a:r>
                        <a:rPr lang="en-US" sz="1800"/>
                        <a:t>By State</a:t>
                      </a:r>
                      <a:endParaRPr sz="1800"/>
                    </a:p>
                  </a:txBody>
                  <a:tcPr marL="91450" marR="91450" marT="45725" marB="45725"/>
                </a:tc>
                <a:tc>
                  <a:txBody>
                    <a:bodyPr/>
                    <a:lstStyle/>
                    <a:p>
                      <a:pPr marL="0" marR="0" lvl="0" indent="0" algn="l" rtl="0">
                        <a:spcBef>
                          <a:spcPts val="0"/>
                        </a:spcBef>
                        <a:spcAft>
                          <a:spcPts val="0"/>
                        </a:spcAft>
                        <a:buNone/>
                      </a:pPr>
                      <a:r>
                        <a:rPr lang="en-US" sz="1800"/>
                        <a:t>User number</a:t>
                      </a:r>
                      <a:endParaRPr sz="1800"/>
                    </a:p>
                  </a:txBody>
                  <a:tcPr marL="91450" marR="91450" marT="45725" marB="45725"/>
                </a:tc>
                <a:tc>
                  <a:txBody>
                    <a:bodyPr/>
                    <a:lstStyle/>
                    <a:p>
                      <a:pPr marL="0" marR="0" lvl="0" indent="0" algn="l" rtl="0">
                        <a:spcBef>
                          <a:spcPts val="0"/>
                        </a:spcBef>
                        <a:spcAft>
                          <a:spcPts val="0"/>
                        </a:spcAft>
                        <a:buNone/>
                      </a:pPr>
                      <a:r>
                        <a:rPr lang="en-US" sz="1800"/>
                        <a:t>Female/Male user number</a:t>
                      </a:r>
                      <a:endParaRPr sz="1800"/>
                    </a:p>
                  </a:txBody>
                  <a:tcPr marL="91450" marR="91450" marT="45725" marB="45725"/>
                </a:tc>
                <a:tc>
                  <a:txBody>
                    <a:bodyPr/>
                    <a:lstStyle/>
                    <a:p>
                      <a:pPr marL="0" marR="0" lvl="0" indent="0" algn="l" rtl="0">
                        <a:spcBef>
                          <a:spcPts val="0"/>
                        </a:spcBef>
                        <a:spcAft>
                          <a:spcPts val="0"/>
                        </a:spcAft>
                        <a:buNone/>
                      </a:pPr>
                      <a:r>
                        <a:rPr lang="en-US" sz="1800"/>
                        <a:t>Average age</a:t>
                      </a:r>
                      <a:endParaRPr sz="1800"/>
                    </a:p>
                  </a:txBody>
                  <a:tcPr marL="91450" marR="91450" marT="45725" marB="45725"/>
                </a:tc>
                <a:tc>
                  <a:txBody>
                    <a:bodyPr/>
                    <a:lstStyle/>
                    <a:p>
                      <a:pPr marL="0" marR="0" lvl="0" indent="0" algn="l" rtl="0">
                        <a:spcBef>
                          <a:spcPts val="0"/>
                        </a:spcBef>
                        <a:spcAft>
                          <a:spcPts val="0"/>
                        </a:spcAft>
                        <a:buNone/>
                      </a:pPr>
                      <a:r>
                        <a:rPr lang="en-US" sz="1800"/>
                        <a:t>Occupation distribution</a:t>
                      </a: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US" sz="1800"/>
                        <a:t>Average rating given by the resident user</a:t>
                      </a:r>
                      <a:endParaRPr sz="1800"/>
                    </a:p>
                  </a:txBody>
                  <a:tcPr marL="91450" marR="91450" marT="45725" marB="45725"/>
                </a:tc>
              </a:tr>
            </a:tbl>
          </a:graphicData>
        </a:graphic>
      </p:graphicFrame>
      <p:graphicFrame>
        <p:nvGraphicFramePr>
          <p:cNvPr id="45" name="Google Shape;45;p6"/>
          <p:cNvGraphicFramePr/>
          <p:nvPr/>
        </p:nvGraphicFramePr>
        <p:xfrm>
          <a:off x="472348" y="3879802"/>
          <a:ext cx="11914075" cy="2867430"/>
        </p:xfrm>
        <a:graphic>
          <a:graphicData uri="http://schemas.openxmlformats.org/drawingml/2006/table">
            <a:tbl>
              <a:tblPr firstRow="1" bandRow="1">
                <a:noFill/>
                <a:tableStyleId>{A218DD16-72B5-45BD-9229-EF86B9455157}</a:tableStyleId>
              </a:tblPr>
              <a:tblGrid>
                <a:gridCol w="1420625"/>
                <a:gridCol w="1349725"/>
                <a:gridCol w="2088200"/>
                <a:gridCol w="2105900"/>
                <a:gridCol w="1788650"/>
                <a:gridCol w="1343500"/>
                <a:gridCol w="1817475"/>
              </a:tblGrid>
              <a:tr h="593425">
                <a:tc>
                  <a:txBody>
                    <a:bodyPr/>
                    <a:lstStyle/>
                    <a:p>
                      <a:pPr marL="0" marR="0" lvl="0" indent="0" algn="l" rtl="0">
                        <a:spcBef>
                          <a:spcPts val="0"/>
                        </a:spcBef>
                        <a:spcAft>
                          <a:spcPts val="0"/>
                        </a:spcAft>
                        <a:buNone/>
                      </a:pPr>
                      <a:r>
                        <a:rPr lang="en-US" sz="1800"/>
                        <a:t>Movie Data</a:t>
                      </a:r>
                      <a:endParaRPr sz="1800"/>
                    </a:p>
                  </a:txBody>
                  <a:tcPr marL="91450" marR="91450" marT="45725" marB="45725"/>
                </a:tc>
                <a:tc>
                  <a:txBody>
                    <a:bodyPr/>
                    <a:lstStyle/>
                    <a:p>
                      <a:pPr marL="0" marR="0" lvl="0" indent="0" algn="ctr" rtl="0">
                        <a:spcBef>
                          <a:spcPts val="0"/>
                        </a:spcBef>
                        <a:spcAft>
                          <a:spcPts val="0"/>
                        </a:spcAft>
                        <a:buNone/>
                      </a:pPr>
                      <a:endParaRPr sz="1800"/>
                    </a:p>
                  </a:txBody>
                  <a:tcPr marL="91450" marR="91450" marT="45725" marB="45725"/>
                </a:tc>
                <a:tc gridSpan="5">
                  <a:txBody>
                    <a:bodyPr/>
                    <a:lstStyle/>
                    <a:p>
                      <a:pPr marL="0" marR="0" lvl="0" indent="0" algn="ctr" rtl="0">
                        <a:spcBef>
                          <a:spcPts val="0"/>
                        </a:spcBef>
                        <a:spcAft>
                          <a:spcPts val="0"/>
                        </a:spcAft>
                        <a:buNone/>
                      </a:pPr>
                      <a:r>
                        <a:rPr lang="en-US" sz="1800"/>
                        <a:t>Attribute name</a:t>
                      </a:r>
                      <a:endParaRPr sz="1800"/>
                    </a:p>
                  </a:txBody>
                  <a:tcPr marL="91450" marR="91450" marT="45725" marB="45725"/>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085275">
                <a:tc>
                  <a:txBody>
                    <a:bodyPr/>
                    <a:lstStyle/>
                    <a:p>
                      <a:pPr marL="0" marR="0" lvl="0" indent="0" algn="l" rtl="0">
                        <a:spcBef>
                          <a:spcPts val="0"/>
                        </a:spcBef>
                        <a:spcAft>
                          <a:spcPts val="0"/>
                        </a:spcAft>
                        <a:buNone/>
                      </a:pPr>
                      <a:r>
                        <a:rPr lang="en-US" sz="1800"/>
                        <a:t>Individual</a:t>
                      </a:r>
                      <a:endParaRPr sz="1800"/>
                    </a:p>
                  </a:txBody>
                  <a:tcPr marL="91450" marR="91450" marT="45725" marB="45725"/>
                </a:tc>
                <a:tc>
                  <a:txBody>
                    <a:bodyPr/>
                    <a:lstStyle/>
                    <a:p>
                      <a:pPr marL="0" marR="0" lvl="0" indent="0" algn="l" rtl="0">
                        <a:spcBef>
                          <a:spcPts val="0"/>
                        </a:spcBef>
                        <a:spcAft>
                          <a:spcPts val="0"/>
                        </a:spcAft>
                        <a:buNone/>
                      </a:pPr>
                      <a:r>
                        <a:rPr lang="en-US" sz="1800"/>
                        <a:t>Released year</a:t>
                      </a:r>
                      <a:endParaRPr sz="1800"/>
                    </a:p>
                  </a:txBody>
                  <a:tcPr marL="91450" marR="91450" marT="45725" marB="45725"/>
                </a:tc>
                <a:tc>
                  <a:txBody>
                    <a:bodyPr/>
                    <a:lstStyle/>
                    <a:p>
                      <a:pPr marL="0" marR="0" lvl="0" indent="0" algn="l" rtl="0">
                        <a:spcBef>
                          <a:spcPts val="0"/>
                        </a:spcBef>
                        <a:spcAft>
                          <a:spcPts val="0"/>
                        </a:spcAft>
                        <a:buNone/>
                      </a:pPr>
                      <a:r>
                        <a:rPr lang="en-US" sz="1800"/>
                        <a:t>Average rating (Overall/by year)</a:t>
                      </a:r>
                      <a:endParaRPr sz="1800"/>
                    </a:p>
                    <a:p>
                      <a:pPr marL="0" marR="0" lvl="0" indent="0" algn="l" rtl="0">
                        <a:spcBef>
                          <a:spcPts val="0"/>
                        </a:spcBef>
                        <a:spcAft>
                          <a:spcPts val="0"/>
                        </a:spcAft>
                        <a:buNone/>
                      </a:pPr>
                      <a:r>
                        <a:rPr lang="en-US" sz="1800"/>
                        <a:t>(reputation)</a:t>
                      </a:r>
                      <a:endParaRPr sz="1800"/>
                    </a:p>
                  </a:txBody>
                  <a:tcPr marL="91450" marR="91450" marT="45725" marB="45725"/>
                </a:tc>
                <a:tc>
                  <a:txBody>
                    <a:bodyPr/>
                    <a:lstStyle/>
                    <a:p>
                      <a:pPr marL="0" marR="0" lvl="0" indent="0" algn="l" rtl="0">
                        <a:spcBef>
                          <a:spcPts val="0"/>
                        </a:spcBef>
                        <a:spcAft>
                          <a:spcPts val="0"/>
                        </a:spcAft>
                        <a:buNone/>
                      </a:pPr>
                      <a:r>
                        <a:rPr lang="en-US" sz="1800"/>
                        <a:t>Female average rating (Overall/by year)</a:t>
                      </a:r>
                      <a:endParaRPr sz="1800"/>
                    </a:p>
                  </a:txBody>
                  <a:tcPr marL="91450" marR="91450" marT="45725" marB="45725"/>
                </a:tc>
                <a:tc>
                  <a:txBody>
                    <a:bodyPr/>
                    <a:lstStyle/>
                    <a:p>
                      <a:pPr marL="0" marR="0" lvl="0" indent="0" algn="l" rtl="0">
                        <a:spcBef>
                          <a:spcPts val="0"/>
                        </a:spcBef>
                        <a:spcAft>
                          <a:spcPts val="0"/>
                        </a:spcAft>
                        <a:buNone/>
                      </a:pPr>
                      <a:r>
                        <a:rPr lang="en-US" sz="1800"/>
                        <a:t>Male average rating (Overall/by year)</a:t>
                      </a:r>
                      <a:endParaRPr sz="1800"/>
                    </a:p>
                  </a:txBody>
                  <a:tcPr marL="91450" marR="91450" marT="45725" marB="45725"/>
                </a:tc>
                <a:tc>
                  <a:txBody>
                    <a:bodyPr/>
                    <a:lstStyle/>
                    <a:p>
                      <a:pPr marL="0" marR="0" lvl="0" indent="0" algn="l" rtl="0">
                        <a:spcBef>
                          <a:spcPts val="0"/>
                        </a:spcBef>
                        <a:spcAft>
                          <a:spcPts val="0"/>
                        </a:spcAft>
                        <a:buNone/>
                      </a:pPr>
                      <a:r>
                        <a:rPr lang="en-US" sz="1800"/>
                        <a:t>genre</a:t>
                      </a:r>
                      <a:endParaRPr sz="1800"/>
                    </a:p>
                  </a:txBody>
                  <a:tcPr marL="91450" marR="91450" marT="45725" marB="45725"/>
                </a:tc>
                <a:tc>
                  <a:txBody>
                    <a:bodyPr/>
                    <a:lstStyle/>
                    <a:p>
                      <a:pPr marL="0" marR="0" lvl="0" indent="0" algn="l" rtl="0">
                        <a:spcBef>
                          <a:spcPts val="0"/>
                        </a:spcBef>
                        <a:spcAft>
                          <a:spcPts val="0"/>
                        </a:spcAft>
                        <a:buNone/>
                      </a:pPr>
                      <a:r>
                        <a:rPr lang="en-US" sz="1800"/>
                        <a:t>Total amounts of ratings (popularity)</a:t>
                      </a:r>
                      <a:endParaRPr sz="1800"/>
                    </a:p>
                  </a:txBody>
                  <a:tcPr marL="91450" marR="91450" marT="45725" marB="45725"/>
                </a:tc>
              </a:tr>
              <a:tr h="343800">
                <a:tc>
                  <a:txBody>
                    <a:bodyPr/>
                    <a:lstStyle/>
                    <a:p>
                      <a:pPr marL="0" marR="0" lvl="0" indent="0" algn="l" rtl="0">
                        <a:spcBef>
                          <a:spcPts val="0"/>
                        </a:spcBef>
                        <a:spcAft>
                          <a:spcPts val="0"/>
                        </a:spcAft>
                        <a:buNone/>
                      </a:pPr>
                      <a:r>
                        <a:rPr lang="en-US" sz="1800"/>
                        <a:t>By Genre</a:t>
                      </a: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US" sz="1800"/>
                        <a:t>Total average rating (Overall/by year)</a:t>
                      </a:r>
                      <a:endParaRPr sz="1800"/>
                    </a:p>
                  </a:txBody>
                  <a:tcPr marL="91450" marR="91450" marT="45725" marB="45725"/>
                </a:tc>
                <a:tc>
                  <a:txBody>
                    <a:bodyPr/>
                    <a:lstStyle/>
                    <a:p>
                      <a:pPr marL="0" marR="0" lvl="0" indent="0" algn="l" rtl="0">
                        <a:spcBef>
                          <a:spcPts val="0"/>
                        </a:spcBef>
                        <a:spcAft>
                          <a:spcPts val="0"/>
                        </a:spcAft>
                        <a:buNone/>
                      </a:pPr>
                      <a:r>
                        <a:rPr lang="en-US" sz="1800"/>
                        <a:t>Female average rating (Overall/by year)</a:t>
                      </a:r>
                      <a:endParaRPr sz="1800"/>
                    </a:p>
                  </a:txBody>
                  <a:tcPr marL="91450" marR="91450" marT="45725" marB="45725"/>
                </a:tc>
                <a:tc>
                  <a:txBody>
                    <a:bodyPr/>
                    <a:lstStyle/>
                    <a:p>
                      <a:pPr marL="0" lvl="0" indent="0" algn="l" rtl="0">
                        <a:spcBef>
                          <a:spcPts val="0"/>
                        </a:spcBef>
                        <a:spcAft>
                          <a:spcPts val="0"/>
                        </a:spcAft>
                        <a:buClr>
                          <a:schemeClr val="dk1"/>
                        </a:buClr>
                        <a:buFont typeface="Arial"/>
                        <a:buNone/>
                      </a:pPr>
                      <a:r>
                        <a:rPr lang="en-US" sz="1800"/>
                        <a:t>Male average rating (Overall/by year)</a:t>
                      </a:r>
                      <a:endParaRPr sz="1800"/>
                    </a:p>
                  </a:txBody>
                  <a:tcPr marL="91450" marR="91450" marT="45725" marB="45725"/>
                </a:tc>
                <a:tc>
                  <a:txBody>
                    <a:bodyPr/>
                    <a:lstStyle/>
                    <a:p>
                      <a:pPr marL="0" lvl="0" indent="0" algn="l" rtl="0">
                        <a:spcBef>
                          <a:spcPts val="0"/>
                        </a:spcBef>
                        <a:spcAft>
                          <a:spcPts val="0"/>
                        </a:spcAft>
                        <a:buClr>
                          <a:schemeClr val="dk1"/>
                        </a:buClr>
                        <a:buFont typeface="Arial"/>
                        <a:buNone/>
                      </a:pPr>
                      <a:r>
                        <a:rPr lang="en-US" sz="1800"/>
                        <a:t>Occupation distribution of rated users</a:t>
                      </a:r>
                      <a:endParaRPr sz="1800"/>
                    </a:p>
                  </a:txBody>
                  <a:tcPr marL="91450" marR="91450" marT="45725" marB="45725"/>
                </a:tc>
                <a:tc>
                  <a:txBody>
                    <a:bodyPr/>
                    <a:lstStyle/>
                    <a:p>
                      <a:pPr marL="0" lvl="0" indent="0" algn="l" rtl="0">
                        <a:spcBef>
                          <a:spcPts val="0"/>
                        </a:spcBef>
                        <a:spcAft>
                          <a:spcPts val="0"/>
                        </a:spcAft>
                        <a:buClr>
                          <a:schemeClr val="dk1"/>
                        </a:buClr>
                        <a:buFont typeface="Arial"/>
                        <a:buNone/>
                      </a:pPr>
                      <a:r>
                        <a:rPr lang="en-US" sz="1800"/>
                        <a:t>Total amounts of ratings</a:t>
                      </a:r>
                      <a:endParaRPr sz="1800"/>
                    </a:p>
                  </a:txBody>
                  <a:tcPr marL="91450" marR="91450" marT="45725" marB="45725"/>
                </a:tc>
              </a:tr>
            </a:tbl>
          </a:graphicData>
        </a:graphic>
      </p:graphicFrame>
      <p:sp>
        <p:nvSpPr>
          <p:cNvPr id="46" name="Google Shape;46;p6"/>
          <p:cNvSpPr txBox="1"/>
          <p:nvPr/>
        </p:nvSpPr>
        <p:spPr>
          <a:xfrm>
            <a:off x="838200" y="365125"/>
            <a:ext cx="10515600" cy="13257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Data Attributes</a:t>
            </a:r>
            <a:endParaRPr sz="4400">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7"/>
          <p:cNvSpPr/>
          <p:nvPr/>
        </p:nvSpPr>
        <p:spPr>
          <a:xfrm>
            <a:off x="794" y="448"/>
            <a:ext cx="12856811" cy="7231757"/>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3" name="Google Shape;53;p7"/>
          <p:cNvSpPr/>
          <p:nvPr/>
        </p:nvSpPr>
        <p:spPr>
          <a:xfrm>
            <a:off x="6429375" y="448"/>
            <a:ext cx="6428228" cy="7231757"/>
          </a:xfrm>
          <a:prstGeom prst="rect">
            <a:avLst/>
          </a:prstGeom>
          <a:solidFill>
            <a:schemeClr val="accent1">
              <a:alpha val="6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4" name="Google Shape;54;p7"/>
          <p:cNvSpPr/>
          <p:nvPr/>
        </p:nvSpPr>
        <p:spPr>
          <a:xfrm>
            <a:off x="1748855" y="921896"/>
            <a:ext cx="4211409"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400">
                <a:solidFill>
                  <a:srgbClr val="434343"/>
                </a:solidFill>
                <a:latin typeface="Teko"/>
                <a:ea typeface="Teko"/>
                <a:cs typeface="Teko"/>
                <a:sym typeface="Teko"/>
              </a:rPr>
              <a:t>System Overview</a:t>
            </a:r>
            <a:endParaRPr sz="4400">
              <a:solidFill>
                <a:srgbClr val="434343"/>
              </a:solidFill>
              <a:latin typeface="Teko"/>
              <a:ea typeface="Teko"/>
              <a:cs typeface="Teko"/>
              <a:sym typeface="Teko"/>
            </a:endParaRPr>
          </a:p>
        </p:txBody>
      </p:sp>
      <p:sp>
        <p:nvSpPr>
          <p:cNvPr id="55" name="Google Shape;55;p7"/>
          <p:cNvSpPr txBox="1"/>
          <p:nvPr/>
        </p:nvSpPr>
        <p:spPr>
          <a:xfrm>
            <a:off x="7088636" y="1306617"/>
            <a:ext cx="4220801" cy="4351338"/>
          </a:xfrm>
          <a:prstGeom prst="rect">
            <a:avLst/>
          </a:prstGeom>
          <a:noFill/>
          <a:ln>
            <a:noFill/>
          </a:ln>
        </p:spPr>
        <p:txBody>
          <a:bodyPr spcFirstLastPara="1" wrap="square" lIns="91425" tIns="45700" rIns="91425" bIns="45700" anchor="t" anchorCtr="0">
            <a:noAutofit/>
          </a:bodyPr>
          <a:lstStyle/>
          <a:p>
            <a:pPr marL="457200" marR="0" lvl="0" indent="0" algn="l" rtl="0">
              <a:lnSpc>
                <a:spcPct val="90000"/>
              </a:lnSpc>
              <a:spcBef>
                <a:spcPts val="0"/>
              </a:spcBef>
              <a:spcAft>
                <a:spcPts val="0"/>
              </a:spcAft>
              <a:buNone/>
            </a:pPr>
            <a:r>
              <a:rPr lang="en-US" sz="2800" dirty="0">
                <a:solidFill>
                  <a:srgbClr val="FFFFFF"/>
                </a:solidFill>
                <a:latin typeface="Calibri"/>
                <a:ea typeface="Calibri"/>
                <a:cs typeface="Calibri"/>
                <a:sym typeface="Calibri"/>
              </a:rPr>
              <a:t>Our system contains </a:t>
            </a:r>
            <a:r>
              <a:rPr lang="en-US" sz="2800" b="1" dirty="0">
                <a:solidFill>
                  <a:srgbClr val="FFFF00"/>
                </a:solidFill>
                <a:latin typeface="Calibri"/>
                <a:ea typeface="Calibri"/>
                <a:cs typeface="Calibri"/>
                <a:sym typeface="Calibri"/>
              </a:rPr>
              <a:t>six</a:t>
            </a:r>
            <a:r>
              <a:rPr lang="en-US" sz="2800" dirty="0">
                <a:solidFill>
                  <a:srgbClr val="FFFF00"/>
                </a:solidFill>
                <a:latin typeface="Calibri"/>
                <a:ea typeface="Calibri"/>
                <a:cs typeface="Calibri"/>
                <a:sym typeface="Calibri"/>
              </a:rPr>
              <a:t> </a:t>
            </a:r>
            <a:r>
              <a:rPr lang="en-US" sz="2800" dirty="0">
                <a:solidFill>
                  <a:srgbClr val="FFFFFF"/>
                </a:solidFill>
                <a:latin typeface="Calibri"/>
                <a:ea typeface="Calibri"/>
                <a:cs typeface="Calibri"/>
                <a:sym typeface="Calibri"/>
              </a:rPr>
              <a:t>visualization designs to present our analysis on the movie and user dataset as well as the recommendation system. </a:t>
            </a:r>
            <a:endParaRPr sz="2800" dirty="0">
              <a:solidFill>
                <a:srgbClr val="FFFFFF"/>
              </a:solidFill>
              <a:latin typeface="Calibri"/>
              <a:ea typeface="Calibri"/>
              <a:cs typeface="Calibri"/>
              <a:sym typeface="Calibri"/>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61" name="Google Shape;61;p8" descr="https://lh4.googleusercontent.com/_Koybrb0FLAJ6M7MHCcUohklDyVLpJW4Y_rkAZNZ-SJWiRGQuDa14f_SLXOwB0m9kBkAVqhiATpuMIR6m_32JyFgrNAvEpaw0C_HtBFk8f_pauq8sYGZlyDgS_ahvXRfpZ3Afxyu"/>
          <p:cNvPicPr preferRelativeResize="0"/>
          <p:nvPr/>
        </p:nvPicPr>
        <p:blipFill rotWithShape="1">
          <a:blip r:embed="rId3">
            <a:alphaModFix/>
          </a:blip>
          <a:srcRect/>
          <a:stretch/>
        </p:blipFill>
        <p:spPr>
          <a:xfrm>
            <a:off x="626825" y="1273563"/>
            <a:ext cx="6987175" cy="4685525"/>
          </a:xfrm>
          <a:prstGeom prst="rect">
            <a:avLst/>
          </a:prstGeom>
          <a:noFill/>
          <a:ln>
            <a:noFill/>
          </a:ln>
        </p:spPr>
      </p:pic>
      <p:sp>
        <p:nvSpPr>
          <p:cNvPr id="62" name="Google Shape;62;p8"/>
          <p:cNvSpPr txBox="1"/>
          <p:nvPr/>
        </p:nvSpPr>
        <p:spPr>
          <a:xfrm>
            <a:off x="8033400" y="1745975"/>
            <a:ext cx="3748800" cy="2663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Task:</a:t>
            </a:r>
            <a:endParaRPr sz="240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Clearly demonstrates the geographic information of the user</a:t>
            </a:r>
            <a:endParaRPr sz="240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Provide a first glance of the MovieLens user background</a:t>
            </a:r>
            <a:endParaRPr sz="2400">
              <a:solidFill>
                <a:schemeClr val="dk1"/>
              </a:solidFill>
              <a:latin typeface="Calibri"/>
              <a:ea typeface="Calibri"/>
              <a:cs typeface="Calibri"/>
              <a:sym typeface="Calibri"/>
            </a:endParaRPr>
          </a:p>
        </p:txBody>
      </p:sp>
      <p:sp>
        <p:nvSpPr>
          <p:cNvPr id="63" name="Google Shape;63;p8"/>
          <p:cNvSpPr txBox="1"/>
          <p:nvPr/>
        </p:nvSpPr>
        <p:spPr>
          <a:xfrm>
            <a:off x="247900" y="247089"/>
            <a:ext cx="10515600" cy="1325700"/>
          </a:xfrm>
          <a:prstGeom prst="rect">
            <a:avLst/>
          </a:prstGeom>
          <a:noFill/>
          <a:ln>
            <a:noFill/>
          </a:ln>
        </p:spPr>
        <p:txBody>
          <a:bodyPr spcFirstLastPara="1" wrap="square" lIns="91425" tIns="45700" rIns="91425" bIns="45700" anchor="t" anchorCtr="0">
            <a:noAutofit/>
          </a:bodyPr>
          <a:lstStyle/>
          <a:p>
            <a:pPr marL="457200" marR="0" lvl="0" indent="-431800" algn="l" rtl="0">
              <a:lnSpc>
                <a:spcPct val="90000"/>
              </a:lnSpc>
              <a:spcBef>
                <a:spcPts val="0"/>
              </a:spcBef>
              <a:spcAft>
                <a:spcPts val="0"/>
              </a:spcAft>
              <a:buClr>
                <a:schemeClr val="dk1"/>
              </a:buClr>
              <a:buSzPts val="3200"/>
              <a:buFont typeface="Calibri"/>
              <a:buAutoNum type="arabicPeriod"/>
            </a:pPr>
            <a:r>
              <a:rPr lang="en-US" sz="3200">
                <a:solidFill>
                  <a:schemeClr val="dk1"/>
                </a:solidFill>
                <a:latin typeface="Calibri"/>
                <a:ea typeface="Calibri"/>
                <a:cs typeface="Calibri"/>
                <a:sym typeface="Calibri"/>
              </a:rPr>
              <a:t>User Map – User Background Information</a:t>
            </a:r>
            <a:endParaRPr sz="3200">
              <a:solidFill>
                <a:schemeClr val="dk1"/>
              </a:solidFill>
              <a:latin typeface="Calibri"/>
              <a:ea typeface="Calibri"/>
              <a:cs typeface="Calibri"/>
              <a:sym typeface="Calibri"/>
            </a:endParaRPr>
          </a:p>
        </p:txBody>
      </p:sp>
      <p:sp>
        <p:nvSpPr>
          <p:cNvPr id="64" name="Google Shape;64;p8"/>
          <p:cNvSpPr txBox="1"/>
          <p:nvPr/>
        </p:nvSpPr>
        <p:spPr>
          <a:xfrm>
            <a:off x="8033400" y="4819275"/>
            <a:ext cx="4012500" cy="145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latin typeface="Calibri"/>
                <a:ea typeface="Calibri"/>
                <a:cs typeface="Calibri"/>
                <a:sym typeface="Calibri"/>
              </a:rPr>
              <a:t>Visual Encoding: </a:t>
            </a:r>
            <a:endParaRPr sz="2400">
              <a:latin typeface="Calibri"/>
              <a:ea typeface="Calibri"/>
              <a:cs typeface="Calibri"/>
              <a:sym typeface="Calibri"/>
            </a:endParaRPr>
          </a:p>
          <a:p>
            <a:pPr marL="285750" lvl="0" indent="-285750" algn="l" rtl="0">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Color: Number of users</a:t>
            </a:r>
            <a:endParaRPr sz="2400">
              <a:solidFill>
                <a:schemeClr val="dk1"/>
              </a:solidFill>
              <a:latin typeface="Calibri"/>
              <a:ea typeface="Calibri"/>
              <a:cs typeface="Calibri"/>
              <a:sym typeface="Calibri"/>
            </a:endParaRPr>
          </a:p>
          <a:p>
            <a:pPr marL="285750" lvl="0" indent="-285750" algn="l" rtl="0">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Position: State</a:t>
            </a:r>
            <a:endParaRPr sz="2400">
              <a:solidFill>
                <a:schemeClr val="dk1"/>
              </a:solidFill>
              <a:latin typeface="Calibri"/>
              <a:ea typeface="Calibri"/>
              <a:cs typeface="Calibri"/>
              <a:sym typeface="Calibri"/>
            </a:endParaRPr>
          </a:p>
          <a:p>
            <a:pPr marL="0" lvl="0" indent="0" algn="l" rtl="0">
              <a:spcBef>
                <a:spcPts val="0"/>
              </a:spcBef>
              <a:spcAft>
                <a:spcPts val="0"/>
              </a:spcAft>
              <a:buNone/>
            </a:pPr>
            <a:endParaRPr sz="2400">
              <a:solidFill>
                <a:schemeClr val="dk1"/>
              </a:solidFill>
              <a:latin typeface="Calibri"/>
              <a:ea typeface="Calibri"/>
              <a:cs typeface="Calibri"/>
              <a:sym typeface="Calibri"/>
            </a:endParaRPr>
          </a:p>
          <a:p>
            <a:pPr marL="0" lvl="0" indent="0" algn="l" rtl="0">
              <a:spcBef>
                <a:spcPts val="0"/>
              </a:spcBef>
              <a:spcAft>
                <a:spcPts val="0"/>
              </a:spcAft>
              <a:buNone/>
            </a:pPr>
            <a:endParaRPr sz="2400" b="1">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9"/>
          <p:cNvSpPr txBox="1"/>
          <p:nvPr/>
        </p:nvSpPr>
        <p:spPr>
          <a:xfrm>
            <a:off x="174975" y="228197"/>
            <a:ext cx="11967900" cy="13257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3200"/>
              <a:buFont typeface="Calibri"/>
              <a:buNone/>
            </a:pPr>
            <a:r>
              <a:rPr lang="en-US" sz="3200">
                <a:solidFill>
                  <a:schemeClr val="dk1"/>
                </a:solidFill>
                <a:latin typeface="Calibri"/>
                <a:ea typeface="Calibri"/>
                <a:cs typeface="Calibri"/>
                <a:sym typeface="Calibri"/>
              </a:rPr>
              <a:t>2. Brushable Scatterplot – Movie Ratings/Popularity by year</a:t>
            </a:r>
            <a:endParaRPr sz="3200">
              <a:solidFill>
                <a:schemeClr val="dk1"/>
              </a:solidFill>
              <a:latin typeface="Calibri"/>
              <a:ea typeface="Calibri"/>
              <a:cs typeface="Calibri"/>
              <a:sym typeface="Calibri"/>
            </a:endParaRPr>
          </a:p>
        </p:txBody>
      </p:sp>
      <p:pic>
        <p:nvPicPr>
          <p:cNvPr id="71" name="Google Shape;71;p9"/>
          <p:cNvPicPr preferRelativeResize="0"/>
          <p:nvPr/>
        </p:nvPicPr>
        <p:blipFill>
          <a:blip r:embed="rId3">
            <a:alphaModFix/>
          </a:blip>
          <a:stretch>
            <a:fillRect/>
          </a:stretch>
        </p:blipFill>
        <p:spPr>
          <a:xfrm>
            <a:off x="111725" y="1037627"/>
            <a:ext cx="6863334" cy="2410301"/>
          </a:xfrm>
          <a:prstGeom prst="rect">
            <a:avLst/>
          </a:prstGeom>
          <a:noFill/>
          <a:ln>
            <a:noFill/>
          </a:ln>
        </p:spPr>
      </p:pic>
      <p:sp>
        <p:nvSpPr>
          <p:cNvPr id="72" name="Google Shape;72;p9"/>
          <p:cNvSpPr/>
          <p:nvPr/>
        </p:nvSpPr>
        <p:spPr>
          <a:xfrm>
            <a:off x="4334624" y="3172031"/>
            <a:ext cx="261900" cy="888600"/>
          </a:xfrm>
          <a:prstGeom prst="downArrow">
            <a:avLst>
              <a:gd name="adj1" fmla="val 50000"/>
              <a:gd name="adj2" fmla="val 50000"/>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73" name="Google Shape;73;p9"/>
          <p:cNvPicPr preferRelativeResize="0"/>
          <p:nvPr/>
        </p:nvPicPr>
        <p:blipFill>
          <a:blip r:embed="rId4">
            <a:alphaModFix/>
          </a:blip>
          <a:stretch>
            <a:fillRect/>
          </a:stretch>
        </p:blipFill>
        <p:spPr>
          <a:xfrm>
            <a:off x="111725" y="4060625"/>
            <a:ext cx="6863325" cy="2466293"/>
          </a:xfrm>
          <a:prstGeom prst="rect">
            <a:avLst/>
          </a:prstGeom>
          <a:noFill/>
          <a:ln>
            <a:noFill/>
          </a:ln>
        </p:spPr>
      </p:pic>
      <p:sp>
        <p:nvSpPr>
          <p:cNvPr id="74" name="Google Shape;74;p9"/>
          <p:cNvSpPr/>
          <p:nvPr/>
        </p:nvSpPr>
        <p:spPr>
          <a:xfrm>
            <a:off x="2143125" y="4138000"/>
            <a:ext cx="1604400" cy="6462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9"/>
          <p:cNvSpPr txBox="1"/>
          <p:nvPr/>
        </p:nvSpPr>
        <p:spPr>
          <a:xfrm>
            <a:off x="7567025" y="1321075"/>
            <a:ext cx="3748800" cy="2663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Task:</a:t>
            </a:r>
            <a:endParaRPr sz="240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Show the distribution of all individual movies</a:t>
            </a:r>
            <a:endParaRPr sz="240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Have an overview of popularity and reputation of all the movies </a:t>
            </a:r>
            <a:endParaRPr sz="2400">
              <a:solidFill>
                <a:schemeClr val="dk1"/>
              </a:solidFill>
              <a:latin typeface="Calibri"/>
              <a:ea typeface="Calibri"/>
              <a:cs typeface="Calibri"/>
              <a:sym typeface="Calibri"/>
            </a:endParaRPr>
          </a:p>
        </p:txBody>
      </p:sp>
      <p:sp>
        <p:nvSpPr>
          <p:cNvPr id="76" name="Google Shape;76;p9"/>
          <p:cNvSpPr txBox="1"/>
          <p:nvPr/>
        </p:nvSpPr>
        <p:spPr>
          <a:xfrm>
            <a:off x="7567025" y="4060625"/>
            <a:ext cx="4228800" cy="132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latin typeface="Calibri"/>
                <a:ea typeface="Calibri"/>
                <a:cs typeface="Calibri"/>
                <a:sym typeface="Calibri"/>
              </a:rPr>
              <a:t>Visual Encoding: </a:t>
            </a:r>
            <a:endParaRPr sz="2400">
              <a:latin typeface="Calibri"/>
              <a:ea typeface="Calibri"/>
              <a:cs typeface="Calibri"/>
              <a:sym typeface="Calibri"/>
            </a:endParaRPr>
          </a:p>
          <a:p>
            <a:pPr marL="285750" lvl="0" indent="-285750" algn="l" rtl="0">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Color: the genre of each movie</a:t>
            </a:r>
            <a:endParaRPr sz="2400">
              <a:solidFill>
                <a:schemeClr val="dk1"/>
              </a:solidFill>
              <a:latin typeface="Calibri"/>
              <a:ea typeface="Calibri"/>
              <a:cs typeface="Calibri"/>
              <a:sym typeface="Calibri"/>
            </a:endParaRPr>
          </a:p>
          <a:p>
            <a:pPr marL="285750" lvl="0" indent="-285750" algn="l" rtl="0">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Position: the published year and total view/average rating</a:t>
            </a:r>
            <a:endParaRPr sz="2400">
              <a:solidFill>
                <a:schemeClr val="dk1"/>
              </a:solidFill>
              <a:latin typeface="Calibri"/>
              <a:ea typeface="Calibri"/>
              <a:cs typeface="Calibri"/>
              <a:sym typeface="Calibri"/>
            </a:endParaRPr>
          </a:p>
          <a:p>
            <a:pPr marL="0" lvl="0" indent="0" algn="l" rtl="0">
              <a:spcBef>
                <a:spcPts val="0"/>
              </a:spcBef>
              <a:spcAft>
                <a:spcPts val="0"/>
              </a:spcAft>
              <a:buNone/>
            </a:pPr>
            <a:endParaRPr sz="2400" b="1">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pic>
        <p:nvPicPr>
          <p:cNvPr id="82" name="Google Shape;82;p10"/>
          <p:cNvPicPr preferRelativeResize="0"/>
          <p:nvPr/>
        </p:nvPicPr>
        <p:blipFill rotWithShape="1">
          <a:blip r:embed="rId3">
            <a:alphaModFix/>
          </a:blip>
          <a:srcRect/>
          <a:stretch/>
        </p:blipFill>
        <p:spPr>
          <a:xfrm>
            <a:off x="626783" y="1277188"/>
            <a:ext cx="6849782" cy="5075441"/>
          </a:xfrm>
          <a:prstGeom prst="rect">
            <a:avLst/>
          </a:prstGeom>
          <a:noFill/>
          <a:ln>
            <a:noFill/>
          </a:ln>
        </p:spPr>
      </p:pic>
      <p:sp>
        <p:nvSpPr>
          <p:cNvPr id="83" name="Google Shape;83;p10"/>
          <p:cNvSpPr txBox="1"/>
          <p:nvPr/>
        </p:nvSpPr>
        <p:spPr>
          <a:xfrm>
            <a:off x="160425" y="204583"/>
            <a:ext cx="10515600" cy="13257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4400"/>
              <a:buFont typeface="Calibri"/>
              <a:buNone/>
            </a:pPr>
            <a:r>
              <a:rPr lang="en-US" sz="3200">
                <a:solidFill>
                  <a:schemeClr val="dk1"/>
                </a:solidFill>
                <a:latin typeface="Calibri"/>
                <a:ea typeface="Calibri"/>
                <a:cs typeface="Calibri"/>
                <a:sym typeface="Calibri"/>
              </a:rPr>
              <a:t>3. Word Cloud – Genre Popularity by Gender</a:t>
            </a:r>
            <a:endParaRPr sz="3200">
              <a:solidFill>
                <a:schemeClr val="dk1"/>
              </a:solidFill>
              <a:latin typeface="Calibri"/>
              <a:ea typeface="Calibri"/>
              <a:cs typeface="Calibri"/>
              <a:sym typeface="Calibri"/>
            </a:endParaRPr>
          </a:p>
        </p:txBody>
      </p:sp>
      <p:sp>
        <p:nvSpPr>
          <p:cNvPr id="84" name="Google Shape;84;p10"/>
          <p:cNvSpPr txBox="1"/>
          <p:nvPr/>
        </p:nvSpPr>
        <p:spPr>
          <a:xfrm>
            <a:off x="7818850" y="1530275"/>
            <a:ext cx="3748800" cy="1695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Task:</a:t>
            </a:r>
            <a:endParaRPr sz="2400">
              <a:solidFill>
                <a:schemeClr val="dk1"/>
              </a:solidFill>
              <a:latin typeface="Calibri"/>
              <a:ea typeface="Calibri"/>
              <a:cs typeface="Calibri"/>
              <a:sym typeface="Calibri"/>
            </a:endParaRPr>
          </a:p>
          <a:p>
            <a:pPr marL="457200" lvl="0" indent="-381000" algn="l" rtl="0">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Illustrate genre popularity in female and male users</a:t>
            </a:r>
            <a:endParaRPr sz="2400">
              <a:solidFill>
                <a:schemeClr val="dk1"/>
              </a:solidFill>
              <a:latin typeface="Calibri"/>
              <a:ea typeface="Calibri"/>
              <a:cs typeface="Calibri"/>
              <a:sym typeface="Calibri"/>
            </a:endParaRPr>
          </a:p>
          <a:p>
            <a:pPr marL="45720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85" name="Google Shape;85;p10"/>
          <p:cNvSpPr txBox="1"/>
          <p:nvPr/>
        </p:nvSpPr>
        <p:spPr>
          <a:xfrm>
            <a:off x="7818850" y="3873900"/>
            <a:ext cx="3748800" cy="1695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Visual Encoding:</a:t>
            </a:r>
            <a:endParaRPr sz="2400">
              <a:solidFill>
                <a:schemeClr val="dk1"/>
              </a:solidFill>
              <a:latin typeface="Calibri"/>
              <a:ea typeface="Calibri"/>
              <a:cs typeface="Calibri"/>
              <a:sym typeface="Calibri"/>
            </a:endParaRPr>
          </a:p>
          <a:p>
            <a:pPr marL="457200" lvl="0" indent="-381000" algn="l" rtl="0">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Size &amp; color saturation: larger size and lighter color suggests a higher popularity of the genre</a:t>
            </a:r>
            <a:endParaRPr sz="2400">
              <a:solidFill>
                <a:schemeClr val="dk1"/>
              </a:solidFill>
              <a:latin typeface="Calibri"/>
              <a:ea typeface="Calibri"/>
              <a:cs typeface="Calibri"/>
              <a:sym typeface="Calibri"/>
            </a:endParaRPr>
          </a:p>
          <a:p>
            <a:pPr marL="45720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1"/>
          <p:cNvSpPr txBox="1"/>
          <p:nvPr/>
        </p:nvSpPr>
        <p:spPr>
          <a:xfrm>
            <a:off x="160425" y="204125"/>
            <a:ext cx="10515600" cy="13257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4400"/>
              <a:buFont typeface="Calibri"/>
              <a:buNone/>
            </a:pPr>
            <a:r>
              <a:rPr lang="en-US" sz="3200">
                <a:solidFill>
                  <a:schemeClr val="dk1"/>
                </a:solidFill>
                <a:latin typeface="Calibri"/>
                <a:ea typeface="Calibri"/>
                <a:cs typeface="Calibri"/>
                <a:sym typeface="Calibri"/>
              </a:rPr>
              <a:t>4. Trend of Genre Rating Over Years</a:t>
            </a:r>
            <a:endParaRPr sz="3200">
              <a:solidFill>
                <a:schemeClr val="dk1"/>
              </a:solidFill>
              <a:latin typeface="Calibri"/>
              <a:ea typeface="Calibri"/>
              <a:cs typeface="Calibri"/>
              <a:sym typeface="Calibri"/>
            </a:endParaRPr>
          </a:p>
        </p:txBody>
      </p:sp>
      <p:pic>
        <p:nvPicPr>
          <p:cNvPr id="92" name="Google Shape;92;p11" descr="https://lh4.googleusercontent.com/Z6qejF04pgaKB4intpgWhs0Aeaol68eIL6AGY8X9icdzKuQPO4wnMH4kfATBMuRoxeknoHO8jzHJ5e48aP2VjQc0WkfCBrDYuRPcJHQyGhBBEN9UHbFkRkye_h7z1cYYvYZt8PM-"/>
          <p:cNvPicPr preferRelativeResize="0"/>
          <p:nvPr/>
        </p:nvPicPr>
        <p:blipFill rotWithShape="1">
          <a:blip r:embed="rId3">
            <a:alphaModFix/>
          </a:blip>
          <a:srcRect/>
          <a:stretch/>
        </p:blipFill>
        <p:spPr>
          <a:xfrm>
            <a:off x="342128" y="863888"/>
            <a:ext cx="11331384" cy="3186952"/>
          </a:xfrm>
          <a:prstGeom prst="rect">
            <a:avLst/>
          </a:prstGeom>
          <a:noFill/>
          <a:ln>
            <a:noFill/>
          </a:ln>
        </p:spPr>
      </p:pic>
      <p:sp>
        <p:nvSpPr>
          <p:cNvPr id="93" name="Google Shape;93;p11"/>
          <p:cNvSpPr txBox="1"/>
          <p:nvPr/>
        </p:nvSpPr>
        <p:spPr>
          <a:xfrm>
            <a:off x="342162" y="4337425"/>
            <a:ext cx="11331300" cy="1200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Task:</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Demonstrate the trend of average ratings per genre in gender segments over the year</a:t>
            </a:r>
            <a:endParaRPr sz="2400" dirty="0"/>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Visual Encoding:</a:t>
            </a:r>
            <a:endParaRPr sz="2400" dirty="0">
              <a:solidFill>
                <a:schemeClr val="dk1"/>
              </a:solidFill>
              <a:latin typeface="Calibri"/>
              <a:ea typeface="Calibri"/>
              <a:cs typeface="Calibri"/>
              <a:sym typeface="Calibri"/>
            </a:endParaRPr>
          </a:p>
          <a:p>
            <a:pPr marL="742950" lvl="1" indent="-323850" algn="l" rtl="0">
              <a:spcBef>
                <a:spcPts val="0"/>
              </a:spcBef>
              <a:spcAft>
                <a:spcPts val="0"/>
              </a:spcAft>
              <a:buClr>
                <a:schemeClr val="dk1"/>
              </a:buClr>
              <a:buSzPts val="2400"/>
              <a:buFont typeface="Calibri"/>
              <a:buChar char="•"/>
            </a:pPr>
            <a:r>
              <a:rPr lang="en-US" sz="2400" dirty="0">
                <a:solidFill>
                  <a:schemeClr val="dk1"/>
                </a:solidFill>
                <a:latin typeface="Calibri"/>
                <a:ea typeface="Calibri"/>
                <a:cs typeface="Calibri"/>
                <a:sym typeface="Calibri"/>
              </a:rPr>
              <a:t>Position: positioned according to different genre </a:t>
            </a:r>
            <a:endParaRPr sz="2400" dirty="0">
              <a:solidFill>
                <a:schemeClr val="dk1"/>
              </a:solidFill>
              <a:latin typeface="Calibri"/>
              <a:ea typeface="Calibri"/>
              <a:cs typeface="Calibri"/>
              <a:sym typeface="Calibri"/>
            </a:endParaRPr>
          </a:p>
          <a:p>
            <a:pPr marL="742950" lvl="1" indent="-323850" algn="l" rtl="0">
              <a:spcBef>
                <a:spcPts val="0"/>
              </a:spcBef>
              <a:spcAft>
                <a:spcPts val="0"/>
              </a:spcAft>
              <a:buClr>
                <a:schemeClr val="dk1"/>
              </a:buClr>
              <a:buSzPts val="2400"/>
              <a:buFont typeface="Calibri"/>
              <a:buChar char="•"/>
            </a:pPr>
            <a:r>
              <a:rPr lang="en-US" sz="2400" dirty="0">
                <a:solidFill>
                  <a:schemeClr val="dk1"/>
                </a:solidFill>
                <a:latin typeface="Calibri"/>
                <a:ea typeface="Calibri"/>
                <a:cs typeface="Calibri"/>
                <a:sym typeface="Calibri"/>
              </a:rPr>
              <a:t>Color: </a:t>
            </a:r>
            <a:r>
              <a:rPr lang="en-US" altLang="zh-CN" sz="2400" dirty="0" smtClean="0">
                <a:solidFill>
                  <a:schemeClr val="dk1"/>
                </a:solidFill>
                <a:latin typeface="Calibri"/>
                <a:ea typeface="Calibri"/>
                <a:cs typeface="Calibri"/>
                <a:sym typeface="Calibri"/>
              </a:rPr>
              <a:t>t</a:t>
            </a:r>
            <a:r>
              <a:rPr lang="en-US" sz="2400" dirty="0" smtClean="0">
                <a:solidFill>
                  <a:schemeClr val="dk1"/>
                </a:solidFill>
                <a:latin typeface="Calibri"/>
                <a:ea typeface="Calibri"/>
                <a:cs typeface="Calibri"/>
                <a:sym typeface="Calibri"/>
              </a:rPr>
              <a:t>he </a:t>
            </a:r>
            <a:r>
              <a:rPr lang="en-US" sz="2400" dirty="0">
                <a:solidFill>
                  <a:schemeClr val="dk1"/>
                </a:solidFill>
                <a:latin typeface="Calibri"/>
                <a:ea typeface="Calibri"/>
                <a:cs typeface="Calibri"/>
                <a:sym typeface="Calibri"/>
              </a:rPr>
              <a:t>year ratings </a:t>
            </a:r>
            <a:r>
              <a:rPr lang="en-US" altLang="zh-CN" sz="2400" dirty="0" smtClean="0">
                <a:solidFill>
                  <a:schemeClr val="dk1"/>
                </a:solidFill>
                <a:latin typeface="Calibri"/>
                <a:ea typeface="Calibri"/>
                <a:cs typeface="Calibri"/>
                <a:sym typeface="Calibri"/>
              </a:rPr>
              <a:t>are</a:t>
            </a:r>
            <a:r>
              <a:rPr lang="zh-CN" altLang="en-US" sz="2400" dirty="0" smtClean="0">
                <a:solidFill>
                  <a:schemeClr val="dk1"/>
                </a:solidFill>
                <a:latin typeface="Calibri"/>
                <a:ea typeface="Calibri"/>
                <a:cs typeface="Calibri"/>
                <a:sym typeface="Calibri"/>
              </a:rPr>
              <a:t> </a:t>
            </a:r>
            <a:r>
              <a:rPr lang="en-US" sz="2400" dirty="0" smtClean="0">
                <a:solidFill>
                  <a:schemeClr val="dk1"/>
                </a:solidFill>
                <a:latin typeface="Calibri"/>
                <a:ea typeface="Calibri"/>
                <a:cs typeface="Calibri"/>
                <a:sym typeface="Calibri"/>
              </a:rPr>
              <a:t>made </a:t>
            </a:r>
            <a:endParaRPr sz="2400" dirty="0">
              <a:solidFill>
                <a:schemeClr val="dk1"/>
              </a:solidFill>
              <a:latin typeface="Calibri"/>
              <a:ea typeface="Calibri"/>
              <a:cs typeface="Calibri"/>
              <a:sym typeface="Calibri"/>
            </a:endParaRPr>
          </a:p>
          <a:p>
            <a:pPr marL="742950" lvl="1" indent="-323850" algn="l" rtl="0">
              <a:spcBef>
                <a:spcPts val="0"/>
              </a:spcBef>
              <a:spcAft>
                <a:spcPts val="0"/>
              </a:spcAft>
              <a:buClr>
                <a:schemeClr val="dk1"/>
              </a:buClr>
              <a:buSzPts val="2400"/>
              <a:buFont typeface="Calibri"/>
              <a:buChar char="•"/>
            </a:pPr>
            <a:r>
              <a:rPr lang="en-US" sz="2400" dirty="0">
                <a:solidFill>
                  <a:schemeClr val="dk1"/>
                </a:solidFill>
                <a:latin typeface="Calibri"/>
                <a:ea typeface="Calibri"/>
                <a:cs typeface="Calibri"/>
                <a:sym typeface="Calibri"/>
              </a:rPr>
              <a:t>Length: </a:t>
            </a:r>
            <a:r>
              <a:rPr lang="en-US" altLang="zh-CN" sz="2400" dirty="0" smtClean="0">
                <a:solidFill>
                  <a:schemeClr val="dk1"/>
                </a:solidFill>
                <a:latin typeface="Calibri"/>
                <a:ea typeface="Calibri"/>
                <a:cs typeface="Calibri"/>
                <a:sym typeface="Calibri"/>
              </a:rPr>
              <a:t>t</a:t>
            </a:r>
            <a:r>
              <a:rPr lang="en-US" sz="2400" dirty="0" smtClean="0">
                <a:solidFill>
                  <a:schemeClr val="dk1"/>
                </a:solidFill>
                <a:latin typeface="Calibri"/>
                <a:ea typeface="Calibri"/>
                <a:cs typeface="Calibri"/>
                <a:sym typeface="Calibri"/>
              </a:rPr>
              <a:t>he </a:t>
            </a:r>
            <a:r>
              <a:rPr lang="en-US" sz="2400" dirty="0">
                <a:solidFill>
                  <a:schemeClr val="dk1"/>
                </a:solidFill>
                <a:latin typeface="Calibri"/>
                <a:ea typeface="Calibri"/>
                <a:cs typeface="Calibri"/>
                <a:sym typeface="Calibri"/>
              </a:rPr>
              <a:t>amount of average rating</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1_自定义设计方案">
  <a:themeElements>
    <a:clrScheme name="自定义 265">
      <a:dk1>
        <a:srgbClr val="000000"/>
      </a:dk1>
      <a:lt1>
        <a:srgbClr val="FFFFFF"/>
      </a:lt1>
      <a:dk2>
        <a:srgbClr val="44546A"/>
      </a:dk2>
      <a:lt2>
        <a:srgbClr val="E7E6E6"/>
      </a:lt2>
      <a:accent1>
        <a:srgbClr val="0FC7D3"/>
      </a:accent1>
      <a:accent2>
        <a:srgbClr val="113A52"/>
      </a:accent2>
      <a:accent3>
        <a:srgbClr val="0FC7D3"/>
      </a:accent3>
      <a:accent4>
        <a:srgbClr val="113A52"/>
      </a:accent4>
      <a:accent5>
        <a:srgbClr val="0FC7D3"/>
      </a:accent5>
      <a:accent6>
        <a:srgbClr val="113A52"/>
      </a:accent6>
      <a:hlink>
        <a:srgbClr val="0FC7D3"/>
      </a:hlink>
      <a:folHlink>
        <a:srgbClr val="113A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725</Words>
  <Application>Microsoft Macintosh PowerPoint</Application>
  <PresentationFormat>Custom</PresentationFormat>
  <Paragraphs>137</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Teko</vt:lpstr>
      <vt:lpstr>Arial</vt:lpstr>
      <vt:lpstr>Calibri</vt:lpstr>
      <vt:lpstr>1_自定义设计方案</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Office User</cp:lastModifiedBy>
  <cp:revision>1</cp:revision>
  <dcterms:modified xsi:type="dcterms:W3CDTF">2018-12-10T13:56:50Z</dcterms:modified>
</cp:coreProperties>
</file>