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6858000" cx="12192000"/>
  <p:notesSz cx="6858000" cy="9144000"/>
  <p:embeddedFontLst>
    <p:embeddedFont>
      <p:font typeface="Teko"/>
      <p:regular r:id="rId28"/>
      <p:bold r:id="rId29"/>
    </p:embeddedFont>
    <p:embeddedFont>
      <p:font typeface="Century Gothic"/>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Teko-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Teko-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CenturyGothic-bold.fntdata"/><Relationship Id="rId30" Type="http://schemas.openxmlformats.org/officeDocument/2006/relationships/font" Target="fonts/CenturyGothic-regular.fntdata"/><Relationship Id="rId11" Type="http://schemas.openxmlformats.org/officeDocument/2006/relationships/slide" Target="slides/slide7.xml"/><Relationship Id="rId33" Type="http://schemas.openxmlformats.org/officeDocument/2006/relationships/font" Target="fonts/CenturyGothic-boldItalic.fntdata"/><Relationship Id="rId10" Type="http://schemas.openxmlformats.org/officeDocument/2006/relationships/slide" Target="slides/slide6.xml"/><Relationship Id="rId32" Type="http://schemas.openxmlformats.org/officeDocument/2006/relationships/font" Target="fonts/CenturyGothic-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 name="Shape 16"/>
        <p:cNvGrpSpPr/>
        <p:nvPr/>
      </p:nvGrpSpPr>
      <p:grpSpPr>
        <a:xfrm>
          <a:off x="0" y="0"/>
          <a:ext cx="0" cy="0"/>
          <a:chOff x="0" y="0"/>
          <a:chExt cx="0" cy="0"/>
        </a:xfrm>
      </p:grpSpPr>
      <p:sp>
        <p:nvSpPr>
          <p:cNvPr id="17" name="Google Shape;1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 name="Google Shape;1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 name="Google Shape;19;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8" name="Google Shape;208;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Firstly, we choose several commonly used regression algorithms, to briefly test their prediction power and choose best ones among them into the next stage.</a:t>
            </a:r>
            <a:endParaRPr/>
          </a:p>
        </p:txBody>
      </p:sp>
      <p:sp>
        <p:nvSpPr>
          <p:cNvPr id="227" name="Google Shape;227;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4a4010d3d2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 name="Google Shape;243;g4a4010d3d2_0_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These 13 models are all default models. We chose the models with errors below 0.4 and these models are highlighted here. Among them, the extratrees model have the lowest training and testing error. </a:t>
            </a:r>
            <a:endParaRPr/>
          </a:p>
        </p:txBody>
      </p:sp>
      <p:sp>
        <p:nvSpPr>
          <p:cNvPr id="244" name="Google Shape;244;g4a4010d3d2_0_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0" name="Google Shape;260;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We chose the six models above to move on to hyperparameters tuning. Here you can see that XGB gives the best performance, with an RMSE of 0.2225. If you compare the number with the previous page, you will find that this number is much lower. Also, we intend to try both grid search and random search, but grid search is very time-consuming so we choose random search instead. </a:t>
            </a:r>
            <a:endParaRPr/>
          </a:p>
        </p:txBody>
      </p:sp>
      <p:sp>
        <p:nvSpPr>
          <p:cNvPr id="261" name="Google Shape;261;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4a4010d3d2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8" name="Google Shape;278;g4a4010d3d2_0_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Take the Kernel Ridge as an example, if we use random search, it takes about ten or twenty minutes to tune.</a:t>
            </a:r>
            <a:endParaRPr/>
          </a:p>
        </p:txBody>
      </p:sp>
      <p:sp>
        <p:nvSpPr>
          <p:cNvPr id="279" name="Google Shape;279;g4a4010d3d2_0_3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4a4010d3d2_0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6" name="Google Shape;296;g4a4010d3d2_0_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However, if we use grid search, it becomes very time consuming and may even cost hours to get the result. And the tuning result differs only a little. So we use random search to conduct all further steps to save some time. </a:t>
            </a:r>
            <a:endParaRPr/>
          </a:p>
        </p:txBody>
      </p:sp>
      <p:sp>
        <p:nvSpPr>
          <p:cNvPr id="297" name="Google Shape;297;g4a4010d3d2_0_5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4" name="Google Shape;314;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After tuning hyperparameters for each individual model, we also try three ensemble methods. The first one is weighted average of all the six models above, we assign each model a certain weight according to their performance. The second method is to choose the best two models -- Random Forest and XGB and assign each one with weight of 0.5. The third method is stacking. </a:t>
            </a:r>
            <a:r>
              <a:rPr lang="en-US"/>
              <a:t>We used Kernel Ridge as the meta model and this stacking model gives the best RMSE of below 0.22. </a:t>
            </a:r>
            <a:endParaRPr/>
          </a:p>
          <a:p>
            <a:pPr indent="0" lvl="0" marL="0" rtl="0" algn="l">
              <a:spcBef>
                <a:spcPts val="0"/>
              </a:spcBef>
              <a:spcAft>
                <a:spcPts val="0"/>
              </a:spcAft>
              <a:buNone/>
            </a:pPr>
            <a:r>
              <a:rPr lang="en-US"/>
              <a:t> </a:t>
            </a:r>
            <a:endParaRPr/>
          </a:p>
        </p:txBody>
      </p:sp>
      <p:sp>
        <p:nvSpPr>
          <p:cNvPr id="315" name="Google Shape;315;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4a4b836fd4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1" name="Google Shape;331;g4a4b836fd4_0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This is the diagram of our stacking model. We use Kernel Ridge as the meta model. </a:t>
            </a:r>
            <a:endParaRPr/>
          </a:p>
        </p:txBody>
      </p:sp>
      <p:sp>
        <p:nvSpPr>
          <p:cNvPr id="332" name="Google Shape;332;g4a4b836fd4_0_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8" name="Google Shape;348;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Compared to baseline, improvement</a:t>
            </a:r>
            <a:endParaRPr/>
          </a:p>
          <a:p>
            <a:pPr indent="0" lvl="0" marL="0" rtl="0" algn="l">
              <a:spcBef>
                <a:spcPts val="0"/>
              </a:spcBef>
              <a:spcAft>
                <a:spcPts val="0"/>
              </a:spcAft>
              <a:buNone/>
            </a:pPr>
            <a:r>
              <a:rPr lang="en-US"/>
              <a:t>RMSE cannot be compared across dataset, so also compute RMSPE to give a </a:t>
            </a:r>
            <a:r>
              <a:rPr lang="en-US"/>
              <a:t>straightforward</a:t>
            </a:r>
            <a:r>
              <a:rPr lang="en-US"/>
              <a:t> impression</a:t>
            </a:r>
            <a:endParaRPr/>
          </a:p>
        </p:txBody>
      </p:sp>
      <p:sp>
        <p:nvSpPr>
          <p:cNvPr id="349" name="Google Shape;349;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g48b1e76d8b_0_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48b1e76d8b_0_9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Also, construct a deviation indicator. Very close to Standard Normal distribution, mean 0.05, standard variance about 1.02</a:t>
            </a:r>
            <a:endParaRPr/>
          </a:p>
        </p:txBody>
      </p:sp>
      <p:sp>
        <p:nvSpPr>
          <p:cNvPr id="367" name="Google Shape;367;g48b1e76d8b_0_9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 name="Shape 25"/>
        <p:cNvGrpSpPr/>
        <p:nvPr/>
      </p:nvGrpSpPr>
      <p:grpSpPr>
        <a:xfrm>
          <a:off x="0" y="0"/>
          <a:ext cx="0" cy="0"/>
          <a:chOff x="0" y="0"/>
          <a:chExt cx="0" cy="0"/>
        </a:xfrm>
      </p:grpSpPr>
      <p:sp>
        <p:nvSpPr>
          <p:cNvPr id="26" name="Google Shape;2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 name="Google Shape;27;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 name="Google Shape;28;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g48b1e76d8b_0_1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48b1e76d8b_0_1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g48b1e76d8b_0_1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g48b1e76d8b_0_1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48b1e76d8b_0_1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g48b1e76d8b_0_1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Google Shape;407;g4a4010d3d2_0_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4a4010d3d2_0_10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t/>
            </a:r>
            <a:endParaRPr b="1" sz="800">
              <a:solidFill>
                <a:srgbClr val="3F3F3F"/>
              </a:solidFill>
            </a:endParaRPr>
          </a:p>
          <a:p>
            <a:pPr indent="0" lvl="0" marL="0" rtl="0" algn="l">
              <a:lnSpc>
                <a:spcPct val="115000"/>
              </a:lnSpc>
              <a:spcBef>
                <a:spcPts val="0"/>
              </a:spcBef>
              <a:spcAft>
                <a:spcPts val="0"/>
              </a:spcAft>
              <a:buClr>
                <a:schemeClr val="dk1"/>
              </a:buClr>
              <a:buSzPts val="1100"/>
              <a:buFont typeface="Arial"/>
              <a:buNone/>
            </a:pPr>
            <a:r>
              <a:rPr b="1" lang="en-US" sz="800">
                <a:solidFill>
                  <a:srgbClr val="3F3F3F"/>
                </a:solidFill>
              </a:rPr>
              <a:t>The gravity-based function G</a:t>
            </a:r>
            <a:r>
              <a:rPr b="1" lang="en-US" sz="500">
                <a:solidFill>
                  <a:srgbClr val="3F3F3F"/>
                </a:solidFill>
              </a:rPr>
              <a:t>Ji </a:t>
            </a:r>
            <a:r>
              <a:rPr b="1" lang="en-US" sz="800">
                <a:solidFill>
                  <a:srgbClr val="3F3F3F"/>
                </a:solidFill>
              </a:rPr>
              <a:t>, which represents a traditional accessibility measure, is a function of d</a:t>
            </a:r>
            <a:r>
              <a:rPr b="1" lang="en-US" sz="500">
                <a:solidFill>
                  <a:srgbClr val="3F3F3F"/>
                </a:solidFill>
              </a:rPr>
              <a:t>iðjÞ</a:t>
            </a:r>
            <a:r>
              <a:rPr b="1" lang="en-US" sz="800">
                <a:solidFill>
                  <a:srgbClr val="3F3F3F"/>
                </a:solidFill>
              </a:rPr>
              <a:t>, q</a:t>
            </a:r>
            <a:r>
              <a:rPr b="1" lang="en-US" sz="500">
                <a:solidFill>
                  <a:srgbClr val="3F3F3F"/>
                </a:solidFill>
              </a:rPr>
              <a:t>iðjÞ </a:t>
            </a:r>
            <a:r>
              <a:rPr b="1" lang="en-US" sz="800">
                <a:solidFill>
                  <a:srgbClr val="3F3F3F"/>
                </a:solidFill>
              </a:rPr>
              <a:t>and D</a:t>
            </a:r>
            <a:r>
              <a:rPr b="1" lang="en-US" sz="500">
                <a:solidFill>
                  <a:srgbClr val="3F3F3F"/>
                </a:solidFill>
              </a:rPr>
              <a:t>k</a:t>
            </a:r>
            <a:r>
              <a:rPr b="1" lang="en-US" sz="800">
                <a:solidFill>
                  <a:srgbClr val="3F3F3F"/>
                </a:solidFill>
              </a:rPr>
              <a:t>ðs</a:t>
            </a:r>
            <a:r>
              <a:rPr b="1" lang="en-US" sz="500">
                <a:solidFill>
                  <a:srgbClr val="3F3F3F"/>
                </a:solidFill>
              </a:rPr>
              <a:t>iðjÞ</a:t>
            </a:r>
            <a:r>
              <a:rPr b="1" lang="en-US" sz="800">
                <a:solidFill>
                  <a:srgbClr val="3F3F3F"/>
                </a:solidFill>
              </a:rPr>
              <a:t>Þ for j 1⁄4 f1; 2;...;Jg, where d</a:t>
            </a:r>
            <a:r>
              <a:rPr b="1" lang="en-US" sz="500">
                <a:solidFill>
                  <a:srgbClr val="3F3F3F"/>
                </a:solidFill>
              </a:rPr>
              <a:t>iðjÞ </a:t>
            </a:r>
            <a:r>
              <a:rPr b="1" lang="en-US" sz="800">
                <a:solidFill>
                  <a:srgbClr val="3F3F3F"/>
                </a:solidFill>
              </a:rPr>
              <a:t>is the distance from housing unit i to s</a:t>
            </a:r>
            <a:r>
              <a:rPr b="1" lang="en-US" sz="500">
                <a:solidFill>
                  <a:srgbClr val="3F3F3F"/>
                </a:solidFill>
              </a:rPr>
              <a:t>iðjÞ</a:t>
            </a:r>
            <a:r>
              <a:rPr b="1" lang="en-US" sz="800">
                <a:solidFill>
                  <a:srgbClr val="3F3F3F"/>
                </a:solidFill>
              </a:rPr>
              <a:t>, q</a:t>
            </a:r>
            <a:r>
              <a:rPr b="1" lang="en-US" sz="500">
                <a:solidFill>
                  <a:srgbClr val="3F3F3F"/>
                </a:solidFill>
              </a:rPr>
              <a:t>iðjÞ </a:t>
            </a:r>
            <a:r>
              <a:rPr b="1" lang="en-US" sz="800">
                <a:solidFill>
                  <a:srgbClr val="3F3F3F"/>
                </a:solidFill>
              </a:rPr>
              <a:t>is a value representing the quantitative characteristics of s</a:t>
            </a:r>
            <a:r>
              <a:rPr b="1" lang="en-US" sz="500">
                <a:solidFill>
                  <a:srgbClr val="3F3F3F"/>
                </a:solidFill>
              </a:rPr>
              <a:t>iðjÞ </a:t>
            </a:r>
            <a:r>
              <a:rPr b="1" lang="en-US" sz="800">
                <a:solidFill>
                  <a:srgbClr val="3F3F3F"/>
                </a:solidFill>
              </a:rPr>
              <a:t>, D</a:t>
            </a:r>
            <a:r>
              <a:rPr b="1" lang="en-US" sz="500">
                <a:solidFill>
                  <a:srgbClr val="3F3F3F"/>
                </a:solidFill>
              </a:rPr>
              <a:t>k </a:t>
            </a:r>
            <a:r>
              <a:rPr b="1" lang="en-US" sz="800">
                <a:solidFill>
                  <a:srgbClr val="3F3F3F"/>
                </a:solidFill>
              </a:rPr>
              <a:t>ðs</a:t>
            </a:r>
            <a:r>
              <a:rPr b="1" lang="en-US" sz="500">
                <a:solidFill>
                  <a:srgbClr val="3F3F3F"/>
                </a:solidFill>
              </a:rPr>
              <a:t>iðjÞ </a:t>
            </a:r>
            <a:r>
              <a:rPr b="1" lang="en-US" sz="800">
                <a:solidFill>
                  <a:srgbClr val="3F3F3F"/>
                </a:solidFill>
              </a:rPr>
              <a:t>Þ is a dummy variable that takes a value of one if s</a:t>
            </a:r>
            <a:r>
              <a:rPr b="1" lang="en-US" sz="500">
                <a:solidFill>
                  <a:srgbClr val="3F3F3F"/>
                </a:solidFill>
              </a:rPr>
              <a:t>iðjÞ </a:t>
            </a:r>
            <a:r>
              <a:rPr b="1" lang="en-US" sz="800">
                <a:solidFill>
                  <a:srgbClr val="3F3F3F"/>
                </a:solidFill>
              </a:rPr>
              <a:t>is of type k 2 f1; ...Kg. c</a:t>
            </a:r>
            <a:r>
              <a:rPr b="1" lang="en-US" sz="500">
                <a:solidFill>
                  <a:srgbClr val="3F3F3F"/>
                </a:solidFill>
              </a:rPr>
              <a:t>ðjÞ </a:t>
            </a:r>
            <a:r>
              <a:rPr b="1" lang="en-US" sz="800">
                <a:solidFill>
                  <a:srgbClr val="3F3F3F"/>
                </a:solidFill>
              </a:rPr>
              <a:t>is an intercept of the spatial effect of the jth closest site, and J is the number of the closest sites included in the measure.</a:t>
            </a:r>
            <a:endParaRPr b="1" sz="800">
              <a:solidFill>
                <a:srgbClr val="3F3F3F"/>
              </a:solidFill>
            </a:endParaRPr>
          </a:p>
          <a:p>
            <a:pPr indent="457200" lvl="0" marL="0" rtl="0" algn="l">
              <a:lnSpc>
                <a:spcPct val="115000"/>
              </a:lnSpc>
              <a:spcBef>
                <a:spcPts val="0"/>
              </a:spcBef>
              <a:spcAft>
                <a:spcPts val="0"/>
              </a:spcAft>
              <a:buClr>
                <a:schemeClr val="dk1"/>
              </a:buClr>
              <a:buSzPts val="1100"/>
              <a:buFont typeface="Arial"/>
              <a:buNone/>
            </a:pPr>
            <a:r>
              <a:rPr b="1" lang="en-US" sz="2400">
                <a:solidFill>
                  <a:srgbClr val="3F3F3F"/>
                </a:solidFill>
              </a:rPr>
              <a:t>				</a:t>
            </a:r>
            <a:endParaRPr b="1" sz="2400">
              <a:solidFill>
                <a:srgbClr val="3F3F3F"/>
              </a:solidFill>
            </a:endParaRPr>
          </a:p>
          <a:p>
            <a:pPr indent="457200" lvl="0" marL="0" rtl="0" algn="l">
              <a:lnSpc>
                <a:spcPct val="115000"/>
              </a:lnSpc>
              <a:spcBef>
                <a:spcPts val="0"/>
              </a:spcBef>
              <a:spcAft>
                <a:spcPts val="0"/>
              </a:spcAft>
              <a:buClr>
                <a:schemeClr val="dk1"/>
              </a:buClr>
              <a:buSzPts val="1100"/>
              <a:buFont typeface="Arial"/>
              <a:buNone/>
            </a:pPr>
            <a:r>
              <a:rPr b="1" lang="en-US" sz="2400">
                <a:solidFill>
                  <a:srgbClr val="3F3F3F"/>
                </a:solidFill>
              </a:rPr>
              <a:t>			</a:t>
            </a:r>
            <a:endParaRPr b="1" sz="2400">
              <a:solidFill>
                <a:srgbClr val="3F3F3F"/>
              </a:solidFill>
            </a:endParaRPr>
          </a:p>
          <a:p>
            <a:pPr indent="457200" lvl="0" marL="0" rtl="0" algn="l">
              <a:lnSpc>
                <a:spcPct val="115000"/>
              </a:lnSpc>
              <a:spcBef>
                <a:spcPts val="0"/>
              </a:spcBef>
              <a:spcAft>
                <a:spcPts val="0"/>
              </a:spcAft>
              <a:buClr>
                <a:schemeClr val="dk1"/>
              </a:buClr>
              <a:buSzPts val="1100"/>
              <a:buFont typeface="Arial"/>
              <a:buNone/>
            </a:pPr>
            <a:r>
              <a:rPr b="1" lang="en-US" sz="2400">
                <a:solidFill>
                  <a:srgbClr val="3F3F3F"/>
                </a:solidFill>
              </a:rPr>
              <a:t>		</a:t>
            </a:r>
            <a:endParaRPr b="1" sz="2400">
              <a:solidFill>
                <a:srgbClr val="3F3F3F"/>
              </a:solidFill>
            </a:endParaRPr>
          </a:p>
          <a:p>
            <a:pPr indent="0" lvl="0" marL="0" rtl="0" algn="l">
              <a:spcBef>
                <a:spcPts val="0"/>
              </a:spcBef>
              <a:spcAft>
                <a:spcPts val="0"/>
              </a:spcAft>
              <a:buNone/>
            </a:pPr>
            <a:r>
              <a:t/>
            </a:r>
            <a:endParaRPr/>
          </a:p>
        </p:txBody>
      </p:sp>
      <p:sp>
        <p:nvSpPr>
          <p:cNvPr id="409" name="Google Shape;409;g4a4010d3d2_0_10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Google Shape;42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7" name="Google Shape;427;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8" name="Google Shape;428;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 name="Shape 47"/>
        <p:cNvGrpSpPr/>
        <p:nvPr/>
      </p:nvGrpSpPr>
      <p:grpSpPr>
        <a:xfrm>
          <a:off x="0" y="0"/>
          <a:ext cx="0" cy="0"/>
          <a:chOff x="0" y="0"/>
          <a:chExt cx="0" cy="0"/>
        </a:xfrm>
      </p:grpSpPr>
      <p:sp>
        <p:nvSpPr>
          <p:cNvPr id="48" name="Google Shape;4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 name="Google Shape;4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 name="Google Shape;50;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 name="Google Shape;6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significance of our project lies in that there are around 9.6 million migrants in Shanghai right now and 80% of them choose to rent a house. Also, it’s important to help assess fair price for them so that they could make better decisions. </a:t>
            </a:r>
            <a:endParaRPr/>
          </a:p>
        </p:txBody>
      </p:sp>
      <p:sp>
        <p:nvSpPr>
          <p:cNvPr id="69" name="Google Shape;69;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48b1e76d8b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4" name="Google Shape;94;g48b1e76d8b_0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Our data source is mainly composed of two parts. First, we got all the housing data from ganji.com, which is a leading online rental platform. We used web crawler to download data, and use regular expression and get dummies to preprocess it. Our second data source is MetrodataTeam’s city database. We import Arcgis data and transform it into useful public transportation attributes.</a:t>
            </a:r>
            <a:endParaRPr/>
          </a:p>
        </p:txBody>
      </p:sp>
      <p:sp>
        <p:nvSpPr>
          <p:cNvPr id="95" name="Google Shape;95;g48b1e76d8b_0_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a4010d3d2_0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a4010d3d2_0_6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Here we can see a plot that present the size and price of all units. From left to right, the price size relationship generally has a reasonable pattern until size is very large, and the variance becomes crazy</a:t>
            </a:r>
            <a:endParaRPr/>
          </a:p>
        </p:txBody>
      </p:sp>
      <p:sp>
        <p:nvSpPr>
          <p:cNvPr id="116" name="Google Shape;116;g4a4010d3d2_0_6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48b1e76d8b_0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48b1e76d8b_0_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We can see there are many </a:t>
            </a:r>
            <a:r>
              <a:rPr lang="en-US"/>
              <a:t>attributes</a:t>
            </a:r>
            <a:r>
              <a:rPr lang="en-US"/>
              <a:t> after we process the data from raw text to numeric data. House features, such as size, type, payment method, district etc. Also, bus and metro </a:t>
            </a:r>
            <a:r>
              <a:rPr lang="en-US"/>
              <a:t>accessibility</a:t>
            </a:r>
            <a:r>
              <a:rPr lang="en-US"/>
              <a:t> is included. </a:t>
            </a:r>
            <a:endParaRPr/>
          </a:p>
        </p:txBody>
      </p:sp>
      <p:sp>
        <p:nvSpPr>
          <p:cNvPr id="133" name="Google Shape;133;g48b1e76d8b_0_3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48b1e76d8b_0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48b1e76d8b_0_5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Then we test the skewness of all variables.  First we take log of size and price, to make sure </a:t>
            </a:r>
            <a:r>
              <a:rPr lang="en-US" sz="1100">
                <a:latin typeface="Times New Roman"/>
                <a:ea typeface="Times New Roman"/>
                <a:cs typeface="Times New Roman"/>
                <a:sym typeface="Times New Roman"/>
              </a:rPr>
              <a:t>errors in predicting expensive apartments and cheap apartments will affect the result equally. Also, by calculating the skewness of </a:t>
            </a:r>
            <a:r>
              <a:rPr lang="en-US" sz="1100">
                <a:latin typeface="Times New Roman"/>
                <a:ea typeface="Times New Roman"/>
                <a:cs typeface="Times New Roman"/>
                <a:sym typeface="Times New Roman"/>
              </a:rPr>
              <a:t>variables</a:t>
            </a:r>
            <a:r>
              <a:rPr lang="en-US" sz="1100">
                <a:latin typeface="Times New Roman"/>
                <a:ea typeface="Times New Roman"/>
                <a:cs typeface="Times New Roman"/>
                <a:sym typeface="Times New Roman"/>
              </a:rPr>
              <a:t>, we removed a few </a:t>
            </a:r>
            <a:r>
              <a:rPr lang="en-US" sz="1100">
                <a:latin typeface="Times New Roman"/>
                <a:ea typeface="Times New Roman"/>
                <a:cs typeface="Times New Roman"/>
                <a:sym typeface="Times New Roman"/>
              </a:rPr>
              <a:t>attributes</a:t>
            </a:r>
            <a:r>
              <a:rPr lang="en-US" sz="1100">
                <a:latin typeface="Times New Roman"/>
                <a:ea typeface="Times New Roman"/>
                <a:cs typeface="Times New Roman"/>
                <a:sym typeface="Times New Roman"/>
              </a:rPr>
              <a:t> data points with extreme skewness. For example, only 3 apartments, there is zero </a:t>
            </a:r>
            <a:r>
              <a:rPr lang="en-US" sz="1100">
                <a:latin typeface="Times New Roman"/>
                <a:ea typeface="Times New Roman"/>
                <a:cs typeface="Times New Roman"/>
                <a:sym typeface="Times New Roman"/>
              </a:rPr>
              <a:t>deposit</a:t>
            </a:r>
            <a:r>
              <a:rPr lang="en-US" sz="1100">
                <a:latin typeface="Times New Roman"/>
                <a:ea typeface="Times New Roman"/>
                <a:cs typeface="Times New Roman"/>
                <a:sym typeface="Times New Roman"/>
              </a:rPr>
              <a:t> and the rents are only paid once a year. So we remove these rare cases. On the right side, we apply lasso to figure out the importance of attributes. Combine the result with other reasoning, we can add some interaction terms in the model to improve the prediction power. </a:t>
            </a:r>
            <a:endParaRPr/>
          </a:p>
        </p:txBody>
      </p:sp>
      <p:sp>
        <p:nvSpPr>
          <p:cNvPr id="152" name="Google Shape;152;g48b1e76d8b_0_5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仅标题">
  <p:cSld name="仅标题">
    <p:spTree>
      <p:nvGrpSpPr>
        <p:cNvPr id="11" name="Shape 1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空白" type="blank">
  <p:cSld name="BLANK">
    <p:spTree>
      <p:nvGrpSpPr>
        <p:cNvPr id="12" name="Shape 1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仅标题">
  <p:cSld name="1_仅标题">
    <p:spTree>
      <p:nvGrpSpPr>
        <p:cNvPr id="13" name="Shape 1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仅标题" type="titleOnly">
  <p:cSld name="TITLE_ONLY">
    <p:spTree>
      <p:nvGrpSpPr>
        <p:cNvPr id="14" name="Shape 14"/>
        <p:cNvGrpSpPr/>
        <p:nvPr/>
      </p:nvGrpSpPr>
      <p:grpSpPr>
        <a:xfrm>
          <a:off x="0" y="0"/>
          <a:ext cx="0" cy="0"/>
          <a:chOff x="0" y="0"/>
          <a:chExt cx="0" cy="0"/>
        </a:xfrm>
      </p:grpSpPr>
      <p:sp>
        <p:nvSpPr>
          <p:cNvPr id="15" name="Google Shape;15;p5"/>
          <p:cNvSpPr txBox="1"/>
          <p:nvPr>
            <p:ph type="title"/>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CFCFC"/>
        </a:solidFill>
      </p:bgPr>
    </p:bg>
    <p:spTree>
      <p:nvGrpSpPr>
        <p:cNvPr id="9" name="Shape 9"/>
        <p:cNvGrpSpPr/>
        <p:nvPr/>
      </p:nvGrpSpPr>
      <p:grpSpPr>
        <a:xfrm>
          <a:off x="0" y="0"/>
          <a:ext cx="0" cy="0"/>
          <a:chOff x="0" y="0"/>
          <a:chExt cx="0" cy="0"/>
        </a:xfrm>
      </p:grpSpPr>
      <p:sp>
        <p:nvSpPr>
          <p:cNvPr id="10" name="Google Shape;10;p1"/>
          <p:cNvSpPr txBox="1"/>
          <p:nvPr/>
        </p:nvSpPr>
        <p:spPr>
          <a:xfrm>
            <a:off x="4318000" y="2971800"/>
            <a:ext cx="3556000" cy="22987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300" u="none" cap="none" strike="noStrike">
                <a:solidFill>
                  <a:schemeClr val="lt1"/>
                </a:solidFill>
                <a:latin typeface="Arial"/>
                <a:ea typeface="Arial"/>
                <a:cs typeface="Arial"/>
                <a:sym typeface="Arial"/>
              </a:rPr>
              <a:t>感谢您下载包图网平台上提供的PPT作品，为了您和包图网以及原创作者的利益，请勿复制、传播、销售，否则将承担法律责任！包图网将对作品进行维权，按照传播下载次数进行十倍的索取赔偿！</a:t>
            </a:r>
            <a:endParaRPr/>
          </a:p>
          <a:p>
            <a:pPr indent="0" lvl="0" marL="0" marR="0" rtl="0" algn="l">
              <a:spcBef>
                <a:spcPts val="0"/>
              </a:spcBef>
              <a:spcAft>
                <a:spcPts val="0"/>
              </a:spcAft>
              <a:buNone/>
            </a:pPr>
            <a:r>
              <a:rPr lang="en-US" sz="600">
                <a:solidFill>
                  <a:schemeClr val="lt1"/>
                </a:solidFill>
                <a:latin typeface="Arial"/>
                <a:ea typeface="Arial"/>
                <a:cs typeface="Arial"/>
                <a:sym typeface="Arial"/>
              </a:rPr>
              <a:t>ibaotu.com</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8.png"/><Relationship Id="rId4" Type="http://schemas.openxmlformats.org/officeDocument/2006/relationships/image" Target="../media/image1.png"/><Relationship Id="rId5" Type="http://schemas.openxmlformats.org/officeDocument/2006/relationships/image" Target="../media/image5.png"/><Relationship Id="rId6"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6.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 name="Shape 20"/>
        <p:cNvGrpSpPr/>
        <p:nvPr/>
      </p:nvGrpSpPr>
      <p:grpSpPr>
        <a:xfrm>
          <a:off x="0" y="0"/>
          <a:ext cx="0" cy="0"/>
          <a:chOff x="0" y="0"/>
          <a:chExt cx="0" cy="0"/>
        </a:xfrm>
      </p:grpSpPr>
      <p:sp>
        <p:nvSpPr>
          <p:cNvPr id="21" name="Google Shape;21;p6"/>
          <p:cNvSpPr/>
          <p:nvPr/>
        </p:nvSpPr>
        <p:spPr>
          <a:xfrm rot="2700000">
            <a:off x="2662424" y="663195"/>
            <a:ext cx="3744766" cy="4660752"/>
          </a:xfrm>
          <a:custGeom>
            <a:rect b="b" l="l" r="r" t="t"/>
            <a:pathLst>
              <a:path extrusionOk="0" h="4660752" w="3744766">
                <a:moveTo>
                  <a:pt x="3690884" y="2378971"/>
                </a:moveTo>
                <a:lnTo>
                  <a:pt x="3690884" y="4660752"/>
                </a:lnTo>
                <a:lnTo>
                  <a:pt x="0" y="4660752"/>
                </a:lnTo>
                <a:lnTo>
                  <a:pt x="0" y="969868"/>
                </a:lnTo>
                <a:lnTo>
                  <a:pt x="2734487" y="969868"/>
                </a:lnTo>
                <a:lnTo>
                  <a:pt x="2734487" y="0"/>
                </a:lnTo>
                <a:lnTo>
                  <a:pt x="3744766" y="0"/>
                </a:lnTo>
              </a:path>
            </a:pathLst>
          </a:custGeom>
          <a:noFill/>
          <a:ln cap="flat" cmpd="sng" w="28575">
            <a:solidFill>
              <a:srgbClr val="8D8D8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 name="Google Shape;22;p6"/>
          <p:cNvSpPr txBox="1"/>
          <p:nvPr/>
        </p:nvSpPr>
        <p:spPr>
          <a:xfrm>
            <a:off x="4899378" y="2706156"/>
            <a:ext cx="6118577" cy="76944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4400">
                <a:solidFill>
                  <a:schemeClr val="accent1"/>
                </a:solidFill>
              </a:rPr>
              <a:t>Final</a:t>
            </a:r>
            <a:r>
              <a:rPr b="1" lang="en-US" sz="4400">
                <a:solidFill>
                  <a:schemeClr val="accent1"/>
                </a:solidFill>
                <a:latin typeface="Arial"/>
                <a:ea typeface="Arial"/>
                <a:cs typeface="Arial"/>
                <a:sym typeface="Arial"/>
              </a:rPr>
              <a:t> Presentation</a:t>
            </a:r>
            <a:endParaRPr b="1" sz="4400">
              <a:solidFill>
                <a:schemeClr val="accent1"/>
              </a:solidFill>
              <a:latin typeface="Arial"/>
              <a:ea typeface="Arial"/>
              <a:cs typeface="Arial"/>
              <a:sym typeface="Arial"/>
            </a:endParaRPr>
          </a:p>
        </p:txBody>
      </p:sp>
      <p:sp>
        <p:nvSpPr>
          <p:cNvPr id="23" name="Google Shape;23;p6"/>
          <p:cNvSpPr txBox="1"/>
          <p:nvPr/>
        </p:nvSpPr>
        <p:spPr>
          <a:xfrm>
            <a:off x="4899377" y="3475597"/>
            <a:ext cx="6118577" cy="58477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800">
                <a:solidFill>
                  <a:schemeClr val="accent1"/>
                </a:solidFill>
                <a:latin typeface="Century Gothic"/>
                <a:ea typeface="Century Gothic"/>
                <a:cs typeface="Century Gothic"/>
                <a:sym typeface="Century Gothic"/>
              </a:rPr>
              <a:t>Rents Prediction Model Based on House Attributes and Public Transportation Accessibility</a:t>
            </a:r>
            <a:endParaRPr sz="1800"/>
          </a:p>
        </p:txBody>
      </p:sp>
      <p:sp>
        <p:nvSpPr>
          <p:cNvPr id="24" name="Google Shape;24;p6"/>
          <p:cNvSpPr/>
          <p:nvPr/>
        </p:nvSpPr>
        <p:spPr>
          <a:xfrm>
            <a:off x="7118432" y="6249110"/>
            <a:ext cx="6096000" cy="307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a:solidFill>
                <a:srgbClr val="8D8D8D"/>
              </a:solidFill>
              <a:latin typeface="Century Gothic"/>
              <a:ea typeface="Century Gothic"/>
              <a:cs typeface="Century Gothic"/>
              <a:sym typeface="Century Gothic"/>
            </a:endParaRPr>
          </a:p>
          <a:p>
            <a:pPr indent="0" lvl="0" marL="0" marR="0" rtl="0" algn="ctr">
              <a:spcBef>
                <a:spcPts val="0"/>
              </a:spcBef>
              <a:spcAft>
                <a:spcPts val="0"/>
              </a:spcAft>
              <a:buNone/>
            </a:pPr>
            <a:r>
              <a:rPr lang="en-US">
                <a:solidFill>
                  <a:srgbClr val="8D8D8D"/>
                </a:solidFill>
                <a:latin typeface="Century Gothic"/>
                <a:ea typeface="Century Gothic"/>
                <a:cs typeface="Century Gothic"/>
                <a:sym typeface="Century Gothic"/>
              </a:rPr>
              <a:t>Group 18: </a:t>
            </a:r>
            <a:r>
              <a:rPr lang="en-US" sz="1400">
                <a:solidFill>
                  <a:srgbClr val="8D8D8D"/>
                </a:solidFill>
                <a:latin typeface="Century Gothic"/>
                <a:ea typeface="Century Gothic"/>
                <a:cs typeface="Century Gothic"/>
                <a:sym typeface="Century Gothic"/>
              </a:rPr>
              <a:t>Yijing Zhou &amp; Jiachen Huang</a:t>
            </a:r>
            <a:endParaRPr sz="1400">
              <a:solidFill>
                <a:srgbClr val="8D8D8D"/>
              </a:solidFill>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grpSp>
        <p:nvGrpSpPr>
          <p:cNvPr id="211" name="Google Shape;211;p15"/>
          <p:cNvGrpSpPr/>
          <p:nvPr/>
        </p:nvGrpSpPr>
        <p:grpSpPr>
          <a:xfrm>
            <a:off x="387125" y="299356"/>
            <a:ext cx="12126303" cy="6596744"/>
            <a:chOff x="387125" y="299356"/>
            <a:chExt cx="12126303" cy="6596744"/>
          </a:xfrm>
        </p:grpSpPr>
        <p:grpSp>
          <p:nvGrpSpPr>
            <p:cNvPr id="212" name="Google Shape;212;p15"/>
            <p:cNvGrpSpPr/>
            <p:nvPr/>
          </p:nvGrpSpPr>
          <p:grpSpPr>
            <a:xfrm>
              <a:off x="387125" y="299356"/>
              <a:ext cx="1316500" cy="883947"/>
              <a:chOff x="1276124" y="1279752"/>
              <a:chExt cx="6401933" cy="4298496"/>
            </a:xfrm>
          </p:grpSpPr>
          <p:sp>
            <p:nvSpPr>
              <p:cNvPr id="213" name="Google Shape;213;p15"/>
              <p:cNvSpPr/>
              <p:nvPr/>
            </p:nvSpPr>
            <p:spPr>
              <a:xfrm>
                <a:off x="1276124" y="2107066"/>
                <a:ext cx="2643868" cy="2643868"/>
              </a:xfrm>
              <a:prstGeom prst="diamond">
                <a:avLst/>
              </a:prstGeom>
              <a:noFill/>
              <a:ln cap="flat" cmpd="sng" w="28575">
                <a:solidFill>
                  <a:srgbClr val="8D8D8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4" name="Google Shape;214;p15"/>
              <p:cNvSpPr/>
              <p:nvPr/>
            </p:nvSpPr>
            <p:spPr>
              <a:xfrm>
                <a:off x="3379561" y="1279752"/>
                <a:ext cx="4298496" cy="4298496"/>
              </a:xfrm>
              <a:prstGeom prst="diamond">
                <a:avLst/>
              </a:prstGeom>
              <a:noFill/>
              <a:ln cap="flat" cmpd="sng" w="28575">
                <a:solidFill>
                  <a:srgbClr val="8D8D8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15" name="Google Shape;215;p15"/>
            <p:cNvSpPr txBox="1"/>
            <p:nvPr/>
          </p:nvSpPr>
          <p:spPr>
            <a:xfrm>
              <a:off x="900242" y="428399"/>
              <a:ext cx="722818" cy="5847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200">
                  <a:solidFill>
                    <a:schemeClr val="accent1"/>
                  </a:solidFill>
                  <a:latin typeface="Teko"/>
                  <a:ea typeface="Teko"/>
                  <a:cs typeface="Teko"/>
                  <a:sym typeface="Teko"/>
                </a:rPr>
                <a:t>03</a:t>
              </a:r>
              <a:endParaRPr sz="3200">
                <a:solidFill>
                  <a:schemeClr val="accent1"/>
                </a:solidFill>
                <a:latin typeface="Teko"/>
                <a:ea typeface="Teko"/>
                <a:cs typeface="Teko"/>
                <a:sym typeface="Teko"/>
              </a:endParaRPr>
            </a:p>
          </p:txBody>
        </p:sp>
        <p:grpSp>
          <p:nvGrpSpPr>
            <p:cNvPr id="216" name="Google Shape;216;p15"/>
            <p:cNvGrpSpPr/>
            <p:nvPr/>
          </p:nvGrpSpPr>
          <p:grpSpPr>
            <a:xfrm>
              <a:off x="1869914" y="380547"/>
              <a:ext cx="5532873" cy="721564"/>
              <a:chOff x="1591893" y="323359"/>
              <a:chExt cx="5532873" cy="721564"/>
            </a:xfrm>
          </p:grpSpPr>
          <p:sp>
            <p:nvSpPr>
              <p:cNvPr id="217" name="Google Shape;217;p15"/>
              <p:cNvSpPr txBox="1"/>
              <p:nvPr/>
            </p:nvSpPr>
            <p:spPr>
              <a:xfrm>
                <a:off x="1591894" y="323359"/>
                <a:ext cx="4198105"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3F3F3F"/>
                    </a:solidFill>
                    <a:latin typeface="Century Gothic"/>
                    <a:ea typeface="Century Gothic"/>
                    <a:cs typeface="Century Gothic"/>
                    <a:sym typeface="Century Gothic"/>
                  </a:rPr>
                  <a:t>Baseline and Evaluation Metric</a:t>
                </a:r>
                <a:endParaRPr/>
              </a:p>
            </p:txBody>
          </p:sp>
          <p:sp>
            <p:nvSpPr>
              <p:cNvPr id="218" name="Google Shape;218;p15"/>
              <p:cNvSpPr txBox="1"/>
              <p:nvPr/>
            </p:nvSpPr>
            <p:spPr>
              <a:xfrm>
                <a:off x="1591893" y="798702"/>
                <a:ext cx="5532873" cy="24622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000">
                  <a:solidFill>
                    <a:srgbClr val="7F7F7F"/>
                  </a:solidFill>
                  <a:latin typeface="Century Gothic"/>
                  <a:ea typeface="Century Gothic"/>
                  <a:cs typeface="Century Gothic"/>
                  <a:sym typeface="Century Gothic"/>
                </a:endParaRPr>
              </a:p>
            </p:txBody>
          </p:sp>
        </p:grpSp>
        <p:grpSp>
          <p:nvGrpSpPr>
            <p:cNvPr id="219" name="Google Shape;219;p15"/>
            <p:cNvGrpSpPr/>
            <p:nvPr/>
          </p:nvGrpSpPr>
          <p:grpSpPr>
            <a:xfrm>
              <a:off x="11572872" y="6254988"/>
              <a:ext cx="940556" cy="641112"/>
              <a:chOff x="11395287" y="6034159"/>
              <a:chExt cx="1208633" cy="823841"/>
            </a:xfrm>
          </p:grpSpPr>
          <p:sp>
            <p:nvSpPr>
              <p:cNvPr id="220" name="Google Shape;220;p15"/>
              <p:cNvSpPr/>
              <p:nvPr/>
            </p:nvSpPr>
            <p:spPr>
              <a:xfrm>
                <a:off x="11780079" y="6034159"/>
                <a:ext cx="823841" cy="823841"/>
              </a:xfrm>
              <a:prstGeom prst="diamond">
                <a:avLst/>
              </a:prstGeom>
              <a:noFill/>
              <a:ln cap="flat" cmpd="sng" w="28575">
                <a:solidFill>
                  <a:srgbClr val="8D8D8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1" name="Google Shape;221;p15"/>
              <p:cNvSpPr/>
              <p:nvPr/>
            </p:nvSpPr>
            <p:spPr>
              <a:xfrm>
                <a:off x="11395287" y="6157367"/>
                <a:ext cx="577426" cy="577426"/>
              </a:xfrm>
              <a:prstGeom prst="diamond">
                <a:avLst/>
              </a:prstGeom>
              <a:noFill/>
              <a:ln cap="flat" cmpd="sng" w="28575">
                <a:solidFill>
                  <a:srgbClr val="8D8D8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sp>
        <p:nvSpPr>
          <p:cNvPr id="222" name="Google Shape;222;p15"/>
          <p:cNvSpPr txBox="1"/>
          <p:nvPr/>
        </p:nvSpPr>
        <p:spPr>
          <a:xfrm>
            <a:off x="1272950" y="2029000"/>
            <a:ext cx="73548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3F3F3F"/>
                </a:solidFill>
                <a:latin typeface="Century Gothic"/>
                <a:ea typeface="Century Gothic"/>
                <a:cs typeface="Century Gothic"/>
                <a:sym typeface="Century Gothic"/>
              </a:rPr>
              <a:t>Baseline: Linear Regression</a:t>
            </a:r>
            <a:endParaRPr b="1" sz="2400">
              <a:solidFill>
                <a:srgbClr val="3F3F3F"/>
              </a:solidFill>
              <a:latin typeface="Century Gothic"/>
              <a:ea typeface="Century Gothic"/>
              <a:cs typeface="Century Gothic"/>
              <a:sym typeface="Century Gothic"/>
            </a:endParaRPr>
          </a:p>
        </p:txBody>
      </p:sp>
      <p:sp>
        <p:nvSpPr>
          <p:cNvPr id="223" name="Google Shape;223;p15"/>
          <p:cNvSpPr txBox="1"/>
          <p:nvPr/>
        </p:nvSpPr>
        <p:spPr>
          <a:xfrm>
            <a:off x="1272949" y="3577900"/>
            <a:ext cx="69540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3F3F3F"/>
                </a:solidFill>
                <a:latin typeface="Century Gothic"/>
                <a:ea typeface="Century Gothic"/>
                <a:cs typeface="Century Gothic"/>
                <a:sym typeface="Century Gothic"/>
              </a:rPr>
              <a:t>Evaluation Metric: Rooted Mean Square Error (RMSE)</a:t>
            </a:r>
            <a:endParaRPr b="1" sz="2400">
              <a:solidFill>
                <a:srgbClr val="3F3F3F"/>
              </a:solidFill>
              <a:latin typeface="Century Gothic"/>
              <a:ea typeface="Century Gothic"/>
              <a:cs typeface="Century Gothic"/>
              <a:sym typeface="Century Gothic"/>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grpSp>
        <p:nvGrpSpPr>
          <p:cNvPr id="229" name="Google Shape;229;p16"/>
          <p:cNvGrpSpPr/>
          <p:nvPr/>
        </p:nvGrpSpPr>
        <p:grpSpPr>
          <a:xfrm>
            <a:off x="387125" y="299356"/>
            <a:ext cx="12126303" cy="6596744"/>
            <a:chOff x="387125" y="299356"/>
            <a:chExt cx="12126303" cy="6596744"/>
          </a:xfrm>
        </p:grpSpPr>
        <p:grpSp>
          <p:nvGrpSpPr>
            <p:cNvPr id="230" name="Google Shape;230;p16"/>
            <p:cNvGrpSpPr/>
            <p:nvPr/>
          </p:nvGrpSpPr>
          <p:grpSpPr>
            <a:xfrm>
              <a:off x="387125" y="299356"/>
              <a:ext cx="1316500" cy="883947"/>
              <a:chOff x="1276124" y="1279752"/>
              <a:chExt cx="6401933" cy="4298496"/>
            </a:xfrm>
          </p:grpSpPr>
          <p:sp>
            <p:nvSpPr>
              <p:cNvPr id="231" name="Google Shape;231;p16"/>
              <p:cNvSpPr/>
              <p:nvPr/>
            </p:nvSpPr>
            <p:spPr>
              <a:xfrm>
                <a:off x="1276124" y="2107066"/>
                <a:ext cx="2643868" cy="2643868"/>
              </a:xfrm>
              <a:prstGeom prst="diamond">
                <a:avLst/>
              </a:prstGeom>
              <a:noFill/>
              <a:ln cap="flat" cmpd="sng" w="28575">
                <a:solidFill>
                  <a:srgbClr val="8D8D8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2" name="Google Shape;232;p16"/>
              <p:cNvSpPr/>
              <p:nvPr/>
            </p:nvSpPr>
            <p:spPr>
              <a:xfrm>
                <a:off x="3379561" y="1279752"/>
                <a:ext cx="4298496" cy="4298496"/>
              </a:xfrm>
              <a:prstGeom prst="diamond">
                <a:avLst/>
              </a:prstGeom>
              <a:noFill/>
              <a:ln cap="flat" cmpd="sng" w="28575">
                <a:solidFill>
                  <a:srgbClr val="8D8D8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33" name="Google Shape;233;p16"/>
            <p:cNvSpPr txBox="1"/>
            <p:nvPr/>
          </p:nvSpPr>
          <p:spPr>
            <a:xfrm>
              <a:off x="900242" y="428399"/>
              <a:ext cx="722818" cy="5847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200">
                  <a:solidFill>
                    <a:schemeClr val="accent1"/>
                  </a:solidFill>
                  <a:latin typeface="Teko"/>
                  <a:ea typeface="Teko"/>
                  <a:cs typeface="Teko"/>
                  <a:sym typeface="Teko"/>
                </a:rPr>
                <a:t>03</a:t>
              </a:r>
              <a:endParaRPr sz="3200">
                <a:solidFill>
                  <a:schemeClr val="accent1"/>
                </a:solidFill>
                <a:latin typeface="Teko"/>
                <a:ea typeface="Teko"/>
                <a:cs typeface="Teko"/>
                <a:sym typeface="Teko"/>
              </a:endParaRPr>
            </a:p>
          </p:txBody>
        </p:sp>
        <p:grpSp>
          <p:nvGrpSpPr>
            <p:cNvPr id="234" name="Google Shape;234;p16"/>
            <p:cNvGrpSpPr/>
            <p:nvPr/>
          </p:nvGrpSpPr>
          <p:grpSpPr>
            <a:xfrm>
              <a:off x="1869914" y="380547"/>
              <a:ext cx="5532873" cy="721564"/>
              <a:chOff x="1591893" y="323359"/>
              <a:chExt cx="5532873" cy="721564"/>
            </a:xfrm>
          </p:grpSpPr>
          <p:sp>
            <p:nvSpPr>
              <p:cNvPr id="235" name="Google Shape;235;p16"/>
              <p:cNvSpPr txBox="1"/>
              <p:nvPr/>
            </p:nvSpPr>
            <p:spPr>
              <a:xfrm>
                <a:off x="1591894" y="323359"/>
                <a:ext cx="4198105"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3F3F3F"/>
                    </a:solidFill>
                    <a:latin typeface="Century Gothic"/>
                    <a:ea typeface="Century Gothic"/>
                    <a:cs typeface="Century Gothic"/>
                    <a:sym typeface="Century Gothic"/>
                  </a:rPr>
                  <a:t>Regression Models</a:t>
                </a:r>
                <a:endParaRPr/>
              </a:p>
            </p:txBody>
          </p:sp>
          <p:sp>
            <p:nvSpPr>
              <p:cNvPr id="236" name="Google Shape;236;p16"/>
              <p:cNvSpPr txBox="1"/>
              <p:nvPr/>
            </p:nvSpPr>
            <p:spPr>
              <a:xfrm>
                <a:off x="1591893" y="798702"/>
                <a:ext cx="5532873" cy="24622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000">
                  <a:solidFill>
                    <a:srgbClr val="7F7F7F"/>
                  </a:solidFill>
                  <a:latin typeface="Century Gothic"/>
                  <a:ea typeface="Century Gothic"/>
                  <a:cs typeface="Century Gothic"/>
                  <a:sym typeface="Century Gothic"/>
                </a:endParaRPr>
              </a:p>
            </p:txBody>
          </p:sp>
        </p:grpSp>
        <p:grpSp>
          <p:nvGrpSpPr>
            <p:cNvPr id="237" name="Google Shape;237;p16"/>
            <p:cNvGrpSpPr/>
            <p:nvPr/>
          </p:nvGrpSpPr>
          <p:grpSpPr>
            <a:xfrm>
              <a:off x="11572872" y="6254988"/>
              <a:ext cx="940556" cy="641112"/>
              <a:chOff x="11395287" y="6034159"/>
              <a:chExt cx="1208633" cy="823841"/>
            </a:xfrm>
          </p:grpSpPr>
          <p:sp>
            <p:nvSpPr>
              <p:cNvPr id="238" name="Google Shape;238;p16"/>
              <p:cNvSpPr/>
              <p:nvPr/>
            </p:nvSpPr>
            <p:spPr>
              <a:xfrm>
                <a:off x="11780079" y="6034159"/>
                <a:ext cx="823841" cy="823841"/>
              </a:xfrm>
              <a:prstGeom prst="diamond">
                <a:avLst/>
              </a:prstGeom>
              <a:noFill/>
              <a:ln cap="flat" cmpd="sng" w="28575">
                <a:solidFill>
                  <a:srgbClr val="8D8D8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9" name="Google Shape;239;p16"/>
              <p:cNvSpPr/>
              <p:nvPr/>
            </p:nvSpPr>
            <p:spPr>
              <a:xfrm>
                <a:off x="11395287" y="6157367"/>
                <a:ext cx="577426" cy="577426"/>
              </a:xfrm>
              <a:prstGeom prst="diamond">
                <a:avLst/>
              </a:prstGeom>
              <a:noFill/>
              <a:ln cap="flat" cmpd="sng" w="28575">
                <a:solidFill>
                  <a:srgbClr val="8D8D8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pic>
        <p:nvPicPr>
          <p:cNvPr id="240" name="Google Shape;240;p16"/>
          <p:cNvPicPr preferRelativeResize="0"/>
          <p:nvPr/>
        </p:nvPicPr>
        <p:blipFill>
          <a:blip r:embed="rId3">
            <a:alphaModFix/>
          </a:blip>
          <a:stretch>
            <a:fillRect/>
          </a:stretch>
        </p:blipFill>
        <p:spPr>
          <a:xfrm>
            <a:off x="0" y="1376355"/>
            <a:ext cx="12192000" cy="488983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grpSp>
        <p:nvGrpSpPr>
          <p:cNvPr id="246" name="Google Shape;246;p17"/>
          <p:cNvGrpSpPr/>
          <p:nvPr/>
        </p:nvGrpSpPr>
        <p:grpSpPr>
          <a:xfrm>
            <a:off x="387073" y="299304"/>
            <a:ext cx="12126346" cy="6596773"/>
            <a:chOff x="387073" y="299304"/>
            <a:chExt cx="12126346" cy="6596773"/>
          </a:xfrm>
        </p:grpSpPr>
        <p:grpSp>
          <p:nvGrpSpPr>
            <p:cNvPr id="247" name="Google Shape;247;p17"/>
            <p:cNvGrpSpPr/>
            <p:nvPr/>
          </p:nvGrpSpPr>
          <p:grpSpPr>
            <a:xfrm>
              <a:off x="387073" y="299304"/>
              <a:ext cx="1316218" cy="883751"/>
              <a:chOff x="1276124" y="1279752"/>
              <a:chExt cx="6401837" cy="4298400"/>
            </a:xfrm>
          </p:grpSpPr>
          <p:sp>
            <p:nvSpPr>
              <p:cNvPr id="248" name="Google Shape;248;p17"/>
              <p:cNvSpPr/>
              <p:nvPr/>
            </p:nvSpPr>
            <p:spPr>
              <a:xfrm>
                <a:off x="1276124" y="2107066"/>
                <a:ext cx="2643900" cy="2643900"/>
              </a:xfrm>
              <a:prstGeom prst="diamond">
                <a:avLst/>
              </a:prstGeom>
              <a:noFill/>
              <a:ln cap="flat" cmpd="sng" w="28575">
                <a:solidFill>
                  <a:srgbClr val="8D8D8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9" name="Google Shape;249;p17"/>
              <p:cNvSpPr/>
              <p:nvPr/>
            </p:nvSpPr>
            <p:spPr>
              <a:xfrm>
                <a:off x="3379561" y="1279752"/>
                <a:ext cx="4298400" cy="4298400"/>
              </a:xfrm>
              <a:prstGeom prst="diamond">
                <a:avLst/>
              </a:prstGeom>
              <a:noFill/>
              <a:ln cap="flat" cmpd="sng" w="28575">
                <a:solidFill>
                  <a:srgbClr val="8D8D8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50" name="Google Shape;250;p17"/>
            <p:cNvSpPr txBox="1"/>
            <p:nvPr/>
          </p:nvSpPr>
          <p:spPr>
            <a:xfrm>
              <a:off x="900242" y="428399"/>
              <a:ext cx="722700" cy="584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200">
                  <a:solidFill>
                    <a:schemeClr val="accent1"/>
                  </a:solidFill>
                  <a:latin typeface="Teko"/>
                  <a:ea typeface="Teko"/>
                  <a:cs typeface="Teko"/>
                  <a:sym typeface="Teko"/>
                </a:rPr>
                <a:t>03</a:t>
              </a:r>
              <a:endParaRPr sz="3200">
                <a:solidFill>
                  <a:schemeClr val="accent1"/>
                </a:solidFill>
                <a:latin typeface="Teko"/>
                <a:ea typeface="Teko"/>
                <a:cs typeface="Teko"/>
                <a:sym typeface="Teko"/>
              </a:endParaRPr>
            </a:p>
          </p:txBody>
        </p:sp>
        <p:grpSp>
          <p:nvGrpSpPr>
            <p:cNvPr id="251" name="Google Shape;251;p17"/>
            <p:cNvGrpSpPr/>
            <p:nvPr/>
          </p:nvGrpSpPr>
          <p:grpSpPr>
            <a:xfrm>
              <a:off x="1869914" y="380547"/>
              <a:ext cx="5532900" cy="721643"/>
              <a:chOff x="1591893" y="323359"/>
              <a:chExt cx="5532900" cy="721643"/>
            </a:xfrm>
          </p:grpSpPr>
          <p:sp>
            <p:nvSpPr>
              <p:cNvPr id="252" name="Google Shape;252;p17"/>
              <p:cNvSpPr txBox="1"/>
              <p:nvPr/>
            </p:nvSpPr>
            <p:spPr>
              <a:xfrm>
                <a:off x="1591894" y="323359"/>
                <a:ext cx="4198200" cy="523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3F3F3F"/>
                    </a:solidFill>
                    <a:latin typeface="Century Gothic"/>
                    <a:ea typeface="Century Gothic"/>
                    <a:cs typeface="Century Gothic"/>
                    <a:sym typeface="Century Gothic"/>
                  </a:rPr>
                  <a:t>Regression Models</a:t>
                </a:r>
                <a:endParaRPr/>
              </a:p>
            </p:txBody>
          </p:sp>
          <p:sp>
            <p:nvSpPr>
              <p:cNvPr id="253" name="Google Shape;253;p17"/>
              <p:cNvSpPr txBox="1"/>
              <p:nvPr/>
            </p:nvSpPr>
            <p:spPr>
              <a:xfrm>
                <a:off x="1591893" y="798702"/>
                <a:ext cx="5532900" cy="246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000">
                  <a:solidFill>
                    <a:srgbClr val="7F7F7F"/>
                  </a:solidFill>
                  <a:latin typeface="Century Gothic"/>
                  <a:ea typeface="Century Gothic"/>
                  <a:cs typeface="Century Gothic"/>
                  <a:sym typeface="Century Gothic"/>
                </a:endParaRPr>
              </a:p>
            </p:txBody>
          </p:sp>
        </p:grpSp>
        <p:grpSp>
          <p:nvGrpSpPr>
            <p:cNvPr id="254" name="Google Shape;254;p17"/>
            <p:cNvGrpSpPr/>
            <p:nvPr/>
          </p:nvGrpSpPr>
          <p:grpSpPr>
            <a:xfrm>
              <a:off x="11572893" y="6254996"/>
              <a:ext cx="940526" cy="641081"/>
              <a:chOff x="11395287" y="6034159"/>
              <a:chExt cx="1208592" cy="823800"/>
            </a:xfrm>
          </p:grpSpPr>
          <p:sp>
            <p:nvSpPr>
              <p:cNvPr id="255" name="Google Shape;255;p17"/>
              <p:cNvSpPr/>
              <p:nvPr/>
            </p:nvSpPr>
            <p:spPr>
              <a:xfrm>
                <a:off x="11780079" y="6034159"/>
                <a:ext cx="823800" cy="823800"/>
              </a:xfrm>
              <a:prstGeom prst="diamond">
                <a:avLst/>
              </a:prstGeom>
              <a:noFill/>
              <a:ln cap="flat" cmpd="sng" w="28575">
                <a:solidFill>
                  <a:srgbClr val="8D8D8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6" name="Google Shape;256;p17"/>
              <p:cNvSpPr/>
              <p:nvPr/>
            </p:nvSpPr>
            <p:spPr>
              <a:xfrm>
                <a:off x="11395287" y="6157367"/>
                <a:ext cx="577500" cy="577500"/>
              </a:xfrm>
              <a:prstGeom prst="diamond">
                <a:avLst/>
              </a:prstGeom>
              <a:noFill/>
              <a:ln cap="flat" cmpd="sng" w="28575">
                <a:solidFill>
                  <a:srgbClr val="8D8D8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pic>
        <p:nvPicPr>
          <p:cNvPr id="257" name="Google Shape;257;p17"/>
          <p:cNvPicPr preferRelativeResize="0"/>
          <p:nvPr/>
        </p:nvPicPr>
        <p:blipFill>
          <a:blip r:embed="rId3">
            <a:alphaModFix/>
          </a:blip>
          <a:stretch>
            <a:fillRect/>
          </a:stretch>
        </p:blipFill>
        <p:spPr>
          <a:xfrm>
            <a:off x="4080438" y="968175"/>
            <a:ext cx="4739650" cy="5765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grpSp>
        <p:nvGrpSpPr>
          <p:cNvPr id="263" name="Google Shape;263;p18"/>
          <p:cNvGrpSpPr/>
          <p:nvPr/>
        </p:nvGrpSpPr>
        <p:grpSpPr>
          <a:xfrm>
            <a:off x="387125" y="299356"/>
            <a:ext cx="12126303" cy="6596744"/>
            <a:chOff x="387125" y="299356"/>
            <a:chExt cx="12126303" cy="6596744"/>
          </a:xfrm>
        </p:grpSpPr>
        <p:grpSp>
          <p:nvGrpSpPr>
            <p:cNvPr id="264" name="Google Shape;264;p18"/>
            <p:cNvGrpSpPr/>
            <p:nvPr/>
          </p:nvGrpSpPr>
          <p:grpSpPr>
            <a:xfrm>
              <a:off x="387125" y="299356"/>
              <a:ext cx="1316500" cy="883947"/>
              <a:chOff x="1276124" y="1279752"/>
              <a:chExt cx="6401933" cy="4298496"/>
            </a:xfrm>
          </p:grpSpPr>
          <p:sp>
            <p:nvSpPr>
              <p:cNvPr id="265" name="Google Shape;265;p18"/>
              <p:cNvSpPr/>
              <p:nvPr/>
            </p:nvSpPr>
            <p:spPr>
              <a:xfrm>
                <a:off x="1276124" y="2107066"/>
                <a:ext cx="2643868" cy="2643868"/>
              </a:xfrm>
              <a:prstGeom prst="diamond">
                <a:avLst/>
              </a:prstGeom>
              <a:noFill/>
              <a:ln cap="flat" cmpd="sng" w="28575">
                <a:solidFill>
                  <a:srgbClr val="8D8D8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6" name="Google Shape;266;p18"/>
              <p:cNvSpPr/>
              <p:nvPr/>
            </p:nvSpPr>
            <p:spPr>
              <a:xfrm>
                <a:off x="3379561" y="1279752"/>
                <a:ext cx="4298496" cy="4298496"/>
              </a:xfrm>
              <a:prstGeom prst="diamond">
                <a:avLst/>
              </a:prstGeom>
              <a:noFill/>
              <a:ln cap="flat" cmpd="sng" w="28575">
                <a:solidFill>
                  <a:srgbClr val="8D8D8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67" name="Google Shape;267;p18"/>
            <p:cNvSpPr txBox="1"/>
            <p:nvPr/>
          </p:nvSpPr>
          <p:spPr>
            <a:xfrm>
              <a:off x="900242" y="428399"/>
              <a:ext cx="722818" cy="5847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200">
                  <a:solidFill>
                    <a:schemeClr val="accent1"/>
                  </a:solidFill>
                  <a:latin typeface="Teko"/>
                  <a:ea typeface="Teko"/>
                  <a:cs typeface="Teko"/>
                  <a:sym typeface="Teko"/>
                </a:rPr>
                <a:t>03</a:t>
              </a:r>
              <a:endParaRPr sz="3200">
                <a:solidFill>
                  <a:schemeClr val="accent1"/>
                </a:solidFill>
                <a:latin typeface="Teko"/>
                <a:ea typeface="Teko"/>
                <a:cs typeface="Teko"/>
                <a:sym typeface="Teko"/>
              </a:endParaRPr>
            </a:p>
          </p:txBody>
        </p:sp>
        <p:grpSp>
          <p:nvGrpSpPr>
            <p:cNvPr id="268" name="Google Shape;268;p18"/>
            <p:cNvGrpSpPr/>
            <p:nvPr/>
          </p:nvGrpSpPr>
          <p:grpSpPr>
            <a:xfrm>
              <a:off x="1869914" y="380547"/>
              <a:ext cx="5532873" cy="721564"/>
              <a:chOff x="1591893" y="323359"/>
              <a:chExt cx="5532873" cy="721564"/>
            </a:xfrm>
          </p:grpSpPr>
          <p:sp>
            <p:nvSpPr>
              <p:cNvPr id="269" name="Google Shape;269;p18"/>
              <p:cNvSpPr txBox="1"/>
              <p:nvPr/>
            </p:nvSpPr>
            <p:spPr>
              <a:xfrm>
                <a:off x="1591894" y="323359"/>
                <a:ext cx="4198105"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3F3F3F"/>
                    </a:solidFill>
                    <a:latin typeface="Century Gothic"/>
                    <a:ea typeface="Century Gothic"/>
                    <a:cs typeface="Century Gothic"/>
                    <a:sym typeface="Century Gothic"/>
                  </a:rPr>
                  <a:t>Hyperparameters Tuning</a:t>
                </a:r>
                <a:endParaRPr/>
              </a:p>
            </p:txBody>
          </p:sp>
          <p:sp>
            <p:nvSpPr>
              <p:cNvPr id="270" name="Google Shape;270;p18"/>
              <p:cNvSpPr txBox="1"/>
              <p:nvPr/>
            </p:nvSpPr>
            <p:spPr>
              <a:xfrm>
                <a:off x="1591893" y="798702"/>
                <a:ext cx="5532873" cy="24622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000">
                  <a:solidFill>
                    <a:srgbClr val="7F7F7F"/>
                  </a:solidFill>
                  <a:latin typeface="Century Gothic"/>
                  <a:ea typeface="Century Gothic"/>
                  <a:cs typeface="Century Gothic"/>
                  <a:sym typeface="Century Gothic"/>
                </a:endParaRPr>
              </a:p>
            </p:txBody>
          </p:sp>
        </p:grpSp>
        <p:grpSp>
          <p:nvGrpSpPr>
            <p:cNvPr id="271" name="Google Shape;271;p18"/>
            <p:cNvGrpSpPr/>
            <p:nvPr/>
          </p:nvGrpSpPr>
          <p:grpSpPr>
            <a:xfrm>
              <a:off x="11572872" y="6254988"/>
              <a:ext cx="940556" cy="641112"/>
              <a:chOff x="11395287" y="6034159"/>
              <a:chExt cx="1208633" cy="823841"/>
            </a:xfrm>
          </p:grpSpPr>
          <p:sp>
            <p:nvSpPr>
              <p:cNvPr id="272" name="Google Shape;272;p18"/>
              <p:cNvSpPr/>
              <p:nvPr/>
            </p:nvSpPr>
            <p:spPr>
              <a:xfrm>
                <a:off x="11780079" y="6034159"/>
                <a:ext cx="823841" cy="823841"/>
              </a:xfrm>
              <a:prstGeom prst="diamond">
                <a:avLst/>
              </a:prstGeom>
              <a:noFill/>
              <a:ln cap="flat" cmpd="sng" w="28575">
                <a:solidFill>
                  <a:srgbClr val="8D8D8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3" name="Google Shape;273;p18"/>
              <p:cNvSpPr/>
              <p:nvPr/>
            </p:nvSpPr>
            <p:spPr>
              <a:xfrm>
                <a:off x="11395287" y="6157367"/>
                <a:ext cx="577426" cy="577426"/>
              </a:xfrm>
              <a:prstGeom prst="diamond">
                <a:avLst/>
              </a:prstGeom>
              <a:noFill/>
              <a:ln cap="flat" cmpd="sng" w="28575">
                <a:solidFill>
                  <a:srgbClr val="8D8D8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sp>
        <p:nvSpPr>
          <p:cNvPr id="274" name="Google Shape;274;p18"/>
          <p:cNvSpPr txBox="1"/>
          <p:nvPr/>
        </p:nvSpPr>
        <p:spPr>
          <a:xfrm>
            <a:off x="3042425" y="6025200"/>
            <a:ext cx="64215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3F3F3F"/>
                </a:solidFill>
                <a:latin typeface="Century Gothic"/>
                <a:ea typeface="Century Gothic"/>
                <a:cs typeface="Century Gothic"/>
                <a:sym typeface="Century Gothic"/>
              </a:rPr>
              <a:t>Grid Search VS. Random Search...</a:t>
            </a:r>
            <a:endParaRPr b="1" sz="2400">
              <a:solidFill>
                <a:srgbClr val="3F3F3F"/>
              </a:solidFill>
              <a:latin typeface="Century Gothic"/>
              <a:ea typeface="Century Gothic"/>
              <a:cs typeface="Century Gothic"/>
              <a:sym typeface="Century Gothic"/>
            </a:endParaRPr>
          </a:p>
        </p:txBody>
      </p:sp>
      <p:pic>
        <p:nvPicPr>
          <p:cNvPr id="275" name="Google Shape;275;p18"/>
          <p:cNvPicPr preferRelativeResize="0"/>
          <p:nvPr/>
        </p:nvPicPr>
        <p:blipFill>
          <a:blip r:embed="rId3">
            <a:alphaModFix/>
          </a:blip>
          <a:stretch>
            <a:fillRect/>
          </a:stretch>
        </p:blipFill>
        <p:spPr>
          <a:xfrm>
            <a:off x="2564188" y="1485889"/>
            <a:ext cx="7063625" cy="422361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grpSp>
        <p:nvGrpSpPr>
          <p:cNvPr id="281" name="Google Shape;281;p19"/>
          <p:cNvGrpSpPr/>
          <p:nvPr/>
        </p:nvGrpSpPr>
        <p:grpSpPr>
          <a:xfrm>
            <a:off x="387073" y="299304"/>
            <a:ext cx="12126346" cy="6596773"/>
            <a:chOff x="387073" y="299304"/>
            <a:chExt cx="12126346" cy="6596773"/>
          </a:xfrm>
        </p:grpSpPr>
        <p:grpSp>
          <p:nvGrpSpPr>
            <p:cNvPr id="282" name="Google Shape;282;p19"/>
            <p:cNvGrpSpPr/>
            <p:nvPr/>
          </p:nvGrpSpPr>
          <p:grpSpPr>
            <a:xfrm>
              <a:off x="387073" y="299304"/>
              <a:ext cx="1316218" cy="883751"/>
              <a:chOff x="1276124" y="1279752"/>
              <a:chExt cx="6401837" cy="4298400"/>
            </a:xfrm>
          </p:grpSpPr>
          <p:sp>
            <p:nvSpPr>
              <p:cNvPr id="283" name="Google Shape;283;p19"/>
              <p:cNvSpPr/>
              <p:nvPr/>
            </p:nvSpPr>
            <p:spPr>
              <a:xfrm>
                <a:off x="1276124" y="2107066"/>
                <a:ext cx="2643900" cy="2643900"/>
              </a:xfrm>
              <a:prstGeom prst="diamond">
                <a:avLst/>
              </a:prstGeom>
              <a:noFill/>
              <a:ln cap="flat" cmpd="sng" w="28575">
                <a:solidFill>
                  <a:srgbClr val="8D8D8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4" name="Google Shape;284;p19"/>
              <p:cNvSpPr/>
              <p:nvPr/>
            </p:nvSpPr>
            <p:spPr>
              <a:xfrm>
                <a:off x="3379561" y="1279752"/>
                <a:ext cx="4298400" cy="4298400"/>
              </a:xfrm>
              <a:prstGeom prst="diamond">
                <a:avLst/>
              </a:prstGeom>
              <a:noFill/>
              <a:ln cap="flat" cmpd="sng" w="28575">
                <a:solidFill>
                  <a:srgbClr val="8D8D8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85" name="Google Shape;285;p19"/>
            <p:cNvSpPr txBox="1"/>
            <p:nvPr/>
          </p:nvSpPr>
          <p:spPr>
            <a:xfrm>
              <a:off x="900242" y="428399"/>
              <a:ext cx="722700" cy="584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200">
                  <a:solidFill>
                    <a:schemeClr val="accent1"/>
                  </a:solidFill>
                  <a:latin typeface="Teko"/>
                  <a:ea typeface="Teko"/>
                  <a:cs typeface="Teko"/>
                  <a:sym typeface="Teko"/>
                </a:rPr>
                <a:t>03</a:t>
              </a:r>
              <a:endParaRPr sz="3200">
                <a:solidFill>
                  <a:schemeClr val="accent1"/>
                </a:solidFill>
                <a:latin typeface="Teko"/>
                <a:ea typeface="Teko"/>
                <a:cs typeface="Teko"/>
                <a:sym typeface="Teko"/>
              </a:endParaRPr>
            </a:p>
          </p:txBody>
        </p:sp>
        <p:grpSp>
          <p:nvGrpSpPr>
            <p:cNvPr id="286" name="Google Shape;286;p19"/>
            <p:cNvGrpSpPr/>
            <p:nvPr/>
          </p:nvGrpSpPr>
          <p:grpSpPr>
            <a:xfrm>
              <a:off x="1869914" y="380547"/>
              <a:ext cx="5532900" cy="721643"/>
              <a:chOff x="1591893" y="323359"/>
              <a:chExt cx="5532900" cy="721643"/>
            </a:xfrm>
          </p:grpSpPr>
          <p:sp>
            <p:nvSpPr>
              <p:cNvPr id="287" name="Google Shape;287;p19"/>
              <p:cNvSpPr txBox="1"/>
              <p:nvPr/>
            </p:nvSpPr>
            <p:spPr>
              <a:xfrm>
                <a:off x="1591894" y="323359"/>
                <a:ext cx="4198200" cy="523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3F3F3F"/>
                    </a:solidFill>
                    <a:latin typeface="Century Gothic"/>
                    <a:ea typeface="Century Gothic"/>
                    <a:cs typeface="Century Gothic"/>
                    <a:sym typeface="Century Gothic"/>
                  </a:rPr>
                  <a:t>Hyperparameters Tuning</a:t>
                </a:r>
                <a:endParaRPr/>
              </a:p>
            </p:txBody>
          </p:sp>
          <p:sp>
            <p:nvSpPr>
              <p:cNvPr id="288" name="Google Shape;288;p19"/>
              <p:cNvSpPr txBox="1"/>
              <p:nvPr/>
            </p:nvSpPr>
            <p:spPr>
              <a:xfrm>
                <a:off x="1591893" y="798702"/>
                <a:ext cx="5532900" cy="246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000">
                  <a:solidFill>
                    <a:srgbClr val="7F7F7F"/>
                  </a:solidFill>
                  <a:latin typeface="Century Gothic"/>
                  <a:ea typeface="Century Gothic"/>
                  <a:cs typeface="Century Gothic"/>
                  <a:sym typeface="Century Gothic"/>
                </a:endParaRPr>
              </a:p>
            </p:txBody>
          </p:sp>
        </p:grpSp>
        <p:grpSp>
          <p:nvGrpSpPr>
            <p:cNvPr id="289" name="Google Shape;289;p19"/>
            <p:cNvGrpSpPr/>
            <p:nvPr/>
          </p:nvGrpSpPr>
          <p:grpSpPr>
            <a:xfrm>
              <a:off x="11572893" y="6254996"/>
              <a:ext cx="940526" cy="641081"/>
              <a:chOff x="11395287" y="6034159"/>
              <a:chExt cx="1208592" cy="823800"/>
            </a:xfrm>
          </p:grpSpPr>
          <p:sp>
            <p:nvSpPr>
              <p:cNvPr id="290" name="Google Shape;290;p19"/>
              <p:cNvSpPr/>
              <p:nvPr/>
            </p:nvSpPr>
            <p:spPr>
              <a:xfrm>
                <a:off x="11780079" y="6034159"/>
                <a:ext cx="823800" cy="823800"/>
              </a:xfrm>
              <a:prstGeom prst="diamond">
                <a:avLst/>
              </a:prstGeom>
              <a:noFill/>
              <a:ln cap="flat" cmpd="sng" w="28575">
                <a:solidFill>
                  <a:srgbClr val="8D8D8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1" name="Google Shape;291;p19"/>
              <p:cNvSpPr/>
              <p:nvPr/>
            </p:nvSpPr>
            <p:spPr>
              <a:xfrm>
                <a:off x="11395287" y="6157367"/>
                <a:ext cx="577500" cy="577500"/>
              </a:xfrm>
              <a:prstGeom prst="diamond">
                <a:avLst/>
              </a:prstGeom>
              <a:noFill/>
              <a:ln cap="flat" cmpd="sng" w="28575">
                <a:solidFill>
                  <a:srgbClr val="8D8D8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sp>
        <p:nvSpPr>
          <p:cNvPr id="292" name="Google Shape;292;p19"/>
          <p:cNvSpPr txBox="1"/>
          <p:nvPr/>
        </p:nvSpPr>
        <p:spPr>
          <a:xfrm>
            <a:off x="3042425" y="6025200"/>
            <a:ext cx="64215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3F3F3F"/>
                </a:solidFill>
                <a:latin typeface="Century Gothic"/>
                <a:ea typeface="Century Gothic"/>
                <a:cs typeface="Century Gothic"/>
                <a:sym typeface="Century Gothic"/>
              </a:rPr>
              <a:t>Grid Search VS. Random Search...</a:t>
            </a:r>
            <a:endParaRPr b="1" sz="2400">
              <a:solidFill>
                <a:srgbClr val="3F3F3F"/>
              </a:solidFill>
              <a:latin typeface="Century Gothic"/>
              <a:ea typeface="Century Gothic"/>
              <a:cs typeface="Century Gothic"/>
              <a:sym typeface="Century Gothic"/>
            </a:endParaRPr>
          </a:p>
        </p:txBody>
      </p:sp>
      <p:pic>
        <p:nvPicPr>
          <p:cNvPr id="293" name="Google Shape;293;p19"/>
          <p:cNvPicPr preferRelativeResize="0"/>
          <p:nvPr/>
        </p:nvPicPr>
        <p:blipFill>
          <a:blip r:embed="rId3">
            <a:alphaModFix/>
          </a:blip>
          <a:stretch>
            <a:fillRect/>
          </a:stretch>
        </p:blipFill>
        <p:spPr>
          <a:xfrm>
            <a:off x="387075" y="1657875"/>
            <a:ext cx="11268873" cy="38796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grpSp>
        <p:nvGrpSpPr>
          <p:cNvPr id="299" name="Google Shape;299;p20"/>
          <p:cNvGrpSpPr/>
          <p:nvPr/>
        </p:nvGrpSpPr>
        <p:grpSpPr>
          <a:xfrm>
            <a:off x="387073" y="299304"/>
            <a:ext cx="12126346" cy="6596773"/>
            <a:chOff x="387073" y="299304"/>
            <a:chExt cx="12126346" cy="6596773"/>
          </a:xfrm>
        </p:grpSpPr>
        <p:grpSp>
          <p:nvGrpSpPr>
            <p:cNvPr id="300" name="Google Shape;300;p20"/>
            <p:cNvGrpSpPr/>
            <p:nvPr/>
          </p:nvGrpSpPr>
          <p:grpSpPr>
            <a:xfrm>
              <a:off x="387073" y="299304"/>
              <a:ext cx="1316218" cy="883751"/>
              <a:chOff x="1276124" y="1279752"/>
              <a:chExt cx="6401837" cy="4298400"/>
            </a:xfrm>
          </p:grpSpPr>
          <p:sp>
            <p:nvSpPr>
              <p:cNvPr id="301" name="Google Shape;301;p20"/>
              <p:cNvSpPr/>
              <p:nvPr/>
            </p:nvSpPr>
            <p:spPr>
              <a:xfrm>
                <a:off x="1276124" y="2107066"/>
                <a:ext cx="2643900" cy="2643900"/>
              </a:xfrm>
              <a:prstGeom prst="diamond">
                <a:avLst/>
              </a:prstGeom>
              <a:noFill/>
              <a:ln cap="flat" cmpd="sng" w="28575">
                <a:solidFill>
                  <a:srgbClr val="8D8D8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2" name="Google Shape;302;p20"/>
              <p:cNvSpPr/>
              <p:nvPr/>
            </p:nvSpPr>
            <p:spPr>
              <a:xfrm>
                <a:off x="3379561" y="1279752"/>
                <a:ext cx="4298400" cy="4298400"/>
              </a:xfrm>
              <a:prstGeom prst="diamond">
                <a:avLst/>
              </a:prstGeom>
              <a:noFill/>
              <a:ln cap="flat" cmpd="sng" w="28575">
                <a:solidFill>
                  <a:srgbClr val="8D8D8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303" name="Google Shape;303;p20"/>
            <p:cNvSpPr txBox="1"/>
            <p:nvPr/>
          </p:nvSpPr>
          <p:spPr>
            <a:xfrm>
              <a:off x="900242" y="428399"/>
              <a:ext cx="722700" cy="584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200">
                  <a:solidFill>
                    <a:schemeClr val="accent1"/>
                  </a:solidFill>
                  <a:latin typeface="Teko"/>
                  <a:ea typeface="Teko"/>
                  <a:cs typeface="Teko"/>
                  <a:sym typeface="Teko"/>
                </a:rPr>
                <a:t>03</a:t>
              </a:r>
              <a:endParaRPr sz="3200">
                <a:solidFill>
                  <a:schemeClr val="accent1"/>
                </a:solidFill>
                <a:latin typeface="Teko"/>
                <a:ea typeface="Teko"/>
                <a:cs typeface="Teko"/>
                <a:sym typeface="Teko"/>
              </a:endParaRPr>
            </a:p>
          </p:txBody>
        </p:sp>
        <p:grpSp>
          <p:nvGrpSpPr>
            <p:cNvPr id="304" name="Google Shape;304;p20"/>
            <p:cNvGrpSpPr/>
            <p:nvPr/>
          </p:nvGrpSpPr>
          <p:grpSpPr>
            <a:xfrm>
              <a:off x="1869914" y="380547"/>
              <a:ext cx="5532900" cy="721643"/>
              <a:chOff x="1591893" y="323359"/>
              <a:chExt cx="5532900" cy="721643"/>
            </a:xfrm>
          </p:grpSpPr>
          <p:sp>
            <p:nvSpPr>
              <p:cNvPr id="305" name="Google Shape;305;p20"/>
              <p:cNvSpPr txBox="1"/>
              <p:nvPr/>
            </p:nvSpPr>
            <p:spPr>
              <a:xfrm>
                <a:off x="1591894" y="323359"/>
                <a:ext cx="4198200" cy="523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3F3F3F"/>
                    </a:solidFill>
                    <a:latin typeface="Century Gothic"/>
                    <a:ea typeface="Century Gothic"/>
                    <a:cs typeface="Century Gothic"/>
                    <a:sym typeface="Century Gothic"/>
                  </a:rPr>
                  <a:t>Hyperparameters Tuning</a:t>
                </a:r>
                <a:endParaRPr/>
              </a:p>
            </p:txBody>
          </p:sp>
          <p:sp>
            <p:nvSpPr>
              <p:cNvPr id="306" name="Google Shape;306;p20"/>
              <p:cNvSpPr txBox="1"/>
              <p:nvPr/>
            </p:nvSpPr>
            <p:spPr>
              <a:xfrm>
                <a:off x="1591893" y="798702"/>
                <a:ext cx="5532900" cy="246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000">
                  <a:solidFill>
                    <a:srgbClr val="7F7F7F"/>
                  </a:solidFill>
                  <a:latin typeface="Century Gothic"/>
                  <a:ea typeface="Century Gothic"/>
                  <a:cs typeface="Century Gothic"/>
                  <a:sym typeface="Century Gothic"/>
                </a:endParaRPr>
              </a:p>
            </p:txBody>
          </p:sp>
        </p:grpSp>
        <p:grpSp>
          <p:nvGrpSpPr>
            <p:cNvPr id="307" name="Google Shape;307;p20"/>
            <p:cNvGrpSpPr/>
            <p:nvPr/>
          </p:nvGrpSpPr>
          <p:grpSpPr>
            <a:xfrm>
              <a:off x="11572893" y="6254996"/>
              <a:ext cx="940526" cy="641081"/>
              <a:chOff x="11395287" y="6034159"/>
              <a:chExt cx="1208592" cy="823800"/>
            </a:xfrm>
          </p:grpSpPr>
          <p:sp>
            <p:nvSpPr>
              <p:cNvPr id="308" name="Google Shape;308;p20"/>
              <p:cNvSpPr/>
              <p:nvPr/>
            </p:nvSpPr>
            <p:spPr>
              <a:xfrm>
                <a:off x="11780079" y="6034159"/>
                <a:ext cx="823800" cy="823800"/>
              </a:xfrm>
              <a:prstGeom prst="diamond">
                <a:avLst/>
              </a:prstGeom>
              <a:noFill/>
              <a:ln cap="flat" cmpd="sng" w="28575">
                <a:solidFill>
                  <a:srgbClr val="8D8D8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9" name="Google Shape;309;p20"/>
              <p:cNvSpPr/>
              <p:nvPr/>
            </p:nvSpPr>
            <p:spPr>
              <a:xfrm>
                <a:off x="11395287" y="6157367"/>
                <a:ext cx="577500" cy="577500"/>
              </a:xfrm>
              <a:prstGeom prst="diamond">
                <a:avLst/>
              </a:prstGeom>
              <a:noFill/>
              <a:ln cap="flat" cmpd="sng" w="28575">
                <a:solidFill>
                  <a:srgbClr val="8D8D8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sp>
        <p:nvSpPr>
          <p:cNvPr id="310" name="Google Shape;310;p20"/>
          <p:cNvSpPr txBox="1"/>
          <p:nvPr/>
        </p:nvSpPr>
        <p:spPr>
          <a:xfrm>
            <a:off x="3239500" y="5748675"/>
            <a:ext cx="64215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3F3F3F"/>
                </a:solidFill>
                <a:latin typeface="Century Gothic"/>
                <a:ea typeface="Century Gothic"/>
                <a:cs typeface="Century Gothic"/>
                <a:sym typeface="Century Gothic"/>
              </a:rPr>
              <a:t>Very time-</a:t>
            </a:r>
            <a:r>
              <a:rPr b="1" lang="en-US" sz="2400">
                <a:solidFill>
                  <a:srgbClr val="3F3F3F"/>
                </a:solidFill>
                <a:latin typeface="Century Gothic"/>
                <a:ea typeface="Century Gothic"/>
                <a:cs typeface="Century Gothic"/>
                <a:sym typeface="Century Gothic"/>
              </a:rPr>
              <a:t>consuming</a:t>
            </a:r>
            <a:endParaRPr b="1" sz="2400">
              <a:solidFill>
                <a:srgbClr val="3F3F3F"/>
              </a:solidFill>
              <a:latin typeface="Century Gothic"/>
              <a:ea typeface="Century Gothic"/>
              <a:cs typeface="Century Gothic"/>
              <a:sym typeface="Century Gothic"/>
            </a:endParaRPr>
          </a:p>
        </p:txBody>
      </p:sp>
      <p:pic>
        <p:nvPicPr>
          <p:cNvPr id="311" name="Google Shape;311;p20"/>
          <p:cNvPicPr preferRelativeResize="0"/>
          <p:nvPr/>
        </p:nvPicPr>
        <p:blipFill>
          <a:blip r:embed="rId3">
            <a:alphaModFix/>
          </a:blip>
          <a:stretch>
            <a:fillRect/>
          </a:stretch>
        </p:blipFill>
        <p:spPr>
          <a:xfrm>
            <a:off x="1116588" y="1737473"/>
            <a:ext cx="10273174" cy="3383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grpSp>
        <p:nvGrpSpPr>
          <p:cNvPr id="317" name="Google Shape;317;p21"/>
          <p:cNvGrpSpPr/>
          <p:nvPr/>
        </p:nvGrpSpPr>
        <p:grpSpPr>
          <a:xfrm>
            <a:off x="387125" y="299356"/>
            <a:ext cx="12126303" cy="6596744"/>
            <a:chOff x="387125" y="299356"/>
            <a:chExt cx="12126303" cy="6596744"/>
          </a:xfrm>
        </p:grpSpPr>
        <p:grpSp>
          <p:nvGrpSpPr>
            <p:cNvPr id="318" name="Google Shape;318;p21"/>
            <p:cNvGrpSpPr/>
            <p:nvPr/>
          </p:nvGrpSpPr>
          <p:grpSpPr>
            <a:xfrm>
              <a:off x="387125" y="299356"/>
              <a:ext cx="1316500" cy="883947"/>
              <a:chOff x="1276124" y="1279752"/>
              <a:chExt cx="6401933" cy="4298496"/>
            </a:xfrm>
          </p:grpSpPr>
          <p:sp>
            <p:nvSpPr>
              <p:cNvPr id="319" name="Google Shape;319;p21"/>
              <p:cNvSpPr/>
              <p:nvPr/>
            </p:nvSpPr>
            <p:spPr>
              <a:xfrm>
                <a:off x="1276124" y="2107066"/>
                <a:ext cx="2643868" cy="2643868"/>
              </a:xfrm>
              <a:prstGeom prst="diamond">
                <a:avLst/>
              </a:prstGeom>
              <a:noFill/>
              <a:ln cap="flat" cmpd="sng" w="28575">
                <a:solidFill>
                  <a:srgbClr val="8D8D8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20" name="Google Shape;320;p21"/>
              <p:cNvSpPr/>
              <p:nvPr/>
            </p:nvSpPr>
            <p:spPr>
              <a:xfrm>
                <a:off x="3379561" y="1279752"/>
                <a:ext cx="4298496" cy="4298496"/>
              </a:xfrm>
              <a:prstGeom prst="diamond">
                <a:avLst/>
              </a:prstGeom>
              <a:noFill/>
              <a:ln cap="flat" cmpd="sng" w="28575">
                <a:solidFill>
                  <a:srgbClr val="8D8D8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321" name="Google Shape;321;p21"/>
            <p:cNvSpPr txBox="1"/>
            <p:nvPr/>
          </p:nvSpPr>
          <p:spPr>
            <a:xfrm>
              <a:off x="900242" y="428399"/>
              <a:ext cx="722818" cy="5847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200">
                  <a:solidFill>
                    <a:schemeClr val="accent1"/>
                  </a:solidFill>
                  <a:latin typeface="Teko"/>
                  <a:ea typeface="Teko"/>
                  <a:cs typeface="Teko"/>
                  <a:sym typeface="Teko"/>
                </a:rPr>
                <a:t>03</a:t>
              </a:r>
              <a:endParaRPr sz="3200">
                <a:solidFill>
                  <a:schemeClr val="accent1"/>
                </a:solidFill>
                <a:latin typeface="Teko"/>
                <a:ea typeface="Teko"/>
                <a:cs typeface="Teko"/>
                <a:sym typeface="Teko"/>
              </a:endParaRPr>
            </a:p>
          </p:txBody>
        </p:sp>
        <p:grpSp>
          <p:nvGrpSpPr>
            <p:cNvPr id="322" name="Google Shape;322;p21"/>
            <p:cNvGrpSpPr/>
            <p:nvPr/>
          </p:nvGrpSpPr>
          <p:grpSpPr>
            <a:xfrm>
              <a:off x="1869914" y="380547"/>
              <a:ext cx="5532873" cy="721564"/>
              <a:chOff x="1591893" y="323359"/>
              <a:chExt cx="5532873" cy="721564"/>
            </a:xfrm>
          </p:grpSpPr>
          <p:sp>
            <p:nvSpPr>
              <p:cNvPr id="323" name="Google Shape;323;p21"/>
              <p:cNvSpPr txBox="1"/>
              <p:nvPr/>
            </p:nvSpPr>
            <p:spPr>
              <a:xfrm>
                <a:off x="1591894" y="323359"/>
                <a:ext cx="4198105"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3F3F3F"/>
                    </a:solidFill>
                    <a:latin typeface="Century Gothic"/>
                    <a:ea typeface="Century Gothic"/>
                    <a:cs typeface="Century Gothic"/>
                    <a:sym typeface="Century Gothic"/>
                  </a:rPr>
                  <a:t>Ensemble Methods</a:t>
                </a:r>
                <a:endParaRPr/>
              </a:p>
            </p:txBody>
          </p:sp>
          <p:sp>
            <p:nvSpPr>
              <p:cNvPr id="324" name="Google Shape;324;p21"/>
              <p:cNvSpPr txBox="1"/>
              <p:nvPr/>
            </p:nvSpPr>
            <p:spPr>
              <a:xfrm>
                <a:off x="1591893" y="798702"/>
                <a:ext cx="5532873" cy="24622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000">
                  <a:solidFill>
                    <a:srgbClr val="7F7F7F"/>
                  </a:solidFill>
                  <a:latin typeface="Century Gothic"/>
                  <a:ea typeface="Century Gothic"/>
                  <a:cs typeface="Century Gothic"/>
                  <a:sym typeface="Century Gothic"/>
                </a:endParaRPr>
              </a:p>
            </p:txBody>
          </p:sp>
        </p:grpSp>
        <p:grpSp>
          <p:nvGrpSpPr>
            <p:cNvPr id="325" name="Google Shape;325;p21"/>
            <p:cNvGrpSpPr/>
            <p:nvPr/>
          </p:nvGrpSpPr>
          <p:grpSpPr>
            <a:xfrm>
              <a:off x="11572872" y="6254988"/>
              <a:ext cx="940556" cy="641112"/>
              <a:chOff x="11395287" y="6034159"/>
              <a:chExt cx="1208633" cy="823841"/>
            </a:xfrm>
          </p:grpSpPr>
          <p:sp>
            <p:nvSpPr>
              <p:cNvPr id="326" name="Google Shape;326;p21"/>
              <p:cNvSpPr/>
              <p:nvPr/>
            </p:nvSpPr>
            <p:spPr>
              <a:xfrm>
                <a:off x="11780079" y="6034159"/>
                <a:ext cx="823841" cy="823841"/>
              </a:xfrm>
              <a:prstGeom prst="diamond">
                <a:avLst/>
              </a:prstGeom>
              <a:noFill/>
              <a:ln cap="flat" cmpd="sng" w="28575">
                <a:solidFill>
                  <a:srgbClr val="8D8D8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27" name="Google Shape;327;p21"/>
              <p:cNvSpPr/>
              <p:nvPr/>
            </p:nvSpPr>
            <p:spPr>
              <a:xfrm>
                <a:off x="11395287" y="6157367"/>
                <a:ext cx="577426" cy="577426"/>
              </a:xfrm>
              <a:prstGeom prst="diamond">
                <a:avLst/>
              </a:prstGeom>
              <a:noFill/>
              <a:ln cap="flat" cmpd="sng" w="28575">
                <a:solidFill>
                  <a:srgbClr val="8D8D8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pic>
        <p:nvPicPr>
          <p:cNvPr id="328" name="Google Shape;328;p21"/>
          <p:cNvPicPr preferRelativeResize="0"/>
          <p:nvPr/>
        </p:nvPicPr>
        <p:blipFill>
          <a:blip r:embed="rId3">
            <a:alphaModFix/>
          </a:blip>
          <a:stretch>
            <a:fillRect/>
          </a:stretch>
        </p:blipFill>
        <p:spPr>
          <a:xfrm>
            <a:off x="3124587" y="1062800"/>
            <a:ext cx="5942825" cy="5069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grpSp>
        <p:nvGrpSpPr>
          <p:cNvPr id="334" name="Google Shape;334;p22"/>
          <p:cNvGrpSpPr/>
          <p:nvPr/>
        </p:nvGrpSpPr>
        <p:grpSpPr>
          <a:xfrm>
            <a:off x="387073" y="299304"/>
            <a:ext cx="12126346" cy="6596773"/>
            <a:chOff x="387073" y="299304"/>
            <a:chExt cx="12126346" cy="6596773"/>
          </a:xfrm>
        </p:grpSpPr>
        <p:grpSp>
          <p:nvGrpSpPr>
            <p:cNvPr id="335" name="Google Shape;335;p22"/>
            <p:cNvGrpSpPr/>
            <p:nvPr/>
          </p:nvGrpSpPr>
          <p:grpSpPr>
            <a:xfrm>
              <a:off x="387073" y="299304"/>
              <a:ext cx="1316218" cy="883751"/>
              <a:chOff x="1276124" y="1279752"/>
              <a:chExt cx="6401837" cy="4298400"/>
            </a:xfrm>
          </p:grpSpPr>
          <p:sp>
            <p:nvSpPr>
              <p:cNvPr id="336" name="Google Shape;336;p22"/>
              <p:cNvSpPr/>
              <p:nvPr/>
            </p:nvSpPr>
            <p:spPr>
              <a:xfrm>
                <a:off x="1276124" y="2107066"/>
                <a:ext cx="2643900" cy="2643900"/>
              </a:xfrm>
              <a:prstGeom prst="diamond">
                <a:avLst/>
              </a:prstGeom>
              <a:noFill/>
              <a:ln cap="flat" cmpd="sng" w="28575">
                <a:solidFill>
                  <a:srgbClr val="8D8D8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37" name="Google Shape;337;p22"/>
              <p:cNvSpPr/>
              <p:nvPr/>
            </p:nvSpPr>
            <p:spPr>
              <a:xfrm>
                <a:off x="3379561" y="1279752"/>
                <a:ext cx="4298400" cy="4298400"/>
              </a:xfrm>
              <a:prstGeom prst="diamond">
                <a:avLst/>
              </a:prstGeom>
              <a:noFill/>
              <a:ln cap="flat" cmpd="sng" w="28575">
                <a:solidFill>
                  <a:srgbClr val="8D8D8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338" name="Google Shape;338;p22"/>
            <p:cNvSpPr txBox="1"/>
            <p:nvPr/>
          </p:nvSpPr>
          <p:spPr>
            <a:xfrm>
              <a:off x="900242" y="428399"/>
              <a:ext cx="722700" cy="584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200">
                  <a:solidFill>
                    <a:schemeClr val="accent1"/>
                  </a:solidFill>
                  <a:latin typeface="Teko"/>
                  <a:ea typeface="Teko"/>
                  <a:cs typeface="Teko"/>
                  <a:sym typeface="Teko"/>
                </a:rPr>
                <a:t>03</a:t>
              </a:r>
              <a:endParaRPr sz="3200">
                <a:solidFill>
                  <a:schemeClr val="accent1"/>
                </a:solidFill>
                <a:latin typeface="Teko"/>
                <a:ea typeface="Teko"/>
                <a:cs typeface="Teko"/>
                <a:sym typeface="Teko"/>
              </a:endParaRPr>
            </a:p>
          </p:txBody>
        </p:sp>
        <p:grpSp>
          <p:nvGrpSpPr>
            <p:cNvPr id="339" name="Google Shape;339;p22"/>
            <p:cNvGrpSpPr/>
            <p:nvPr/>
          </p:nvGrpSpPr>
          <p:grpSpPr>
            <a:xfrm>
              <a:off x="1869914" y="380547"/>
              <a:ext cx="5532900" cy="721643"/>
              <a:chOff x="1591893" y="323359"/>
              <a:chExt cx="5532900" cy="721643"/>
            </a:xfrm>
          </p:grpSpPr>
          <p:sp>
            <p:nvSpPr>
              <p:cNvPr id="340" name="Google Shape;340;p22"/>
              <p:cNvSpPr txBox="1"/>
              <p:nvPr/>
            </p:nvSpPr>
            <p:spPr>
              <a:xfrm>
                <a:off x="1591894" y="323359"/>
                <a:ext cx="4198200" cy="523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3F3F3F"/>
                    </a:solidFill>
                    <a:latin typeface="Century Gothic"/>
                    <a:ea typeface="Century Gothic"/>
                    <a:cs typeface="Century Gothic"/>
                    <a:sym typeface="Century Gothic"/>
                  </a:rPr>
                  <a:t>Ensemble Methods</a:t>
                </a:r>
                <a:endParaRPr/>
              </a:p>
            </p:txBody>
          </p:sp>
          <p:sp>
            <p:nvSpPr>
              <p:cNvPr id="341" name="Google Shape;341;p22"/>
              <p:cNvSpPr txBox="1"/>
              <p:nvPr/>
            </p:nvSpPr>
            <p:spPr>
              <a:xfrm>
                <a:off x="1591893" y="798702"/>
                <a:ext cx="5532900" cy="246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000">
                  <a:solidFill>
                    <a:srgbClr val="7F7F7F"/>
                  </a:solidFill>
                  <a:latin typeface="Century Gothic"/>
                  <a:ea typeface="Century Gothic"/>
                  <a:cs typeface="Century Gothic"/>
                  <a:sym typeface="Century Gothic"/>
                </a:endParaRPr>
              </a:p>
            </p:txBody>
          </p:sp>
        </p:grpSp>
        <p:grpSp>
          <p:nvGrpSpPr>
            <p:cNvPr id="342" name="Google Shape;342;p22"/>
            <p:cNvGrpSpPr/>
            <p:nvPr/>
          </p:nvGrpSpPr>
          <p:grpSpPr>
            <a:xfrm>
              <a:off x="11572893" y="6254996"/>
              <a:ext cx="940526" cy="641081"/>
              <a:chOff x="11395287" y="6034159"/>
              <a:chExt cx="1208592" cy="823800"/>
            </a:xfrm>
          </p:grpSpPr>
          <p:sp>
            <p:nvSpPr>
              <p:cNvPr id="343" name="Google Shape;343;p22"/>
              <p:cNvSpPr/>
              <p:nvPr/>
            </p:nvSpPr>
            <p:spPr>
              <a:xfrm>
                <a:off x="11780079" y="6034159"/>
                <a:ext cx="823800" cy="823800"/>
              </a:xfrm>
              <a:prstGeom prst="diamond">
                <a:avLst/>
              </a:prstGeom>
              <a:noFill/>
              <a:ln cap="flat" cmpd="sng" w="28575">
                <a:solidFill>
                  <a:srgbClr val="8D8D8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44" name="Google Shape;344;p22"/>
              <p:cNvSpPr/>
              <p:nvPr/>
            </p:nvSpPr>
            <p:spPr>
              <a:xfrm>
                <a:off x="11395287" y="6157367"/>
                <a:ext cx="577500" cy="577500"/>
              </a:xfrm>
              <a:prstGeom prst="diamond">
                <a:avLst/>
              </a:prstGeom>
              <a:noFill/>
              <a:ln cap="flat" cmpd="sng" w="28575">
                <a:solidFill>
                  <a:srgbClr val="8D8D8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pic>
        <p:nvPicPr>
          <p:cNvPr id="345" name="Google Shape;345;p22"/>
          <p:cNvPicPr preferRelativeResize="0"/>
          <p:nvPr/>
        </p:nvPicPr>
        <p:blipFill>
          <a:blip r:embed="rId3">
            <a:alphaModFix/>
          </a:blip>
          <a:stretch>
            <a:fillRect/>
          </a:stretch>
        </p:blipFill>
        <p:spPr>
          <a:xfrm>
            <a:off x="2319463" y="1189950"/>
            <a:ext cx="8261575" cy="4815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grpSp>
        <p:nvGrpSpPr>
          <p:cNvPr id="351" name="Google Shape;351;p23"/>
          <p:cNvGrpSpPr/>
          <p:nvPr/>
        </p:nvGrpSpPr>
        <p:grpSpPr>
          <a:xfrm>
            <a:off x="387125" y="299356"/>
            <a:ext cx="12126303" cy="6596744"/>
            <a:chOff x="387125" y="299356"/>
            <a:chExt cx="12126303" cy="6596744"/>
          </a:xfrm>
        </p:grpSpPr>
        <p:grpSp>
          <p:nvGrpSpPr>
            <p:cNvPr id="352" name="Google Shape;352;p23"/>
            <p:cNvGrpSpPr/>
            <p:nvPr/>
          </p:nvGrpSpPr>
          <p:grpSpPr>
            <a:xfrm>
              <a:off x="387125" y="299356"/>
              <a:ext cx="1316500" cy="883947"/>
              <a:chOff x="1276124" y="1279752"/>
              <a:chExt cx="6401933" cy="4298496"/>
            </a:xfrm>
          </p:grpSpPr>
          <p:sp>
            <p:nvSpPr>
              <p:cNvPr id="353" name="Google Shape;353;p23"/>
              <p:cNvSpPr/>
              <p:nvPr/>
            </p:nvSpPr>
            <p:spPr>
              <a:xfrm>
                <a:off x="1276124" y="2107066"/>
                <a:ext cx="2643868" cy="2643868"/>
              </a:xfrm>
              <a:prstGeom prst="diamond">
                <a:avLst/>
              </a:prstGeom>
              <a:noFill/>
              <a:ln cap="flat" cmpd="sng" w="28575">
                <a:solidFill>
                  <a:srgbClr val="8D8D8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54" name="Google Shape;354;p23"/>
              <p:cNvSpPr/>
              <p:nvPr/>
            </p:nvSpPr>
            <p:spPr>
              <a:xfrm>
                <a:off x="3379561" y="1279752"/>
                <a:ext cx="4298496" cy="4298496"/>
              </a:xfrm>
              <a:prstGeom prst="diamond">
                <a:avLst/>
              </a:prstGeom>
              <a:noFill/>
              <a:ln cap="flat" cmpd="sng" w="28575">
                <a:solidFill>
                  <a:srgbClr val="8D8D8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355" name="Google Shape;355;p23"/>
            <p:cNvSpPr txBox="1"/>
            <p:nvPr/>
          </p:nvSpPr>
          <p:spPr>
            <a:xfrm>
              <a:off x="900242" y="428399"/>
              <a:ext cx="722818" cy="5847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200">
                  <a:solidFill>
                    <a:schemeClr val="accent1"/>
                  </a:solidFill>
                  <a:latin typeface="Teko"/>
                  <a:ea typeface="Teko"/>
                  <a:cs typeface="Teko"/>
                  <a:sym typeface="Teko"/>
                </a:rPr>
                <a:t>04</a:t>
              </a:r>
              <a:endParaRPr sz="3200">
                <a:solidFill>
                  <a:schemeClr val="accent1"/>
                </a:solidFill>
                <a:latin typeface="Teko"/>
                <a:ea typeface="Teko"/>
                <a:cs typeface="Teko"/>
                <a:sym typeface="Teko"/>
              </a:endParaRPr>
            </a:p>
          </p:txBody>
        </p:sp>
        <p:sp>
          <p:nvSpPr>
            <p:cNvPr id="356" name="Google Shape;356;p23"/>
            <p:cNvSpPr txBox="1"/>
            <p:nvPr/>
          </p:nvSpPr>
          <p:spPr>
            <a:xfrm>
              <a:off x="1869915" y="380547"/>
              <a:ext cx="4198105"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accent3"/>
                  </a:solidFill>
                  <a:latin typeface="Century Gothic"/>
                  <a:ea typeface="Century Gothic"/>
                  <a:cs typeface="Century Gothic"/>
                  <a:sym typeface="Century Gothic"/>
                </a:rPr>
                <a:t>Result &amp; Future Work</a:t>
              </a:r>
              <a:endParaRPr b="1" sz="2800">
                <a:solidFill>
                  <a:schemeClr val="accent3"/>
                </a:solidFill>
                <a:latin typeface="Century Gothic"/>
                <a:ea typeface="Century Gothic"/>
                <a:cs typeface="Century Gothic"/>
                <a:sym typeface="Century Gothic"/>
              </a:endParaRPr>
            </a:p>
          </p:txBody>
        </p:sp>
        <p:grpSp>
          <p:nvGrpSpPr>
            <p:cNvPr id="357" name="Google Shape;357;p23"/>
            <p:cNvGrpSpPr/>
            <p:nvPr/>
          </p:nvGrpSpPr>
          <p:grpSpPr>
            <a:xfrm>
              <a:off x="11572872" y="6254988"/>
              <a:ext cx="940556" cy="641112"/>
              <a:chOff x="11395287" y="6034159"/>
              <a:chExt cx="1208633" cy="823841"/>
            </a:xfrm>
          </p:grpSpPr>
          <p:sp>
            <p:nvSpPr>
              <p:cNvPr id="358" name="Google Shape;358;p23"/>
              <p:cNvSpPr/>
              <p:nvPr/>
            </p:nvSpPr>
            <p:spPr>
              <a:xfrm>
                <a:off x="11780079" y="6034159"/>
                <a:ext cx="823841" cy="823841"/>
              </a:xfrm>
              <a:prstGeom prst="diamond">
                <a:avLst/>
              </a:prstGeom>
              <a:noFill/>
              <a:ln cap="flat" cmpd="sng" w="28575">
                <a:solidFill>
                  <a:srgbClr val="8D8D8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59" name="Google Shape;359;p23"/>
              <p:cNvSpPr/>
              <p:nvPr/>
            </p:nvSpPr>
            <p:spPr>
              <a:xfrm>
                <a:off x="11395287" y="6157367"/>
                <a:ext cx="577426" cy="577426"/>
              </a:xfrm>
              <a:prstGeom prst="diamond">
                <a:avLst/>
              </a:prstGeom>
              <a:noFill/>
              <a:ln cap="flat" cmpd="sng" w="28575">
                <a:solidFill>
                  <a:srgbClr val="8D8D8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pic>
        <p:nvPicPr>
          <p:cNvPr id="360" name="Google Shape;360;p23"/>
          <p:cNvPicPr preferRelativeResize="0"/>
          <p:nvPr/>
        </p:nvPicPr>
        <p:blipFill>
          <a:blip r:embed="rId3">
            <a:alphaModFix/>
          </a:blip>
          <a:stretch>
            <a:fillRect/>
          </a:stretch>
        </p:blipFill>
        <p:spPr>
          <a:xfrm>
            <a:off x="1374300" y="4364300"/>
            <a:ext cx="8443725" cy="1704725"/>
          </a:xfrm>
          <a:prstGeom prst="rect">
            <a:avLst/>
          </a:prstGeom>
          <a:noFill/>
          <a:ln>
            <a:noFill/>
          </a:ln>
        </p:spPr>
      </p:pic>
      <p:pic>
        <p:nvPicPr>
          <p:cNvPr id="361" name="Google Shape;361;p23"/>
          <p:cNvPicPr preferRelativeResize="0"/>
          <p:nvPr/>
        </p:nvPicPr>
        <p:blipFill>
          <a:blip r:embed="rId4">
            <a:alphaModFix/>
          </a:blip>
          <a:stretch>
            <a:fillRect/>
          </a:stretch>
        </p:blipFill>
        <p:spPr>
          <a:xfrm>
            <a:off x="1433625" y="1563450"/>
            <a:ext cx="2050875" cy="388425"/>
          </a:xfrm>
          <a:prstGeom prst="rect">
            <a:avLst/>
          </a:prstGeom>
          <a:noFill/>
          <a:ln>
            <a:noFill/>
          </a:ln>
        </p:spPr>
      </p:pic>
      <p:pic>
        <p:nvPicPr>
          <p:cNvPr id="362" name="Google Shape;362;p23"/>
          <p:cNvPicPr preferRelativeResize="0"/>
          <p:nvPr/>
        </p:nvPicPr>
        <p:blipFill>
          <a:blip r:embed="rId5">
            <a:alphaModFix/>
          </a:blip>
          <a:stretch>
            <a:fillRect/>
          </a:stretch>
        </p:blipFill>
        <p:spPr>
          <a:xfrm>
            <a:off x="1374300" y="2318375"/>
            <a:ext cx="4391225" cy="437300"/>
          </a:xfrm>
          <a:prstGeom prst="rect">
            <a:avLst/>
          </a:prstGeom>
          <a:noFill/>
          <a:ln>
            <a:noFill/>
          </a:ln>
        </p:spPr>
      </p:pic>
      <p:pic>
        <p:nvPicPr>
          <p:cNvPr id="363" name="Google Shape;363;p23"/>
          <p:cNvPicPr preferRelativeResize="0"/>
          <p:nvPr/>
        </p:nvPicPr>
        <p:blipFill>
          <a:blip r:embed="rId6">
            <a:alphaModFix/>
          </a:blip>
          <a:stretch>
            <a:fillRect/>
          </a:stretch>
        </p:blipFill>
        <p:spPr>
          <a:xfrm>
            <a:off x="1374300" y="3122175"/>
            <a:ext cx="5695525" cy="5192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grpSp>
        <p:nvGrpSpPr>
          <p:cNvPr id="369" name="Google Shape;369;p24"/>
          <p:cNvGrpSpPr/>
          <p:nvPr/>
        </p:nvGrpSpPr>
        <p:grpSpPr>
          <a:xfrm>
            <a:off x="387073" y="299304"/>
            <a:ext cx="12126346" cy="6596773"/>
            <a:chOff x="387073" y="299304"/>
            <a:chExt cx="12126346" cy="6596773"/>
          </a:xfrm>
        </p:grpSpPr>
        <p:grpSp>
          <p:nvGrpSpPr>
            <p:cNvPr id="370" name="Google Shape;370;p24"/>
            <p:cNvGrpSpPr/>
            <p:nvPr/>
          </p:nvGrpSpPr>
          <p:grpSpPr>
            <a:xfrm>
              <a:off x="387073" y="299304"/>
              <a:ext cx="1316218" cy="883751"/>
              <a:chOff x="1276124" y="1279752"/>
              <a:chExt cx="6401837" cy="4298400"/>
            </a:xfrm>
          </p:grpSpPr>
          <p:sp>
            <p:nvSpPr>
              <p:cNvPr id="371" name="Google Shape;371;p24"/>
              <p:cNvSpPr/>
              <p:nvPr/>
            </p:nvSpPr>
            <p:spPr>
              <a:xfrm>
                <a:off x="1276124" y="2107066"/>
                <a:ext cx="2643900" cy="2643900"/>
              </a:xfrm>
              <a:prstGeom prst="diamond">
                <a:avLst/>
              </a:prstGeom>
              <a:noFill/>
              <a:ln cap="flat" cmpd="sng" w="28575">
                <a:solidFill>
                  <a:srgbClr val="8D8D8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72" name="Google Shape;372;p24"/>
              <p:cNvSpPr/>
              <p:nvPr/>
            </p:nvSpPr>
            <p:spPr>
              <a:xfrm>
                <a:off x="3379561" y="1279752"/>
                <a:ext cx="4298400" cy="4298400"/>
              </a:xfrm>
              <a:prstGeom prst="diamond">
                <a:avLst/>
              </a:prstGeom>
              <a:noFill/>
              <a:ln cap="flat" cmpd="sng" w="28575">
                <a:solidFill>
                  <a:srgbClr val="8D8D8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373" name="Google Shape;373;p24"/>
            <p:cNvSpPr txBox="1"/>
            <p:nvPr/>
          </p:nvSpPr>
          <p:spPr>
            <a:xfrm>
              <a:off x="900242" y="428399"/>
              <a:ext cx="722700" cy="584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200">
                  <a:solidFill>
                    <a:schemeClr val="accent1"/>
                  </a:solidFill>
                  <a:latin typeface="Teko"/>
                  <a:ea typeface="Teko"/>
                  <a:cs typeface="Teko"/>
                  <a:sym typeface="Teko"/>
                </a:rPr>
                <a:t>04</a:t>
              </a:r>
              <a:endParaRPr sz="3200">
                <a:solidFill>
                  <a:schemeClr val="accent1"/>
                </a:solidFill>
                <a:latin typeface="Teko"/>
                <a:ea typeface="Teko"/>
                <a:cs typeface="Teko"/>
                <a:sym typeface="Teko"/>
              </a:endParaRPr>
            </a:p>
          </p:txBody>
        </p:sp>
        <p:sp>
          <p:nvSpPr>
            <p:cNvPr id="374" name="Google Shape;374;p24"/>
            <p:cNvSpPr txBox="1"/>
            <p:nvPr/>
          </p:nvSpPr>
          <p:spPr>
            <a:xfrm>
              <a:off x="1869915" y="380547"/>
              <a:ext cx="4198200" cy="523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accent3"/>
                  </a:solidFill>
                  <a:latin typeface="Century Gothic"/>
                  <a:ea typeface="Century Gothic"/>
                  <a:cs typeface="Century Gothic"/>
                  <a:sym typeface="Century Gothic"/>
                </a:rPr>
                <a:t>Result &amp; Future Work</a:t>
              </a:r>
              <a:endParaRPr b="1" sz="2800">
                <a:solidFill>
                  <a:schemeClr val="accent3"/>
                </a:solidFill>
                <a:latin typeface="Century Gothic"/>
                <a:ea typeface="Century Gothic"/>
                <a:cs typeface="Century Gothic"/>
                <a:sym typeface="Century Gothic"/>
              </a:endParaRPr>
            </a:p>
          </p:txBody>
        </p:sp>
        <p:grpSp>
          <p:nvGrpSpPr>
            <p:cNvPr id="375" name="Google Shape;375;p24"/>
            <p:cNvGrpSpPr/>
            <p:nvPr/>
          </p:nvGrpSpPr>
          <p:grpSpPr>
            <a:xfrm>
              <a:off x="11572893" y="6254996"/>
              <a:ext cx="940526" cy="641081"/>
              <a:chOff x="11395287" y="6034159"/>
              <a:chExt cx="1208592" cy="823800"/>
            </a:xfrm>
          </p:grpSpPr>
          <p:sp>
            <p:nvSpPr>
              <p:cNvPr id="376" name="Google Shape;376;p24"/>
              <p:cNvSpPr/>
              <p:nvPr/>
            </p:nvSpPr>
            <p:spPr>
              <a:xfrm>
                <a:off x="11780079" y="6034159"/>
                <a:ext cx="823800" cy="823800"/>
              </a:xfrm>
              <a:prstGeom prst="diamond">
                <a:avLst/>
              </a:prstGeom>
              <a:noFill/>
              <a:ln cap="flat" cmpd="sng" w="28575">
                <a:solidFill>
                  <a:srgbClr val="8D8D8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77" name="Google Shape;377;p24"/>
              <p:cNvSpPr/>
              <p:nvPr/>
            </p:nvSpPr>
            <p:spPr>
              <a:xfrm>
                <a:off x="11395287" y="6157367"/>
                <a:ext cx="577500" cy="577500"/>
              </a:xfrm>
              <a:prstGeom prst="diamond">
                <a:avLst/>
              </a:prstGeom>
              <a:noFill/>
              <a:ln cap="flat" cmpd="sng" w="28575">
                <a:solidFill>
                  <a:srgbClr val="8D8D8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pic>
        <p:nvPicPr>
          <p:cNvPr id="378" name="Google Shape;378;p24"/>
          <p:cNvPicPr preferRelativeResize="0"/>
          <p:nvPr/>
        </p:nvPicPr>
        <p:blipFill>
          <a:blip r:embed="rId3">
            <a:alphaModFix/>
          </a:blip>
          <a:stretch>
            <a:fillRect/>
          </a:stretch>
        </p:blipFill>
        <p:spPr>
          <a:xfrm>
            <a:off x="684848" y="2756175"/>
            <a:ext cx="3612025" cy="1345650"/>
          </a:xfrm>
          <a:prstGeom prst="rect">
            <a:avLst/>
          </a:prstGeom>
          <a:noFill/>
          <a:ln>
            <a:noFill/>
          </a:ln>
        </p:spPr>
      </p:pic>
      <p:sp>
        <p:nvSpPr>
          <p:cNvPr id="379" name="Google Shape;379;p24"/>
          <p:cNvSpPr txBox="1"/>
          <p:nvPr/>
        </p:nvSpPr>
        <p:spPr>
          <a:xfrm>
            <a:off x="619825" y="1901825"/>
            <a:ext cx="51822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3F3F3F"/>
                </a:solidFill>
                <a:latin typeface="Century Gothic"/>
                <a:ea typeface="Century Gothic"/>
                <a:cs typeface="Century Gothic"/>
                <a:sym typeface="Century Gothic"/>
              </a:rPr>
              <a:t>Deviation and Undervalued Units</a:t>
            </a:r>
            <a:endParaRPr b="1" sz="2400">
              <a:solidFill>
                <a:srgbClr val="3F3F3F"/>
              </a:solidFill>
              <a:latin typeface="Century Gothic"/>
              <a:ea typeface="Century Gothic"/>
              <a:cs typeface="Century Gothic"/>
              <a:sym typeface="Century Gothic"/>
            </a:endParaRPr>
          </a:p>
        </p:txBody>
      </p:sp>
      <p:sp>
        <p:nvSpPr>
          <p:cNvPr id="380" name="Google Shape;380;p24"/>
          <p:cNvSpPr txBox="1"/>
          <p:nvPr/>
        </p:nvSpPr>
        <p:spPr>
          <a:xfrm>
            <a:off x="9195900" y="5831625"/>
            <a:ext cx="23493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3F3F3F"/>
                </a:solidFill>
                <a:latin typeface="Century Gothic"/>
                <a:ea typeface="Century Gothic"/>
                <a:cs typeface="Century Gothic"/>
                <a:sym typeface="Century Gothic"/>
              </a:rPr>
              <a:t>Demo...</a:t>
            </a:r>
            <a:endParaRPr b="1" sz="2400">
              <a:solidFill>
                <a:srgbClr val="3F3F3F"/>
              </a:solidFill>
              <a:latin typeface="Century Gothic"/>
              <a:ea typeface="Century Gothic"/>
              <a:cs typeface="Century Gothic"/>
              <a:sym typeface="Century Gothic"/>
            </a:endParaRPr>
          </a:p>
        </p:txBody>
      </p:sp>
      <p:pic>
        <p:nvPicPr>
          <p:cNvPr id="381" name="Google Shape;381;p24"/>
          <p:cNvPicPr preferRelativeResize="0"/>
          <p:nvPr/>
        </p:nvPicPr>
        <p:blipFill>
          <a:blip r:embed="rId4">
            <a:alphaModFix/>
          </a:blip>
          <a:stretch>
            <a:fillRect/>
          </a:stretch>
        </p:blipFill>
        <p:spPr>
          <a:xfrm>
            <a:off x="7493763" y="1901813"/>
            <a:ext cx="3686175" cy="2600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 name="Shape 29"/>
        <p:cNvGrpSpPr/>
        <p:nvPr/>
      </p:nvGrpSpPr>
      <p:grpSpPr>
        <a:xfrm>
          <a:off x="0" y="0"/>
          <a:ext cx="0" cy="0"/>
          <a:chOff x="0" y="0"/>
          <a:chExt cx="0" cy="0"/>
        </a:xfrm>
      </p:grpSpPr>
      <p:grpSp>
        <p:nvGrpSpPr>
          <p:cNvPr id="30" name="Google Shape;30;p7"/>
          <p:cNvGrpSpPr/>
          <p:nvPr/>
        </p:nvGrpSpPr>
        <p:grpSpPr>
          <a:xfrm>
            <a:off x="1026809" y="2730808"/>
            <a:ext cx="2652061" cy="1868799"/>
            <a:chOff x="1225741" y="2496522"/>
            <a:chExt cx="3002361" cy="2115641"/>
          </a:xfrm>
        </p:grpSpPr>
        <p:sp>
          <p:nvSpPr>
            <p:cNvPr id="31" name="Google Shape;31;p7"/>
            <p:cNvSpPr txBox="1"/>
            <p:nvPr/>
          </p:nvSpPr>
          <p:spPr>
            <a:xfrm>
              <a:off x="1291465" y="2496522"/>
              <a:ext cx="1196719" cy="149824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8000">
                  <a:solidFill>
                    <a:schemeClr val="accent1"/>
                  </a:solidFill>
                  <a:latin typeface="Teko"/>
                  <a:ea typeface="Teko"/>
                  <a:cs typeface="Teko"/>
                  <a:sym typeface="Teko"/>
                </a:rPr>
                <a:t>1</a:t>
              </a:r>
              <a:endParaRPr sz="8000">
                <a:solidFill>
                  <a:schemeClr val="accent1"/>
                </a:solidFill>
                <a:latin typeface="Teko"/>
                <a:ea typeface="Teko"/>
                <a:cs typeface="Teko"/>
                <a:sym typeface="Teko"/>
              </a:endParaRPr>
            </a:p>
          </p:txBody>
        </p:sp>
        <p:sp>
          <p:nvSpPr>
            <p:cNvPr id="32" name="Google Shape;32;p7"/>
            <p:cNvSpPr/>
            <p:nvPr/>
          </p:nvSpPr>
          <p:spPr>
            <a:xfrm rot="-1667793">
              <a:off x="1249819" y="3137211"/>
              <a:ext cx="2954205" cy="834263"/>
            </a:xfrm>
            <a:prstGeom prst="parallelogram">
              <a:avLst>
                <a:gd fmla="val 52774" name="adj"/>
              </a:avLst>
            </a:prstGeom>
            <a:solidFill>
              <a:schemeClr val="lt1"/>
            </a:solidFill>
            <a:ln cap="flat" cmpd="sng" w="28575">
              <a:solidFill>
                <a:srgbClr val="8D8D8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3" name="Google Shape;33;p7"/>
            <p:cNvSpPr txBox="1"/>
            <p:nvPr/>
          </p:nvSpPr>
          <p:spPr>
            <a:xfrm rot="-1680049">
              <a:off x="1659429" y="3278549"/>
              <a:ext cx="2200713" cy="45294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accent3"/>
                  </a:solidFill>
                  <a:latin typeface="Century Gothic"/>
                  <a:ea typeface="Century Gothic"/>
                  <a:cs typeface="Century Gothic"/>
                  <a:sym typeface="Century Gothic"/>
                </a:rPr>
                <a:t>Introduction</a:t>
              </a:r>
              <a:endParaRPr b="1" sz="2000">
                <a:solidFill>
                  <a:schemeClr val="accent3"/>
                </a:solidFill>
                <a:latin typeface="Century Gothic"/>
                <a:ea typeface="Century Gothic"/>
                <a:cs typeface="Century Gothic"/>
                <a:sym typeface="Century Gothic"/>
              </a:endParaRPr>
            </a:p>
          </p:txBody>
        </p:sp>
      </p:grpSp>
      <p:grpSp>
        <p:nvGrpSpPr>
          <p:cNvPr id="34" name="Google Shape;34;p7"/>
          <p:cNvGrpSpPr/>
          <p:nvPr/>
        </p:nvGrpSpPr>
        <p:grpSpPr>
          <a:xfrm>
            <a:off x="3555848" y="2730808"/>
            <a:ext cx="2652061" cy="1868799"/>
            <a:chOff x="1225741" y="2496522"/>
            <a:chExt cx="3002361" cy="2115641"/>
          </a:xfrm>
        </p:grpSpPr>
        <p:sp>
          <p:nvSpPr>
            <p:cNvPr id="35" name="Google Shape;35;p7"/>
            <p:cNvSpPr txBox="1"/>
            <p:nvPr/>
          </p:nvSpPr>
          <p:spPr>
            <a:xfrm>
              <a:off x="1291465" y="2496522"/>
              <a:ext cx="1196719" cy="149824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8000">
                  <a:solidFill>
                    <a:schemeClr val="accent1"/>
                  </a:solidFill>
                  <a:latin typeface="Teko"/>
                  <a:ea typeface="Teko"/>
                  <a:cs typeface="Teko"/>
                  <a:sym typeface="Teko"/>
                </a:rPr>
                <a:t>2</a:t>
              </a:r>
              <a:endParaRPr sz="8000">
                <a:solidFill>
                  <a:schemeClr val="accent1"/>
                </a:solidFill>
                <a:latin typeface="Teko"/>
                <a:ea typeface="Teko"/>
                <a:cs typeface="Teko"/>
                <a:sym typeface="Teko"/>
              </a:endParaRPr>
            </a:p>
          </p:txBody>
        </p:sp>
        <p:sp>
          <p:nvSpPr>
            <p:cNvPr id="36" name="Google Shape;36;p7"/>
            <p:cNvSpPr/>
            <p:nvPr/>
          </p:nvSpPr>
          <p:spPr>
            <a:xfrm rot="-1667793">
              <a:off x="1249819" y="3137211"/>
              <a:ext cx="2954205" cy="834263"/>
            </a:xfrm>
            <a:prstGeom prst="parallelogram">
              <a:avLst>
                <a:gd fmla="val 52774" name="adj"/>
              </a:avLst>
            </a:prstGeom>
            <a:solidFill>
              <a:schemeClr val="lt1"/>
            </a:solidFill>
            <a:ln cap="flat" cmpd="sng" w="28575">
              <a:solidFill>
                <a:srgbClr val="8D8D8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7" name="Google Shape;37;p7"/>
            <p:cNvSpPr txBox="1"/>
            <p:nvPr/>
          </p:nvSpPr>
          <p:spPr>
            <a:xfrm rot="-1680107">
              <a:off x="1547052" y="3323506"/>
              <a:ext cx="2359749"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accent3"/>
                  </a:solidFill>
                  <a:latin typeface="Century Gothic"/>
                  <a:ea typeface="Century Gothic"/>
                  <a:cs typeface="Century Gothic"/>
                  <a:sym typeface="Century Gothic"/>
                </a:rPr>
                <a:t>Data &amp; Feature</a:t>
              </a:r>
              <a:endParaRPr b="1" sz="2000">
                <a:solidFill>
                  <a:schemeClr val="accent3"/>
                </a:solidFill>
                <a:latin typeface="Century Gothic"/>
                <a:ea typeface="Century Gothic"/>
                <a:cs typeface="Century Gothic"/>
                <a:sym typeface="Century Gothic"/>
              </a:endParaRPr>
            </a:p>
          </p:txBody>
        </p:sp>
      </p:grpSp>
      <p:grpSp>
        <p:nvGrpSpPr>
          <p:cNvPr id="38" name="Google Shape;38;p7"/>
          <p:cNvGrpSpPr/>
          <p:nvPr/>
        </p:nvGrpSpPr>
        <p:grpSpPr>
          <a:xfrm>
            <a:off x="6084887" y="2730808"/>
            <a:ext cx="2652061" cy="1868799"/>
            <a:chOff x="1225741" y="2496522"/>
            <a:chExt cx="3002361" cy="2115641"/>
          </a:xfrm>
        </p:grpSpPr>
        <p:sp>
          <p:nvSpPr>
            <p:cNvPr id="39" name="Google Shape;39;p7"/>
            <p:cNvSpPr txBox="1"/>
            <p:nvPr/>
          </p:nvSpPr>
          <p:spPr>
            <a:xfrm>
              <a:off x="1291465" y="2496522"/>
              <a:ext cx="1196719" cy="149824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8000">
                  <a:solidFill>
                    <a:schemeClr val="accent1"/>
                  </a:solidFill>
                  <a:latin typeface="Teko"/>
                  <a:ea typeface="Teko"/>
                  <a:cs typeface="Teko"/>
                  <a:sym typeface="Teko"/>
                </a:rPr>
                <a:t>3</a:t>
              </a:r>
              <a:endParaRPr sz="8000">
                <a:solidFill>
                  <a:schemeClr val="accent1"/>
                </a:solidFill>
                <a:latin typeface="Teko"/>
                <a:ea typeface="Teko"/>
                <a:cs typeface="Teko"/>
                <a:sym typeface="Teko"/>
              </a:endParaRPr>
            </a:p>
          </p:txBody>
        </p:sp>
        <p:sp>
          <p:nvSpPr>
            <p:cNvPr id="40" name="Google Shape;40;p7"/>
            <p:cNvSpPr/>
            <p:nvPr/>
          </p:nvSpPr>
          <p:spPr>
            <a:xfrm rot="-1667793">
              <a:off x="1249819" y="3137211"/>
              <a:ext cx="2954205" cy="834263"/>
            </a:xfrm>
            <a:prstGeom prst="parallelogram">
              <a:avLst>
                <a:gd fmla="val 52774" name="adj"/>
              </a:avLst>
            </a:prstGeom>
            <a:solidFill>
              <a:schemeClr val="lt1"/>
            </a:solidFill>
            <a:ln cap="flat" cmpd="sng" w="28575">
              <a:solidFill>
                <a:srgbClr val="8D8D8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1" name="Google Shape;41;p7"/>
            <p:cNvSpPr txBox="1"/>
            <p:nvPr/>
          </p:nvSpPr>
          <p:spPr>
            <a:xfrm rot="-1680000">
              <a:off x="1659410" y="3274216"/>
              <a:ext cx="2200746"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accent3"/>
                  </a:solidFill>
                  <a:latin typeface="Century Gothic"/>
                  <a:ea typeface="Century Gothic"/>
                  <a:cs typeface="Century Gothic"/>
                  <a:sym typeface="Century Gothic"/>
                </a:rPr>
                <a:t>Methodology</a:t>
              </a:r>
              <a:endParaRPr b="1" sz="2000">
                <a:solidFill>
                  <a:schemeClr val="accent3"/>
                </a:solidFill>
                <a:latin typeface="Century Gothic"/>
                <a:ea typeface="Century Gothic"/>
                <a:cs typeface="Century Gothic"/>
                <a:sym typeface="Century Gothic"/>
              </a:endParaRPr>
            </a:p>
          </p:txBody>
        </p:sp>
      </p:grpSp>
      <p:grpSp>
        <p:nvGrpSpPr>
          <p:cNvPr id="42" name="Google Shape;42;p7"/>
          <p:cNvGrpSpPr/>
          <p:nvPr/>
        </p:nvGrpSpPr>
        <p:grpSpPr>
          <a:xfrm>
            <a:off x="8613925" y="2730808"/>
            <a:ext cx="2652061" cy="1868799"/>
            <a:chOff x="1225741" y="2496522"/>
            <a:chExt cx="3002361" cy="2115641"/>
          </a:xfrm>
        </p:grpSpPr>
        <p:sp>
          <p:nvSpPr>
            <p:cNvPr id="43" name="Google Shape;43;p7"/>
            <p:cNvSpPr txBox="1"/>
            <p:nvPr/>
          </p:nvSpPr>
          <p:spPr>
            <a:xfrm>
              <a:off x="1291465" y="2496522"/>
              <a:ext cx="1196719" cy="149824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8000">
                  <a:solidFill>
                    <a:schemeClr val="accent1"/>
                  </a:solidFill>
                  <a:latin typeface="Teko"/>
                  <a:ea typeface="Teko"/>
                  <a:cs typeface="Teko"/>
                  <a:sym typeface="Teko"/>
                </a:rPr>
                <a:t>4</a:t>
              </a:r>
              <a:endParaRPr sz="8000">
                <a:solidFill>
                  <a:schemeClr val="accent1"/>
                </a:solidFill>
                <a:latin typeface="Teko"/>
                <a:ea typeface="Teko"/>
                <a:cs typeface="Teko"/>
                <a:sym typeface="Teko"/>
              </a:endParaRPr>
            </a:p>
          </p:txBody>
        </p:sp>
        <p:sp>
          <p:nvSpPr>
            <p:cNvPr id="44" name="Google Shape;44;p7"/>
            <p:cNvSpPr/>
            <p:nvPr/>
          </p:nvSpPr>
          <p:spPr>
            <a:xfrm rot="-1667793">
              <a:off x="1249819" y="3137211"/>
              <a:ext cx="2954205" cy="834263"/>
            </a:xfrm>
            <a:prstGeom prst="parallelogram">
              <a:avLst>
                <a:gd fmla="val 52774" name="adj"/>
              </a:avLst>
            </a:prstGeom>
            <a:solidFill>
              <a:schemeClr val="lt1"/>
            </a:solidFill>
            <a:ln cap="flat" cmpd="sng" w="28575">
              <a:solidFill>
                <a:srgbClr val="8D8D8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5" name="Google Shape;45;p7"/>
            <p:cNvSpPr txBox="1"/>
            <p:nvPr/>
          </p:nvSpPr>
          <p:spPr>
            <a:xfrm rot="-1680000">
              <a:off x="1659410" y="3104355"/>
              <a:ext cx="2200746" cy="8013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accent3"/>
                  </a:solidFill>
                  <a:latin typeface="Century Gothic"/>
                  <a:ea typeface="Century Gothic"/>
                  <a:cs typeface="Century Gothic"/>
                  <a:sym typeface="Century Gothic"/>
                </a:rPr>
                <a:t>Result &amp; Future Work</a:t>
              </a:r>
              <a:endParaRPr b="1" sz="2000">
                <a:solidFill>
                  <a:schemeClr val="accent3"/>
                </a:solidFill>
                <a:latin typeface="Century Gothic"/>
                <a:ea typeface="Century Gothic"/>
                <a:cs typeface="Century Gothic"/>
                <a:sym typeface="Century Gothic"/>
              </a:endParaRPr>
            </a:p>
          </p:txBody>
        </p:sp>
      </p:grpSp>
      <p:sp>
        <p:nvSpPr>
          <p:cNvPr id="46" name="Google Shape;46;p7"/>
          <p:cNvSpPr txBox="1"/>
          <p:nvPr/>
        </p:nvSpPr>
        <p:spPr>
          <a:xfrm>
            <a:off x="4632955" y="635064"/>
            <a:ext cx="2926090" cy="101566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6000">
                <a:solidFill>
                  <a:schemeClr val="accent1"/>
                </a:solidFill>
                <a:latin typeface="Teko"/>
                <a:ea typeface="Teko"/>
                <a:cs typeface="Teko"/>
                <a:sym typeface="Teko"/>
              </a:rPr>
              <a:t>AGENDA</a:t>
            </a:r>
            <a:endParaRPr sz="6000">
              <a:solidFill>
                <a:schemeClr val="accent1"/>
              </a:solidFill>
              <a:latin typeface="Teko"/>
              <a:ea typeface="Teko"/>
              <a:cs typeface="Teko"/>
              <a:sym typeface="Tek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pic>
        <p:nvPicPr>
          <p:cNvPr id="387" name="Google Shape;387;p25"/>
          <p:cNvPicPr preferRelativeResize="0"/>
          <p:nvPr/>
        </p:nvPicPr>
        <p:blipFill rotWithShape="1">
          <a:blip r:embed="rId3">
            <a:alphaModFix/>
          </a:blip>
          <a:srcRect b="0" l="0" r="0" t="0"/>
          <a:stretch/>
        </p:blipFill>
        <p:spPr>
          <a:xfrm>
            <a:off x="848825" y="0"/>
            <a:ext cx="10287000" cy="6858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grpSp>
        <p:nvGrpSpPr>
          <p:cNvPr id="393" name="Google Shape;393;p26"/>
          <p:cNvGrpSpPr/>
          <p:nvPr/>
        </p:nvGrpSpPr>
        <p:grpSpPr>
          <a:xfrm>
            <a:off x="387073" y="299304"/>
            <a:ext cx="12126346" cy="6596773"/>
            <a:chOff x="387073" y="299304"/>
            <a:chExt cx="12126346" cy="6596773"/>
          </a:xfrm>
        </p:grpSpPr>
        <p:grpSp>
          <p:nvGrpSpPr>
            <p:cNvPr id="394" name="Google Shape;394;p26"/>
            <p:cNvGrpSpPr/>
            <p:nvPr/>
          </p:nvGrpSpPr>
          <p:grpSpPr>
            <a:xfrm>
              <a:off x="387073" y="299304"/>
              <a:ext cx="1316218" cy="883751"/>
              <a:chOff x="1276124" y="1279752"/>
              <a:chExt cx="6401837" cy="4298400"/>
            </a:xfrm>
          </p:grpSpPr>
          <p:sp>
            <p:nvSpPr>
              <p:cNvPr id="395" name="Google Shape;395;p26"/>
              <p:cNvSpPr/>
              <p:nvPr/>
            </p:nvSpPr>
            <p:spPr>
              <a:xfrm>
                <a:off x="1276124" y="2107066"/>
                <a:ext cx="2643900" cy="2643900"/>
              </a:xfrm>
              <a:prstGeom prst="diamond">
                <a:avLst/>
              </a:prstGeom>
              <a:noFill/>
              <a:ln cap="flat" cmpd="sng" w="28575">
                <a:solidFill>
                  <a:srgbClr val="8D8D8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96" name="Google Shape;396;p26"/>
              <p:cNvSpPr/>
              <p:nvPr/>
            </p:nvSpPr>
            <p:spPr>
              <a:xfrm>
                <a:off x="3379561" y="1279752"/>
                <a:ext cx="4298400" cy="4298400"/>
              </a:xfrm>
              <a:prstGeom prst="diamond">
                <a:avLst/>
              </a:prstGeom>
              <a:noFill/>
              <a:ln cap="flat" cmpd="sng" w="28575">
                <a:solidFill>
                  <a:srgbClr val="8D8D8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397" name="Google Shape;397;p26"/>
            <p:cNvSpPr txBox="1"/>
            <p:nvPr/>
          </p:nvSpPr>
          <p:spPr>
            <a:xfrm>
              <a:off x="900242" y="428399"/>
              <a:ext cx="722700" cy="584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200">
                  <a:solidFill>
                    <a:schemeClr val="accent1"/>
                  </a:solidFill>
                  <a:latin typeface="Teko"/>
                  <a:ea typeface="Teko"/>
                  <a:cs typeface="Teko"/>
                  <a:sym typeface="Teko"/>
                </a:rPr>
                <a:t>04</a:t>
              </a:r>
              <a:endParaRPr sz="3200">
                <a:solidFill>
                  <a:schemeClr val="accent1"/>
                </a:solidFill>
                <a:latin typeface="Teko"/>
                <a:ea typeface="Teko"/>
                <a:cs typeface="Teko"/>
                <a:sym typeface="Teko"/>
              </a:endParaRPr>
            </a:p>
          </p:txBody>
        </p:sp>
        <p:sp>
          <p:nvSpPr>
            <p:cNvPr id="398" name="Google Shape;398;p26"/>
            <p:cNvSpPr txBox="1"/>
            <p:nvPr/>
          </p:nvSpPr>
          <p:spPr>
            <a:xfrm>
              <a:off x="1869915" y="380547"/>
              <a:ext cx="4198200" cy="523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accent3"/>
                  </a:solidFill>
                  <a:latin typeface="Century Gothic"/>
                  <a:ea typeface="Century Gothic"/>
                  <a:cs typeface="Century Gothic"/>
                  <a:sym typeface="Century Gothic"/>
                </a:rPr>
                <a:t>Future Work</a:t>
              </a:r>
              <a:endParaRPr b="1" sz="2800">
                <a:solidFill>
                  <a:schemeClr val="accent3"/>
                </a:solidFill>
                <a:latin typeface="Century Gothic"/>
                <a:ea typeface="Century Gothic"/>
                <a:cs typeface="Century Gothic"/>
                <a:sym typeface="Century Gothic"/>
              </a:endParaRPr>
            </a:p>
          </p:txBody>
        </p:sp>
        <p:grpSp>
          <p:nvGrpSpPr>
            <p:cNvPr id="399" name="Google Shape;399;p26"/>
            <p:cNvGrpSpPr/>
            <p:nvPr/>
          </p:nvGrpSpPr>
          <p:grpSpPr>
            <a:xfrm>
              <a:off x="11572893" y="6254996"/>
              <a:ext cx="940526" cy="641081"/>
              <a:chOff x="11395287" y="6034159"/>
              <a:chExt cx="1208592" cy="823800"/>
            </a:xfrm>
          </p:grpSpPr>
          <p:sp>
            <p:nvSpPr>
              <p:cNvPr id="400" name="Google Shape;400;p26"/>
              <p:cNvSpPr/>
              <p:nvPr/>
            </p:nvSpPr>
            <p:spPr>
              <a:xfrm>
                <a:off x="11780079" y="6034159"/>
                <a:ext cx="823800" cy="823800"/>
              </a:xfrm>
              <a:prstGeom prst="diamond">
                <a:avLst/>
              </a:prstGeom>
              <a:noFill/>
              <a:ln cap="flat" cmpd="sng" w="28575">
                <a:solidFill>
                  <a:srgbClr val="8D8D8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01" name="Google Shape;401;p26"/>
              <p:cNvSpPr/>
              <p:nvPr/>
            </p:nvSpPr>
            <p:spPr>
              <a:xfrm>
                <a:off x="11395287" y="6157367"/>
                <a:ext cx="577500" cy="577500"/>
              </a:xfrm>
              <a:prstGeom prst="diamond">
                <a:avLst/>
              </a:prstGeom>
              <a:noFill/>
              <a:ln cap="flat" cmpd="sng" w="28575">
                <a:solidFill>
                  <a:srgbClr val="8D8D8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sp>
        <p:nvSpPr>
          <p:cNvPr id="402" name="Google Shape;402;p26"/>
          <p:cNvSpPr txBox="1"/>
          <p:nvPr/>
        </p:nvSpPr>
        <p:spPr>
          <a:xfrm>
            <a:off x="635950" y="1603925"/>
            <a:ext cx="6014700" cy="67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rgbClr val="3F3F3F"/>
                </a:solidFill>
                <a:latin typeface="Century Gothic"/>
                <a:ea typeface="Century Gothic"/>
                <a:cs typeface="Century Gothic"/>
                <a:sym typeface="Century Gothic"/>
              </a:rPr>
              <a:t>More features and data points;</a:t>
            </a:r>
            <a:endParaRPr b="1" sz="2400">
              <a:solidFill>
                <a:srgbClr val="3F3F3F"/>
              </a:solidFill>
              <a:latin typeface="Century Gothic"/>
              <a:ea typeface="Century Gothic"/>
              <a:cs typeface="Century Gothic"/>
              <a:sym typeface="Century Gothic"/>
            </a:endParaRPr>
          </a:p>
        </p:txBody>
      </p:sp>
      <p:sp>
        <p:nvSpPr>
          <p:cNvPr id="403" name="Google Shape;403;p26"/>
          <p:cNvSpPr txBox="1"/>
          <p:nvPr/>
        </p:nvSpPr>
        <p:spPr>
          <a:xfrm>
            <a:off x="635950" y="3153125"/>
            <a:ext cx="6982500" cy="67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rgbClr val="3F3F3F"/>
                </a:solidFill>
                <a:latin typeface="Century Gothic"/>
                <a:ea typeface="Century Gothic"/>
                <a:cs typeface="Century Gothic"/>
                <a:sym typeface="Century Gothic"/>
              </a:rPr>
              <a:t>Parameter tuning for the stacking model;</a:t>
            </a:r>
            <a:endParaRPr b="1" sz="2400">
              <a:solidFill>
                <a:srgbClr val="3F3F3F"/>
              </a:solidFill>
              <a:latin typeface="Century Gothic"/>
              <a:ea typeface="Century Gothic"/>
              <a:cs typeface="Century Gothic"/>
              <a:sym typeface="Century Gothic"/>
            </a:endParaRPr>
          </a:p>
        </p:txBody>
      </p:sp>
      <p:sp>
        <p:nvSpPr>
          <p:cNvPr id="404" name="Google Shape;404;p26"/>
          <p:cNvSpPr txBox="1"/>
          <p:nvPr/>
        </p:nvSpPr>
        <p:spPr>
          <a:xfrm>
            <a:off x="635950" y="3955375"/>
            <a:ext cx="6014700" cy="67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rgbClr val="3F3F3F"/>
                </a:solidFill>
                <a:latin typeface="Century Gothic"/>
                <a:ea typeface="Century Gothic"/>
                <a:cs typeface="Century Gothic"/>
                <a:sym typeface="Century Gothic"/>
              </a:rPr>
              <a:t>Do different cities, compare housing price with rental price…...</a:t>
            </a:r>
            <a:endParaRPr b="1" sz="2400">
              <a:solidFill>
                <a:srgbClr val="3F3F3F"/>
              </a:solidFill>
              <a:latin typeface="Century Gothic"/>
              <a:ea typeface="Century Gothic"/>
              <a:cs typeface="Century Gothic"/>
              <a:sym typeface="Century Gothic"/>
            </a:endParaRPr>
          </a:p>
        </p:txBody>
      </p:sp>
      <p:sp>
        <p:nvSpPr>
          <p:cNvPr id="405" name="Google Shape;405;p26"/>
          <p:cNvSpPr txBox="1"/>
          <p:nvPr/>
        </p:nvSpPr>
        <p:spPr>
          <a:xfrm>
            <a:off x="635950" y="2378525"/>
            <a:ext cx="6014700" cy="67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rgbClr val="3F3F3F"/>
                </a:solidFill>
                <a:latin typeface="Century Gothic"/>
                <a:ea typeface="Century Gothic"/>
                <a:cs typeface="Century Gothic"/>
                <a:sym typeface="Century Gothic"/>
              </a:rPr>
              <a:t>Cross-sectional to Panel Data;</a:t>
            </a:r>
            <a:endParaRPr b="1" sz="2400">
              <a:solidFill>
                <a:srgbClr val="3F3F3F"/>
              </a:solidFill>
              <a:latin typeface="Century Gothic"/>
              <a:ea typeface="Century Gothic"/>
              <a:cs typeface="Century Gothic"/>
              <a:sym typeface="Century Gothic"/>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grpSp>
        <p:nvGrpSpPr>
          <p:cNvPr id="411" name="Google Shape;411;p27"/>
          <p:cNvGrpSpPr/>
          <p:nvPr/>
        </p:nvGrpSpPr>
        <p:grpSpPr>
          <a:xfrm>
            <a:off x="387073" y="299304"/>
            <a:ext cx="12126346" cy="6596773"/>
            <a:chOff x="387073" y="299304"/>
            <a:chExt cx="12126346" cy="6596773"/>
          </a:xfrm>
        </p:grpSpPr>
        <p:grpSp>
          <p:nvGrpSpPr>
            <p:cNvPr id="412" name="Google Shape;412;p27"/>
            <p:cNvGrpSpPr/>
            <p:nvPr/>
          </p:nvGrpSpPr>
          <p:grpSpPr>
            <a:xfrm>
              <a:off x="387073" y="299304"/>
              <a:ext cx="1316218" cy="883751"/>
              <a:chOff x="1276124" y="1279752"/>
              <a:chExt cx="6401837" cy="4298400"/>
            </a:xfrm>
          </p:grpSpPr>
          <p:sp>
            <p:nvSpPr>
              <p:cNvPr id="413" name="Google Shape;413;p27"/>
              <p:cNvSpPr/>
              <p:nvPr/>
            </p:nvSpPr>
            <p:spPr>
              <a:xfrm>
                <a:off x="1276124" y="2107066"/>
                <a:ext cx="2643900" cy="2643900"/>
              </a:xfrm>
              <a:prstGeom prst="diamond">
                <a:avLst/>
              </a:prstGeom>
              <a:noFill/>
              <a:ln cap="flat" cmpd="sng" w="28575">
                <a:solidFill>
                  <a:srgbClr val="8D8D8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14" name="Google Shape;414;p27"/>
              <p:cNvSpPr/>
              <p:nvPr/>
            </p:nvSpPr>
            <p:spPr>
              <a:xfrm>
                <a:off x="3379561" y="1279752"/>
                <a:ext cx="4298400" cy="4298400"/>
              </a:xfrm>
              <a:prstGeom prst="diamond">
                <a:avLst/>
              </a:prstGeom>
              <a:noFill/>
              <a:ln cap="flat" cmpd="sng" w="28575">
                <a:solidFill>
                  <a:srgbClr val="8D8D8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415" name="Google Shape;415;p27"/>
            <p:cNvSpPr txBox="1"/>
            <p:nvPr/>
          </p:nvSpPr>
          <p:spPr>
            <a:xfrm>
              <a:off x="900242" y="428399"/>
              <a:ext cx="722700" cy="584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200">
                  <a:solidFill>
                    <a:schemeClr val="accent1"/>
                  </a:solidFill>
                  <a:latin typeface="Teko"/>
                  <a:ea typeface="Teko"/>
                  <a:cs typeface="Teko"/>
                  <a:sym typeface="Teko"/>
                </a:rPr>
                <a:t>04</a:t>
              </a:r>
              <a:endParaRPr sz="3200">
                <a:solidFill>
                  <a:schemeClr val="accent1"/>
                </a:solidFill>
                <a:latin typeface="Teko"/>
                <a:ea typeface="Teko"/>
                <a:cs typeface="Teko"/>
                <a:sym typeface="Teko"/>
              </a:endParaRPr>
            </a:p>
          </p:txBody>
        </p:sp>
        <p:sp>
          <p:nvSpPr>
            <p:cNvPr id="416" name="Google Shape;416;p27"/>
            <p:cNvSpPr txBox="1"/>
            <p:nvPr/>
          </p:nvSpPr>
          <p:spPr>
            <a:xfrm>
              <a:off x="1869915" y="380547"/>
              <a:ext cx="4198200" cy="523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accent3"/>
                  </a:solidFill>
                  <a:latin typeface="Century Gothic"/>
                  <a:ea typeface="Century Gothic"/>
                  <a:cs typeface="Century Gothic"/>
                  <a:sym typeface="Century Gothic"/>
                </a:rPr>
                <a:t>Future Work</a:t>
              </a:r>
              <a:endParaRPr b="1" sz="2800">
                <a:solidFill>
                  <a:schemeClr val="accent3"/>
                </a:solidFill>
                <a:latin typeface="Century Gothic"/>
                <a:ea typeface="Century Gothic"/>
                <a:cs typeface="Century Gothic"/>
                <a:sym typeface="Century Gothic"/>
              </a:endParaRPr>
            </a:p>
          </p:txBody>
        </p:sp>
        <p:grpSp>
          <p:nvGrpSpPr>
            <p:cNvPr id="417" name="Google Shape;417;p27"/>
            <p:cNvGrpSpPr/>
            <p:nvPr/>
          </p:nvGrpSpPr>
          <p:grpSpPr>
            <a:xfrm>
              <a:off x="11572893" y="6254996"/>
              <a:ext cx="940526" cy="641081"/>
              <a:chOff x="11395287" y="6034159"/>
              <a:chExt cx="1208592" cy="823800"/>
            </a:xfrm>
          </p:grpSpPr>
          <p:sp>
            <p:nvSpPr>
              <p:cNvPr id="418" name="Google Shape;418;p27"/>
              <p:cNvSpPr/>
              <p:nvPr/>
            </p:nvSpPr>
            <p:spPr>
              <a:xfrm>
                <a:off x="11780079" y="6034159"/>
                <a:ext cx="823800" cy="823800"/>
              </a:xfrm>
              <a:prstGeom prst="diamond">
                <a:avLst/>
              </a:prstGeom>
              <a:noFill/>
              <a:ln cap="flat" cmpd="sng" w="28575">
                <a:solidFill>
                  <a:srgbClr val="8D8D8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19" name="Google Shape;419;p27"/>
              <p:cNvSpPr/>
              <p:nvPr/>
            </p:nvSpPr>
            <p:spPr>
              <a:xfrm>
                <a:off x="11395287" y="6157367"/>
                <a:ext cx="577500" cy="577500"/>
              </a:xfrm>
              <a:prstGeom prst="diamond">
                <a:avLst/>
              </a:prstGeom>
              <a:noFill/>
              <a:ln cap="flat" cmpd="sng" w="28575">
                <a:solidFill>
                  <a:srgbClr val="8D8D8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sp>
        <p:nvSpPr>
          <p:cNvPr id="420" name="Google Shape;420;p27"/>
          <p:cNvSpPr txBox="1"/>
          <p:nvPr/>
        </p:nvSpPr>
        <p:spPr>
          <a:xfrm>
            <a:off x="635950" y="1756100"/>
            <a:ext cx="6014700" cy="67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rgbClr val="3F3F3F"/>
                </a:solidFill>
                <a:latin typeface="Century Gothic"/>
                <a:ea typeface="Century Gothic"/>
                <a:cs typeface="Century Gothic"/>
                <a:sym typeface="Century Gothic"/>
              </a:rPr>
              <a:t>Currently only use Euclidean distance</a:t>
            </a:r>
            <a:endParaRPr b="1" sz="2400">
              <a:solidFill>
                <a:srgbClr val="3F3F3F"/>
              </a:solidFill>
              <a:latin typeface="Century Gothic"/>
              <a:ea typeface="Century Gothic"/>
              <a:cs typeface="Century Gothic"/>
              <a:sym typeface="Century Gothic"/>
            </a:endParaRPr>
          </a:p>
        </p:txBody>
      </p:sp>
      <p:sp>
        <p:nvSpPr>
          <p:cNvPr id="421" name="Google Shape;421;p27"/>
          <p:cNvSpPr txBox="1"/>
          <p:nvPr/>
        </p:nvSpPr>
        <p:spPr>
          <a:xfrm>
            <a:off x="635950" y="2433500"/>
            <a:ext cx="6982500" cy="67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rgbClr val="3F3F3F"/>
                </a:solidFill>
                <a:latin typeface="Century Gothic"/>
                <a:ea typeface="Century Gothic"/>
                <a:cs typeface="Century Gothic"/>
                <a:sym typeface="Century Gothic"/>
              </a:rPr>
              <a:t>Try well-developed </a:t>
            </a:r>
            <a:r>
              <a:rPr b="1" lang="en-US" sz="2400">
                <a:solidFill>
                  <a:srgbClr val="3F3F3F"/>
                </a:solidFill>
                <a:latin typeface="Century Gothic"/>
                <a:ea typeface="Century Gothic"/>
                <a:cs typeface="Century Gothic"/>
                <a:sym typeface="Century Gothic"/>
              </a:rPr>
              <a:t>accessibility</a:t>
            </a:r>
            <a:r>
              <a:rPr b="1" lang="en-US" sz="2400">
                <a:solidFill>
                  <a:srgbClr val="3F3F3F"/>
                </a:solidFill>
                <a:latin typeface="Century Gothic"/>
                <a:ea typeface="Century Gothic"/>
                <a:cs typeface="Century Gothic"/>
                <a:sym typeface="Century Gothic"/>
              </a:rPr>
              <a:t> measures</a:t>
            </a:r>
            <a:endParaRPr b="1" sz="2400">
              <a:solidFill>
                <a:srgbClr val="3F3F3F"/>
              </a:solidFill>
              <a:latin typeface="Century Gothic"/>
              <a:ea typeface="Century Gothic"/>
              <a:cs typeface="Century Gothic"/>
              <a:sym typeface="Century Gothic"/>
            </a:endParaRPr>
          </a:p>
        </p:txBody>
      </p:sp>
      <p:pic>
        <p:nvPicPr>
          <p:cNvPr id="422" name="Google Shape;422;p27"/>
          <p:cNvPicPr preferRelativeResize="0"/>
          <p:nvPr/>
        </p:nvPicPr>
        <p:blipFill>
          <a:blip r:embed="rId3">
            <a:alphaModFix/>
          </a:blip>
          <a:stretch>
            <a:fillRect/>
          </a:stretch>
        </p:blipFill>
        <p:spPr>
          <a:xfrm>
            <a:off x="296450" y="3860675"/>
            <a:ext cx="5238750" cy="1200150"/>
          </a:xfrm>
          <a:prstGeom prst="rect">
            <a:avLst/>
          </a:prstGeom>
          <a:noFill/>
          <a:ln>
            <a:noFill/>
          </a:ln>
        </p:spPr>
      </p:pic>
      <p:pic>
        <p:nvPicPr>
          <p:cNvPr id="423" name="Google Shape;423;p27"/>
          <p:cNvPicPr preferRelativeResize="0"/>
          <p:nvPr/>
        </p:nvPicPr>
        <p:blipFill>
          <a:blip r:embed="rId4">
            <a:alphaModFix/>
          </a:blip>
          <a:stretch>
            <a:fillRect/>
          </a:stretch>
        </p:blipFill>
        <p:spPr>
          <a:xfrm>
            <a:off x="5486375" y="2936575"/>
            <a:ext cx="5393651" cy="3630100"/>
          </a:xfrm>
          <a:prstGeom prst="rect">
            <a:avLst/>
          </a:prstGeom>
          <a:noFill/>
          <a:ln>
            <a:noFill/>
          </a:ln>
        </p:spPr>
      </p:pic>
      <p:sp>
        <p:nvSpPr>
          <p:cNvPr id="424" name="Google Shape;424;p27"/>
          <p:cNvSpPr txBox="1"/>
          <p:nvPr/>
        </p:nvSpPr>
        <p:spPr>
          <a:xfrm>
            <a:off x="387075" y="5619875"/>
            <a:ext cx="5453400" cy="946800"/>
          </a:xfrm>
          <a:prstGeom prst="rect">
            <a:avLst/>
          </a:prstGeom>
          <a:noFill/>
          <a:ln>
            <a:noFill/>
          </a:ln>
        </p:spPr>
        <p:txBody>
          <a:bodyPr anchorCtr="0" anchor="t" bIns="91425" lIns="91425" spcFirstLastPara="1" rIns="91425" wrap="square" tIns="91425">
            <a:noAutofit/>
          </a:bodyPr>
          <a:lstStyle/>
          <a:p>
            <a:pPr indent="114300" lvl="0" marL="0" rtl="0" algn="l">
              <a:lnSpc>
                <a:spcPct val="115000"/>
              </a:lnSpc>
              <a:spcBef>
                <a:spcPts val="0"/>
              </a:spcBef>
              <a:spcAft>
                <a:spcPts val="0"/>
              </a:spcAft>
              <a:buClr>
                <a:schemeClr val="dk1"/>
              </a:buClr>
              <a:buSzPts val="1100"/>
              <a:buFont typeface="Arial"/>
              <a:buNone/>
            </a:pPr>
            <a:r>
              <a:rPr lang="en-US" sz="1200">
                <a:solidFill>
                  <a:schemeClr val="dk1"/>
                </a:solidFill>
              </a:rPr>
              <a:t> Sadayuki, Taisuke. “Measuring the Spatial Effect of Multiple Sites: An Application to Housing Rent and Public Transportation in Tokyo, Japan.” </a:t>
            </a:r>
            <a:r>
              <a:rPr i="1" lang="en-US" sz="1200">
                <a:solidFill>
                  <a:schemeClr val="dk1"/>
                </a:solidFill>
              </a:rPr>
              <a:t>Regional Science and Urban Economics</a:t>
            </a:r>
            <a:r>
              <a:rPr lang="en-US" sz="1200">
                <a:solidFill>
                  <a:schemeClr val="dk1"/>
                </a:solidFill>
              </a:rPr>
              <a:t>, vol. 70, 2018, pp. 155–173., doi:10.1016/j.regsciurbeco.2018.03.002.</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9" name="Shape 429"/>
        <p:cNvGrpSpPr/>
        <p:nvPr/>
      </p:nvGrpSpPr>
      <p:grpSpPr>
        <a:xfrm>
          <a:off x="0" y="0"/>
          <a:ext cx="0" cy="0"/>
          <a:chOff x="0" y="0"/>
          <a:chExt cx="0" cy="0"/>
        </a:xfrm>
      </p:grpSpPr>
      <p:sp>
        <p:nvSpPr>
          <p:cNvPr id="430" name="Google Shape;430;p28"/>
          <p:cNvSpPr/>
          <p:nvPr/>
        </p:nvSpPr>
        <p:spPr>
          <a:xfrm rot="2700000">
            <a:off x="2662424" y="663195"/>
            <a:ext cx="3744766" cy="4660752"/>
          </a:xfrm>
          <a:custGeom>
            <a:rect b="b" l="l" r="r" t="t"/>
            <a:pathLst>
              <a:path extrusionOk="0" h="4660752" w="3744766">
                <a:moveTo>
                  <a:pt x="3690884" y="2378971"/>
                </a:moveTo>
                <a:lnTo>
                  <a:pt x="3690884" y="4660752"/>
                </a:lnTo>
                <a:lnTo>
                  <a:pt x="0" y="4660752"/>
                </a:lnTo>
                <a:lnTo>
                  <a:pt x="0" y="969868"/>
                </a:lnTo>
                <a:lnTo>
                  <a:pt x="2734487" y="969868"/>
                </a:lnTo>
                <a:lnTo>
                  <a:pt x="2734487" y="0"/>
                </a:lnTo>
                <a:lnTo>
                  <a:pt x="3744766" y="0"/>
                </a:lnTo>
              </a:path>
            </a:pathLst>
          </a:custGeom>
          <a:noFill/>
          <a:ln cap="flat" cmpd="sng" w="28575">
            <a:solidFill>
              <a:srgbClr val="8D8D8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31" name="Google Shape;431;p28"/>
          <p:cNvSpPr txBox="1"/>
          <p:nvPr/>
        </p:nvSpPr>
        <p:spPr>
          <a:xfrm>
            <a:off x="5383917" y="2993571"/>
            <a:ext cx="4787371" cy="1107996"/>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6600">
                <a:solidFill>
                  <a:schemeClr val="accent1"/>
                </a:solidFill>
                <a:latin typeface="Arial"/>
                <a:ea typeface="Arial"/>
                <a:cs typeface="Arial"/>
                <a:sym typeface="Arial"/>
              </a:rPr>
              <a:t>Thank you!</a:t>
            </a:r>
            <a:endParaRPr b="1" sz="6600">
              <a:solidFill>
                <a:schemeClr val="accen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 name="Shape 51"/>
        <p:cNvGrpSpPr/>
        <p:nvPr/>
      </p:nvGrpSpPr>
      <p:grpSpPr>
        <a:xfrm>
          <a:off x="0" y="0"/>
          <a:ext cx="0" cy="0"/>
          <a:chOff x="0" y="0"/>
          <a:chExt cx="0" cy="0"/>
        </a:xfrm>
      </p:grpSpPr>
      <p:sp>
        <p:nvSpPr>
          <p:cNvPr id="52" name="Google Shape;52;p8"/>
          <p:cNvSpPr txBox="1"/>
          <p:nvPr/>
        </p:nvSpPr>
        <p:spPr>
          <a:xfrm>
            <a:off x="1261600" y="2190650"/>
            <a:ext cx="9954000" cy="1199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000">
                <a:solidFill>
                  <a:srgbClr val="3F3F3F"/>
                </a:solidFill>
                <a:latin typeface="Century Gothic"/>
                <a:ea typeface="Century Gothic"/>
                <a:cs typeface="Century Gothic"/>
                <a:sym typeface="Century Gothic"/>
              </a:rPr>
              <a:t>Develop a model that can predict the rent, given house attributes and the accessibility to public transportations.</a:t>
            </a:r>
            <a:endParaRPr b="1" sz="3000">
              <a:solidFill>
                <a:srgbClr val="3F3F3F"/>
              </a:solidFill>
              <a:latin typeface="Century Gothic"/>
              <a:ea typeface="Century Gothic"/>
              <a:cs typeface="Century Gothic"/>
              <a:sym typeface="Century Gothic"/>
            </a:endParaRPr>
          </a:p>
        </p:txBody>
      </p:sp>
      <p:grpSp>
        <p:nvGrpSpPr>
          <p:cNvPr id="53" name="Google Shape;53;p8"/>
          <p:cNvGrpSpPr/>
          <p:nvPr/>
        </p:nvGrpSpPr>
        <p:grpSpPr>
          <a:xfrm>
            <a:off x="387125" y="299356"/>
            <a:ext cx="12126303" cy="6596744"/>
            <a:chOff x="387125" y="299356"/>
            <a:chExt cx="12126303" cy="6596744"/>
          </a:xfrm>
        </p:grpSpPr>
        <p:grpSp>
          <p:nvGrpSpPr>
            <p:cNvPr id="54" name="Google Shape;54;p8"/>
            <p:cNvGrpSpPr/>
            <p:nvPr/>
          </p:nvGrpSpPr>
          <p:grpSpPr>
            <a:xfrm>
              <a:off x="387125" y="299356"/>
              <a:ext cx="1316500" cy="883947"/>
              <a:chOff x="1276124" y="1279752"/>
              <a:chExt cx="6401933" cy="4298496"/>
            </a:xfrm>
          </p:grpSpPr>
          <p:sp>
            <p:nvSpPr>
              <p:cNvPr id="55" name="Google Shape;55;p8"/>
              <p:cNvSpPr/>
              <p:nvPr/>
            </p:nvSpPr>
            <p:spPr>
              <a:xfrm>
                <a:off x="1276124" y="2107066"/>
                <a:ext cx="2643868" cy="2643868"/>
              </a:xfrm>
              <a:prstGeom prst="diamond">
                <a:avLst/>
              </a:prstGeom>
              <a:noFill/>
              <a:ln cap="flat" cmpd="sng" w="28575">
                <a:solidFill>
                  <a:srgbClr val="8D8D8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6" name="Google Shape;56;p8"/>
              <p:cNvSpPr/>
              <p:nvPr/>
            </p:nvSpPr>
            <p:spPr>
              <a:xfrm>
                <a:off x="3379561" y="1279752"/>
                <a:ext cx="4298496" cy="4298496"/>
              </a:xfrm>
              <a:prstGeom prst="diamond">
                <a:avLst/>
              </a:prstGeom>
              <a:noFill/>
              <a:ln cap="flat" cmpd="sng" w="28575">
                <a:solidFill>
                  <a:srgbClr val="8D8D8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57" name="Google Shape;57;p8"/>
            <p:cNvSpPr txBox="1"/>
            <p:nvPr/>
          </p:nvSpPr>
          <p:spPr>
            <a:xfrm>
              <a:off x="900242" y="428399"/>
              <a:ext cx="722818" cy="5847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200">
                  <a:solidFill>
                    <a:schemeClr val="accent1"/>
                  </a:solidFill>
                  <a:latin typeface="Teko"/>
                  <a:ea typeface="Teko"/>
                  <a:cs typeface="Teko"/>
                  <a:sym typeface="Teko"/>
                </a:rPr>
                <a:t>01</a:t>
              </a:r>
              <a:endParaRPr sz="3200">
                <a:solidFill>
                  <a:schemeClr val="accent1"/>
                </a:solidFill>
                <a:latin typeface="Teko"/>
                <a:ea typeface="Teko"/>
                <a:cs typeface="Teko"/>
                <a:sym typeface="Teko"/>
              </a:endParaRPr>
            </a:p>
          </p:txBody>
        </p:sp>
        <p:grpSp>
          <p:nvGrpSpPr>
            <p:cNvPr id="58" name="Google Shape;58;p8"/>
            <p:cNvGrpSpPr/>
            <p:nvPr/>
          </p:nvGrpSpPr>
          <p:grpSpPr>
            <a:xfrm>
              <a:off x="1869914" y="380547"/>
              <a:ext cx="5532873" cy="721564"/>
              <a:chOff x="1591893" y="323359"/>
              <a:chExt cx="5532873" cy="721564"/>
            </a:xfrm>
          </p:grpSpPr>
          <p:sp>
            <p:nvSpPr>
              <p:cNvPr id="59" name="Google Shape;59;p8"/>
              <p:cNvSpPr txBox="1"/>
              <p:nvPr/>
            </p:nvSpPr>
            <p:spPr>
              <a:xfrm>
                <a:off x="1591894" y="323359"/>
                <a:ext cx="4198105"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accent3"/>
                    </a:solidFill>
                    <a:latin typeface="Century Gothic"/>
                    <a:ea typeface="Century Gothic"/>
                    <a:cs typeface="Century Gothic"/>
                    <a:sym typeface="Century Gothic"/>
                  </a:rPr>
                  <a:t>Introduction</a:t>
                </a:r>
                <a:endParaRPr b="1" sz="2800">
                  <a:solidFill>
                    <a:schemeClr val="accent3"/>
                  </a:solidFill>
                  <a:latin typeface="Century Gothic"/>
                  <a:ea typeface="Century Gothic"/>
                  <a:cs typeface="Century Gothic"/>
                  <a:sym typeface="Century Gothic"/>
                </a:endParaRPr>
              </a:p>
            </p:txBody>
          </p:sp>
          <p:sp>
            <p:nvSpPr>
              <p:cNvPr id="60" name="Google Shape;60;p8"/>
              <p:cNvSpPr txBox="1"/>
              <p:nvPr/>
            </p:nvSpPr>
            <p:spPr>
              <a:xfrm>
                <a:off x="1591893" y="798702"/>
                <a:ext cx="5532873" cy="24622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000">
                  <a:solidFill>
                    <a:srgbClr val="7F7F7F"/>
                  </a:solidFill>
                  <a:latin typeface="Century Gothic"/>
                  <a:ea typeface="Century Gothic"/>
                  <a:cs typeface="Century Gothic"/>
                  <a:sym typeface="Century Gothic"/>
                </a:endParaRPr>
              </a:p>
            </p:txBody>
          </p:sp>
        </p:grpSp>
        <p:grpSp>
          <p:nvGrpSpPr>
            <p:cNvPr id="61" name="Google Shape;61;p8"/>
            <p:cNvGrpSpPr/>
            <p:nvPr/>
          </p:nvGrpSpPr>
          <p:grpSpPr>
            <a:xfrm>
              <a:off x="11572872" y="6254988"/>
              <a:ext cx="940556" cy="641112"/>
              <a:chOff x="11395287" y="6034159"/>
              <a:chExt cx="1208633" cy="823841"/>
            </a:xfrm>
          </p:grpSpPr>
          <p:sp>
            <p:nvSpPr>
              <p:cNvPr id="62" name="Google Shape;62;p8"/>
              <p:cNvSpPr/>
              <p:nvPr/>
            </p:nvSpPr>
            <p:spPr>
              <a:xfrm>
                <a:off x="11780079" y="6034159"/>
                <a:ext cx="823841" cy="823841"/>
              </a:xfrm>
              <a:prstGeom prst="diamond">
                <a:avLst/>
              </a:prstGeom>
              <a:noFill/>
              <a:ln cap="flat" cmpd="sng" w="28575">
                <a:solidFill>
                  <a:srgbClr val="8D8D8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3" name="Google Shape;63;p8"/>
              <p:cNvSpPr/>
              <p:nvPr/>
            </p:nvSpPr>
            <p:spPr>
              <a:xfrm>
                <a:off x="11395287" y="6157367"/>
                <a:ext cx="577426" cy="577426"/>
              </a:xfrm>
              <a:prstGeom prst="diamond">
                <a:avLst/>
              </a:prstGeom>
              <a:noFill/>
              <a:ln cap="flat" cmpd="sng" w="28575">
                <a:solidFill>
                  <a:srgbClr val="8D8D8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sp>
        <p:nvSpPr>
          <p:cNvPr id="64" name="Google Shape;64;p8"/>
          <p:cNvSpPr txBox="1"/>
          <p:nvPr/>
        </p:nvSpPr>
        <p:spPr>
          <a:xfrm>
            <a:off x="1261600" y="1513250"/>
            <a:ext cx="6014700" cy="67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b="1" lang="en-US" sz="2400">
                <a:solidFill>
                  <a:srgbClr val="3F3F3F"/>
                </a:solidFill>
                <a:latin typeface="Century Gothic"/>
                <a:ea typeface="Century Gothic"/>
                <a:cs typeface="Century Gothic"/>
                <a:sym typeface="Century Gothic"/>
              </a:rPr>
              <a:t>Project Goal:</a:t>
            </a:r>
            <a:endParaRPr/>
          </a:p>
        </p:txBody>
      </p:sp>
      <p:sp>
        <p:nvSpPr>
          <p:cNvPr id="65" name="Google Shape;65;p8"/>
          <p:cNvSpPr txBox="1"/>
          <p:nvPr/>
        </p:nvSpPr>
        <p:spPr>
          <a:xfrm>
            <a:off x="2189551" y="3787487"/>
            <a:ext cx="7812900" cy="1199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3F3F3F"/>
                </a:solidFill>
                <a:latin typeface="Century Gothic"/>
                <a:ea typeface="Century Gothic"/>
                <a:cs typeface="Century Gothic"/>
                <a:sym typeface="Century Gothic"/>
              </a:rPr>
              <a:t>•Predict the fair rent of an apartment</a:t>
            </a:r>
            <a:endParaRPr b="1" sz="2400">
              <a:solidFill>
                <a:srgbClr val="3F3F3F"/>
              </a:solidFill>
              <a:latin typeface="Century Gothic"/>
              <a:ea typeface="Century Gothic"/>
              <a:cs typeface="Century Gothic"/>
              <a:sym typeface="Century Gothic"/>
            </a:endParaRPr>
          </a:p>
          <a:p>
            <a:pPr indent="0" lvl="0" marL="0" marR="0" rtl="0" algn="l">
              <a:spcBef>
                <a:spcPts val="0"/>
              </a:spcBef>
              <a:spcAft>
                <a:spcPts val="0"/>
              </a:spcAft>
              <a:buNone/>
            </a:pPr>
            <a:r>
              <a:rPr b="1" lang="en-US" sz="2400">
                <a:solidFill>
                  <a:srgbClr val="3F3F3F"/>
                </a:solidFill>
                <a:latin typeface="Century Gothic"/>
                <a:ea typeface="Century Gothic"/>
                <a:cs typeface="Century Gothic"/>
                <a:sym typeface="Century Gothic"/>
              </a:rPr>
              <a:t>•Suggest on public </a:t>
            </a:r>
            <a:r>
              <a:rPr b="1" lang="en-US" sz="2400">
                <a:solidFill>
                  <a:srgbClr val="3F3F3F"/>
                </a:solidFill>
                <a:latin typeface="Century Gothic"/>
                <a:ea typeface="Century Gothic"/>
                <a:cs typeface="Century Gothic"/>
                <a:sym typeface="Century Gothic"/>
              </a:rPr>
              <a:t>transportation</a:t>
            </a:r>
            <a:r>
              <a:rPr b="1" lang="en-US" sz="2400">
                <a:solidFill>
                  <a:srgbClr val="3F3F3F"/>
                </a:solidFill>
                <a:latin typeface="Century Gothic"/>
                <a:ea typeface="Century Gothic"/>
                <a:cs typeface="Century Gothic"/>
                <a:sym typeface="Century Gothic"/>
              </a:rPr>
              <a:t> </a:t>
            </a:r>
            <a:r>
              <a:rPr b="1" lang="en-US" sz="2400">
                <a:solidFill>
                  <a:srgbClr val="3F3F3F"/>
                </a:solidFill>
                <a:latin typeface="Century Gothic"/>
                <a:ea typeface="Century Gothic"/>
                <a:cs typeface="Century Gothic"/>
                <a:sym typeface="Century Gothic"/>
              </a:rPr>
              <a:t>planning</a:t>
            </a:r>
            <a:endParaRPr b="1" sz="2400">
              <a:solidFill>
                <a:srgbClr val="3F3F3F"/>
              </a:solidFill>
              <a:latin typeface="Century Gothic"/>
              <a:ea typeface="Century Gothic"/>
              <a:cs typeface="Century Gothic"/>
              <a:sym typeface="Century Gothic"/>
            </a:endParaRPr>
          </a:p>
          <a:p>
            <a:pPr indent="0" lvl="0" marL="0" rtl="0" algn="l">
              <a:spcBef>
                <a:spcPts val="0"/>
              </a:spcBef>
              <a:spcAft>
                <a:spcPts val="0"/>
              </a:spcAft>
              <a:buClr>
                <a:schemeClr val="dk1"/>
              </a:buClr>
              <a:buFont typeface="Arial"/>
              <a:buNone/>
            </a:pPr>
            <a:r>
              <a:rPr b="1" lang="en-US" sz="2400">
                <a:solidFill>
                  <a:srgbClr val="3F3F3F"/>
                </a:solidFill>
                <a:latin typeface="Century Gothic"/>
                <a:ea typeface="Century Gothic"/>
                <a:cs typeface="Century Gothic"/>
                <a:sym typeface="Century Gothic"/>
              </a:rPr>
              <a:t>•Find undervalued units</a:t>
            </a:r>
            <a:endParaRPr b="1" sz="2400">
              <a:solidFill>
                <a:srgbClr val="3F3F3F"/>
              </a:solidFill>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grpSp>
        <p:nvGrpSpPr>
          <p:cNvPr id="71" name="Google Shape;71;p9"/>
          <p:cNvGrpSpPr/>
          <p:nvPr/>
        </p:nvGrpSpPr>
        <p:grpSpPr>
          <a:xfrm>
            <a:off x="698722" y="4074549"/>
            <a:ext cx="1014984" cy="1014984"/>
            <a:chOff x="3684886" y="4311828"/>
            <a:chExt cx="1014984" cy="1014984"/>
          </a:xfrm>
        </p:grpSpPr>
        <p:sp>
          <p:nvSpPr>
            <p:cNvPr id="72" name="Google Shape;72;p9"/>
            <p:cNvSpPr/>
            <p:nvPr/>
          </p:nvSpPr>
          <p:spPr>
            <a:xfrm>
              <a:off x="3686627" y="4313569"/>
              <a:ext cx="1013243" cy="1013243"/>
            </a:xfrm>
            <a:prstGeom prst="ellipse">
              <a:avLst/>
            </a:prstGeom>
            <a:noFill/>
            <a:ln cap="flat" cmpd="sng" w="1016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eko"/>
                <a:ea typeface="Teko"/>
                <a:cs typeface="Teko"/>
                <a:sym typeface="Teko"/>
              </a:endParaRPr>
            </a:p>
          </p:txBody>
        </p:sp>
        <p:sp>
          <p:nvSpPr>
            <p:cNvPr id="73" name="Google Shape;73;p9"/>
            <p:cNvSpPr/>
            <p:nvPr/>
          </p:nvSpPr>
          <p:spPr>
            <a:xfrm>
              <a:off x="3684886" y="4311828"/>
              <a:ext cx="1014984" cy="1014984"/>
            </a:xfrm>
            <a:prstGeom prst="arc">
              <a:avLst>
                <a:gd fmla="val 16200000" name="adj1"/>
                <a:gd fmla="val 2942198" name="adj2"/>
              </a:avLst>
            </a:prstGeom>
            <a:noFill/>
            <a:ln cap="flat" cmpd="sng" w="1016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eko"/>
                <a:ea typeface="Teko"/>
                <a:cs typeface="Teko"/>
                <a:sym typeface="Teko"/>
              </a:endParaRPr>
            </a:p>
          </p:txBody>
        </p:sp>
        <p:sp>
          <p:nvSpPr>
            <p:cNvPr id="74" name="Google Shape;74;p9"/>
            <p:cNvSpPr/>
            <p:nvPr/>
          </p:nvSpPr>
          <p:spPr>
            <a:xfrm>
              <a:off x="3952601" y="4570717"/>
              <a:ext cx="479554" cy="409760"/>
            </a:xfrm>
            <a:custGeom>
              <a:rect b="b" l="l" r="r" t="t"/>
              <a:pathLst>
                <a:path extrusionOk="0" h="288925" w="338137">
                  <a:moveTo>
                    <a:pt x="137328" y="214312"/>
                  </a:moveTo>
                  <a:cubicBezTo>
                    <a:pt x="134676" y="214312"/>
                    <a:pt x="133350" y="215673"/>
                    <a:pt x="133350" y="218394"/>
                  </a:cubicBezTo>
                  <a:cubicBezTo>
                    <a:pt x="133350" y="221116"/>
                    <a:pt x="134676" y="223837"/>
                    <a:pt x="137328" y="223837"/>
                  </a:cubicBezTo>
                  <a:cubicBezTo>
                    <a:pt x="137328" y="223837"/>
                    <a:pt x="137328" y="223837"/>
                    <a:pt x="250023" y="223837"/>
                  </a:cubicBezTo>
                  <a:cubicBezTo>
                    <a:pt x="252674" y="223837"/>
                    <a:pt x="254000" y="221116"/>
                    <a:pt x="254000" y="218394"/>
                  </a:cubicBezTo>
                  <a:cubicBezTo>
                    <a:pt x="254000" y="215673"/>
                    <a:pt x="252674" y="214312"/>
                    <a:pt x="250023" y="214312"/>
                  </a:cubicBezTo>
                  <a:cubicBezTo>
                    <a:pt x="250023" y="214312"/>
                    <a:pt x="250023" y="214312"/>
                    <a:pt x="137328" y="214312"/>
                  </a:cubicBezTo>
                  <a:close/>
                  <a:moveTo>
                    <a:pt x="137328" y="196850"/>
                  </a:moveTo>
                  <a:cubicBezTo>
                    <a:pt x="134676" y="196850"/>
                    <a:pt x="133350" y="198211"/>
                    <a:pt x="133350" y="200932"/>
                  </a:cubicBezTo>
                  <a:cubicBezTo>
                    <a:pt x="133350" y="203654"/>
                    <a:pt x="134676" y="206375"/>
                    <a:pt x="137328" y="206375"/>
                  </a:cubicBezTo>
                  <a:cubicBezTo>
                    <a:pt x="137328" y="206375"/>
                    <a:pt x="137328" y="206375"/>
                    <a:pt x="250023" y="206375"/>
                  </a:cubicBezTo>
                  <a:cubicBezTo>
                    <a:pt x="252674" y="206375"/>
                    <a:pt x="254000" y="203654"/>
                    <a:pt x="254000" y="200932"/>
                  </a:cubicBezTo>
                  <a:cubicBezTo>
                    <a:pt x="254000" y="198211"/>
                    <a:pt x="252674" y="196850"/>
                    <a:pt x="250023" y="196850"/>
                  </a:cubicBezTo>
                  <a:cubicBezTo>
                    <a:pt x="250023" y="196850"/>
                    <a:pt x="250023" y="196850"/>
                    <a:pt x="137328" y="196850"/>
                  </a:cubicBezTo>
                  <a:close/>
                  <a:moveTo>
                    <a:pt x="288925" y="187325"/>
                  </a:moveTo>
                  <a:cubicBezTo>
                    <a:pt x="278404" y="187325"/>
                    <a:pt x="269875" y="195854"/>
                    <a:pt x="269875" y="206375"/>
                  </a:cubicBezTo>
                  <a:cubicBezTo>
                    <a:pt x="269875" y="216896"/>
                    <a:pt x="278404" y="225425"/>
                    <a:pt x="288925" y="225425"/>
                  </a:cubicBezTo>
                  <a:cubicBezTo>
                    <a:pt x="299446" y="225425"/>
                    <a:pt x="307975" y="216896"/>
                    <a:pt x="307975" y="206375"/>
                  </a:cubicBezTo>
                  <a:cubicBezTo>
                    <a:pt x="307975" y="195854"/>
                    <a:pt x="299446" y="187325"/>
                    <a:pt x="288925" y="187325"/>
                  </a:cubicBezTo>
                  <a:close/>
                  <a:moveTo>
                    <a:pt x="98425" y="187325"/>
                  </a:moveTo>
                  <a:cubicBezTo>
                    <a:pt x="87904" y="187325"/>
                    <a:pt x="79375" y="195854"/>
                    <a:pt x="79375" y="206375"/>
                  </a:cubicBezTo>
                  <a:cubicBezTo>
                    <a:pt x="79375" y="216896"/>
                    <a:pt x="87904" y="225425"/>
                    <a:pt x="98425" y="225425"/>
                  </a:cubicBezTo>
                  <a:cubicBezTo>
                    <a:pt x="108946" y="225425"/>
                    <a:pt x="117475" y="216896"/>
                    <a:pt x="117475" y="206375"/>
                  </a:cubicBezTo>
                  <a:cubicBezTo>
                    <a:pt x="117475" y="195854"/>
                    <a:pt x="108946" y="187325"/>
                    <a:pt x="98425" y="187325"/>
                  </a:cubicBezTo>
                  <a:close/>
                  <a:moveTo>
                    <a:pt x="254922" y="127000"/>
                  </a:moveTo>
                  <a:cubicBezTo>
                    <a:pt x="244270" y="127000"/>
                    <a:pt x="234950" y="136029"/>
                    <a:pt x="234950" y="147638"/>
                  </a:cubicBezTo>
                  <a:cubicBezTo>
                    <a:pt x="234950" y="147638"/>
                    <a:pt x="234950" y="147638"/>
                    <a:pt x="276225" y="147638"/>
                  </a:cubicBezTo>
                  <a:cubicBezTo>
                    <a:pt x="276225" y="136029"/>
                    <a:pt x="266905" y="127000"/>
                    <a:pt x="254922" y="127000"/>
                  </a:cubicBezTo>
                  <a:close/>
                  <a:moveTo>
                    <a:pt x="130590" y="100012"/>
                  </a:moveTo>
                  <a:cubicBezTo>
                    <a:pt x="113325" y="100012"/>
                    <a:pt x="98716" y="119963"/>
                    <a:pt x="92075" y="147895"/>
                  </a:cubicBezTo>
                  <a:cubicBezTo>
                    <a:pt x="96060" y="147895"/>
                    <a:pt x="101372" y="147895"/>
                    <a:pt x="105356" y="147895"/>
                  </a:cubicBezTo>
                  <a:cubicBezTo>
                    <a:pt x="105356" y="147895"/>
                    <a:pt x="105356" y="147895"/>
                    <a:pt x="226214" y="147895"/>
                  </a:cubicBezTo>
                  <a:cubicBezTo>
                    <a:pt x="226214" y="130604"/>
                    <a:pt x="239495" y="117303"/>
                    <a:pt x="255432" y="117303"/>
                  </a:cubicBezTo>
                  <a:cubicBezTo>
                    <a:pt x="272697" y="117303"/>
                    <a:pt x="285979" y="130604"/>
                    <a:pt x="285979" y="147895"/>
                  </a:cubicBezTo>
                  <a:cubicBezTo>
                    <a:pt x="288635" y="147895"/>
                    <a:pt x="292619" y="147895"/>
                    <a:pt x="295275" y="149225"/>
                  </a:cubicBezTo>
                  <a:cubicBezTo>
                    <a:pt x="288635" y="119963"/>
                    <a:pt x="274026" y="100012"/>
                    <a:pt x="255432" y="100012"/>
                  </a:cubicBezTo>
                  <a:cubicBezTo>
                    <a:pt x="255432" y="100012"/>
                    <a:pt x="255432" y="100012"/>
                    <a:pt x="130590" y="100012"/>
                  </a:cubicBezTo>
                  <a:close/>
                  <a:moveTo>
                    <a:pt x="131008" y="85725"/>
                  </a:moveTo>
                  <a:cubicBezTo>
                    <a:pt x="131008" y="85725"/>
                    <a:pt x="131008" y="85725"/>
                    <a:pt x="255022" y="85725"/>
                  </a:cubicBezTo>
                  <a:cubicBezTo>
                    <a:pt x="282727" y="85725"/>
                    <a:pt x="303836" y="114754"/>
                    <a:pt x="309113" y="153019"/>
                  </a:cubicBezTo>
                  <a:cubicBezTo>
                    <a:pt x="327583" y="163575"/>
                    <a:pt x="338137" y="183367"/>
                    <a:pt x="338137" y="207117"/>
                  </a:cubicBezTo>
                  <a:cubicBezTo>
                    <a:pt x="338137" y="224271"/>
                    <a:pt x="332860" y="240104"/>
                    <a:pt x="320986" y="251980"/>
                  </a:cubicBezTo>
                  <a:cubicBezTo>
                    <a:pt x="320986" y="251980"/>
                    <a:pt x="320986" y="251980"/>
                    <a:pt x="320986" y="288925"/>
                  </a:cubicBezTo>
                  <a:cubicBezTo>
                    <a:pt x="320986" y="288925"/>
                    <a:pt x="320986" y="288925"/>
                    <a:pt x="274811" y="288925"/>
                  </a:cubicBezTo>
                  <a:cubicBezTo>
                    <a:pt x="274811" y="288925"/>
                    <a:pt x="274811" y="288925"/>
                    <a:pt x="274811" y="266494"/>
                  </a:cubicBezTo>
                  <a:cubicBezTo>
                    <a:pt x="274811" y="266494"/>
                    <a:pt x="274811" y="266494"/>
                    <a:pt x="112538" y="266494"/>
                  </a:cubicBezTo>
                  <a:cubicBezTo>
                    <a:pt x="112538" y="266494"/>
                    <a:pt x="112538" y="266494"/>
                    <a:pt x="112538" y="288925"/>
                  </a:cubicBezTo>
                  <a:cubicBezTo>
                    <a:pt x="112538" y="288925"/>
                    <a:pt x="112538" y="288925"/>
                    <a:pt x="66363" y="288925"/>
                  </a:cubicBezTo>
                  <a:cubicBezTo>
                    <a:pt x="66363" y="288925"/>
                    <a:pt x="66363" y="288925"/>
                    <a:pt x="66363" y="251980"/>
                  </a:cubicBezTo>
                  <a:cubicBezTo>
                    <a:pt x="54489" y="240104"/>
                    <a:pt x="49212" y="224271"/>
                    <a:pt x="49212" y="207117"/>
                  </a:cubicBezTo>
                  <a:cubicBezTo>
                    <a:pt x="49212" y="183367"/>
                    <a:pt x="58447" y="163575"/>
                    <a:pt x="78237" y="153019"/>
                  </a:cubicBezTo>
                  <a:cubicBezTo>
                    <a:pt x="83514" y="114754"/>
                    <a:pt x="104623" y="85725"/>
                    <a:pt x="131008" y="85725"/>
                  </a:cubicBezTo>
                  <a:close/>
                  <a:moveTo>
                    <a:pt x="65088" y="0"/>
                  </a:moveTo>
                  <a:cubicBezTo>
                    <a:pt x="66416" y="0"/>
                    <a:pt x="69073" y="2610"/>
                    <a:pt x="69073" y="5220"/>
                  </a:cubicBezTo>
                  <a:cubicBezTo>
                    <a:pt x="69073" y="5220"/>
                    <a:pt x="69073" y="5220"/>
                    <a:pt x="69073" y="13050"/>
                  </a:cubicBezTo>
                  <a:cubicBezTo>
                    <a:pt x="99624" y="14355"/>
                    <a:pt x="124862" y="37845"/>
                    <a:pt x="130175" y="67859"/>
                  </a:cubicBezTo>
                  <a:lnTo>
                    <a:pt x="69073" y="67859"/>
                  </a:lnTo>
                  <a:cubicBezTo>
                    <a:pt x="69073" y="67859"/>
                    <a:pt x="69073" y="67859"/>
                    <a:pt x="69073" y="130499"/>
                  </a:cubicBezTo>
                  <a:cubicBezTo>
                    <a:pt x="69073" y="135718"/>
                    <a:pt x="66416" y="142243"/>
                    <a:pt x="62431" y="147463"/>
                  </a:cubicBezTo>
                  <a:cubicBezTo>
                    <a:pt x="57118" y="151378"/>
                    <a:pt x="51805" y="153988"/>
                    <a:pt x="45163" y="153988"/>
                  </a:cubicBezTo>
                  <a:cubicBezTo>
                    <a:pt x="45163" y="153988"/>
                    <a:pt x="45163" y="153988"/>
                    <a:pt x="43835" y="153988"/>
                  </a:cubicBezTo>
                  <a:cubicBezTo>
                    <a:pt x="30552" y="153988"/>
                    <a:pt x="18597" y="143548"/>
                    <a:pt x="18597" y="130499"/>
                  </a:cubicBezTo>
                  <a:cubicBezTo>
                    <a:pt x="18597" y="127889"/>
                    <a:pt x="21253" y="125279"/>
                    <a:pt x="23910" y="125279"/>
                  </a:cubicBezTo>
                  <a:cubicBezTo>
                    <a:pt x="26567" y="125279"/>
                    <a:pt x="27895" y="127889"/>
                    <a:pt x="27895" y="130499"/>
                  </a:cubicBezTo>
                  <a:cubicBezTo>
                    <a:pt x="27895" y="138328"/>
                    <a:pt x="35865" y="144853"/>
                    <a:pt x="43835" y="144853"/>
                  </a:cubicBezTo>
                  <a:cubicBezTo>
                    <a:pt x="43835" y="144853"/>
                    <a:pt x="43835" y="144853"/>
                    <a:pt x="45163" y="144853"/>
                  </a:cubicBezTo>
                  <a:cubicBezTo>
                    <a:pt x="49148" y="144853"/>
                    <a:pt x="53133" y="143548"/>
                    <a:pt x="55790" y="140938"/>
                  </a:cubicBezTo>
                  <a:cubicBezTo>
                    <a:pt x="58446" y="138328"/>
                    <a:pt x="59774" y="134413"/>
                    <a:pt x="59774" y="130499"/>
                  </a:cubicBezTo>
                  <a:cubicBezTo>
                    <a:pt x="59774" y="130499"/>
                    <a:pt x="59774" y="130499"/>
                    <a:pt x="59774" y="67859"/>
                  </a:cubicBezTo>
                  <a:cubicBezTo>
                    <a:pt x="59774" y="67859"/>
                    <a:pt x="59774" y="67859"/>
                    <a:pt x="0" y="67859"/>
                  </a:cubicBezTo>
                  <a:cubicBezTo>
                    <a:pt x="3985" y="37845"/>
                    <a:pt x="29223" y="14355"/>
                    <a:pt x="59774" y="13050"/>
                  </a:cubicBezTo>
                  <a:cubicBezTo>
                    <a:pt x="59774" y="13050"/>
                    <a:pt x="59774" y="13050"/>
                    <a:pt x="59774" y="5220"/>
                  </a:cubicBezTo>
                  <a:cubicBezTo>
                    <a:pt x="59774" y="2610"/>
                    <a:pt x="62431" y="0"/>
                    <a:pt x="65088"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eko"/>
                <a:ea typeface="Teko"/>
                <a:cs typeface="Teko"/>
                <a:sym typeface="Teko"/>
              </a:endParaRPr>
            </a:p>
          </p:txBody>
        </p:sp>
      </p:grpSp>
      <p:grpSp>
        <p:nvGrpSpPr>
          <p:cNvPr id="75" name="Google Shape;75;p9"/>
          <p:cNvGrpSpPr/>
          <p:nvPr/>
        </p:nvGrpSpPr>
        <p:grpSpPr>
          <a:xfrm>
            <a:off x="698722" y="2620102"/>
            <a:ext cx="1014984" cy="1014984"/>
            <a:chOff x="5486318" y="921763"/>
            <a:chExt cx="1014984" cy="1014984"/>
          </a:xfrm>
        </p:grpSpPr>
        <p:sp>
          <p:nvSpPr>
            <p:cNvPr id="76" name="Google Shape;76;p9"/>
            <p:cNvSpPr/>
            <p:nvPr/>
          </p:nvSpPr>
          <p:spPr>
            <a:xfrm>
              <a:off x="5488059" y="923504"/>
              <a:ext cx="1013243" cy="1013243"/>
            </a:xfrm>
            <a:prstGeom prst="ellipse">
              <a:avLst/>
            </a:prstGeom>
            <a:noFill/>
            <a:ln cap="flat" cmpd="sng" w="1016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eko"/>
                <a:ea typeface="Teko"/>
                <a:cs typeface="Teko"/>
                <a:sym typeface="Teko"/>
              </a:endParaRPr>
            </a:p>
          </p:txBody>
        </p:sp>
        <p:sp>
          <p:nvSpPr>
            <p:cNvPr id="77" name="Google Shape;77;p9"/>
            <p:cNvSpPr/>
            <p:nvPr/>
          </p:nvSpPr>
          <p:spPr>
            <a:xfrm>
              <a:off x="5486318" y="921763"/>
              <a:ext cx="1014984" cy="1014984"/>
            </a:xfrm>
            <a:prstGeom prst="arc">
              <a:avLst>
                <a:gd fmla="val 16200000" name="adj1"/>
                <a:gd fmla="val 22079" name="adj2"/>
              </a:avLst>
            </a:prstGeom>
            <a:noFill/>
            <a:ln cap="flat" cmpd="sng" w="1016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eko"/>
                <a:ea typeface="Teko"/>
                <a:cs typeface="Teko"/>
                <a:sym typeface="Teko"/>
              </a:endParaRPr>
            </a:p>
          </p:txBody>
        </p:sp>
        <p:sp>
          <p:nvSpPr>
            <p:cNvPr id="78" name="Google Shape;78;p9"/>
            <p:cNvSpPr/>
            <p:nvPr/>
          </p:nvSpPr>
          <p:spPr>
            <a:xfrm>
              <a:off x="5784461" y="1189480"/>
              <a:ext cx="479554" cy="475502"/>
            </a:xfrm>
            <a:custGeom>
              <a:rect b="b" l="l" r="r" t="t"/>
              <a:pathLst>
                <a:path extrusionOk="0" h="335282" w="338138">
                  <a:moveTo>
                    <a:pt x="192254" y="135421"/>
                  </a:moveTo>
                  <a:cubicBezTo>
                    <a:pt x="177774" y="135421"/>
                    <a:pt x="163461" y="140666"/>
                    <a:pt x="152810" y="151158"/>
                  </a:cubicBezTo>
                  <a:cubicBezTo>
                    <a:pt x="130175" y="173452"/>
                    <a:pt x="130175" y="207548"/>
                    <a:pt x="152810" y="229842"/>
                  </a:cubicBezTo>
                  <a:cubicBezTo>
                    <a:pt x="174113" y="250825"/>
                    <a:pt x="210062" y="250825"/>
                    <a:pt x="232697" y="229842"/>
                  </a:cubicBezTo>
                  <a:cubicBezTo>
                    <a:pt x="254000" y="207548"/>
                    <a:pt x="254000" y="173452"/>
                    <a:pt x="232697" y="151158"/>
                  </a:cubicBezTo>
                  <a:cubicBezTo>
                    <a:pt x="221379" y="140666"/>
                    <a:pt x="206733" y="135421"/>
                    <a:pt x="192254" y="135421"/>
                  </a:cubicBezTo>
                  <a:close/>
                  <a:moveTo>
                    <a:pt x="238125" y="69850"/>
                  </a:moveTo>
                  <a:cubicBezTo>
                    <a:pt x="231111" y="69850"/>
                    <a:pt x="225425" y="74825"/>
                    <a:pt x="225425" y="80963"/>
                  </a:cubicBezTo>
                  <a:cubicBezTo>
                    <a:pt x="225425" y="87101"/>
                    <a:pt x="231111" y="92076"/>
                    <a:pt x="238125" y="92076"/>
                  </a:cubicBezTo>
                  <a:cubicBezTo>
                    <a:pt x="245139" y="92076"/>
                    <a:pt x="250825" y="87101"/>
                    <a:pt x="250825" y="80963"/>
                  </a:cubicBezTo>
                  <a:cubicBezTo>
                    <a:pt x="250825" y="74825"/>
                    <a:pt x="245139" y="69850"/>
                    <a:pt x="238125" y="69850"/>
                  </a:cubicBezTo>
                  <a:close/>
                  <a:moveTo>
                    <a:pt x="214313" y="57150"/>
                  </a:moveTo>
                  <a:lnTo>
                    <a:pt x="263526" y="57150"/>
                  </a:lnTo>
                  <a:lnTo>
                    <a:pt x="263526" y="106363"/>
                  </a:lnTo>
                  <a:lnTo>
                    <a:pt x="214313" y="106363"/>
                  </a:lnTo>
                  <a:close/>
                  <a:moveTo>
                    <a:pt x="49213" y="57150"/>
                  </a:moveTo>
                  <a:lnTo>
                    <a:pt x="195263" y="57150"/>
                  </a:lnTo>
                  <a:lnTo>
                    <a:pt x="195263" y="106363"/>
                  </a:lnTo>
                  <a:lnTo>
                    <a:pt x="49213" y="106363"/>
                  </a:lnTo>
                  <a:close/>
                  <a:moveTo>
                    <a:pt x="22225" y="28575"/>
                  </a:moveTo>
                  <a:cubicBezTo>
                    <a:pt x="22225" y="28575"/>
                    <a:pt x="22225" y="28575"/>
                    <a:pt x="22225" y="269875"/>
                  </a:cubicBezTo>
                  <a:lnTo>
                    <a:pt x="241853" y="269875"/>
                  </a:lnTo>
                  <a:cubicBezTo>
                    <a:pt x="241853" y="269875"/>
                    <a:pt x="241853" y="269875"/>
                    <a:pt x="247114" y="259384"/>
                  </a:cubicBezTo>
                  <a:cubicBezTo>
                    <a:pt x="247114" y="259384"/>
                    <a:pt x="247114" y="259384"/>
                    <a:pt x="233962" y="248892"/>
                  </a:cubicBezTo>
                  <a:cubicBezTo>
                    <a:pt x="210289" y="264629"/>
                    <a:pt x="178726" y="265941"/>
                    <a:pt x="155054" y="251515"/>
                  </a:cubicBezTo>
                  <a:cubicBezTo>
                    <a:pt x="155054" y="251515"/>
                    <a:pt x="155054" y="251515"/>
                    <a:pt x="49843" y="251515"/>
                  </a:cubicBezTo>
                  <a:cubicBezTo>
                    <a:pt x="49843" y="251515"/>
                    <a:pt x="49843" y="251515"/>
                    <a:pt x="49843" y="231844"/>
                  </a:cubicBezTo>
                  <a:cubicBezTo>
                    <a:pt x="49843" y="231844"/>
                    <a:pt x="49843" y="231844"/>
                    <a:pt x="135327" y="231844"/>
                  </a:cubicBezTo>
                  <a:cubicBezTo>
                    <a:pt x="128751" y="222664"/>
                    <a:pt x="123490" y="213484"/>
                    <a:pt x="122175" y="201682"/>
                  </a:cubicBezTo>
                  <a:cubicBezTo>
                    <a:pt x="122175" y="201682"/>
                    <a:pt x="122175" y="201682"/>
                    <a:pt x="49843" y="201682"/>
                  </a:cubicBezTo>
                  <a:cubicBezTo>
                    <a:pt x="49843" y="201682"/>
                    <a:pt x="49843" y="201682"/>
                    <a:pt x="49843" y="183322"/>
                  </a:cubicBezTo>
                  <a:cubicBezTo>
                    <a:pt x="49843" y="183322"/>
                    <a:pt x="49843" y="183322"/>
                    <a:pt x="120860" y="183322"/>
                  </a:cubicBezTo>
                  <a:cubicBezTo>
                    <a:pt x="122175" y="172831"/>
                    <a:pt x="124806" y="162339"/>
                    <a:pt x="131381" y="153159"/>
                  </a:cubicBezTo>
                  <a:cubicBezTo>
                    <a:pt x="131381" y="153159"/>
                    <a:pt x="131381" y="153159"/>
                    <a:pt x="49843" y="153159"/>
                  </a:cubicBezTo>
                  <a:cubicBezTo>
                    <a:pt x="49843" y="153159"/>
                    <a:pt x="49843" y="153159"/>
                    <a:pt x="49843" y="134800"/>
                  </a:cubicBezTo>
                  <a:cubicBezTo>
                    <a:pt x="49843" y="134800"/>
                    <a:pt x="49843" y="134800"/>
                    <a:pt x="147163" y="134800"/>
                  </a:cubicBezTo>
                  <a:cubicBezTo>
                    <a:pt x="174781" y="111194"/>
                    <a:pt x="216865" y="112506"/>
                    <a:pt x="243168" y="138734"/>
                  </a:cubicBezTo>
                  <a:cubicBezTo>
                    <a:pt x="269471" y="164962"/>
                    <a:pt x="270786" y="202993"/>
                    <a:pt x="251059" y="231844"/>
                  </a:cubicBezTo>
                  <a:cubicBezTo>
                    <a:pt x="251059" y="231844"/>
                    <a:pt x="251059" y="231844"/>
                    <a:pt x="264210" y="243647"/>
                  </a:cubicBezTo>
                  <a:cubicBezTo>
                    <a:pt x="264210" y="243647"/>
                    <a:pt x="264210" y="243647"/>
                    <a:pt x="272101" y="238401"/>
                  </a:cubicBezTo>
                  <a:cubicBezTo>
                    <a:pt x="272101" y="238401"/>
                    <a:pt x="272101" y="238401"/>
                    <a:pt x="290513" y="256761"/>
                  </a:cubicBezTo>
                  <a:cubicBezTo>
                    <a:pt x="290513" y="256761"/>
                    <a:pt x="290513" y="256761"/>
                    <a:pt x="290513" y="28575"/>
                  </a:cubicBezTo>
                  <a:cubicBezTo>
                    <a:pt x="290513" y="28575"/>
                    <a:pt x="290513" y="28575"/>
                    <a:pt x="22225" y="28575"/>
                  </a:cubicBezTo>
                  <a:close/>
                  <a:moveTo>
                    <a:pt x="0" y="0"/>
                  </a:moveTo>
                  <a:cubicBezTo>
                    <a:pt x="0" y="0"/>
                    <a:pt x="0" y="0"/>
                    <a:pt x="311721" y="0"/>
                  </a:cubicBezTo>
                  <a:cubicBezTo>
                    <a:pt x="311721" y="0"/>
                    <a:pt x="311721" y="0"/>
                    <a:pt x="311721" y="278479"/>
                  </a:cubicBezTo>
                  <a:cubicBezTo>
                    <a:pt x="311721" y="278479"/>
                    <a:pt x="311721" y="278479"/>
                    <a:pt x="338138" y="304875"/>
                  </a:cubicBezTo>
                  <a:cubicBezTo>
                    <a:pt x="338138" y="304875"/>
                    <a:pt x="338138" y="316753"/>
                    <a:pt x="330213" y="325992"/>
                  </a:cubicBezTo>
                  <a:cubicBezTo>
                    <a:pt x="320967" y="336550"/>
                    <a:pt x="307759" y="335230"/>
                    <a:pt x="307759" y="335230"/>
                  </a:cubicBezTo>
                  <a:cubicBezTo>
                    <a:pt x="307759" y="335230"/>
                    <a:pt x="307759" y="335230"/>
                    <a:pt x="262850" y="291677"/>
                  </a:cubicBezTo>
                  <a:cubicBezTo>
                    <a:pt x="262850" y="291677"/>
                    <a:pt x="262850" y="291677"/>
                    <a:pt x="0" y="291677"/>
                  </a:cubicBezTo>
                  <a:cubicBezTo>
                    <a:pt x="0" y="291677"/>
                    <a:pt x="0" y="291677"/>
                    <a:pt x="0"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eko"/>
                <a:ea typeface="Teko"/>
                <a:cs typeface="Teko"/>
                <a:sym typeface="Teko"/>
              </a:endParaRPr>
            </a:p>
          </p:txBody>
        </p:sp>
      </p:grpSp>
      <p:sp>
        <p:nvSpPr>
          <p:cNvPr id="79" name="Google Shape;79;p9"/>
          <p:cNvSpPr txBox="1"/>
          <p:nvPr/>
        </p:nvSpPr>
        <p:spPr>
          <a:xfrm>
            <a:off x="1869915" y="2844614"/>
            <a:ext cx="80520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3F3F3F"/>
                </a:solidFill>
                <a:latin typeface="Century Gothic"/>
                <a:ea typeface="Century Gothic"/>
                <a:cs typeface="Century Gothic"/>
                <a:sym typeface="Century Gothic"/>
              </a:rPr>
              <a:t>9.6 million migrants in Shanghai, 80% rent their house</a:t>
            </a:r>
            <a:endParaRPr b="1" sz="2400">
              <a:solidFill>
                <a:srgbClr val="3F3F3F"/>
              </a:solidFill>
              <a:latin typeface="Century Gothic"/>
              <a:ea typeface="Century Gothic"/>
              <a:cs typeface="Century Gothic"/>
              <a:sym typeface="Century Gothic"/>
            </a:endParaRPr>
          </a:p>
        </p:txBody>
      </p:sp>
      <p:grpSp>
        <p:nvGrpSpPr>
          <p:cNvPr id="80" name="Google Shape;80;p9"/>
          <p:cNvGrpSpPr/>
          <p:nvPr/>
        </p:nvGrpSpPr>
        <p:grpSpPr>
          <a:xfrm>
            <a:off x="387125" y="299356"/>
            <a:ext cx="12126303" cy="6596744"/>
            <a:chOff x="387125" y="299356"/>
            <a:chExt cx="12126303" cy="6596744"/>
          </a:xfrm>
        </p:grpSpPr>
        <p:grpSp>
          <p:nvGrpSpPr>
            <p:cNvPr id="81" name="Google Shape;81;p9"/>
            <p:cNvGrpSpPr/>
            <p:nvPr/>
          </p:nvGrpSpPr>
          <p:grpSpPr>
            <a:xfrm>
              <a:off x="387125" y="299356"/>
              <a:ext cx="1316500" cy="883947"/>
              <a:chOff x="1276124" y="1279752"/>
              <a:chExt cx="6401933" cy="4298496"/>
            </a:xfrm>
          </p:grpSpPr>
          <p:sp>
            <p:nvSpPr>
              <p:cNvPr id="82" name="Google Shape;82;p9"/>
              <p:cNvSpPr/>
              <p:nvPr/>
            </p:nvSpPr>
            <p:spPr>
              <a:xfrm>
                <a:off x="1276124" y="2107066"/>
                <a:ext cx="2643868" cy="2643868"/>
              </a:xfrm>
              <a:prstGeom prst="diamond">
                <a:avLst/>
              </a:prstGeom>
              <a:noFill/>
              <a:ln cap="flat" cmpd="sng" w="28575">
                <a:solidFill>
                  <a:srgbClr val="8D8D8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3" name="Google Shape;83;p9"/>
              <p:cNvSpPr/>
              <p:nvPr/>
            </p:nvSpPr>
            <p:spPr>
              <a:xfrm>
                <a:off x="3379561" y="1279752"/>
                <a:ext cx="4298496" cy="4298496"/>
              </a:xfrm>
              <a:prstGeom prst="diamond">
                <a:avLst/>
              </a:prstGeom>
              <a:noFill/>
              <a:ln cap="flat" cmpd="sng" w="28575">
                <a:solidFill>
                  <a:srgbClr val="8D8D8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84" name="Google Shape;84;p9"/>
            <p:cNvSpPr txBox="1"/>
            <p:nvPr/>
          </p:nvSpPr>
          <p:spPr>
            <a:xfrm>
              <a:off x="900242" y="428399"/>
              <a:ext cx="722818" cy="5847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200">
                  <a:solidFill>
                    <a:schemeClr val="accent1"/>
                  </a:solidFill>
                  <a:latin typeface="Teko"/>
                  <a:ea typeface="Teko"/>
                  <a:cs typeface="Teko"/>
                  <a:sym typeface="Teko"/>
                </a:rPr>
                <a:t>01</a:t>
              </a:r>
              <a:endParaRPr sz="3200">
                <a:solidFill>
                  <a:schemeClr val="accent1"/>
                </a:solidFill>
                <a:latin typeface="Teko"/>
                <a:ea typeface="Teko"/>
                <a:cs typeface="Teko"/>
                <a:sym typeface="Teko"/>
              </a:endParaRPr>
            </a:p>
          </p:txBody>
        </p:sp>
        <p:sp>
          <p:nvSpPr>
            <p:cNvPr id="85" name="Google Shape;85;p9"/>
            <p:cNvSpPr txBox="1"/>
            <p:nvPr/>
          </p:nvSpPr>
          <p:spPr>
            <a:xfrm>
              <a:off x="1869915" y="380547"/>
              <a:ext cx="4198105" cy="52321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3F3F3F"/>
                  </a:solidFill>
                  <a:latin typeface="Century Gothic"/>
                  <a:ea typeface="Century Gothic"/>
                  <a:cs typeface="Century Gothic"/>
                  <a:sym typeface="Century Gothic"/>
                </a:rPr>
                <a:t>Introduction</a:t>
              </a:r>
              <a:endParaRPr b="1" sz="2800">
                <a:solidFill>
                  <a:srgbClr val="3F3F3F"/>
                </a:solidFill>
                <a:latin typeface="Century Gothic"/>
                <a:ea typeface="Century Gothic"/>
                <a:cs typeface="Century Gothic"/>
                <a:sym typeface="Century Gothic"/>
              </a:endParaRPr>
            </a:p>
          </p:txBody>
        </p:sp>
        <p:grpSp>
          <p:nvGrpSpPr>
            <p:cNvPr id="86" name="Google Shape;86;p9"/>
            <p:cNvGrpSpPr/>
            <p:nvPr/>
          </p:nvGrpSpPr>
          <p:grpSpPr>
            <a:xfrm>
              <a:off x="11572872" y="6254988"/>
              <a:ext cx="940556" cy="641112"/>
              <a:chOff x="11395287" y="6034159"/>
              <a:chExt cx="1208633" cy="823841"/>
            </a:xfrm>
          </p:grpSpPr>
          <p:sp>
            <p:nvSpPr>
              <p:cNvPr id="87" name="Google Shape;87;p9"/>
              <p:cNvSpPr/>
              <p:nvPr/>
            </p:nvSpPr>
            <p:spPr>
              <a:xfrm>
                <a:off x="11780079" y="6034159"/>
                <a:ext cx="823841" cy="823841"/>
              </a:xfrm>
              <a:prstGeom prst="diamond">
                <a:avLst/>
              </a:prstGeom>
              <a:noFill/>
              <a:ln cap="flat" cmpd="sng" w="28575">
                <a:solidFill>
                  <a:srgbClr val="8D8D8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8" name="Google Shape;88;p9"/>
              <p:cNvSpPr/>
              <p:nvPr/>
            </p:nvSpPr>
            <p:spPr>
              <a:xfrm>
                <a:off x="11395287" y="6157367"/>
                <a:ext cx="577426" cy="577426"/>
              </a:xfrm>
              <a:prstGeom prst="diamond">
                <a:avLst/>
              </a:prstGeom>
              <a:noFill/>
              <a:ln cap="flat" cmpd="sng" w="28575">
                <a:solidFill>
                  <a:srgbClr val="8D8D8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sp>
        <p:nvSpPr>
          <p:cNvPr id="89" name="Google Shape;89;p9"/>
          <p:cNvSpPr txBox="1"/>
          <p:nvPr/>
        </p:nvSpPr>
        <p:spPr>
          <a:xfrm>
            <a:off x="1869914" y="4324958"/>
            <a:ext cx="87192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3F3F3F"/>
                </a:solidFill>
                <a:latin typeface="Century Gothic"/>
                <a:ea typeface="Century Gothic"/>
                <a:cs typeface="Century Gothic"/>
                <a:sym typeface="Century Gothic"/>
              </a:rPr>
              <a:t>Helped assess fair rent price and find undervalued units</a:t>
            </a:r>
            <a:endParaRPr b="1" sz="2400">
              <a:solidFill>
                <a:srgbClr val="3F3F3F"/>
              </a:solidFill>
              <a:latin typeface="Century Gothic"/>
              <a:ea typeface="Century Gothic"/>
              <a:cs typeface="Century Gothic"/>
              <a:sym typeface="Century Gothic"/>
            </a:endParaRPr>
          </a:p>
        </p:txBody>
      </p:sp>
      <p:sp>
        <p:nvSpPr>
          <p:cNvPr id="90" name="Google Shape;90;p9"/>
          <p:cNvSpPr txBox="1"/>
          <p:nvPr/>
        </p:nvSpPr>
        <p:spPr>
          <a:xfrm>
            <a:off x="698725" y="1439300"/>
            <a:ext cx="5613600" cy="856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2400">
                <a:solidFill>
                  <a:srgbClr val="3F3F3F"/>
                </a:solidFill>
                <a:latin typeface="Century Gothic"/>
                <a:ea typeface="Century Gothic"/>
                <a:cs typeface="Century Gothic"/>
                <a:sym typeface="Century Gothic"/>
              </a:rPr>
              <a:t>Significance:</a:t>
            </a:r>
            <a:endParaRPr/>
          </a:p>
        </p:txBody>
      </p:sp>
      <p:sp>
        <p:nvSpPr>
          <p:cNvPr id="91" name="Google Shape;91;p9"/>
          <p:cNvSpPr txBox="1"/>
          <p:nvPr/>
        </p:nvSpPr>
        <p:spPr>
          <a:xfrm>
            <a:off x="4341600" y="6111300"/>
            <a:ext cx="7646100" cy="746700"/>
          </a:xfrm>
          <a:prstGeom prst="rect">
            <a:avLst/>
          </a:prstGeom>
          <a:noFill/>
          <a:ln>
            <a:noFill/>
          </a:ln>
        </p:spPr>
        <p:txBody>
          <a:bodyPr anchorCtr="0" anchor="t" bIns="91425" lIns="91425" spcFirstLastPara="1" rIns="91425" wrap="square" tIns="91425">
            <a:noAutofit/>
          </a:bodyPr>
          <a:lstStyle/>
          <a:p>
            <a:pPr indent="-381000" lvl="0" marL="381000" rtl="0" algn="l">
              <a:lnSpc>
                <a:spcPct val="100000"/>
              </a:lnSpc>
              <a:spcBef>
                <a:spcPts val="0"/>
              </a:spcBef>
              <a:spcAft>
                <a:spcPts val="0"/>
              </a:spcAft>
              <a:buClr>
                <a:schemeClr val="dk1"/>
              </a:buClr>
              <a:buSzPts val="1100"/>
              <a:buFont typeface="Arial"/>
              <a:buNone/>
            </a:pPr>
            <a:r>
              <a:rPr lang="en-US" sz="1200">
                <a:solidFill>
                  <a:srgbClr val="666666"/>
                </a:solidFill>
                <a:latin typeface="Times New Roman"/>
                <a:ea typeface="Times New Roman"/>
                <a:cs typeface="Times New Roman"/>
                <a:sym typeface="Times New Roman"/>
              </a:rPr>
              <a:t>Source: Sadayuki, Taisuke. “Measuring the Spatial Effect of Multiple Sites: An Application to Housing Rent and Public Transportation in Tokyo, Japan.” </a:t>
            </a:r>
            <a:r>
              <a:rPr i="1" lang="en-US" sz="1200">
                <a:solidFill>
                  <a:srgbClr val="666666"/>
                </a:solidFill>
                <a:latin typeface="Times New Roman"/>
                <a:ea typeface="Times New Roman"/>
                <a:cs typeface="Times New Roman"/>
                <a:sym typeface="Times New Roman"/>
              </a:rPr>
              <a:t>Regional Science and Urban Economics</a:t>
            </a:r>
            <a:r>
              <a:rPr lang="en-US" sz="1200">
                <a:solidFill>
                  <a:srgbClr val="666666"/>
                </a:solidFill>
                <a:latin typeface="Times New Roman"/>
                <a:ea typeface="Times New Roman"/>
                <a:cs typeface="Times New Roman"/>
                <a:sym typeface="Times New Roman"/>
              </a:rPr>
              <a:t>, vol. 70, 2018, pp. 155–173., doi:10.1016/j.regsciurbeco.2018.03.002.</a:t>
            </a:r>
            <a:endParaRPr sz="1200">
              <a:solidFill>
                <a:srgbClr val="666666"/>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grpSp>
        <p:nvGrpSpPr>
          <p:cNvPr id="97" name="Google Shape;97;p10"/>
          <p:cNvGrpSpPr/>
          <p:nvPr/>
        </p:nvGrpSpPr>
        <p:grpSpPr>
          <a:xfrm>
            <a:off x="387073" y="299304"/>
            <a:ext cx="12126346" cy="6596773"/>
            <a:chOff x="387073" y="299304"/>
            <a:chExt cx="12126346" cy="6596773"/>
          </a:xfrm>
        </p:grpSpPr>
        <p:grpSp>
          <p:nvGrpSpPr>
            <p:cNvPr id="98" name="Google Shape;98;p10"/>
            <p:cNvGrpSpPr/>
            <p:nvPr/>
          </p:nvGrpSpPr>
          <p:grpSpPr>
            <a:xfrm>
              <a:off x="387073" y="299304"/>
              <a:ext cx="1316218" cy="883751"/>
              <a:chOff x="1276124" y="1279752"/>
              <a:chExt cx="6401837" cy="4298400"/>
            </a:xfrm>
          </p:grpSpPr>
          <p:sp>
            <p:nvSpPr>
              <p:cNvPr id="99" name="Google Shape;99;p10"/>
              <p:cNvSpPr/>
              <p:nvPr/>
            </p:nvSpPr>
            <p:spPr>
              <a:xfrm>
                <a:off x="1276124" y="2107066"/>
                <a:ext cx="2643900" cy="2643900"/>
              </a:xfrm>
              <a:prstGeom prst="diamond">
                <a:avLst/>
              </a:prstGeom>
              <a:noFill/>
              <a:ln cap="flat" cmpd="sng" w="28575">
                <a:solidFill>
                  <a:srgbClr val="8D8D8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0" name="Google Shape;100;p10"/>
              <p:cNvSpPr/>
              <p:nvPr/>
            </p:nvSpPr>
            <p:spPr>
              <a:xfrm>
                <a:off x="3379561" y="1279752"/>
                <a:ext cx="4298400" cy="4298400"/>
              </a:xfrm>
              <a:prstGeom prst="diamond">
                <a:avLst/>
              </a:prstGeom>
              <a:noFill/>
              <a:ln cap="flat" cmpd="sng" w="28575">
                <a:solidFill>
                  <a:srgbClr val="8D8D8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01" name="Google Shape;101;p10"/>
            <p:cNvSpPr txBox="1"/>
            <p:nvPr/>
          </p:nvSpPr>
          <p:spPr>
            <a:xfrm>
              <a:off x="900242" y="428399"/>
              <a:ext cx="722700" cy="584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200">
                  <a:solidFill>
                    <a:schemeClr val="accent1"/>
                  </a:solidFill>
                  <a:latin typeface="Teko"/>
                  <a:ea typeface="Teko"/>
                  <a:cs typeface="Teko"/>
                  <a:sym typeface="Teko"/>
                </a:rPr>
                <a:t>02</a:t>
              </a:r>
              <a:endParaRPr sz="3200">
                <a:solidFill>
                  <a:schemeClr val="accent1"/>
                </a:solidFill>
                <a:latin typeface="Teko"/>
                <a:ea typeface="Teko"/>
                <a:cs typeface="Teko"/>
                <a:sym typeface="Teko"/>
              </a:endParaRPr>
            </a:p>
          </p:txBody>
        </p:sp>
        <p:grpSp>
          <p:nvGrpSpPr>
            <p:cNvPr id="102" name="Google Shape;102;p10"/>
            <p:cNvGrpSpPr/>
            <p:nvPr/>
          </p:nvGrpSpPr>
          <p:grpSpPr>
            <a:xfrm>
              <a:off x="1869914" y="380547"/>
              <a:ext cx="5532900" cy="721643"/>
              <a:chOff x="1591893" y="323359"/>
              <a:chExt cx="5532900" cy="721643"/>
            </a:xfrm>
          </p:grpSpPr>
          <p:sp>
            <p:nvSpPr>
              <p:cNvPr id="103" name="Google Shape;103;p10"/>
              <p:cNvSpPr txBox="1"/>
              <p:nvPr/>
            </p:nvSpPr>
            <p:spPr>
              <a:xfrm>
                <a:off x="1591894" y="323359"/>
                <a:ext cx="4198200" cy="523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accent3"/>
                    </a:solidFill>
                    <a:latin typeface="Century Gothic"/>
                    <a:ea typeface="Century Gothic"/>
                    <a:cs typeface="Century Gothic"/>
                    <a:sym typeface="Century Gothic"/>
                  </a:rPr>
                  <a:t>Data &amp; Features</a:t>
                </a:r>
                <a:endParaRPr b="1" sz="2800">
                  <a:solidFill>
                    <a:schemeClr val="accent3"/>
                  </a:solidFill>
                  <a:latin typeface="Century Gothic"/>
                  <a:ea typeface="Century Gothic"/>
                  <a:cs typeface="Century Gothic"/>
                  <a:sym typeface="Century Gothic"/>
                </a:endParaRPr>
              </a:p>
            </p:txBody>
          </p:sp>
          <p:sp>
            <p:nvSpPr>
              <p:cNvPr id="104" name="Google Shape;104;p10"/>
              <p:cNvSpPr txBox="1"/>
              <p:nvPr/>
            </p:nvSpPr>
            <p:spPr>
              <a:xfrm>
                <a:off x="1591893" y="798702"/>
                <a:ext cx="5532900" cy="246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000">
                  <a:solidFill>
                    <a:srgbClr val="7F7F7F"/>
                  </a:solidFill>
                  <a:latin typeface="Century Gothic"/>
                  <a:ea typeface="Century Gothic"/>
                  <a:cs typeface="Century Gothic"/>
                  <a:sym typeface="Century Gothic"/>
                </a:endParaRPr>
              </a:p>
            </p:txBody>
          </p:sp>
        </p:grpSp>
        <p:grpSp>
          <p:nvGrpSpPr>
            <p:cNvPr id="105" name="Google Shape;105;p10"/>
            <p:cNvGrpSpPr/>
            <p:nvPr/>
          </p:nvGrpSpPr>
          <p:grpSpPr>
            <a:xfrm>
              <a:off x="11572893" y="6254996"/>
              <a:ext cx="940526" cy="641081"/>
              <a:chOff x="11395287" y="6034159"/>
              <a:chExt cx="1208592" cy="823800"/>
            </a:xfrm>
          </p:grpSpPr>
          <p:sp>
            <p:nvSpPr>
              <p:cNvPr id="106" name="Google Shape;106;p10"/>
              <p:cNvSpPr/>
              <p:nvPr/>
            </p:nvSpPr>
            <p:spPr>
              <a:xfrm>
                <a:off x="11780079" y="6034159"/>
                <a:ext cx="823800" cy="823800"/>
              </a:xfrm>
              <a:prstGeom prst="diamond">
                <a:avLst/>
              </a:prstGeom>
              <a:noFill/>
              <a:ln cap="flat" cmpd="sng" w="28575">
                <a:solidFill>
                  <a:srgbClr val="8D8D8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7" name="Google Shape;107;p10"/>
              <p:cNvSpPr/>
              <p:nvPr/>
            </p:nvSpPr>
            <p:spPr>
              <a:xfrm>
                <a:off x="11395287" y="6157367"/>
                <a:ext cx="577500" cy="577500"/>
              </a:xfrm>
              <a:prstGeom prst="diamond">
                <a:avLst/>
              </a:prstGeom>
              <a:noFill/>
              <a:ln cap="flat" cmpd="sng" w="28575">
                <a:solidFill>
                  <a:srgbClr val="8D8D8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sp>
        <p:nvSpPr>
          <p:cNvPr id="108" name="Google Shape;108;p10"/>
          <p:cNvSpPr txBox="1"/>
          <p:nvPr/>
        </p:nvSpPr>
        <p:spPr>
          <a:xfrm>
            <a:off x="635950" y="1603925"/>
            <a:ext cx="6014700" cy="67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rgbClr val="3F3F3F"/>
                </a:solidFill>
                <a:latin typeface="Century Gothic"/>
                <a:ea typeface="Century Gothic"/>
                <a:cs typeface="Century Gothic"/>
                <a:sym typeface="Century Gothic"/>
              </a:rPr>
              <a:t>Data Source:</a:t>
            </a:r>
            <a:endParaRPr b="1" sz="2400">
              <a:solidFill>
                <a:srgbClr val="3F3F3F"/>
              </a:solidFill>
              <a:latin typeface="Century Gothic"/>
              <a:ea typeface="Century Gothic"/>
              <a:cs typeface="Century Gothic"/>
              <a:sym typeface="Century Gothic"/>
            </a:endParaRPr>
          </a:p>
          <a:p>
            <a:pPr indent="0" lvl="0" marL="0" rtl="0" algn="l">
              <a:spcBef>
                <a:spcPts val="0"/>
              </a:spcBef>
              <a:spcAft>
                <a:spcPts val="0"/>
              </a:spcAft>
              <a:buNone/>
            </a:pPr>
            <a:r>
              <a:t/>
            </a:r>
            <a:endParaRPr b="1" sz="2400">
              <a:solidFill>
                <a:srgbClr val="3F3F3F"/>
              </a:solidFill>
              <a:latin typeface="Century Gothic"/>
              <a:ea typeface="Century Gothic"/>
              <a:cs typeface="Century Gothic"/>
              <a:sym typeface="Century Gothic"/>
            </a:endParaRPr>
          </a:p>
        </p:txBody>
      </p:sp>
      <p:sp>
        <p:nvSpPr>
          <p:cNvPr id="109" name="Google Shape;109;p10"/>
          <p:cNvSpPr txBox="1"/>
          <p:nvPr/>
        </p:nvSpPr>
        <p:spPr>
          <a:xfrm>
            <a:off x="1541726" y="2515022"/>
            <a:ext cx="6920100" cy="1591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3F3F3F"/>
                </a:solidFill>
                <a:latin typeface="Century Gothic"/>
                <a:ea typeface="Century Gothic"/>
                <a:cs typeface="Century Gothic"/>
                <a:sym typeface="Century Gothic"/>
              </a:rPr>
              <a:t>ganji.com</a:t>
            </a:r>
            <a:endParaRPr b="1" sz="2400">
              <a:solidFill>
                <a:srgbClr val="3F3F3F"/>
              </a:solidFill>
              <a:latin typeface="Century Gothic"/>
              <a:ea typeface="Century Gothic"/>
              <a:cs typeface="Century Gothic"/>
              <a:sym typeface="Century Gothic"/>
            </a:endParaRPr>
          </a:p>
        </p:txBody>
      </p:sp>
      <p:sp>
        <p:nvSpPr>
          <p:cNvPr id="110" name="Google Shape;110;p10"/>
          <p:cNvSpPr txBox="1"/>
          <p:nvPr/>
        </p:nvSpPr>
        <p:spPr>
          <a:xfrm>
            <a:off x="1541725" y="3026050"/>
            <a:ext cx="9381300" cy="1412100"/>
          </a:xfrm>
          <a:prstGeom prst="rect">
            <a:avLst/>
          </a:prstGeom>
          <a:noFill/>
          <a:ln>
            <a:noFill/>
          </a:ln>
        </p:spPr>
        <p:txBody>
          <a:bodyPr anchorCtr="0" anchor="t" bIns="45700" lIns="91425" spcFirstLastPara="1" rIns="91425" wrap="square" tIns="45700">
            <a:noAutofit/>
          </a:bodyPr>
          <a:lstStyle/>
          <a:p>
            <a:pPr indent="0" lvl="0" marL="0" marR="0" rtl="0" algn="l">
              <a:lnSpc>
                <a:spcPct val="114000"/>
              </a:lnSpc>
              <a:spcBef>
                <a:spcPts val="0"/>
              </a:spcBef>
              <a:spcAft>
                <a:spcPts val="0"/>
              </a:spcAft>
              <a:buNone/>
            </a:pPr>
            <a:r>
              <a:rPr lang="en-US" sz="1800">
                <a:solidFill>
                  <a:srgbClr val="7F7F7F"/>
                </a:solidFill>
                <a:latin typeface="Century Gothic"/>
                <a:ea typeface="Century Gothic"/>
                <a:cs typeface="Century Gothic"/>
                <a:sym typeface="Century Gothic"/>
              </a:rPr>
              <a:t>Web Crawler to download,  regular expression and get dummies to process</a:t>
            </a:r>
            <a:endParaRPr/>
          </a:p>
        </p:txBody>
      </p:sp>
      <p:sp>
        <p:nvSpPr>
          <p:cNvPr id="111" name="Google Shape;111;p10"/>
          <p:cNvSpPr txBox="1"/>
          <p:nvPr/>
        </p:nvSpPr>
        <p:spPr>
          <a:xfrm>
            <a:off x="1541726" y="3732072"/>
            <a:ext cx="6920100" cy="1591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Font typeface="Arial"/>
              <a:buNone/>
            </a:pPr>
            <a:r>
              <a:rPr b="1" lang="en-US" sz="2400">
                <a:solidFill>
                  <a:srgbClr val="3F3F3F"/>
                </a:solidFill>
                <a:latin typeface="Century Gothic"/>
                <a:ea typeface="Century Gothic"/>
                <a:cs typeface="Century Gothic"/>
                <a:sym typeface="Century Gothic"/>
              </a:rPr>
              <a:t>MetrodataTeam’s city database</a:t>
            </a:r>
            <a:endParaRPr b="1" sz="2400">
              <a:solidFill>
                <a:srgbClr val="3F3F3F"/>
              </a:solidFill>
              <a:latin typeface="Century Gothic"/>
              <a:ea typeface="Century Gothic"/>
              <a:cs typeface="Century Gothic"/>
              <a:sym typeface="Century Gothic"/>
            </a:endParaRPr>
          </a:p>
        </p:txBody>
      </p:sp>
      <p:sp>
        <p:nvSpPr>
          <p:cNvPr id="112" name="Google Shape;112;p10"/>
          <p:cNvSpPr txBox="1"/>
          <p:nvPr/>
        </p:nvSpPr>
        <p:spPr>
          <a:xfrm>
            <a:off x="1541725" y="4270750"/>
            <a:ext cx="9381300" cy="1412100"/>
          </a:xfrm>
          <a:prstGeom prst="rect">
            <a:avLst/>
          </a:prstGeom>
          <a:noFill/>
          <a:ln>
            <a:noFill/>
          </a:ln>
        </p:spPr>
        <p:txBody>
          <a:bodyPr anchorCtr="0" anchor="t" bIns="45700" lIns="91425" spcFirstLastPara="1" rIns="91425" wrap="square" tIns="45700">
            <a:noAutofit/>
          </a:bodyPr>
          <a:lstStyle/>
          <a:p>
            <a:pPr indent="0" lvl="0" marL="0" marR="0" rtl="0" algn="l">
              <a:lnSpc>
                <a:spcPct val="114000"/>
              </a:lnSpc>
              <a:spcBef>
                <a:spcPts val="0"/>
              </a:spcBef>
              <a:spcAft>
                <a:spcPts val="0"/>
              </a:spcAft>
              <a:buNone/>
            </a:pPr>
            <a:r>
              <a:rPr lang="en-US" sz="1800">
                <a:solidFill>
                  <a:srgbClr val="7F7F7F"/>
                </a:solidFill>
                <a:latin typeface="Century Gothic"/>
                <a:ea typeface="Century Gothic"/>
                <a:cs typeface="Century Gothic"/>
                <a:sym typeface="Century Gothic"/>
              </a:rPr>
              <a:t>Import ArcGis data and transform into public transportation attributes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grpSp>
        <p:nvGrpSpPr>
          <p:cNvPr id="118" name="Google Shape;118;p11"/>
          <p:cNvGrpSpPr/>
          <p:nvPr/>
        </p:nvGrpSpPr>
        <p:grpSpPr>
          <a:xfrm>
            <a:off x="387073" y="299304"/>
            <a:ext cx="12126346" cy="6596773"/>
            <a:chOff x="387073" y="299304"/>
            <a:chExt cx="12126346" cy="6596773"/>
          </a:xfrm>
        </p:grpSpPr>
        <p:grpSp>
          <p:nvGrpSpPr>
            <p:cNvPr id="119" name="Google Shape;119;p11"/>
            <p:cNvGrpSpPr/>
            <p:nvPr/>
          </p:nvGrpSpPr>
          <p:grpSpPr>
            <a:xfrm>
              <a:off x="387073" y="299304"/>
              <a:ext cx="1316218" cy="883751"/>
              <a:chOff x="1276124" y="1279752"/>
              <a:chExt cx="6401837" cy="4298400"/>
            </a:xfrm>
          </p:grpSpPr>
          <p:sp>
            <p:nvSpPr>
              <p:cNvPr id="120" name="Google Shape;120;p11"/>
              <p:cNvSpPr/>
              <p:nvPr/>
            </p:nvSpPr>
            <p:spPr>
              <a:xfrm>
                <a:off x="1276124" y="2107066"/>
                <a:ext cx="2643900" cy="2643900"/>
              </a:xfrm>
              <a:prstGeom prst="diamond">
                <a:avLst/>
              </a:prstGeom>
              <a:noFill/>
              <a:ln cap="flat" cmpd="sng" w="28575">
                <a:solidFill>
                  <a:srgbClr val="8D8D8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1" name="Google Shape;121;p11"/>
              <p:cNvSpPr/>
              <p:nvPr/>
            </p:nvSpPr>
            <p:spPr>
              <a:xfrm>
                <a:off x="3379561" y="1279752"/>
                <a:ext cx="4298400" cy="4298400"/>
              </a:xfrm>
              <a:prstGeom prst="diamond">
                <a:avLst/>
              </a:prstGeom>
              <a:noFill/>
              <a:ln cap="flat" cmpd="sng" w="28575">
                <a:solidFill>
                  <a:srgbClr val="8D8D8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22" name="Google Shape;122;p11"/>
            <p:cNvSpPr txBox="1"/>
            <p:nvPr/>
          </p:nvSpPr>
          <p:spPr>
            <a:xfrm>
              <a:off x="900242" y="428399"/>
              <a:ext cx="722700" cy="584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200">
                  <a:solidFill>
                    <a:schemeClr val="accent1"/>
                  </a:solidFill>
                  <a:latin typeface="Teko"/>
                  <a:ea typeface="Teko"/>
                  <a:cs typeface="Teko"/>
                  <a:sym typeface="Teko"/>
                </a:rPr>
                <a:t>02</a:t>
              </a:r>
              <a:endParaRPr sz="3200">
                <a:solidFill>
                  <a:schemeClr val="accent1"/>
                </a:solidFill>
                <a:latin typeface="Teko"/>
                <a:ea typeface="Teko"/>
                <a:cs typeface="Teko"/>
                <a:sym typeface="Teko"/>
              </a:endParaRPr>
            </a:p>
          </p:txBody>
        </p:sp>
        <p:grpSp>
          <p:nvGrpSpPr>
            <p:cNvPr id="123" name="Google Shape;123;p11"/>
            <p:cNvGrpSpPr/>
            <p:nvPr/>
          </p:nvGrpSpPr>
          <p:grpSpPr>
            <a:xfrm>
              <a:off x="1869914" y="380547"/>
              <a:ext cx="5532900" cy="721643"/>
              <a:chOff x="1591893" y="323359"/>
              <a:chExt cx="5532900" cy="721643"/>
            </a:xfrm>
          </p:grpSpPr>
          <p:sp>
            <p:nvSpPr>
              <p:cNvPr id="124" name="Google Shape;124;p11"/>
              <p:cNvSpPr txBox="1"/>
              <p:nvPr/>
            </p:nvSpPr>
            <p:spPr>
              <a:xfrm>
                <a:off x="1591894" y="323359"/>
                <a:ext cx="4198200" cy="523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accent3"/>
                    </a:solidFill>
                    <a:latin typeface="Century Gothic"/>
                    <a:ea typeface="Century Gothic"/>
                    <a:cs typeface="Century Gothic"/>
                    <a:sym typeface="Century Gothic"/>
                  </a:rPr>
                  <a:t>Data &amp; Features</a:t>
                </a:r>
                <a:endParaRPr b="1" sz="2800">
                  <a:solidFill>
                    <a:schemeClr val="accent3"/>
                  </a:solidFill>
                  <a:latin typeface="Century Gothic"/>
                  <a:ea typeface="Century Gothic"/>
                  <a:cs typeface="Century Gothic"/>
                  <a:sym typeface="Century Gothic"/>
                </a:endParaRPr>
              </a:p>
            </p:txBody>
          </p:sp>
          <p:sp>
            <p:nvSpPr>
              <p:cNvPr id="125" name="Google Shape;125;p11"/>
              <p:cNvSpPr txBox="1"/>
              <p:nvPr/>
            </p:nvSpPr>
            <p:spPr>
              <a:xfrm>
                <a:off x="1591893" y="798702"/>
                <a:ext cx="5532900" cy="246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000">
                  <a:solidFill>
                    <a:srgbClr val="7F7F7F"/>
                  </a:solidFill>
                  <a:latin typeface="Century Gothic"/>
                  <a:ea typeface="Century Gothic"/>
                  <a:cs typeface="Century Gothic"/>
                  <a:sym typeface="Century Gothic"/>
                </a:endParaRPr>
              </a:p>
            </p:txBody>
          </p:sp>
        </p:grpSp>
        <p:grpSp>
          <p:nvGrpSpPr>
            <p:cNvPr id="126" name="Google Shape;126;p11"/>
            <p:cNvGrpSpPr/>
            <p:nvPr/>
          </p:nvGrpSpPr>
          <p:grpSpPr>
            <a:xfrm>
              <a:off x="11572893" y="6254996"/>
              <a:ext cx="940526" cy="641081"/>
              <a:chOff x="11395287" y="6034159"/>
              <a:chExt cx="1208592" cy="823800"/>
            </a:xfrm>
          </p:grpSpPr>
          <p:sp>
            <p:nvSpPr>
              <p:cNvPr id="127" name="Google Shape;127;p11"/>
              <p:cNvSpPr/>
              <p:nvPr/>
            </p:nvSpPr>
            <p:spPr>
              <a:xfrm>
                <a:off x="11780079" y="6034159"/>
                <a:ext cx="823800" cy="823800"/>
              </a:xfrm>
              <a:prstGeom prst="diamond">
                <a:avLst/>
              </a:prstGeom>
              <a:noFill/>
              <a:ln cap="flat" cmpd="sng" w="28575">
                <a:solidFill>
                  <a:srgbClr val="8D8D8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8" name="Google Shape;128;p11"/>
              <p:cNvSpPr/>
              <p:nvPr/>
            </p:nvSpPr>
            <p:spPr>
              <a:xfrm>
                <a:off x="11395287" y="6157367"/>
                <a:ext cx="577500" cy="577500"/>
              </a:xfrm>
              <a:prstGeom prst="diamond">
                <a:avLst/>
              </a:prstGeom>
              <a:noFill/>
              <a:ln cap="flat" cmpd="sng" w="28575">
                <a:solidFill>
                  <a:srgbClr val="8D8D8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pic>
        <p:nvPicPr>
          <p:cNvPr id="129" name="Google Shape;129;p11"/>
          <p:cNvPicPr preferRelativeResize="0"/>
          <p:nvPr/>
        </p:nvPicPr>
        <p:blipFill>
          <a:blip r:embed="rId3">
            <a:alphaModFix/>
          </a:blip>
          <a:stretch>
            <a:fillRect/>
          </a:stretch>
        </p:blipFill>
        <p:spPr>
          <a:xfrm>
            <a:off x="1056000" y="1241100"/>
            <a:ext cx="9710449" cy="5133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grpSp>
        <p:nvGrpSpPr>
          <p:cNvPr id="135" name="Google Shape;135;p12"/>
          <p:cNvGrpSpPr/>
          <p:nvPr/>
        </p:nvGrpSpPr>
        <p:grpSpPr>
          <a:xfrm>
            <a:off x="387073" y="299304"/>
            <a:ext cx="12126346" cy="6596773"/>
            <a:chOff x="387073" y="299304"/>
            <a:chExt cx="12126346" cy="6596773"/>
          </a:xfrm>
        </p:grpSpPr>
        <p:grpSp>
          <p:nvGrpSpPr>
            <p:cNvPr id="136" name="Google Shape;136;p12"/>
            <p:cNvGrpSpPr/>
            <p:nvPr/>
          </p:nvGrpSpPr>
          <p:grpSpPr>
            <a:xfrm>
              <a:off x="387073" y="299304"/>
              <a:ext cx="1316218" cy="883751"/>
              <a:chOff x="1276124" y="1279752"/>
              <a:chExt cx="6401837" cy="4298400"/>
            </a:xfrm>
          </p:grpSpPr>
          <p:sp>
            <p:nvSpPr>
              <p:cNvPr id="137" name="Google Shape;137;p12"/>
              <p:cNvSpPr/>
              <p:nvPr/>
            </p:nvSpPr>
            <p:spPr>
              <a:xfrm>
                <a:off x="1276124" y="2107066"/>
                <a:ext cx="2643900" cy="2643900"/>
              </a:xfrm>
              <a:prstGeom prst="diamond">
                <a:avLst/>
              </a:prstGeom>
              <a:noFill/>
              <a:ln cap="flat" cmpd="sng" w="28575">
                <a:solidFill>
                  <a:srgbClr val="8D8D8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8" name="Google Shape;138;p12"/>
              <p:cNvSpPr/>
              <p:nvPr/>
            </p:nvSpPr>
            <p:spPr>
              <a:xfrm>
                <a:off x="3379561" y="1279752"/>
                <a:ext cx="4298400" cy="4298400"/>
              </a:xfrm>
              <a:prstGeom prst="diamond">
                <a:avLst/>
              </a:prstGeom>
              <a:noFill/>
              <a:ln cap="flat" cmpd="sng" w="28575">
                <a:solidFill>
                  <a:srgbClr val="8D8D8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39" name="Google Shape;139;p12"/>
            <p:cNvSpPr txBox="1"/>
            <p:nvPr/>
          </p:nvSpPr>
          <p:spPr>
            <a:xfrm>
              <a:off x="900242" y="428399"/>
              <a:ext cx="722700" cy="584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200">
                  <a:solidFill>
                    <a:schemeClr val="accent1"/>
                  </a:solidFill>
                  <a:latin typeface="Teko"/>
                  <a:ea typeface="Teko"/>
                  <a:cs typeface="Teko"/>
                  <a:sym typeface="Teko"/>
                </a:rPr>
                <a:t>02</a:t>
              </a:r>
              <a:endParaRPr sz="3200">
                <a:solidFill>
                  <a:schemeClr val="accent1"/>
                </a:solidFill>
                <a:latin typeface="Teko"/>
                <a:ea typeface="Teko"/>
                <a:cs typeface="Teko"/>
                <a:sym typeface="Teko"/>
              </a:endParaRPr>
            </a:p>
          </p:txBody>
        </p:sp>
        <p:grpSp>
          <p:nvGrpSpPr>
            <p:cNvPr id="140" name="Google Shape;140;p12"/>
            <p:cNvGrpSpPr/>
            <p:nvPr/>
          </p:nvGrpSpPr>
          <p:grpSpPr>
            <a:xfrm>
              <a:off x="1869914" y="380547"/>
              <a:ext cx="5532900" cy="721643"/>
              <a:chOff x="1591893" y="323359"/>
              <a:chExt cx="5532900" cy="721643"/>
            </a:xfrm>
          </p:grpSpPr>
          <p:sp>
            <p:nvSpPr>
              <p:cNvPr id="141" name="Google Shape;141;p12"/>
              <p:cNvSpPr txBox="1"/>
              <p:nvPr/>
            </p:nvSpPr>
            <p:spPr>
              <a:xfrm>
                <a:off x="1591894" y="323359"/>
                <a:ext cx="4198200" cy="523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accent3"/>
                    </a:solidFill>
                    <a:latin typeface="Century Gothic"/>
                    <a:ea typeface="Century Gothic"/>
                    <a:cs typeface="Century Gothic"/>
                    <a:sym typeface="Century Gothic"/>
                  </a:rPr>
                  <a:t>Data &amp; Features</a:t>
                </a:r>
                <a:endParaRPr b="1" sz="2800">
                  <a:solidFill>
                    <a:schemeClr val="accent3"/>
                  </a:solidFill>
                  <a:latin typeface="Century Gothic"/>
                  <a:ea typeface="Century Gothic"/>
                  <a:cs typeface="Century Gothic"/>
                  <a:sym typeface="Century Gothic"/>
                </a:endParaRPr>
              </a:p>
            </p:txBody>
          </p:sp>
          <p:sp>
            <p:nvSpPr>
              <p:cNvPr id="142" name="Google Shape;142;p12"/>
              <p:cNvSpPr txBox="1"/>
              <p:nvPr/>
            </p:nvSpPr>
            <p:spPr>
              <a:xfrm>
                <a:off x="1591893" y="798702"/>
                <a:ext cx="5532900" cy="246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000">
                  <a:solidFill>
                    <a:srgbClr val="7F7F7F"/>
                  </a:solidFill>
                  <a:latin typeface="Century Gothic"/>
                  <a:ea typeface="Century Gothic"/>
                  <a:cs typeface="Century Gothic"/>
                  <a:sym typeface="Century Gothic"/>
                </a:endParaRPr>
              </a:p>
            </p:txBody>
          </p:sp>
        </p:grpSp>
        <p:grpSp>
          <p:nvGrpSpPr>
            <p:cNvPr id="143" name="Google Shape;143;p12"/>
            <p:cNvGrpSpPr/>
            <p:nvPr/>
          </p:nvGrpSpPr>
          <p:grpSpPr>
            <a:xfrm>
              <a:off x="11572893" y="6254996"/>
              <a:ext cx="940526" cy="641081"/>
              <a:chOff x="11395287" y="6034159"/>
              <a:chExt cx="1208592" cy="823800"/>
            </a:xfrm>
          </p:grpSpPr>
          <p:sp>
            <p:nvSpPr>
              <p:cNvPr id="144" name="Google Shape;144;p12"/>
              <p:cNvSpPr/>
              <p:nvPr/>
            </p:nvSpPr>
            <p:spPr>
              <a:xfrm>
                <a:off x="11780079" y="6034159"/>
                <a:ext cx="823800" cy="823800"/>
              </a:xfrm>
              <a:prstGeom prst="diamond">
                <a:avLst/>
              </a:prstGeom>
              <a:noFill/>
              <a:ln cap="flat" cmpd="sng" w="28575">
                <a:solidFill>
                  <a:srgbClr val="8D8D8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5" name="Google Shape;145;p12"/>
              <p:cNvSpPr/>
              <p:nvPr/>
            </p:nvSpPr>
            <p:spPr>
              <a:xfrm>
                <a:off x="11395287" y="6157367"/>
                <a:ext cx="577500" cy="577500"/>
              </a:xfrm>
              <a:prstGeom prst="diamond">
                <a:avLst/>
              </a:prstGeom>
              <a:noFill/>
              <a:ln cap="flat" cmpd="sng" w="28575">
                <a:solidFill>
                  <a:srgbClr val="8D8D8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sp>
        <p:nvSpPr>
          <p:cNvPr id="146" name="Google Shape;146;p12"/>
          <p:cNvSpPr txBox="1"/>
          <p:nvPr/>
        </p:nvSpPr>
        <p:spPr>
          <a:xfrm>
            <a:off x="635950" y="1603925"/>
            <a:ext cx="6014700" cy="67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rgbClr val="3F3F3F"/>
                </a:solidFill>
                <a:latin typeface="Century Gothic"/>
                <a:ea typeface="Century Gothic"/>
                <a:cs typeface="Century Gothic"/>
                <a:sym typeface="Century Gothic"/>
              </a:rPr>
              <a:t>Features:</a:t>
            </a:r>
            <a:endParaRPr b="1" sz="2400">
              <a:solidFill>
                <a:srgbClr val="3F3F3F"/>
              </a:solidFill>
              <a:latin typeface="Century Gothic"/>
              <a:ea typeface="Century Gothic"/>
              <a:cs typeface="Century Gothic"/>
              <a:sym typeface="Century Gothic"/>
            </a:endParaRPr>
          </a:p>
        </p:txBody>
      </p:sp>
      <p:sp>
        <p:nvSpPr>
          <p:cNvPr id="147" name="Google Shape;147;p12"/>
          <p:cNvSpPr txBox="1"/>
          <p:nvPr/>
        </p:nvSpPr>
        <p:spPr>
          <a:xfrm>
            <a:off x="635950" y="2393400"/>
            <a:ext cx="8151900" cy="67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rgbClr val="3F3F3F"/>
                </a:solidFill>
                <a:latin typeface="Century Gothic"/>
                <a:ea typeface="Century Gothic"/>
                <a:cs typeface="Century Gothic"/>
                <a:sym typeface="Century Gothic"/>
              </a:rPr>
              <a:t>Size, Room type, Payment, District, Floors, Direction, Facilities, Decoration, Bus and Metro stations nearby...</a:t>
            </a:r>
            <a:endParaRPr b="1" sz="2400">
              <a:solidFill>
                <a:srgbClr val="3F3F3F"/>
              </a:solidFill>
              <a:latin typeface="Century Gothic"/>
              <a:ea typeface="Century Gothic"/>
              <a:cs typeface="Century Gothic"/>
              <a:sym typeface="Century Gothic"/>
            </a:endParaRPr>
          </a:p>
        </p:txBody>
      </p:sp>
      <p:pic>
        <p:nvPicPr>
          <p:cNvPr id="148" name="Google Shape;148;p12"/>
          <p:cNvPicPr preferRelativeResize="0"/>
          <p:nvPr/>
        </p:nvPicPr>
        <p:blipFill>
          <a:blip r:embed="rId3">
            <a:alphaModFix/>
          </a:blip>
          <a:stretch>
            <a:fillRect/>
          </a:stretch>
        </p:blipFill>
        <p:spPr>
          <a:xfrm>
            <a:off x="485525" y="3425649"/>
            <a:ext cx="10730052" cy="2996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grpSp>
        <p:nvGrpSpPr>
          <p:cNvPr id="154" name="Google Shape;154;p13"/>
          <p:cNvGrpSpPr/>
          <p:nvPr/>
        </p:nvGrpSpPr>
        <p:grpSpPr>
          <a:xfrm>
            <a:off x="387073" y="299304"/>
            <a:ext cx="12126346" cy="6596773"/>
            <a:chOff x="387073" y="299304"/>
            <a:chExt cx="12126346" cy="6596773"/>
          </a:xfrm>
        </p:grpSpPr>
        <p:grpSp>
          <p:nvGrpSpPr>
            <p:cNvPr id="155" name="Google Shape;155;p13"/>
            <p:cNvGrpSpPr/>
            <p:nvPr/>
          </p:nvGrpSpPr>
          <p:grpSpPr>
            <a:xfrm>
              <a:off x="387073" y="299304"/>
              <a:ext cx="1316218" cy="883751"/>
              <a:chOff x="1276124" y="1279752"/>
              <a:chExt cx="6401837" cy="4298400"/>
            </a:xfrm>
          </p:grpSpPr>
          <p:sp>
            <p:nvSpPr>
              <p:cNvPr id="156" name="Google Shape;156;p13"/>
              <p:cNvSpPr/>
              <p:nvPr/>
            </p:nvSpPr>
            <p:spPr>
              <a:xfrm>
                <a:off x="1276124" y="2107066"/>
                <a:ext cx="2643900" cy="2643900"/>
              </a:xfrm>
              <a:prstGeom prst="diamond">
                <a:avLst/>
              </a:prstGeom>
              <a:noFill/>
              <a:ln cap="flat" cmpd="sng" w="28575">
                <a:solidFill>
                  <a:srgbClr val="8D8D8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7" name="Google Shape;157;p13"/>
              <p:cNvSpPr/>
              <p:nvPr/>
            </p:nvSpPr>
            <p:spPr>
              <a:xfrm>
                <a:off x="3379561" y="1279752"/>
                <a:ext cx="4298400" cy="4298400"/>
              </a:xfrm>
              <a:prstGeom prst="diamond">
                <a:avLst/>
              </a:prstGeom>
              <a:noFill/>
              <a:ln cap="flat" cmpd="sng" w="28575">
                <a:solidFill>
                  <a:srgbClr val="8D8D8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58" name="Google Shape;158;p13"/>
            <p:cNvSpPr txBox="1"/>
            <p:nvPr/>
          </p:nvSpPr>
          <p:spPr>
            <a:xfrm>
              <a:off x="900242" y="428399"/>
              <a:ext cx="722700" cy="584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200">
                  <a:solidFill>
                    <a:schemeClr val="accent1"/>
                  </a:solidFill>
                  <a:latin typeface="Teko"/>
                  <a:ea typeface="Teko"/>
                  <a:cs typeface="Teko"/>
                  <a:sym typeface="Teko"/>
                </a:rPr>
                <a:t>02</a:t>
              </a:r>
              <a:endParaRPr sz="3200">
                <a:solidFill>
                  <a:schemeClr val="accent1"/>
                </a:solidFill>
                <a:latin typeface="Teko"/>
                <a:ea typeface="Teko"/>
                <a:cs typeface="Teko"/>
                <a:sym typeface="Teko"/>
              </a:endParaRPr>
            </a:p>
          </p:txBody>
        </p:sp>
        <p:grpSp>
          <p:nvGrpSpPr>
            <p:cNvPr id="159" name="Google Shape;159;p13"/>
            <p:cNvGrpSpPr/>
            <p:nvPr/>
          </p:nvGrpSpPr>
          <p:grpSpPr>
            <a:xfrm>
              <a:off x="1869914" y="380547"/>
              <a:ext cx="5532900" cy="721643"/>
              <a:chOff x="1591893" y="323359"/>
              <a:chExt cx="5532900" cy="721643"/>
            </a:xfrm>
          </p:grpSpPr>
          <p:sp>
            <p:nvSpPr>
              <p:cNvPr id="160" name="Google Shape;160;p13"/>
              <p:cNvSpPr txBox="1"/>
              <p:nvPr/>
            </p:nvSpPr>
            <p:spPr>
              <a:xfrm>
                <a:off x="1591894" y="323359"/>
                <a:ext cx="4198200" cy="523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accent3"/>
                    </a:solidFill>
                    <a:latin typeface="Century Gothic"/>
                    <a:ea typeface="Century Gothic"/>
                    <a:cs typeface="Century Gothic"/>
                    <a:sym typeface="Century Gothic"/>
                  </a:rPr>
                  <a:t>Data &amp; Features</a:t>
                </a:r>
                <a:endParaRPr b="1" sz="2800">
                  <a:solidFill>
                    <a:schemeClr val="accent3"/>
                  </a:solidFill>
                  <a:latin typeface="Century Gothic"/>
                  <a:ea typeface="Century Gothic"/>
                  <a:cs typeface="Century Gothic"/>
                  <a:sym typeface="Century Gothic"/>
                </a:endParaRPr>
              </a:p>
            </p:txBody>
          </p:sp>
          <p:sp>
            <p:nvSpPr>
              <p:cNvPr id="161" name="Google Shape;161;p13"/>
              <p:cNvSpPr txBox="1"/>
              <p:nvPr/>
            </p:nvSpPr>
            <p:spPr>
              <a:xfrm>
                <a:off x="1591893" y="798702"/>
                <a:ext cx="5532900" cy="246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000">
                  <a:solidFill>
                    <a:srgbClr val="7F7F7F"/>
                  </a:solidFill>
                  <a:latin typeface="Century Gothic"/>
                  <a:ea typeface="Century Gothic"/>
                  <a:cs typeface="Century Gothic"/>
                  <a:sym typeface="Century Gothic"/>
                </a:endParaRPr>
              </a:p>
            </p:txBody>
          </p:sp>
        </p:grpSp>
        <p:grpSp>
          <p:nvGrpSpPr>
            <p:cNvPr id="162" name="Google Shape;162;p13"/>
            <p:cNvGrpSpPr/>
            <p:nvPr/>
          </p:nvGrpSpPr>
          <p:grpSpPr>
            <a:xfrm>
              <a:off x="11572893" y="6254996"/>
              <a:ext cx="940526" cy="641081"/>
              <a:chOff x="11395287" y="6034159"/>
              <a:chExt cx="1208592" cy="823800"/>
            </a:xfrm>
          </p:grpSpPr>
          <p:sp>
            <p:nvSpPr>
              <p:cNvPr id="163" name="Google Shape;163;p13"/>
              <p:cNvSpPr/>
              <p:nvPr/>
            </p:nvSpPr>
            <p:spPr>
              <a:xfrm>
                <a:off x="11780079" y="6034159"/>
                <a:ext cx="823800" cy="823800"/>
              </a:xfrm>
              <a:prstGeom prst="diamond">
                <a:avLst/>
              </a:prstGeom>
              <a:noFill/>
              <a:ln cap="flat" cmpd="sng" w="28575">
                <a:solidFill>
                  <a:srgbClr val="8D8D8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4" name="Google Shape;164;p13"/>
              <p:cNvSpPr/>
              <p:nvPr/>
            </p:nvSpPr>
            <p:spPr>
              <a:xfrm>
                <a:off x="11395287" y="6157367"/>
                <a:ext cx="577500" cy="577500"/>
              </a:xfrm>
              <a:prstGeom prst="diamond">
                <a:avLst/>
              </a:prstGeom>
              <a:noFill/>
              <a:ln cap="flat" cmpd="sng" w="28575">
                <a:solidFill>
                  <a:srgbClr val="8D8D8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sp>
        <p:nvSpPr>
          <p:cNvPr id="165" name="Google Shape;165;p13"/>
          <p:cNvSpPr txBox="1"/>
          <p:nvPr/>
        </p:nvSpPr>
        <p:spPr>
          <a:xfrm>
            <a:off x="1645300" y="5977400"/>
            <a:ext cx="6014700" cy="67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rgbClr val="3F3F3F"/>
                </a:solidFill>
                <a:latin typeface="Century Gothic"/>
                <a:ea typeface="Century Gothic"/>
                <a:cs typeface="Century Gothic"/>
                <a:sym typeface="Century Gothic"/>
              </a:rPr>
              <a:t>Skewness &amp; Logarithm</a:t>
            </a:r>
            <a:endParaRPr b="1" sz="2400">
              <a:solidFill>
                <a:srgbClr val="3F3F3F"/>
              </a:solidFill>
              <a:latin typeface="Century Gothic"/>
              <a:ea typeface="Century Gothic"/>
              <a:cs typeface="Century Gothic"/>
              <a:sym typeface="Century Gothic"/>
            </a:endParaRPr>
          </a:p>
        </p:txBody>
      </p:sp>
      <p:pic>
        <p:nvPicPr>
          <p:cNvPr id="166" name="Google Shape;166;p13"/>
          <p:cNvPicPr preferRelativeResize="0"/>
          <p:nvPr/>
        </p:nvPicPr>
        <p:blipFill>
          <a:blip r:embed="rId3">
            <a:alphaModFix/>
          </a:blip>
          <a:stretch>
            <a:fillRect/>
          </a:stretch>
        </p:blipFill>
        <p:spPr>
          <a:xfrm>
            <a:off x="498075" y="1713874"/>
            <a:ext cx="6124875" cy="3767625"/>
          </a:xfrm>
          <a:prstGeom prst="rect">
            <a:avLst/>
          </a:prstGeom>
          <a:noFill/>
          <a:ln>
            <a:noFill/>
          </a:ln>
        </p:spPr>
      </p:pic>
      <p:pic>
        <p:nvPicPr>
          <p:cNvPr id="167" name="Google Shape;167;p13"/>
          <p:cNvPicPr preferRelativeResize="0"/>
          <p:nvPr/>
        </p:nvPicPr>
        <p:blipFill>
          <a:blip r:embed="rId4">
            <a:alphaModFix/>
          </a:blip>
          <a:stretch>
            <a:fillRect/>
          </a:stretch>
        </p:blipFill>
        <p:spPr>
          <a:xfrm>
            <a:off x="7437775" y="477049"/>
            <a:ext cx="3718750" cy="5500350"/>
          </a:xfrm>
          <a:prstGeom prst="rect">
            <a:avLst/>
          </a:prstGeom>
          <a:noFill/>
          <a:ln>
            <a:noFill/>
          </a:ln>
        </p:spPr>
      </p:pic>
      <p:sp>
        <p:nvSpPr>
          <p:cNvPr id="168" name="Google Shape;168;p13"/>
          <p:cNvSpPr txBox="1"/>
          <p:nvPr/>
        </p:nvSpPr>
        <p:spPr>
          <a:xfrm>
            <a:off x="8101150" y="5977400"/>
            <a:ext cx="2806500" cy="67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400">
                <a:solidFill>
                  <a:srgbClr val="3F3F3F"/>
                </a:solidFill>
                <a:latin typeface="Century Gothic"/>
                <a:ea typeface="Century Gothic"/>
                <a:cs typeface="Century Gothic"/>
                <a:sym typeface="Century Gothic"/>
              </a:rPr>
              <a:t>LASSO</a:t>
            </a:r>
            <a:endParaRPr b="1" sz="2400">
              <a:solidFill>
                <a:srgbClr val="3F3F3F"/>
              </a:solidFill>
              <a:latin typeface="Century Gothic"/>
              <a:ea typeface="Century Gothic"/>
              <a:cs typeface="Century Gothic"/>
              <a:sym typeface="Century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grpSp>
        <p:nvGrpSpPr>
          <p:cNvPr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id="174" name="Google Shape;174;p14" title="iSlide™ 版权声明  COPYRIGHT NOTICE"/>
          <p:cNvGrpSpPr/>
          <p:nvPr/>
        </p:nvGrpSpPr>
        <p:grpSpPr>
          <a:xfrm>
            <a:off x="977900" y="2165689"/>
            <a:ext cx="10236200" cy="2537044"/>
            <a:chOff x="670718" y="1985563"/>
            <a:chExt cx="10850564" cy="2689323"/>
          </a:xfrm>
        </p:grpSpPr>
        <p:sp>
          <p:nvSpPr>
            <p:cNvPr id="175" name="Google Shape;175;p14"/>
            <p:cNvSpPr/>
            <p:nvPr/>
          </p:nvSpPr>
          <p:spPr>
            <a:xfrm>
              <a:off x="670718" y="4365104"/>
              <a:ext cx="10850564" cy="133390"/>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2"/>
                </a:solidFill>
                <a:latin typeface="Teko"/>
                <a:ea typeface="Teko"/>
                <a:cs typeface="Teko"/>
                <a:sym typeface="Teko"/>
              </a:endParaRPr>
            </a:p>
          </p:txBody>
        </p:sp>
        <p:grpSp>
          <p:nvGrpSpPr>
            <p:cNvPr id="176" name="Google Shape;176;p14"/>
            <p:cNvGrpSpPr/>
            <p:nvPr/>
          </p:nvGrpSpPr>
          <p:grpSpPr>
            <a:xfrm>
              <a:off x="1681126" y="1985563"/>
              <a:ext cx="8817768" cy="2689323"/>
              <a:chOff x="1919536" y="1985563"/>
              <a:chExt cx="8817768" cy="2689323"/>
            </a:xfrm>
          </p:grpSpPr>
          <p:grpSp>
            <p:nvGrpSpPr>
              <p:cNvPr id="177" name="Google Shape;177;p14"/>
              <p:cNvGrpSpPr/>
              <p:nvPr/>
            </p:nvGrpSpPr>
            <p:grpSpPr>
              <a:xfrm>
                <a:off x="1919536" y="1985563"/>
                <a:ext cx="1905000" cy="2079754"/>
                <a:chOff x="1556810" y="2889654"/>
                <a:chExt cx="1905000" cy="2079754"/>
              </a:xfrm>
            </p:grpSpPr>
            <p:sp>
              <p:nvSpPr>
                <p:cNvPr id="178" name="Google Shape;178;p14"/>
                <p:cNvSpPr/>
                <p:nvPr/>
              </p:nvSpPr>
              <p:spPr>
                <a:xfrm>
                  <a:off x="1556810" y="2889654"/>
                  <a:ext cx="1905000" cy="1960650"/>
                </a:xfrm>
                <a:prstGeom prst="roundRect">
                  <a:avLst>
                    <a:gd fmla="val 3932" name="adj"/>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2"/>
                    </a:solidFill>
                    <a:latin typeface="Teko"/>
                    <a:ea typeface="Teko"/>
                    <a:cs typeface="Teko"/>
                    <a:sym typeface="Teko"/>
                  </a:endParaRPr>
                </a:p>
              </p:txBody>
            </p:sp>
            <p:sp>
              <p:nvSpPr>
                <p:cNvPr id="179" name="Google Shape;179;p14"/>
                <p:cNvSpPr/>
                <p:nvPr/>
              </p:nvSpPr>
              <p:spPr>
                <a:xfrm rot="10800000">
                  <a:off x="2339175" y="4681376"/>
                  <a:ext cx="334117" cy="288032"/>
                </a:xfrm>
                <a:prstGeom prst="triangle">
                  <a:avLst>
                    <a:gd fmla="val 50000" name="adj"/>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2"/>
                    </a:solidFill>
                    <a:latin typeface="Teko"/>
                    <a:ea typeface="Teko"/>
                    <a:cs typeface="Teko"/>
                    <a:sym typeface="Teko"/>
                  </a:endParaRPr>
                </a:p>
              </p:txBody>
            </p:sp>
          </p:grpSp>
          <p:grpSp>
            <p:nvGrpSpPr>
              <p:cNvPr id="180" name="Google Shape;180;p14"/>
              <p:cNvGrpSpPr/>
              <p:nvPr/>
            </p:nvGrpSpPr>
            <p:grpSpPr>
              <a:xfrm>
                <a:off x="4223791" y="1985563"/>
                <a:ext cx="1905000" cy="2079754"/>
                <a:chOff x="1556809" y="2889654"/>
                <a:chExt cx="1905000" cy="2079754"/>
              </a:xfrm>
            </p:grpSpPr>
            <p:sp>
              <p:nvSpPr>
                <p:cNvPr id="181" name="Google Shape;181;p14"/>
                <p:cNvSpPr/>
                <p:nvPr/>
              </p:nvSpPr>
              <p:spPr>
                <a:xfrm>
                  <a:off x="1556809" y="2889654"/>
                  <a:ext cx="1905000" cy="1960650"/>
                </a:xfrm>
                <a:prstGeom prst="roundRect">
                  <a:avLst>
                    <a:gd fmla="val 3932" name="adj"/>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2"/>
                    </a:solidFill>
                    <a:latin typeface="Teko"/>
                    <a:ea typeface="Teko"/>
                    <a:cs typeface="Teko"/>
                    <a:sym typeface="Teko"/>
                  </a:endParaRPr>
                </a:p>
              </p:txBody>
            </p:sp>
            <p:sp>
              <p:nvSpPr>
                <p:cNvPr id="182" name="Google Shape;182;p14"/>
                <p:cNvSpPr/>
                <p:nvPr/>
              </p:nvSpPr>
              <p:spPr>
                <a:xfrm rot="10800000">
                  <a:off x="2339175" y="4681376"/>
                  <a:ext cx="334117" cy="288032"/>
                </a:xfrm>
                <a:prstGeom prst="triangle">
                  <a:avLst>
                    <a:gd fmla="val 50000" name="adj"/>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2"/>
                    </a:solidFill>
                    <a:latin typeface="Teko"/>
                    <a:ea typeface="Teko"/>
                    <a:cs typeface="Teko"/>
                    <a:sym typeface="Teko"/>
                  </a:endParaRPr>
                </a:p>
              </p:txBody>
            </p:sp>
          </p:grpSp>
          <p:grpSp>
            <p:nvGrpSpPr>
              <p:cNvPr id="183" name="Google Shape;183;p14"/>
              <p:cNvGrpSpPr/>
              <p:nvPr/>
            </p:nvGrpSpPr>
            <p:grpSpPr>
              <a:xfrm>
                <a:off x="6528048" y="1985563"/>
                <a:ext cx="1905000" cy="2079754"/>
                <a:chOff x="1556810" y="2889654"/>
                <a:chExt cx="1905000" cy="2079754"/>
              </a:xfrm>
            </p:grpSpPr>
            <p:sp>
              <p:nvSpPr>
                <p:cNvPr id="184" name="Google Shape;184;p14"/>
                <p:cNvSpPr/>
                <p:nvPr/>
              </p:nvSpPr>
              <p:spPr>
                <a:xfrm>
                  <a:off x="1556810" y="2889654"/>
                  <a:ext cx="1905000" cy="1960650"/>
                </a:xfrm>
                <a:prstGeom prst="roundRect">
                  <a:avLst>
                    <a:gd fmla="val 3932" name="adj"/>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2"/>
                    </a:solidFill>
                    <a:latin typeface="Teko"/>
                    <a:ea typeface="Teko"/>
                    <a:cs typeface="Teko"/>
                    <a:sym typeface="Teko"/>
                  </a:endParaRPr>
                </a:p>
              </p:txBody>
            </p:sp>
            <p:sp>
              <p:nvSpPr>
                <p:cNvPr id="185" name="Google Shape;185;p14"/>
                <p:cNvSpPr/>
                <p:nvPr/>
              </p:nvSpPr>
              <p:spPr>
                <a:xfrm rot="10800000">
                  <a:off x="2339175" y="4681376"/>
                  <a:ext cx="334117" cy="288032"/>
                </a:xfrm>
                <a:prstGeom prst="triangle">
                  <a:avLst>
                    <a:gd fmla="val 50000" name="adj"/>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2"/>
                    </a:solidFill>
                    <a:latin typeface="Teko"/>
                    <a:ea typeface="Teko"/>
                    <a:cs typeface="Teko"/>
                    <a:sym typeface="Teko"/>
                  </a:endParaRPr>
                </a:p>
              </p:txBody>
            </p:sp>
          </p:grpSp>
          <p:grpSp>
            <p:nvGrpSpPr>
              <p:cNvPr id="186" name="Google Shape;186;p14"/>
              <p:cNvGrpSpPr/>
              <p:nvPr/>
            </p:nvGrpSpPr>
            <p:grpSpPr>
              <a:xfrm>
                <a:off x="8832304" y="1985563"/>
                <a:ext cx="1905000" cy="2079754"/>
                <a:chOff x="1556810" y="2889654"/>
                <a:chExt cx="1905000" cy="2079754"/>
              </a:xfrm>
            </p:grpSpPr>
            <p:sp>
              <p:nvSpPr>
                <p:cNvPr id="187" name="Google Shape;187;p14"/>
                <p:cNvSpPr/>
                <p:nvPr/>
              </p:nvSpPr>
              <p:spPr>
                <a:xfrm>
                  <a:off x="1556810" y="2889654"/>
                  <a:ext cx="1905000" cy="1960650"/>
                </a:xfrm>
                <a:prstGeom prst="roundRect">
                  <a:avLst>
                    <a:gd fmla="val 3932" name="adj"/>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2"/>
                    </a:solidFill>
                    <a:latin typeface="Teko"/>
                    <a:ea typeface="Teko"/>
                    <a:cs typeface="Teko"/>
                    <a:sym typeface="Teko"/>
                  </a:endParaRPr>
                </a:p>
              </p:txBody>
            </p:sp>
            <p:sp>
              <p:nvSpPr>
                <p:cNvPr id="188" name="Google Shape;188;p14"/>
                <p:cNvSpPr/>
                <p:nvPr/>
              </p:nvSpPr>
              <p:spPr>
                <a:xfrm rot="10800000">
                  <a:off x="2339175" y="4681376"/>
                  <a:ext cx="334117" cy="288032"/>
                </a:xfrm>
                <a:prstGeom prst="triangle">
                  <a:avLst>
                    <a:gd fmla="val 50000" name="adj"/>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2"/>
                    </a:solidFill>
                    <a:latin typeface="Teko"/>
                    <a:ea typeface="Teko"/>
                    <a:cs typeface="Teko"/>
                    <a:sym typeface="Teko"/>
                  </a:endParaRPr>
                </a:p>
              </p:txBody>
            </p:sp>
          </p:grpSp>
          <p:sp>
            <p:nvSpPr>
              <p:cNvPr id="189" name="Google Shape;189;p14"/>
              <p:cNvSpPr/>
              <p:nvPr/>
            </p:nvSpPr>
            <p:spPr>
              <a:xfrm>
                <a:off x="7255558" y="4194668"/>
                <a:ext cx="480094" cy="480218"/>
              </a:xfrm>
              <a:prstGeom prst="ellipse">
                <a:avLst/>
              </a:prstGeom>
              <a:solidFill>
                <a:schemeClr val="lt1"/>
              </a:solidFill>
              <a:ln cap="flat" cmpd="sng" w="25400">
                <a:solidFill>
                  <a:schemeClr val="accent1"/>
                </a:solidFill>
                <a:prstDash val="solid"/>
                <a:miter lim="8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1" lang="en-US" sz="2000">
                    <a:solidFill>
                      <a:schemeClr val="accent2"/>
                    </a:solidFill>
                    <a:latin typeface="Teko"/>
                    <a:ea typeface="Teko"/>
                    <a:cs typeface="Teko"/>
                    <a:sym typeface="Teko"/>
                  </a:rPr>
                  <a:t>3</a:t>
                </a:r>
                <a:endParaRPr/>
              </a:p>
            </p:txBody>
          </p:sp>
          <p:sp>
            <p:nvSpPr>
              <p:cNvPr id="190" name="Google Shape;190;p14"/>
              <p:cNvSpPr/>
              <p:nvPr/>
            </p:nvSpPr>
            <p:spPr>
              <a:xfrm>
                <a:off x="4933168" y="4194668"/>
                <a:ext cx="480094" cy="480218"/>
              </a:xfrm>
              <a:prstGeom prst="ellipse">
                <a:avLst/>
              </a:prstGeom>
              <a:solidFill>
                <a:schemeClr val="lt1"/>
              </a:solidFill>
              <a:ln cap="flat" cmpd="sng" w="25400">
                <a:solidFill>
                  <a:schemeClr val="accent1"/>
                </a:solidFill>
                <a:prstDash val="solid"/>
                <a:miter lim="8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1" lang="en-US" sz="2000">
                    <a:solidFill>
                      <a:schemeClr val="accent2"/>
                    </a:solidFill>
                    <a:latin typeface="Teko"/>
                    <a:ea typeface="Teko"/>
                    <a:cs typeface="Teko"/>
                    <a:sym typeface="Teko"/>
                  </a:rPr>
                  <a:t>2</a:t>
                </a:r>
                <a:endParaRPr/>
              </a:p>
            </p:txBody>
          </p:sp>
          <p:sp>
            <p:nvSpPr>
              <p:cNvPr id="191" name="Google Shape;191;p14"/>
              <p:cNvSpPr/>
              <p:nvPr/>
            </p:nvSpPr>
            <p:spPr>
              <a:xfrm>
                <a:off x="2610778" y="4194668"/>
                <a:ext cx="480094" cy="480218"/>
              </a:xfrm>
              <a:prstGeom prst="ellipse">
                <a:avLst/>
              </a:prstGeom>
              <a:solidFill>
                <a:schemeClr val="lt1"/>
              </a:solidFill>
              <a:ln cap="flat" cmpd="sng" w="25400">
                <a:solidFill>
                  <a:schemeClr val="accent1"/>
                </a:solidFill>
                <a:prstDash val="solid"/>
                <a:miter lim="8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1" lang="en-US" sz="2000">
                    <a:solidFill>
                      <a:schemeClr val="accent2"/>
                    </a:solidFill>
                    <a:latin typeface="Teko"/>
                    <a:ea typeface="Teko"/>
                    <a:cs typeface="Teko"/>
                    <a:sym typeface="Teko"/>
                  </a:rPr>
                  <a:t>1</a:t>
                </a:r>
                <a:endParaRPr/>
              </a:p>
            </p:txBody>
          </p:sp>
          <p:sp>
            <p:nvSpPr>
              <p:cNvPr id="192" name="Google Shape;192;p14"/>
              <p:cNvSpPr/>
              <p:nvPr/>
            </p:nvSpPr>
            <p:spPr>
              <a:xfrm>
                <a:off x="9541680" y="4194668"/>
                <a:ext cx="480094" cy="480218"/>
              </a:xfrm>
              <a:prstGeom prst="ellipse">
                <a:avLst/>
              </a:prstGeom>
              <a:solidFill>
                <a:schemeClr val="lt1"/>
              </a:solidFill>
              <a:ln cap="flat" cmpd="sng" w="25400">
                <a:solidFill>
                  <a:schemeClr val="accent1"/>
                </a:solidFill>
                <a:prstDash val="solid"/>
                <a:miter lim="8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1" lang="en-US" sz="2000">
                    <a:solidFill>
                      <a:schemeClr val="accent2"/>
                    </a:solidFill>
                    <a:latin typeface="Teko"/>
                    <a:ea typeface="Teko"/>
                    <a:cs typeface="Teko"/>
                    <a:sym typeface="Teko"/>
                  </a:rPr>
                  <a:t>4</a:t>
                </a:r>
                <a:endParaRPr/>
              </a:p>
            </p:txBody>
          </p:sp>
        </p:grpSp>
      </p:grpSp>
      <p:sp>
        <p:nvSpPr>
          <p:cNvPr id="193" name="Google Shape;193;p14"/>
          <p:cNvSpPr txBox="1"/>
          <p:nvPr/>
        </p:nvSpPr>
        <p:spPr>
          <a:xfrm>
            <a:off x="4148285" y="2836843"/>
            <a:ext cx="17613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rgbClr val="595959"/>
                </a:solidFill>
                <a:latin typeface="Century Gothic"/>
                <a:ea typeface="Century Gothic"/>
                <a:cs typeface="Century Gothic"/>
                <a:sym typeface="Century Gothic"/>
              </a:rPr>
              <a:t>Regression Models</a:t>
            </a:r>
            <a:endParaRPr/>
          </a:p>
        </p:txBody>
      </p:sp>
      <p:sp>
        <p:nvSpPr>
          <p:cNvPr id="194" name="Google Shape;194;p14"/>
          <p:cNvSpPr txBox="1"/>
          <p:nvPr/>
        </p:nvSpPr>
        <p:spPr>
          <a:xfrm>
            <a:off x="6329594" y="2836846"/>
            <a:ext cx="1761256" cy="6463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rgbClr val="595959"/>
                </a:solidFill>
                <a:latin typeface="Century Gothic"/>
                <a:ea typeface="Century Gothic"/>
                <a:cs typeface="Century Gothic"/>
                <a:sym typeface="Century Gothic"/>
              </a:rPr>
              <a:t>Hyperparameters Tuning</a:t>
            </a:r>
            <a:endParaRPr/>
          </a:p>
        </p:txBody>
      </p:sp>
      <p:sp>
        <p:nvSpPr>
          <p:cNvPr id="195" name="Google Shape;195;p14"/>
          <p:cNvSpPr txBox="1"/>
          <p:nvPr/>
        </p:nvSpPr>
        <p:spPr>
          <a:xfrm>
            <a:off x="8481325" y="2836843"/>
            <a:ext cx="17613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rgbClr val="595959"/>
                </a:solidFill>
                <a:latin typeface="Century Gothic"/>
                <a:ea typeface="Century Gothic"/>
                <a:cs typeface="Century Gothic"/>
                <a:sym typeface="Century Gothic"/>
              </a:rPr>
              <a:t>Ensemble Methods</a:t>
            </a:r>
            <a:endParaRPr/>
          </a:p>
        </p:txBody>
      </p:sp>
      <p:grpSp>
        <p:nvGrpSpPr>
          <p:cNvPr id="196" name="Google Shape;196;p14"/>
          <p:cNvGrpSpPr/>
          <p:nvPr/>
        </p:nvGrpSpPr>
        <p:grpSpPr>
          <a:xfrm>
            <a:off x="387125" y="299356"/>
            <a:ext cx="12126303" cy="6596744"/>
            <a:chOff x="387125" y="299356"/>
            <a:chExt cx="12126303" cy="6596744"/>
          </a:xfrm>
        </p:grpSpPr>
        <p:grpSp>
          <p:nvGrpSpPr>
            <p:cNvPr id="197" name="Google Shape;197;p14"/>
            <p:cNvGrpSpPr/>
            <p:nvPr/>
          </p:nvGrpSpPr>
          <p:grpSpPr>
            <a:xfrm>
              <a:off x="387125" y="299356"/>
              <a:ext cx="1316500" cy="883947"/>
              <a:chOff x="1276124" y="1279752"/>
              <a:chExt cx="6401933" cy="4298496"/>
            </a:xfrm>
          </p:grpSpPr>
          <p:sp>
            <p:nvSpPr>
              <p:cNvPr id="198" name="Google Shape;198;p14"/>
              <p:cNvSpPr/>
              <p:nvPr/>
            </p:nvSpPr>
            <p:spPr>
              <a:xfrm>
                <a:off x="1276124" y="2107066"/>
                <a:ext cx="2643868" cy="2643868"/>
              </a:xfrm>
              <a:prstGeom prst="diamond">
                <a:avLst/>
              </a:prstGeom>
              <a:noFill/>
              <a:ln cap="flat" cmpd="sng" w="28575">
                <a:solidFill>
                  <a:srgbClr val="8D8D8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9" name="Google Shape;199;p14"/>
              <p:cNvSpPr/>
              <p:nvPr/>
            </p:nvSpPr>
            <p:spPr>
              <a:xfrm>
                <a:off x="3379561" y="1279752"/>
                <a:ext cx="4298496" cy="4298496"/>
              </a:xfrm>
              <a:prstGeom prst="diamond">
                <a:avLst/>
              </a:prstGeom>
              <a:noFill/>
              <a:ln cap="flat" cmpd="sng" w="28575">
                <a:solidFill>
                  <a:srgbClr val="8D8D8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00" name="Google Shape;200;p14"/>
            <p:cNvSpPr txBox="1"/>
            <p:nvPr/>
          </p:nvSpPr>
          <p:spPr>
            <a:xfrm>
              <a:off x="900242" y="428399"/>
              <a:ext cx="722818" cy="5847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200">
                  <a:solidFill>
                    <a:schemeClr val="accent1"/>
                  </a:solidFill>
                  <a:latin typeface="Teko"/>
                  <a:ea typeface="Teko"/>
                  <a:cs typeface="Teko"/>
                  <a:sym typeface="Teko"/>
                </a:rPr>
                <a:t>03</a:t>
              </a:r>
              <a:endParaRPr sz="3200">
                <a:solidFill>
                  <a:schemeClr val="accent1"/>
                </a:solidFill>
                <a:latin typeface="Teko"/>
                <a:ea typeface="Teko"/>
                <a:cs typeface="Teko"/>
                <a:sym typeface="Teko"/>
              </a:endParaRPr>
            </a:p>
          </p:txBody>
        </p:sp>
        <p:sp>
          <p:nvSpPr>
            <p:cNvPr id="201" name="Google Shape;201;p14"/>
            <p:cNvSpPr txBox="1"/>
            <p:nvPr/>
          </p:nvSpPr>
          <p:spPr>
            <a:xfrm>
              <a:off x="1869915" y="380547"/>
              <a:ext cx="4198105" cy="52321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3F3F3F"/>
                  </a:solidFill>
                  <a:latin typeface="Century Gothic"/>
                  <a:ea typeface="Century Gothic"/>
                  <a:cs typeface="Century Gothic"/>
                  <a:sym typeface="Century Gothic"/>
                </a:rPr>
                <a:t>Methodology</a:t>
              </a:r>
              <a:endParaRPr b="1" sz="2800">
                <a:solidFill>
                  <a:srgbClr val="3F3F3F"/>
                </a:solidFill>
                <a:latin typeface="Century Gothic"/>
                <a:ea typeface="Century Gothic"/>
                <a:cs typeface="Century Gothic"/>
                <a:sym typeface="Century Gothic"/>
              </a:endParaRPr>
            </a:p>
          </p:txBody>
        </p:sp>
        <p:grpSp>
          <p:nvGrpSpPr>
            <p:cNvPr id="202" name="Google Shape;202;p14"/>
            <p:cNvGrpSpPr/>
            <p:nvPr/>
          </p:nvGrpSpPr>
          <p:grpSpPr>
            <a:xfrm>
              <a:off x="11572872" y="6254988"/>
              <a:ext cx="940556" cy="641112"/>
              <a:chOff x="11395287" y="6034159"/>
              <a:chExt cx="1208633" cy="823841"/>
            </a:xfrm>
          </p:grpSpPr>
          <p:sp>
            <p:nvSpPr>
              <p:cNvPr id="203" name="Google Shape;203;p14"/>
              <p:cNvSpPr/>
              <p:nvPr/>
            </p:nvSpPr>
            <p:spPr>
              <a:xfrm>
                <a:off x="11780079" y="6034159"/>
                <a:ext cx="823841" cy="823841"/>
              </a:xfrm>
              <a:prstGeom prst="diamond">
                <a:avLst/>
              </a:prstGeom>
              <a:noFill/>
              <a:ln cap="flat" cmpd="sng" w="28575">
                <a:solidFill>
                  <a:srgbClr val="8D8D8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4" name="Google Shape;204;p14"/>
              <p:cNvSpPr/>
              <p:nvPr/>
            </p:nvSpPr>
            <p:spPr>
              <a:xfrm>
                <a:off x="11395287" y="6157367"/>
                <a:ext cx="577426" cy="577426"/>
              </a:xfrm>
              <a:prstGeom prst="diamond">
                <a:avLst/>
              </a:prstGeom>
              <a:noFill/>
              <a:ln cap="flat" cmpd="sng" w="28575">
                <a:solidFill>
                  <a:srgbClr val="8D8D8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sp>
        <p:nvSpPr>
          <p:cNvPr id="205" name="Google Shape;205;p14"/>
          <p:cNvSpPr txBox="1"/>
          <p:nvPr/>
        </p:nvSpPr>
        <p:spPr>
          <a:xfrm>
            <a:off x="1966978" y="2806068"/>
            <a:ext cx="1761256" cy="6463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rgbClr val="595959"/>
                </a:solidFill>
                <a:latin typeface="Century Gothic"/>
                <a:ea typeface="Century Gothic"/>
                <a:cs typeface="Century Gothic"/>
                <a:sym typeface="Century Gothic"/>
              </a:rPr>
              <a:t>Baseline and Evaluation Metric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包图主题2">
  <a:themeElements>
    <a:clrScheme name="自定义 282">
      <a:dk1>
        <a:srgbClr val="000000"/>
      </a:dk1>
      <a:lt1>
        <a:srgbClr val="FFFFFF"/>
      </a:lt1>
      <a:dk2>
        <a:srgbClr val="778495"/>
      </a:dk2>
      <a:lt2>
        <a:srgbClr val="F0F0F0"/>
      </a:lt2>
      <a:accent1>
        <a:srgbClr val="424242"/>
      </a:accent1>
      <a:accent2>
        <a:srgbClr val="424242"/>
      </a:accent2>
      <a:accent3>
        <a:srgbClr val="424242"/>
      </a:accent3>
      <a:accent4>
        <a:srgbClr val="424242"/>
      </a:accent4>
      <a:accent5>
        <a:srgbClr val="424242"/>
      </a:accent5>
      <a:accent6>
        <a:srgbClr val="424242"/>
      </a:accent6>
      <a:hlink>
        <a:srgbClr val="FFFFFF"/>
      </a:hlink>
      <a:folHlink>
        <a:srgbClr val="BFBFB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