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69" r:id="rId4"/>
    <p:sldId id="260" r:id="rId5"/>
    <p:sldId id="261" r:id="rId6"/>
    <p:sldId id="262" r:id="rId7"/>
    <p:sldId id="290" r:id="rId8"/>
    <p:sldId id="264" r:id="rId9"/>
    <p:sldId id="268" r:id="rId10"/>
    <p:sldId id="267" r:id="rId11"/>
    <p:sldId id="286" r:id="rId12"/>
    <p:sldId id="287" r:id="rId13"/>
    <p:sldId id="288" r:id="rId14"/>
    <p:sldId id="300" r:id="rId15"/>
    <p:sldId id="301" r:id="rId16"/>
    <p:sldId id="302" r:id="rId17"/>
    <p:sldId id="291" r:id="rId18"/>
    <p:sldId id="281" r:id="rId19"/>
    <p:sldId id="285" r:id="rId20"/>
    <p:sldId id="282" r:id="rId21"/>
    <p:sldId id="283" r:id="rId22"/>
    <p:sldId id="292" r:id="rId23"/>
    <p:sldId id="294" r:id="rId24"/>
    <p:sldId id="293" r:id="rId25"/>
    <p:sldId id="284" r:id="rId26"/>
    <p:sldId id="28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9" r:id="rId37"/>
    <p:sldId id="295" r:id="rId38"/>
    <p:sldId id="298" r:id="rId39"/>
    <p:sldId id="297" r:id="rId40"/>
    <p:sldId id="29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" initials="d" lastIdx="1" clrIdx="0">
    <p:extLst>
      <p:ext uri="{19B8F6BF-5375-455C-9EA6-DF929625EA0E}">
        <p15:presenceInfo xmlns:p15="http://schemas.microsoft.com/office/powerpoint/2012/main" userId="d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09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2T02:36:34.866" idx="1">
    <p:pos x="2165" y="2873"/>
    <p:text>常識來說，Holdout 驗證並非一種交叉驗證，因為數據並沒有交叉使用。 隨機從最初的樣本中選出部分，形成交叉驗證數據，而剩餘的就當做訓練數據。 一般來說，少於原本樣本三分之一的數據被選做驗證數據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F3615-113F-4FE1-8151-352815A1B01D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927817EE-B8CE-436F-91C7-01B919BFB152}">
      <dgm:prSet phldrT="[文字]" custT="1"/>
      <dgm:spPr/>
      <dgm:t>
        <a:bodyPr/>
        <a:lstStyle/>
        <a:p>
          <a:r>
            <a:rPr lang="en-US" altLang="zh-TW" sz="1400" dirty="0" smtClean="0"/>
            <a:t>Preprocessing</a:t>
          </a:r>
          <a:endParaRPr lang="zh-TW" altLang="en-US" sz="1400" dirty="0"/>
        </a:p>
      </dgm:t>
    </dgm:pt>
    <dgm:pt modelId="{AF2E6545-3F56-4AA9-A8B3-A0643CE6C9C3}" type="parTrans" cxnId="{A4FFA7BC-9E7E-4553-A867-302D946B4E0D}">
      <dgm:prSet/>
      <dgm:spPr/>
      <dgm:t>
        <a:bodyPr/>
        <a:lstStyle/>
        <a:p>
          <a:endParaRPr lang="zh-TW" altLang="en-US" sz="1600"/>
        </a:p>
      </dgm:t>
    </dgm:pt>
    <dgm:pt modelId="{E5B9A622-C5B9-4FB5-91B4-04E98A32083D}" type="sibTrans" cxnId="{A4FFA7BC-9E7E-4553-A867-302D946B4E0D}">
      <dgm:prSet/>
      <dgm:spPr/>
      <dgm:t>
        <a:bodyPr/>
        <a:lstStyle/>
        <a:p>
          <a:endParaRPr lang="zh-TW" altLang="en-US" sz="1600"/>
        </a:p>
      </dgm:t>
    </dgm:pt>
    <dgm:pt modelId="{25E90F3F-A7C1-4FD9-82C8-9AFD0DE07202}">
      <dgm:prSet phldrT="[文字]" custT="1"/>
      <dgm:spPr/>
      <dgm:t>
        <a:bodyPr/>
        <a:lstStyle/>
        <a:p>
          <a:r>
            <a:rPr lang="en-US" altLang="zh-TW" sz="1400" dirty="0" smtClean="0"/>
            <a:t>Feature extraction</a:t>
          </a:r>
          <a:endParaRPr lang="zh-TW" altLang="en-US" sz="1400" dirty="0"/>
        </a:p>
      </dgm:t>
    </dgm:pt>
    <dgm:pt modelId="{AE390721-80F1-4445-898E-1F22B496FA92}" type="parTrans" cxnId="{562DC14C-7A11-47B0-BEF5-5327A067A398}">
      <dgm:prSet/>
      <dgm:spPr/>
      <dgm:t>
        <a:bodyPr/>
        <a:lstStyle/>
        <a:p>
          <a:endParaRPr lang="zh-TW" altLang="en-US" sz="1600"/>
        </a:p>
      </dgm:t>
    </dgm:pt>
    <dgm:pt modelId="{1F751579-38A9-458C-92AC-97B9ED466361}" type="sibTrans" cxnId="{562DC14C-7A11-47B0-BEF5-5327A067A398}">
      <dgm:prSet/>
      <dgm:spPr/>
      <dgm:t>
        <a:bodyPr/>
        <a:lstStyle/>
        <a:p>
          <a:endParaRPr lang="zh-TW" altLang="en-US" sz="1600"/>
        </a:p>
      </dgm:t>
    </dgm:pt>
    <dgm:pt modelId="{699BC9DD-50D7-44B1-A820-FDB907C44D67}">
      <dgm:prSet phldrT="[文字]" custT="1"/>
      <dgm:spPr/>
      <dgm:t>
        <a:bodyPr/>
        <a:lstStyle/>
        <a:p>
          <a:r>
            <a:rPr lang="en-US" altLang="zh-TW" sz="1400" dirty="0" smtClean="0"/>
            <a:t>Classification / Clustering</a:t>
          </a:r>
          <a:endParaRPr lang="zh-TW" altLang="en-US" sz="1400" dirty="0"/>
        </a:p>
      </dgm:t>
    </dgm:pt>
    <dgm:pt modelId="{A7FAC91B-CEA9-4627-A7DE-BC67EC00CB86}" type="parTrans" cxnId="{942864F4-DCB6-4FDF-9BC7-2B6AC84DE8CF}">
      <dgm:prSet/>
      <dgm:spPr/>
      <dgm:t>
        <a:bodyPr/>
        <a:lstStyle/>
        <a:p>
          <a:endParaRPr lang="zh-TW" altLang="en-US" sz="1600"/>
        </a:p>
      </dgm:t>
    </dgm:pt>
    <dgm:pt modelId="{DEA95DBA-2D60-4E19-9B56-F35DBC93A662}" type="sibTrans" cxnId="{942864F4-DCB6-4FDF-9BC7-2B6AC84DE8CF}">
      <dgm:prSet/>
      <dgm:spPr/>
      <dgm:t>
        <a:bodyPr/>
        <a:lstStyle/>
        <a:p>
          <a:endParaRPr lang="zh-TW" altLang="en-US" sz="1600"/>
        </a:p>
      </dgm:t>
    </dgm:pt>
    <dgm:pt modelId="{5F6AF68D-35DF-44E8-84E6-085209FB8DCF}">
      <dgm:prSet phldrT="[文字]" custT="1"/>
      <dgm:spPr/>
      <dgm:t>
        <a:bodyPr/>
        <a:lstStyle/>
        <a:p>
          <a:r>
            <a:rPr lang="en-US" altLang="zh-TW" sz="1400" dirty="0" smtClean="0"/>
            <a:t>Input</a:t>
          </a:r>
          <a:endParaRPr lang="zh-TW" altLang="en-US" sz="1400" dirty="0"/>
        </a:p>
      </dgm:t>
    </dgm:pt>
    <dgm:pt modelId="{9F03811C-0BE9-4B40-836C-FB7CB7E2F5AD}" type="parTrans" cxnId="{2DC71A1E-DCF8-4A2A-98A1-0876F6BEB3D1}">
      <dgm:prSet/>
      <dgm:spPr/>
      <dgm:t>
        <a:bodyPr/>
        <a:lstStyle/>
        <a:p>
          <a:endParaRPr lang="zh-TW" altLang="en-US" sz="1600"/>
        </a:p>
      </dgm:t>
    </dgm:pt>
    <dgm:pt modelId="{49BFE777-F9EE-427C-8F4F-6E5403758F97}" type="sibTrans" cxnId="{2DC71A1E-DCF8-4A2A-98A1-0876F6BEB3D1}">
      <dgm:prSet/>
      <dgm:spPr/>
      <dgm:t>
        <a:bodyPr/>
        <a:lstStyle/>
        <a:p>
          <a:endParaRPr lang="zh-TW" altLang="en-US" sz="1600"/>
        </a:p>
      </dgm:t>
    </dgm:pt>
    <dgm:pt modelId="{6CC83555-2EFF-4C3F-8BF3-5475329360E4}">
      <dgm:prSet phldrT="[文字]" custT="1"/>
      <dgm:spPr/>
      <dgm:t>
        <a:bodyPr/>
        <a:lstStyle/>
        <a:p>
          <a:r>
            <a:rPr lang="en-US" altLang="zh-TW" sz="1400" dirty="0" smtClean="0"/>
            <a:t>Output</a:t>
          </a:r>
          <a:endParaRPr lang="zh-TW" altLang="en-US" sz="1400" dirty="0"/>
        </a:p>
      </dgm:t>
    </dgm:pt>
    <dgm:pt modelId="{D5C006BC-88E0-4D57-9C4F-14EEAB60579E}" type="parTrans" cxnId="{EFE89087-095D-4826-B6CB-30C0C281C24C}">
      <dgm:prSet/>
      <dgm:spPr/>
      <dgm:t>
        <a:bodyPr/>
        <a:lstStyle/>
        <a:p>
          <a:endParaRPr lang="zh-TW" altLang="en-US" sz="1600"/>
        </a:p>
      </dgm:t>
    </dgm:pt>
    <dgm:pt modelId="{F9B8C246-4488-4228-91F6-88BA6BE04755}" type="sibTrans" cxnId="{EFE89087-095D-4826-B6CB-30C0C281C24C}">
      <dgm:prSet/>
      <dgm:spPr/>
      <dgm:t>
        <a:bodyPr/>
        <a:lstStyle/>
        <a:p>
          <a:endParaRPr lang="zh-TW" altLang="en-US" sz="1600"/>
        </a:p>
      </dgm:t>
    </dgm:pt>
    <dgm:pt modelId="{567484A2-47D6-4AB3-A8AB-E6D904457378}" type="pres">
      <dgm:prSet presAssocID="{467F3615-113F-4FE1-8151-352815A1B01D}" presName="CompostProcess" presStyleCnt="0">
        <dgm:presLayoutVars>
          <dgm:dir/>
          <dgm:resizeHandles val="exact"/>
        </dgm:presLayoutVars>
      </dgm:prSet>
      <dgm:spPr/>
    </dgm:pt>
    <dgm:pt modelId="{F542BAF0-6B64-41FC-A749-35A31DBBEC80}" type="pres">
      <dgm:prSet presAssocID="{467F3615-113F-4FE1-8151-352815A1B01D}" presName="arrow" presStyleLbl="bgShp" presStyleIdx="0" presStyleCnt="1"/>
      <dgm:spPr/>
    </dgm:pt>
    <dgm:pt modelId="{1751A142-AE51-4381-817F-0BFCAF696492}" type="pres">
      <dgm:prSet presAssocID="{467F3615-113F-4FE1-8151-352815A1B01D}" presName="linearProcess" presStyleCnt="0"/>
      <dgm:spPr/>
    </dgm:pt>
    <dgm:pt modelId="{83E751F6-0A3B-4D72-8B17-8B6F1F096053}" type="pres">
      <dgm:prSet presAssocID="{5F6AF68D-35DF-44E8-84E6-085209FB8DC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4F6274-F69D-4D76-A7A1-8AC8DFA15BA1}" type="pres">
      <dgm:prSet presAssocID="{49BFE777-F9EE-427C-8F4F-6E5403758F97}" presName="sibTrans" presStyleCnt="0"/>
      <dgm:spPr/>
    </dgm:pt>
    <dgm:pt modelId="{121BD57A-ECE4-47F9-979C-0C785C93041F}" type="pres">
      <dgm:prSet presAssocID="{927817EE-B8CE-436F-91C7-01B919BFB15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6240E8-6936-46ED-BEC3-B61C1B431C81}" type="pres">
      <dgm:prSet presAssocID="{E5B9A622-C5B9-4FB5-91B4-04E98A32083D}" presName="sibTrans" presStyleCnt="0"/>
      <dgm:spPr/>
    </dgm:pt>
    <dgm:pt modelId="{47B0CAD6-0471-4A5B-89CB-E293CBF455EB}" type="pres">
      <dgm:prSet presAssocID="{25E90F3F-A7C1-4FD9-82C8-9AFD0DE0720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5FF9C9-D13C-465C-BAAE-AD8FC8CF6F84}" type="pres">
      <dgm:prSet presAssocID="{1F751579-38A9-458C-92AC-97B9ED466361}" presName="sibTrans" presStyleCnt="0"/>
      <dgm:spPr/>
    </dgm:pt>
    <dgm:pt modelId="{EDDFC6B5-C9C1-491F-BEC8-52EC0AF015A7}" type="pres">
      <dgm:prSet presAssocID="{699BC9DD-50D7-44B1-A820-FDB907C44D67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C060C9-0780-45E9-96A2-14612A145149}" type="pres">
      <dgm:prSet presAssocID="{DEA95DBA-2D60-4E19-9B56-F35DBC93A662}" presName="sibTrans" presStyleCnt="0"/>
      <dgm:spPr/>
    </dgm:pt>
    <dgm:pt modelId="{CAA2D608-3ECB-46A5-A719-11FDBBAB36E2}" type="pres">
      <dgm:prSet presAssocID="{6CC83555-2EFF-4C3F-8BF3-5475329360E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42864F4-DCB6-4FDF-9BC7-2B6AC84DE8CF}" srcId="{467F3615-113F-4FE1-8151-352815A1B01D}" destId="{699BC9DD-50D7-44B1-A820-FDB907C44D67}" srcOrd="3" destOrd="0" parTransId="{A7FAC91B-CEA9-4627-A7DE-BC67EC00CB86}" sibTransId="{DEA95DBA-2D60-4E19-9B56-F35DBC93A662}"/>
    <dgm:cxn modelId="{1DE914A7-4610-4D1D-B1AB-8C71CDE9F63B}" type="presOf" srcId="{5F6AF68D-35DF-44E8-84E6-085209FB8DCF}" destId="{83E751F6-0A3B-4D72-8B17-8B6F1F096053}" srcOrd="0" destOrd="0" presId="urn:microsoft.com/office/officeart/2005/8/layout/hProcess9"/>
    <dgm:cxn modelId="{18E03FD7-0D46-4A7E-8DB5-90AD34E7EAB7}" type="presOf" srcId="{6CC83555-2EFF-4C3F-8BF3-5475329360E4}" destId="{CAA2D608-3ECB-46A5-A719-11FDBBAB36E2}" srcOrd="0" destOrd="0" presId="urn:microsoft.com/office/officeart/2005/8/layout/hProcess9"/>
    <dgm:cxn modelId="{EFE89087-095D-4826-B6CB-30C0C281C24C}" srcId="{467F3615-113F-4FE1-8151-352815A1B01D}" destId="{6CC83555-2EFF-4C3F-8BF3-5475329360E4}" srcOrd="4" destOrd="0" parTransId="{D5C006BC-88E0-4D57-9C4F-14EEAB60579E}" sibTransId="{F9B8C246-4488-4228-91F6-88BA6BE04755}"/>
    <dgm:cxn modelId="{599D1DD4-C082-4E4E-A603-EE7E91EEAD9F}" type="presOf" srcId="{927817EE-B8CE-436F-91C7-01B919BFB152}" destId="{121BD57A-ECE4-47F9-979C-0C785C93041F}" srcOrd="0" destOrd="0" presId="urn:microsoft.com/office/officeart/2005/8/layout/hProcess9"/>
    <dgm:cxn modelId="{2DC71A1E-DCF8-4A2A-98A1-0876F6BEB3D1}" srcId="{467F3615-113F-4FE1-8151-352815A1B01D}" destId="{5F6AF68D-35DF-44E8-84E6-085209FB8DCF}" srcOrd="0" destOrd="0" parTransId="{9F03811C-0BE9-4B40-836C-FB7CB7E2F5AD}" sibTransId="{49BFE777-F9EE-427C-8F4F-6E5403758F97}"/>
    <dgm:cxn modelId="{1B9F5B06-BCDC-488B-90F6-499436BEC2A6}" type="presOf" srcId="{25E90F3F-A7C1-4FD9-82C8-9AFD0DE07202}" destId="{47B0CAD6-0471-4A5B-89CB-E293CBF455EB}" srcOrd="0" destOrd="0" presId="urn:microsoft.com/office/officeart/2005/8/layout/hProcess9"/>
    <dgm:cxn modelId="{2E2CA523-26F2-42AF-B0E0-EA0BE786F74C}" type="presOf" srcId="{699BC9DD-50D7-44B1-A820-FDB907C44D67}" destId="{EDDFC6B5-C9C1-491F-BEC8-52EC0AF015A7}" srcOrd="0" destOrd="0" presId="urn:microsoft.com/office/officeart/2005/8/layout/hProcess9"/>
    <dgm:cxn modelId="{A4FFA7BC-9E7E-4553-A867-302D946B4E0D}" srcId="{467F3615-113F-4FE1-8151-352815A1B01D}" destId="{927817EE-B8CE-436F-91C7-01B919BFB152}" srcOrd="1" destOrd="0" parTransId="{AF2E6545-3F56-4AA9-A8B3-A0643CE6C9C3}" sibTransId="{E5B9A622-C5B9-4FB5-91B4-04E98A32083D}"/>
    <dgm:cxn modelId="{4B2B5827-62E9-460B-9167-B127ACE6E767}" type="presOf" srcId="{467F3615-113F-4FE1-8151-352815A1B01D}" destId="{567484A2-47D6-4AB3-A8AB-E6D904457378}" srcOrd="0" destOrd="0" presId="urn:microsoft.com/office/officeart/2005/8/layout/hProcess9"/>
    <dgm:cxn modelId="{562DC14C-7A11-47B0-BEF5-5327A067A398}" srcId="{467F3615-113F-4FE1-8151-352815A1B01D}" destId="{25E90F3F-A7C1-4FD9-82C8-9AFD0DE07202}" srcOrd="2" destOrd="0" parTransId="{AE390721-80F1-4445-898E-1F22B496FA92}" sibTransId="{1F751579-38A9-458C-92AC-97B9ED466361}"/>
    <dgm:cxn modelId="{7268361E-C53E-470A-9F22-9E75D0890AB0}" type="presParOf" srcId="{567484A2-47D6-4AB3-A8AB-E6D904457378}" destId="{F542BAF0-6B64-41FC-A749-35A31DBBEC80}" srcOrd="0" destOrd="0" presId="urn:microsoft.com/office/officeart/2005/8/layout/hProcess9"/>
    <dgm:cxn modelId="{266552A0-FDB1-44FA-9C4E-EC984BD76B5F}" type="presParOf" srcId="{567484A2-47D6-4AB3-A8AB-E6D904457378}" destId="{1751A142-AE51-4381-817F-0BFCAF696492}" srcOrd="1" destOrd="0" presId="urn:microsoft.com/office/officeart/2005/8/layout/hProcess9"/>
    <dgm:cxn modelId="{C7386E13-7BD4-4867-8564-FE7001FAB983}" type="presParOf" srcId="{1751A142-AE51-4381-817F-0BFCAF696492}" destId="{83E751F6-0A3B-4D72-8B17-8B6F1F096053}" srcOrd="0" destOrd="0" presId="urn:microsoft.com/office/officeart/2005/8/layout/hProcess9"/>
    <dgm:cxn modelId="{07079BD6-E210-45AB-9C84-6655E431E310}" type="presParOf" srcId="{1751A142-AE51-4381-817F-0BFCAF696492}" destId="{4D4F6274-F69D-4D76-A7A1-8AC8DFA15BA1}" srcOrd="1" destOrd="0" presId="urn:microsoft.com/office/officeart/2005/8/layout/hProcess9"/>
    <dgm:cxn modelId="{5EB5CAA4-54B3-4713-AC46-51FF5C112CB7}" type="presParOf" srcId="{1751A142-AE51-4381-817F-0BFCAF696492}" destId="{121BD57A-ECE4-47F9-979C-0C785C93041F}" srcOrd="2" destOrd="0" presId="urn:microsoft.com/office/officeart/2005/8/layout/hProcess9"/>
    <dgm:cxn modelId="{A328EA0E-9D37-42BD-8943-739EE742B6C3}" type="presParOf" srcId="{1751A142-AE51-4381-817F-0BFCAF696492}" destId="{C06240E8-6936-46ED-BEC3-B61C1B431C81}" srcOrd="3" destOrd="0" presId="urn:microsoft.com/office/officeart/2005/8/layout/hProcess9"/>
    <dgm:cxn modelId="{C6E73862-8839-4018-9B39-D2A8131239D6}" type="presParOf" srcId="{1751A142-AE51-4381-817F-0BFCAF696492}" destId="{47B0CAD6-0471-4A5B-89CB-E293CBF455EB}" srcOrd="4" destOrd="0" presId="urn:microsoft.com/office/officeart/2005/8/layout/hProcess9"/>
    <dgm:cxn modelId="{A2FE2388-2EFE-4FA6-A32C-9150863A8863}" type="presParOf" srcId="{1751A142-AE51-4381-817F-0BFCAF696492}" destId="{815FF9C9-D13C-465C-BAAE-AD8FC8CF6F84}" srcOrd="5" destOrd="0" presId="urn:microsoft.com/office/officeart/2005/8/layout/hProcess9"/>
    <dgm:cxn modelId="{61A1F036-2DDF-4495-B50A-A9187FFF087B}" type="presParOf" srcId="{1751A142-AE51-4381-817F-0BFCAF696492}" destId="{EDDFC6B5-C9C1-491F-BEC8-52EC0AF015A7}" srcOrd="6" destOrd="0" presId="urn:microsoft.com/office/officeart/2005/8/layout/hProcess9"/>
    <dgm:cxn modelId="{BBBF8BC6-1B9F-4053-A39C-B256A4C60EAB}" type="presParOf" srcId="{1751A142-AE51-4381-817F-0BFCAF696492}" destId="{95C060C9-0780-45E9-96A2-14612A145149}" srcOrd="7" destOrd="0" presId="urn:microsoft.com/office/officeart/2005/8/layout/hProcess9"/>
    <dgm:cxn modelId="{C9988143-ED31-46BE-B3A7-76F859853863}" type="presParOf" srcId="{1751A142-AE51-4381-817F-0BFCAF696492}" destId="{CAA2D608-3ECB-46A5-A719-11FDBBAB36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B4CC5-597C-4F8C-AC3A-D1143FC79709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09AB958-A2C3-4F96-8D91-7B97A6D09E67}">
      <dgm:prSet phldrT="[文字]" custT="1"/>
      <dgm:spPr/>
      <dgm:t>
        <a:bodyPr/>
        <a:lstStyle/>
        <a:p>
          <a:r>
            <a:rPr lang="en-US" altLang="zh-TW" sz="1400" dirty="0" smtClean="0"/>
            <a:t>High Level Feature</a:t>
          </a:r>
          <a:endParaRPr lang="zh-TW" altLang="en-US" sz="1400" dirty="0"/>
        </a:p>
      </dgm:t>
    </dgm:pt>
    <dgm:pt modelId="{F6A8B032-5994-4018-B5F9-A435D9E7996F}" type="parTrans" cxnId="{0134BB19-37C3-4993-A7E1-8995725EF7E9}">
      <dgm:prSet/>
      <dgm:spPr/>
      <dgm:t>
        <a:bodyPr/>
        <a:lstStyle/>
        <a:p>
          <a:endParaRPr lang="zh-TW" altLang="en-US" sz="1400"/>
        </a:p>
      </dgm:t>
    </dgm:pt>
    <dgm:pt modelId="{AF6B1CE2-FA0D-444F-8838-2EADF133C8DF}" type="sibTrans" cxnId="{0134BB19-37C3-4993-A7E1-8995725EF7E9}">
      <dgm:prSet/>
      <dgm:spPr/>
      <dgm:t>
        <a:bodyPr/>
        <a:lstStyle/>
        <a:p>
          <a:endParaRPr lang="zh-TW" altLang="en-US" sz="1400"/>
        </a:p>
      </dgm:t>
    </dgm:pt>
    <dgm:pt modelId="{2F5DC15E-F51C-483B-841D-C0E6EE0070CD}">
      <dgm:prSet phldrT="[文字]" custT="1"/>
      <dgm:spPr/>
      <dgm:t>
        <a:bodyPr/>
        <a:lstStyle/>
        <a:p>
          <a:r>
            <a:rPr lang="en-US" altLang="zh-TW" sz="1400" dirty="0" smtClean="0"/>
            <a:t>Intermediate Level Feature</a:t>
          </a:r>
          <a:endParaRPr lang="zh-TW" altLang="en-US" sz="1400" dirty="0"/>
        </a:p>
      </dgm:t>
    </dgm:pt>
    <dgm:pt modelId="{5519EDDF-5416-4704-9B20-DA7BBED12CEF}" type="parTrans" cxnId="{CD7C3D2A-5C94-40B0-8C18-E8B5082C90C8}">
      <dgm:prSet/>
      <dgm:spPr/>
      <dgm:t>
        <a:bodyPr/>
        <a:lstStyle/>
        <a:p>
          <a:endParaRPr lang="zh-TW" altLang="en-US" sz="1400"/>
        </a:p>
      </dgm:t>
    </dgm:pt>
    <dgm:pt modelId="{5ADF03E3-B591-46B9-BA64-AB7BAE5E6870}" type="sibTrans" cxnId="{CD7C3D2A-5C94-40B0-8C18-E8B5082C90C8}">
      <dgm:prSet/>
      <dgm:spPr/>
      <dgm:t>
        <a:bodyPr/>
        <a:lstStyle/>
        <a:p>
          <a:endParaRPr lang="zh-TW" altLang="en-US" sz="1400"/>
        </a:p>
      </dgm:t>
    </dgm:pt>
    <dgm:pt modelId="{16BC3FFB-5B91-486E-873D-8976984F4559}">
      <dgm:prSet phldrT="[文字]" custT="1"/>
      <dgm:spPr/>
      <dgm:t>
        <a:bodyPr/>
        <a:lstStyle/>
        <a:p>
          <a:r>
            <a:rPr lang="en-US" altLang="zh-TW" sz="1400" dirty="0" smtClean="0"/>
            <a:t>Low Level Feature</a:t>
          </a:r>
          <a:endParaRPr lang="zh-TW" altLang="en-US" sz="1400" dirty="0"/>
        </a:p>
      </dgm:t>
    </dgm:pt>
    <dgm:pt modelId="{802946BF-2838-4314-860F-B5A59999F1B0}" type="parTrans" cxnId="{777AF3F0-010E-459A-9C90-CF2C24E44798}">
      <dgm:prSet/>
      <dgm:spPr/>
      <dgm:t>
        <a:bodyPr/>
        <a:lstStyle/>
        <a:p>
          <a:endParaRPr lang="zh-TW" altLang="en-US" sz="1400"/>
        </a:p>
      </dgm:t>
    </dgm:pt>
    <dgm:pt modelId="{705C23A2-0D2A-4866-B4E0-AA679E0FE176}" type="sibTrans" cxnId="{777AF3F0-010E-459A-9C90-CF2C24E44798}">
      <dgm:prSet/>
      <dgm:spPr/>
      <dgm:t>
        <a:bodyPr/>
        <a:lstStyle/>
        <a:p>
          <a:endParaRPr lang="zh-TW" altLang="en-US" sz="1400"/>
        </a:p>
      </dgm:t>
    </dgm:pt>
    <dgm:pt modelId="{B394E191-F90E-4620-81D0-CD92465CCCFB}" type="pres">
      <dgm:prSet presAssocID="{CA4B4CC5-597C-4F8C-AC3A-D1143FC79709}" presName="Name0" presStyleCnt="0">
        <dgm:presLayoutVars>
          <dgm:dir/>
          <dgm:animLvl val="lvl"/>
          <dgm:resizeHandles val="exact"/>
        </dgm:presLayoutVars>
      </dgm:prSet>
      <dgm:spPr/>
    </dgm:pt>
    <dgm:pt modelId="{E992C167-7868-4934-BB1E-3CC17F6F8281}" type="pres">
      <dgm:prSet presAssocID="{809AB958-A2C3-4F96-8D91-7B97A6D09E67}" presName="Name8" presStyleCnt="0"/>
      <dgm:spPr/>
    </dgm:pt>
    <dgm:pt modelId="{085C39B8-CB6C-4462-ADF8-2D77599ABFBF}" type="pres">
      <dgm:prSet presAssocID="{809AB958-A2C3-4F96-8D91-7B97A6D09E67}" presName="level" presStyleLbl="node1" presStyleIdx="0" presStyleCnt="3" custScaleY="12740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DDC01A-DFF2-4CD9-BD53-A04B953F2552}" type="pres">
      <dgm:prSet presAssocID="{809AB958-A2C3-4F96-8D91-7B97A6D09E6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8E11D4-C5C4-44AC-BCC0-AFC2E706EBF1}" type="pres">
      <dgm:prSet presAssocID="{2F5DC15E-F51C-483B-841D-C0E6EE0070CD}" presName="Name8" presStyleCnt="0"/>
      <dgm:spPr/>
    </dgm:pt>
    <dgm:pt modelId="{E2A2CF6C-E393-4B99-B73F-A72963D909E2}" type="pres">
      <dgm:prSet presAssocID="{2F5DC15E-F51C-483B-841D-C0E6EE0070CD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928A3C-0812-41B3-B153-F99C63421578}" type="pres">
      <dgm:prSet presAssocID="{2F5DC15E-F51C-483B-841D-C0E6EE0070C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9466CA-7CB3-4C04-89FB-688913F200E5}" type="pres">
      <dgm:prSet presAssocID="{16BC3FFB-5B91-486E-873D-8976984F4559}" presName="Name8" presStyleCnt="0"/>
      <dgm:spPr/>
    </dgm:pt>
    <dgm:pt modelId="{AFF4C166-C42C-4100-8481-938B978A72FE}" type="pres">
      <dgm:prSet presAssocID="{16BC3FFB-5B91-486E-873D-8976984F455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2B29A3-3DCE-49A5-BCDE-B9FDC5FCBF43}" type="pres">
      <dgm:prSet presAssocID="{16BC3FFB-5B91-486E-873D-8976984F45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1CC05B-BE0E-4C0F-8818-947F9C1E91C6}" type="presOf" srcId="{16BC3FFB-5B91-486E-873D-8976984F4559}" destId="{BF2B29A3-3DCE-49A5-BCDE-B9FDC5FCBF43}" srcOrd="1" destOrd="0" presId="urn:microsoft.com/office/officeart/2005/8/layout/pyramid1"/>
    <dgm:cxn modelId="{777AF3F0-010E-459A-9C90-CF2C24E44798}" srcId="{CA4B4CC5-597C-4F8C-AC3A-D1143FC79709}" destId="{16BC3FFB-5B91-486E-873D-8976984F4559}" srcOrd="2" destOrd="0" parTransId="{802946BF-2838-4314-860F-B5A59999F1B0}" sibTransId="{705C23A2-0D2A-4866-B4E0-AA679E0FE176}"/>
    <dgm:cxn modelId="{0134BB19-37C3-4993-A7E1-8995725EF7E9}" srcId="{CA4B4CC5-597C-4F8C-AC3A-D1143FC79709}" destId="{809AB958-A2C3-4F96-8D91-7B97A6D09E67}" srcOrd="0" destOrd="0" parTransId="{F6A8B032-5994-4018-B5F9-A435D9E7996F}" sibTransId="{AF6B1CE2-FA0D-444F-8838-2EADF133C8DF}"/>
    <dgm:cxn modelId="{CD7C3D2A-5C94-40B0-8C18-E8B5082C90C8}" srcId="{CA4B4CC5-597C-4F8C-AC3A-D1143FC79709}" destId="{2F5DC15E-F51C-483B-841D-C0E6EE0070CD}" srcOrd="1" destOrd="0" parTransId="{5519EDDF-5416-4704-9B20-DA7BBED12CEF}" sibTransId="{5ADF03E3-B591-46B9-BA64-AB7BAE5E6870}"/>
    <dgm:cxn modelId="{F5A4101D-23E1-434B-BA0A-8AFE5368EE3B}" type="presOf" srcId="{2F5DC15E-F51C-483B-841D-C0E6EE0070CD}" destId="{AA928A3C-0812-41B3-B153-F99C63421578}" srcOrd="1" destOrd="0" presId="urn:microsoft.com/office/officeart/2005/8/layout/pyramid1"/>
    <dgm:cxn modelId="{B6164927-4404-4D38-BA7A-A376ADAF4DED}" type="presOf" srcId="{CA4B4CC5-597C-4F8C-AC3A-D1143FC79709}" destId="{B394E191-F90E-4620-81D0-CD92465CCCFB}" srcOrd="0" destOrd="0" presId="urn:microsoft.com/office/officeart/2005/8/layout/pyramid1"/>
    <dgm:cxn modelId="{81177F42-69BA-4272-A37E-F4B8340AE086}" type="presOf" srcId="{16BC3FFB-5B91-486E-873D-8976984F4559}" destId="{AFF4C166-C42C-4100-8481-938B978A72FE}" srcOrd="0" destOrd="0" presId="urn:microsoft.com/office/officeart/2005/8/layout/pyramid1"/>
    <dgm:cxn modelId="{A0AF1102-1337-4EAA-8736-A3805E9191AD}" type="presOf" srcId="{809AB958-A2C3-4F96-8D91-7B97A6D09E67}" destId="{7ADDC01A-DFF2-4CD9-BD53-A04B953F2552}" srcOrd="1" destOrd="0" presId="urn:microsoft.com/office/officeart/2005/8/layout/pyramid1"/>
    <dgm:cxn modelId="{C550CE73-C743-46B6-8F6B-195643070C46}" type="presOf" srcId="{2F5DC15E-F51C-483B-841D-C0E6EE0070CD}" destId="{E2A2CF6C-E393-4B99-B73F-A72963D909E2}" srcOrd="0" destOrd="0" presId="urn:microsoft.com/office/officeart/2005/8/layout/pyramid1"/>
    <dgm:cxn modelId="{31340946-C700-4CEA-9DA8-DAD6A84392DA}" type="presOf" srcId="{809AB958-A2C3-4F96-8D91-7B97A6D09E67}" destId="{085C39B8-CB6C-4462-ADF8-2D77599ABFBF}" srcOrd="0" destOrd="0" presId="urn:microsoft.com/office/officeart/2005/8/layout/pyramid1"/>
    <dgm:cxn modelId="{F63195DF-AB17-4847-9410-3780A0265971}" type="presParOf" srcId="{B394E191-F90E-4620-81D0-CD92465CCCFB}" destId="{E992C167-7868-4934-BB1E-3CC17F6F8281}" srcOrd="0" destOrd="0" presId="urn:microsoft.com/office/officeart/2005/8/layout/pyramid1"/>
    <dgm:cxn modelId="{B0A1105A-3641-4FFA-82BA-826EE6B5265F}" type="presParOf" srcId="{E992C167-7868-4934-BB1E-3CC17F6F8281}" destId="{085C39B8-CB6C-4462-ADF8-2D77599ABFBF}" srcOrd="0" destOrd="0" presId="urn:microsoft.com/office/officeart/2005/8/layout/pyramid1"/>
    <dgm:cxn modelId="{463CA2C4-7A03-4848-A559-8E397F6286A9}" type="presParOf" srcId="{E992C167-7868-4934-BB1E-3CC17F6F8281}" destId="{7ADDC01A-DFF2-4CD9-BD53-A04B953F2552}" srcOrd="1" destOrd="0" presId="urn:microsoft.com/office/officeart/2005/8/layout/pyramid1"/>
    <dgm:cxn modelId="{E18AFACF-2BC5-42FC-8D6D-4F5F17B40DB7}" type="presParOf" srcId="{B394E191-F90E-4620-81D0-CD92465CCCFB}" destId="{F78E11D4-C5C4-44AC-BCC0-AFC2E706EBF1}" srcOrd="1" destOrd="0" presId="urn:microsoft.com/office/officeart/2005/8/layout/pyramid1"/>
    <dgm:cxn modelId="{C9077AAE-4DA0-4AAC-B0B1-8D3B9526530E}" type="presParOf" srcId="{F78E11D4-C5C4-44AC-BCC0-AFC2E706EBF1}" destId="{E2A2CF6C-E393-4B99-B73F-A72963D909E2}" srcOrd="0" destOrd="0" presId="urn:microsoft.com/office/officeart/2005/8/layout/pyramid1"/>
    <dgm:cxn modelId="{04F63549-B940-4EC2-BA32-BB6021B8257E}" type="presParOf" srcId="{F78E11D4-C5C4-44AC-BCC0-AFC2E706EBF1}" destId="{AA928A3C-0812-41B3-B153-F99C63421578}" srcOrd="1" destOrd="0" presId="urn:microsoft.com/office/officeart/2005/8/layout/pyramid1"/>
    <dgm:cxn modelId="{00FDEF00-AAF4-44EF-9ED2-0123B63F3CA7}" type="presParOf" srcId="{B394E191-F90E-4620-81D0-CD92465CCCFB}" destId="{899466CA-7CB3-4C04-89FB-688913F200E5}" srcOrd="2" destOrd="0" presId="urn:microsoft.com/office/officeart/2005/8/layout/pyramid1"/>
    <dgm:cxn modelId="{58C8C2EE-A895-42A1-97FC-7F67CB36E932}" type="presParOf" srcId="{899466CA-7CB3-4C04-89FB-688913F200E5}" destId="{AFF4C166-C42C-4100-8481-938B978A72FE}" srcOrd="0" destOrd="0" presId="urn:microsoft.com/office/officeart/2005/8/layout/pyramid1"/>
    <dgm:cxn modelId="{97FB0CFA-DE18-4A33-AF36-FF37048BADC4}" type="presParOf" srcId="{899466CA-7CB3-4C04-89FB-688913F200E5}" destId="{BF2B29A3-3DCE-49A5-BCDE-B9FDC5FCBF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2BAF0-6B64-41FC-A749-35A31DBBEC80}">
      <dsp:nvSpPr>
        <dsp:cNvPr id="0" name=""/>
        <dsp:cNvSpPr/>
      </dsp:nvSpPr>
      <dsp:spPr>
        <a:xfrm>
          <a:off x="563437" y="0"/>
          <a:ext cx="6385621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E751F6-0A3B-4D72-8B17-8B6F1F096053}">
      <dsp:nvSpPr>
        <dsp:cNvPr id="0" name=""/>
        <dsp:cNvSpPr/>
      </dsp:nvSpPr>
      <dsp:spPr>
        <a:xfrm>
          <a:off x="2200" y="1219199"/>
          <a:ext cx="1324957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Input</a:t>
          </a:r>
          <a:endParaRPr lang="zh-TW" altLang="en-US" sz="1400" kern="1200" dirty="0"/>
        </a:p>
      </dsp:txBody>
      <dsp:txXfrm>
        <a:off x="66879" y="1283878"/>
        <a:ext cx="1195599" cy="1496242"/>
      </dsp:txXfrm>
    </dsp:sp>
    <dsp:sp modelId="{121BD57A-ECE4-47F9-979C-0C785C93041F}">
      <dsp:nvSpPr>
        <dsp:cNvPr id="0" name=""/>
        <dsp:cNvSpPr/>
      </dsp:nvSpPr>
      <dsp:spPr>
        <a:xfrm>
          <a:off x="1547985" y="1219199"/>
          <a:ext cx="1324957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Preprocessing</a:t>
          </a:r>
          <a:endParaRPr lang="zh-TW" altLang="en-US" sz="1400" kern="1200" dirty="0"/>
        </a:p>
      </dsp:txBody>
      <dsp:txXfrm>
        <a:off x="1612664" y="1283878"/>
        <a:ext cx="1195599" cy="1496242"/>
      </dsp:txXfrm>
    </dsp:sp>
    <dsp:sp modelId="{47B0CAD6-0471-4A5B-89CB-E293CBF455EB}">
      <dsp:nvSpPr>
        <dsp:cNvPr id="0" name=""/>
        <dsp:cNvSpPr/>
      </dsp:nvSpPr>
      <dsp:spPr>
        <a:xfrm>
          <a:off x="3093769" y="1219199"/>
          <a:ext cx="1324957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Feature extraction</a:t>
          </a:r>
          <a:endParaRPr lang="zh-TW" altLang="en-US" sz="1400" kern="1200" dirty="0"/>
        </a:p>
      </dsp:txBody>
      <dsp:txXfrm>
        <a:off x="3158448" y="1283878"/>
        <a:ext cx="1195599" cy="1496242"/>
      </dsp:txXfrm>
    </dsp:sp>
    <dsp:sp modelId="{EDDFC6B5-C9C1-491F-BEC8-52EC0AF015A7}">
      <dsp:nvSpPr>
        <dsp:cNvPr id="0" name=""/>
        <dsp:cNvSpPr/>
      </dsp:nvSpPr>
      <dsp:spPr>
        <a:xfrm>
          <a:off x="4639553" y="1219199"/>
          <a:ext cx="1324957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Classification / Clustering</a:t>
          </a:r>
          <a:endParaRPr lang="zh-TW" altLang="en-US" sz="1400" kern="1200" dirty="0"/>
        </a:p>
      </dsp:txBody>
      <dsp:txXfrm>
        <a:off x="4704232" y="1283878"/>
        <a:ext cx="1195599" cy="1496242"/>
      </dsp:txXfrm>
    </dsp:sp>
    <dsp:sp modelId="{CAA2D608-3ECB-46A5-A719-11FDBBAB36E2}">
      <dsp:nvSpPr>
        <dsp:cNvPr id="0" name=""/>
        <dsp:cNvSpPr/>
      </dsp:nvSpPr>
      <dsp:spPr>
        <a:xfrm>
          <a:off x="6185337" y="1219199"/>
          <a:ext cx="1324957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Output</a:t>
          </a:r>
          <a:endParaRPr lang="zh-TW" altLang="en-US" sz="1400" kern="1200" dirty="0"/>
        </a:p>
      </dsp:txBody>
      <dsp:txXfrm>
        <a:off x="6250016" y="1283878"/>
        <a:ext cx="1195599" cy="1496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C39B8-CB6C-4462-ADF8-2D77599ABFBF}">
      <dsp:nvSpPr>
        <dsp:cNvPr id="0" name=""/>
        <dsp:cNvSpPr/>
      </dsp:nvSpPr>
      <dsp:spPr>
        <a:xfrm>
          <a:off x="1095895" y="0"/>
          <a:ext cx="1396269" cy="930846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High Level Feature</a:t>
          </a:r>
          <a:endParaRPr lang="zh-TW" altLang="en-US" sz="1400" kern="1200" dirty="0"/>
        </a:p>
      </dsp:txBody>
      <dsp:txXfrm>
        <a:off x="1095895" y="0"/>
        <a:ext cx="1396269" cy="930846"/>
      </dsp:txXfrm>
    </dsp:sp>
    <dsp:sp modelId="{E2A2CF6C-E393-4B99-B73F-A72963D909E2}">
      <dsp:nvSpPr>
        <dsp:cNvPr id="0" name=""/>
        <dsp:cNvSpPr/>
      </dsp:nvSpPr>
      <dsp:spPr>
        <a:xfrm>
          <a:off x="547947" y="930846"/>
          <a:ext cx="2492164" cy="730596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Intermediate Level Feature</a:t>
          </a:r>
          <a:endParaRPr lang="zh-TW" altLang="en-US" sz="1400" kern="1200" dirty="0"/>
        </a:p>
      </dsp:txBody>
      <dsp:txXfrm>
        <a:off x="984076" y="930846"/>
        <a:ext cx="1619907" cy="730596"/>
      </dsp:txXfrm>
    </dsp:sp>
    <dsp:sp modelId="{AFF4C166-C42C-4100-8481-938B978A72FE}">
      <dsp:nvSpPr>
        <dsp:cNvPr id="0" name=""/>
        <dsp:cNvSpPr/>
      </dsp:nvSpPr>
      <dsp:spPr>
        <a:xfrm>
          <a:off x="0" y="1661443"/>
          <a:ext cx="3588060" cy="730596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Low Level Feature</a:t>
          </a:r>
          <a:endParaRPr lang="zh-TW" altLang="en-US" sz="1400" kern="1200" dirty="0"/>
        </a:p>
      </dsp:txBody>
      <dsp:txXfrm>
        <a:off x="627910" y="1661443"/>
        <a:ext cx="2332239" cy="730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A11C-CAAC-47E3-B067-A432FBCB9179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F8CE-B57D-45BD-B292-F031FE20B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DA47-271E-4F4C-AD79-5179D28F70DA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5FC5-7D07-4BD5-A034-108169357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8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5%B7%AE%E8%B7%9D&amp;action=edit&amp;redlink=1" TargetMode="External"/><Relationship Id="rId3" Type="http://schemas.openxmlformats.org/officeDocument/2006/relationships/hyperlink" Target="https://zh.wikipedia.org/wiki/%E6%9C%BA%E5%99%A8%E5%AD%A6%E4%B9%A0" TargetMode="External"/><Relationship Id="rId7" Type="http://schemas.openxmlformats.org/officeDocument/2006/relationships/hyperlink" Target="https://zh.wikipedia.org/wiki/%E5%AD%A6%E4%B9%A0" TargetMode="External"/><Relationship Id="rId12" Type="http://schemas.openxmlformats.org/officeDocument/2006/relationships/hyperlink" Target="https://zh.wikipedia.org/wiki/%E8%A6%8F%E5%89%8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6%95%B0%E6%8D%AE" TargetMode="External"/><Relationship Id="rId11" Type="http://schemas.openxmlformats.org/officeDocument/2006/relationships/hyperlink" Target="https://zh.wikipedia.org/w/index.php?title=%E8%83%BD%E5%8A%9B&amp;action=edit&amp;redlink=1" TargetMode="External"/><Relationship Id="rId5" Type="http://schemas.openxmlformats.org/officeDocument/2006/relationships/hyperlink" Target="https://zh.wikipedia.org/wiki/%E6%A0%B7%E5%93%81" TargetMode="External"/><Relationship Id="rId10" Type="http://schemas.openxmlformats.org/officeDocument/2006/relationships/hyperlink" Target="https://zh.wikipedia.org/wiki/%E6%8E%A8%E7%90%86" TargetMode="External"/><Relationship Id="rId4" Type="http://schemas.openxmlformats.org/officeDocument/2006/relationships/hyperlink" Target="https://zh.wikipedia.org/wiki/%E6%A8%A1%E5%9E%8B" TargetMode="External"/><Relationship Id="rId9" Type="http://schemas.openxmlformats.org/officeDocument/2006/relationships/hyperlink" Target="https://zh.wikipedia.org/wiki/%E5%87%BD%E6%95%B0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4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教材要學會並搞懂、弄通</a:t>
            </a:r>
            <a:r>
              <a:rPr lang="en-US" altLang="zh-TW" dirty="0" smtClean="0"/>
              <a:t>(Generalize)</a:t>
            </a:r>
          </a:p>
          <a:p>
            <a:r>
              <a:rPr lang="zh-TW" altLang="en-US" dirty="0" smtClean="0"/>
              <a:t>否則連基礎都沒學通，就是</a:t>
            </a:r>
            <a:r>
              <a:rPr lang="en-US" altLang="zh-TW" dirty="0" err="1" smtClean="0"/>
              <a:t>under</a:t>
            </a:r>
            <a:r>
              <a:rPr lang="en-US" altLang="zh-TW" baseline="0" dirty="0" err="1" smtClean="0"/>
              <a:t>fitting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如果是死讀書，不會變通，就成了</a:t>
            </a:r>
            <a:r>
              <a:rPr lang="en-US" altLang="zh-TW" baseline="0" dirty="0" smtClean="0"/>
              <a:t>overfitting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中文</a:t>
            </a:r>
            <a:r>
              <a:rPr lang="en-US" altLang="zh-TW" dirty="0" smtClean="0"/>
              <a:t>Wiki] </a:t>
            </a:r>
            <a:r>
              <a:rPr lang="zh-TW" altLang="en-US" dirty="0" smtClean="0"/>
              <a:t>泛化誤差</a:t>
            </a:r>
            <a:r>
              <a:rPr lang="en-US" altLang="zh-TW" dirty="0" smtClean="0"/>
              <a:t>(Generalization error)</a:t>
            </a:r>
          </a:p>
          <a:p>
            <a:r>
              <a:rPr lang="zh-TW" altLang="zh-TW" dirty="0" smtClean="0">
                <a:effectLst/>
              </a:rPr>
              <a:t>一個</a:t>
            </a:r>
            <a:r>
              <a:rPr lang="zh-TW" altLang="zh-TW" dirty="0" smtClean="0">
                <a:effectLst/>
                <a:hlinkClick r:id="rId3" tooltip="機器學習"/>
              </a:rPr>
              <a:t>機器學習</a:t>
            </a:r>
            <a:r>
              <a:rPr lang="zh-TW" altLang="zh-TW" dirty="0" smtClean="0">
                <a:effectLst/>
                <a:hlinkClick r:id="rId4" tooltip="模型"/>
              </a:rPr>
              <a:t>模型</a:t>
            </a:r>
            <a:r>
              <a:rPr lang="zh-TW" altLang="zh-TW" dirty="0" smtClean="0">
                <a:effectLst/>
              </a:rPr>
              <a:t>的</a:t>
            </a:r>
            <a:r>
              <a:rPr lang="zh-TW" altLang="zh-TW" b="1" dirty="0" smtClean="0">
                <a:effectLst/>
              </a:rPr>
              <a:t>泛化誤差</a:t>
            </a:r>
            <a:r>
              <a:rPr lang="zh-TW" altLang="zh-TW" dirty="0" smtClean="0">
                <a:effectLst/>
              </a:rPr>
              <a:t>（Generalization error），是一個描述學生機器在從</a:t>
            </a:r>
            <a:r>
              <a:rPr lang="zh-TW" altLang="zh-TW" dirty="0" smtClean="0">
                <a:effectLst/>
                <a:hlinkClick r:id="rId5" tooltip="樣品"/>
              </a:rPr>
              <a:t>樣品</a:t>
            </a:r>
            <a:r>
              <a:rPr lang="zh-TW" altLang="zh-TW" dirty="0" smtClean="0">
                <a:effectLst/>
                <a:hlinkClick r:id="rId6" tooltip="數據"/>
              </a:rPr>
              <a:t>數據</a:t>
            </a:r>
            <a:r>
              <a:rPr lang="zh-TW" altLang="zh-TW" dirty="0" smtClean="0">
                <a:effectLst/>
              </a:rPr>
              <a:t>中</a:t>
            </a:r>
            <a:r>
              <a:rPr lang="zh-TW" altLang="zh-TW" dirty="0" smtClean="0">
                <a:effectLst/>
                <a:hlinkClick r:id="rId7" tooltip="學習"/>
              </a:rPr>
              <a:t>學習</a:t>
            </a:r>
            <a:r>
              <a:rPr lang="zh-TW" altLang="zh-TW" dirty="0" smtClean="0">
                <a:effectLst/>
              </a:rPr>
              <a:t>之後，離教師機器之間的</a:t>
            </a:r>
            <a:r>
              <a:rPr lang="zh-TW" altLang="zh-TW" dirty="0" smtClean="0">
                <a:effectLst/>
                <a:hlinkClick r:id="rId8" tooltip="差距（頁面不存在）"/>
              </a:rPr>
              <a:t>差距</a:t>
            </a:r>
            <a:r>
              <a:rPr lang="zh-TW" altLang="zh-TW" dirty="0" smtClean="0">
                <a:effectLst/>
              </a:rPr>
              <a:t>的</a:t>
            </a:r>
            <a:r>
              <a:rPr lang="zh-TW" altLang="zh-TW" dirty="0" smtClean="0">
                <a:effectLst/>
                <a:hlinkClick r:id="rId9" tooltip="函數"/>
              </a:rPr>
              <a:t>函數</a:t>
            </a:r>
            <a:r>
              <a:rPr lang="zh-TW" altLang="zh-TW" dirty="0" smtClean="0">
                <a:effectLst/>
              </a:rPr>
              <a:t>。使用這個名字是因為這個函數表明一個機器的</a:t>
            </a:r>
            <a:r>
              <a:rPr lang="zh-TW" altLang="zh-TW" dirty="0" smtClean="0">
                <a:effectLst/>
                <a:hlinkClick r:id="rId10" tooltip="推理"/>
              </a:rPr>
              <a:t>推理</a:t>
            </a:r>
            <a:r>
              <a:rPr lang="zh-TW" altLang="zh-TW" dirty="0" smtClean="0">
                <a:effectLst/>
                <a:hlinkClick r:id="rId11" tooltip="能力（頁面不存在）"/>
              </a:rPr>
              <a:t>能力</a:t>
            </a:r>
            <a:r>
              <a:rPr lang="zh-TW" altLang="zh-TW" dirty="0" smtClean="0">
                <a:effectLst/>
              </a:rPr>
              <a:t>，即從樣品數據中推導出的</a:t>
            </a:r>
            <a:r>
              <a:rPr lang="zh-TW" altLang="zh-TW" dirty="0" smtClean="0">
                <a:effectLst/>
                <a:hlinkClick r:id="rId12" tooltip="規則"/>
              </a:rPr>
              <a:t>規則</a:t>
            </a:r>
            <a:r>
              <a:rPr lang="zh-TW" altLang="zh-TW" dirty="0" smtClean="0">
                <a:effectLst/>
              </a:rPr>
              <a:t>能夠適用於新的數據的能力。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2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西班語教學</a:t>
            </a:r>
            <a:endParaRPr lang="en-US" altLang="zh-TW" dirty="0" smtClean="0"/>
          </a:p>
          <a:p>
            <a:r>
              <a:rPr lang="en-US" altLang="zh-TW" dirty="0" err="1" smtClean="0"/>
              <a:t>Evaluación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Evaluation：估測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media </a:t>
            </a:r>
            <a:r>
              <a:rPr lang="en-US" altLang="zh-TW" dirty="0" err="1" smtClean="0"/>
              <a:t>aritmética</a:t>
            </a:r>
            <a:r>
              <a:rPr lang="zh-TW" altLang="en-US" dirty="0" smtClean="0"/>
              <a:t>：算術平均</a:t>
            </a:r>
            <a:endParaRPr lang="en-US" altLang="zh-TW" dirty="0" smtClean="0"/>
          </a:p>
          <a:p>
            <a:r>
              <a:rPr lang="en-US" altLang="zh-TW" dirty="0" smtClean="0"/>
              <a:t>media  = </a:t>
            </a:r>
            <a:r>
              <a:rPr lang="en-US" altLang="zh-TW" dirty="0" err="1" smtClean="0"/>
              <a:t>mean：平均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s-ES" altLang="zh-TW" dirty="0" smtClean="0"/>
              <a:t>clasificación = classification：分類</a:t>
            </a:r>
          </a:p>
          <a:p>
            <a:endParaRPr lang="es-ES" altLang="zh-TW" dirty="0" smtClean="0"/>
          </a:p>
          <a:p>
            <a:r>
              <a:rPr lang="es-ES" altLang="zh-TW" dirty="0" smtClean="0"/>
              <a:t>Prueba = Proof</a:t>
            </a:r>
          </a:p>
          <a:p>
            <a:r>
              <a:rPr lang="es-ES" altLang="zh-TW" dirty="0" smtClean="0"/>
              <a:t>Entrenamiento = Training</a:t>
            </a:r>
          </a:p>
          <a:p>
            <a:endParaRPr lang="es-ES" altLang="zh-TW" dirty="0" smtClean="0"/>
          </a:p>
          <a:p>
            <a:r>
              <a:rPr lang="es-ES" altLang="zh-TW" dirty="0" smtClean="0"/>
              <a:t>Datos = Data：資料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97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6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[Richard, 1987] Richard P. Lippmann. An Introduction' to Computing, IEEE ASSP MAGAZINE April, 1987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[Richard, 1987] Richard P. Lippmann. An Introduction' to Computing, IEEE ASSP MAGAZINE April, 1987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45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[Richard, 1987] Richard P. Lippmann. An Introduction' to Computing, IEEE ASSP MAGAZINE April, 1987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Traditional Machine Learning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2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Salmon (</a:t>
            </a:r>
            <a:r>
              <a:rPr lang="zh-TW" altLang="en-US" dirty="0" smtClean="0"/>
              <a:t>鮭魚</a:t>
            </a:r>
            <a:r>
              <a:rPr lang="en-US" altLang="zh-TW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Sea bass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黑鱸魚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LANDMARC</a:t>
            </a:r>
            <a:r>
              <a:rPr lang="zh-TW" altLang="en-US" dirty="0" smtClean="0"/>
              <a:t>論文的</a:t>
            </a:r>
            <a:r>
              <a:rPr lang="en-US" altLang="zh-TW" dirty="0" smtClean="0"/>
              <a:t>Figure 4. (a)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02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這頁是要講解有低級、中級、高級的特徵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0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Liu, J. J., Xu, W., Huang, M. C.,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Alshurafa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N.,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Sarrafzadeh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N., &amp;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Yadegar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</a:t>
            </a:r>
          </a:p>
          <a:p>
            <a:r>
              <a:rPr lang="en-US" altLang="zh-TW" dirty="0" smtClean="0"/>
              <a:t>Sleep posture analysis using a dense pressure sensitive bedsheet,</a:t>
            </a:r>
          </a:p>
          <a:p>
            <a:r>
              <a:rPr lang="en-US" altLang="zh-TW" dirty="0" smtClean="0"/>
              <a:t>Pervasive and Mobile Computing, Volume 10, Part A, February 2014, Pages 34-50, ISSN 1574-1192, https://doi.org/10.1016/j.pmcj.2013.10.008.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9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Iris </a:t>
            </a:r>
            <a:r>
              <a:rPr lang="zh-TW" altLang="en-US" dirty="0" smtClean="0"/>
              <a:t>資料集是在圖型識別領域中，最常被引用到的資料集之一，此資料集包含鳶尾花的資料，特性如下： </a:t>
            </a:r>
            <a:endParaRPr lang="en-US" altLang="zh-TW" dirty="0" smtClean="0"/>
          </a:p>
          <a:p>
            <a:r>
              <a:rPr lang="zh-TW" altLang="en-US" dirty="0" smtClean="0"/>
              <a:t>共有三種鳶尾花的品種</a:t>
            </a:r>
            <a:r>
              <a:rPr lang="en-US" altLang="zh-TW" dirty="0" smtClean="0"/>
              <a:t>(Iris 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, Iris </a:t>
            </a:r>
            <a:r>
              <a:rPr lang="en-US" altLang="zh-TW" dirty="0" err="1" smtClean="0"/>
              <a:t>Versicolour</a:t>
            </a:r>
            <a:r>
              <a:rPr lang="en-US" altLang="zh-TW" dirty="0" smtClean="0"/>
              <a:t>, Iris </a:t>
            </a:r>
            <a:r>
              <a:rPr lang="en-US" altLang="zh-TW" dirty="0" err="1" smtClean="0"/>
              <a:t>Virginica</a:t>
            </a:r>
            <a:r>
              <a:rPr lang="en-US" altLang="zh-TW" dirty="0" smtClean="0"/>
              <a:t>) </a:t>
            </a:r>
          </a:p>
          <a:p>
            <a:r>
              <a:rPr lang="zh-TW" altLang="en-US" dirty="0" smtClean="0"/>
              <a:t>共有四個數值特徵值</a:t>
            </a:r>
            <a:r>
              <a:rPr lang="en-US" altLang="zh-TW" dirty="0" smtClean="0"/>
              <a:t>: </a:t>
            </a:r>
            <a:r>
              <a:rPr lang="zh-TW" altLang="en-US" dirty="0" smtClean="0"/>
              <a:t>鳶尾花的「萼片長」、「萼片寬」、「花瓣長」、「花瓣寬」 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9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Double Cross Validation</a:t>
            </a:r>
          </a:p>
          <a:p>
            <a:r>
              <a:rPr lang="en-US" altLang="zh-TW" dirty="0" smtClean="0"/>
              <a:t>	training 50%, testing 50%, </a:t>
            </a:r>
            <a:r>
              <a:rPr lang="zh-TW" altLang="en-US" dirty="0" smtClean="0"/>
              <a:t>測試完畢之後互相交換</a:t>
            </a:r>
          </a:p>
          <a:p>
            <a:r>
              <a:rPr lang="zh-TW" altLang="en-US" dirty="0" smtClean="0"/>
              <a:t>	運算量比較少</a:t>
            </a:r>
          </a:p>
          <a:p>
            <a:r>
              <a:rPr lang="zh-TW" altLang="en-US" dirty="0" smtClean="0"/>
              <a:t>	比起單純的</a:t>
            </a:r>
            <a:r>
              <a:rPr lang="en-US" altLang="zh-TW" dirty="0" smtClean="0"/>
              <a:t>Training-Testing</a:t>
            </a:r>
            <a:r>
              <a:rPr lang="zh-TW" altLang="en-US" dirty="0" smtClean="0"/>
              <a:t>來說稍微有說服力，不過常常會發生兩組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結果大不同。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K-Fold Cross Validation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分成</a:t>
            </a:r>
            <a:r>
              <a:rPr lang="en-US" altLang="zh-TW" dirty="0" smtClean="0"/>
              <a:t>K</a:t>
            </a:r>
            <a:r>
              <a:rPr lang="zh-TW" altLang="en-US" dirty="0" smtClean="0"/>
              <a:t>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K-1</a:t>
            </a:r>
            <a:r>
              <a:rPr lang="zh-TW" altLang="en-US" dirty="0" smtClean="0"/>
              <a:t>組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，作 </a:t>
            </a:r>
            <a:r>
              <a:rPr lang="en-US" altLang="zh-TW" dirty="0" smtClean="0"/>
              <a:t>k</a:t>
            </a:r>
            <a:r>
              <a:rPr lang="zh-TW" altLang="en-US" dirty="0" smtClean="0"/>
              <a:t>次取平均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leave-one-out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其實就是</a:t>
            </a:r>
            <a:r>
              <a:rPr lang="en-US" altLang="zh-TW" dirty="0" smtClean="0"/>
              <a:t>N-Fold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N-1</a:t>
            </a:r>
            <a:r>
              <a:rPr lang="zh-TW" altLang="en-US" dirty="0" smtClean="0"/>
              <a:t>組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，作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次取平均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三種方式各有優缺點，主要的考量是</a:t>
            </a:r>
            <a:r>
              <a:rPr lang="en-US" altLang="zh-TW" dirty="0" smtClean="0"/>
              <a:t>training set</a:t>
            </a:r>
            <a:r>
              <a:rPr lang="zh-TW" altLang="en-US" dirty="0" smtClean="0"/>
              <a:t>的資訊是否能正確被擷取，以及計算量的問題，</a:t>
            </a:r>
          </a:p>
          <a:p>
            <a:r>
              <a:rPr lang="en-US" altLang="zh-TW" dirty="0" smtClean="0"/>
              <a:t>D-CV</a:t>
            </a:r>
            <a:r>
              <a:rPr lang="zh-TW" altLang="en-US" dirty="0" smtClean="0"/>
              <a:t>適合</a:t>
            </a:r>
            <a:r>
              <a:rPr lang="en-US" altLang="zh-TW" dirty="0" smtClean="0"/>
              <a:t>training set</a:t>
            </a:r>
            <a:r>
              <a:rPr lang="zh-TW" altLang="en-US" dirty="0" smtClean="0"/>
              <a:t>非常多的時候，因為</a:t>
            </a:r>
            <a:r>
              <a:rPr lang="en-US" altLang="zh-TW" dirty="0" smtClean="0"/>
              <a:t>60%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training data</a:t>
            </a:r>
            <a:r>
              <a:rPr lang="zh-TW" altLang="en-US" dirty="0" smtClean="0"/>
              <a:t>在大量資料時比較能保證他涵蓋了所有特性。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K-Fold</a:t>
            </a:r>
            <a:r>
              <a:rPr lang="zh-TW" altLang="en-US" dirty="0" smtClean="0"/>
              <a:t>則是折衷，當資料少時可以使用</a:t>
            </a:r>
            <a:r>
              <a:rPr lang="en-US" altLang="zh-TW" dirty="0" smtClean="0"/>
              <a:t>K-fold</a:t>
            </a:r>
            <a:r>
              <a:rPr lang="zh-TW" altLang="en-US" dirty="0" smtClean="0"/>
              <a:t>來增加公信力，但是</a:t>
            </a:r>
            <a:r>
              <a:rPr lang="en-US" altLang="zh-TW" dirty="0" smtClean="0"/>
              <a:t>K</a:t>
            </a:r>
            <a:r>
              <a:rPr lang="zh-TW" altLang="en-US" dirty="0" smtClean="0"/>
              <a:t>要取多少便要參考計算量來決定。 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LOOCV</a:t>
            </a:r>
            <a:r>
              <a:rPr lang="zh-TW" altLang="en-US" dirty="0" smtClean="0"/>
              <a:t>則是在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非常少時最好的方式。因為這種方式去除了</a:t>
            </a:r>
            <a:r>
              <a:rPr lang="en-US" altLang="zh-TW" dirty="0" smtClean="0"/>
              <a:t>training data</a:t>
            </a:r>
            <a:r>
              <a:rPr lang="zh-TW" altLang="en-US" dirty="0" smtClean="0"/>
              <a:t>分群時產生的不確定因素，換個</a:t>
            </a:r>
          </a:p>
          <a:p>
            <a:r>
              <a:rPr lang="zh-TW" altLang="en-US" dirty="0" smtClean="0"/>
              <a:t>方式說就是，最不容易造假。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5FC5-7D07-4BD5-A034-10816935747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5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D5F714-C34C-4EC9-89FD-D85C20A4E6CC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11" y="13822"/>
            <a:ext cx="1664889" cy="9792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4920"/>
            <a:ext cx="770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b="1" kern="0" dirty="0">
                <a:solidFill>
                  <a:prstClr val="white">
                    <a:lumMod val="65000"/>
                  </a:prstClr>
                </a:solidFill>
              </a:rPr>
              <a:t>Department of Electronic </a:t>
            </a:r>
            <a:r>
              <a:rPr lang="en-US" altLang="zh-TW" b="1" kern="0" dirty="0" smtClean="0">
                <a:solidFill>
                  <a:prstClr val="white">
                    <a:lumMod val="65000"/>
                  </a:prstClr>
                </a:solidFill>
              </a:rPr>
              <a:t>Engineering / 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Context-Aware Applications Laboratory</a:t>
            </a:r>
          </a:p>
        </p:txBody>
      </p:sp>
    </p:spTree>
    <p:extLst>
      <p:ext uri="{BB962C8B-B14F-4D97-AF65-F5344CB8AC3E}">
        <p14:creationId xmlns:p14="http://schemas.microsoft.com/office/powerpoint/2010/main" val="260566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A5C1-62B1-4101-8597-1EB0DE649FEB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4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D0A12E-4D0D-472E-BFCF-2D00D100FAB4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D5F714-C34C-4EC9-89FD-D85C20A4E6CC}" type="datetime1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111" y="13822"/>
            <a:ext cx="1664889" cy="9792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4920"/>
            <a:ext cx="770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Department of Electronic 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Engineering / 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Context-Aware Applications Laboratory</a:t>
            </a:r>
          </a:p>
        </p:txBody>
      </p:sp>
    </p:spTree>
    <p:extLst>
      <p:ext uri="{BB962C8B-B14F-4D97-AF65-F5344CB8AC3E}">
        <p14:creationId xmlns:p14="http://schemas.microsoft.com/office/powerpoint/2010/main" val="366651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68C85-5117-4313-AD3A-C5E5AD87FAEC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3257" y="1"/>
            <a:ext cx="1667487" cy="9807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4920"/>
            <a:ext cx="770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Department of Electronic Engineering / 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Context-Aware Applications Laboratory</a:t>
            </a:r>
          </a:p>
        </p:txBody>
      </p:sp>
    </p:spTree>
    <p:extLst>
      <p:ext uri="{BB962C8B-B14F-4D97-AF65-F5344CB8AC3E}">
        <p14:creationId xmlns:p14="http://schemas.microsoft.com/office/powerpoint/2010/main" val="347560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4D75B-07D7-4A21-AE2F-E41F3FF3C260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75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404E8-450B-4730-B3CD-7CDC0AF5247B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81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C1EF3-CF15-4FD3-9274-226FD660E39F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644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600DE4-18D2-461E-906E-E25351E3DA10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4A30E-3F72-4CCA-B9B3-8817E606A62A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777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D92D62-2FA1-4355-9D0B-90C28DC7E13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90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8C85-5117-4313-AD3A-C5E5AD87FAEC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57" y="1"/>
            <a:ext cx="1667487" cy="9807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4920"/>
            <a:ext cx="770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Department of Electronic Engineering / 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Context-Aware Applications Laboratory</a:t>
            </a:r>
          </a:p>
        </p:txBody>
      </p:sp>
    </p:spTree>
    <p:extLst>
      <p:ext uri="{BB962C8B-B14F-4D97-AF65-F5344CB8AC3E}">
        <p14:creationId xmlns:p14="http://schemas.microsoft.com/office/powerpoint/2010/main" val="35710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58460-04B4-42A5-9DF5-B8590C18BE7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709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2A5C1-62B1-4101-8597-1EB0DE649FEB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89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0A12E-4D0D-472E-BFCF-2D00D100FAB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33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1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D75B-07D7-4A21-AE2F-E41F3FF3C260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86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D404E8-450B-4730-B3CD-7CDC0AF5247B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1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1C1EF3-CF15-4FD3-9274-226FD660E39F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416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DE4-18D2-461E-906E-E25351E3DA10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53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A30E-3F72-4CCA-B9B3-8817E606A62A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D62-2FA1-4355-9D0B-90C28DC7E135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54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858460-04B4-42A5-9DF5-B8590C18BE79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288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1FC43C-B366-4DB7-BF3C-9451EC9472EF}" type="datetime1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B17A80-5412-49C1-BB1F-DF5F29DF2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FC43C-B366-4DB7-BF3C-9451EC9472EF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69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emf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Feature &amp; training  </a:t>
            </a:r>
            <a:br>
              <a:rPr lang="en-US" altLang="zh-TW" dirty="0" smtClean="0"/>
            </a:br>
            <a:r>
              <a:rPr lang="en-US" altLang="zh-TW" dirty="0" smtClean="0"/>
              <a:t>before 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Dennis Kao &amp; Sky Chen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 vs. LDA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0" y="1630843"/>
            <a:ext cx="9144000" cy="5017980"/>
            <a:chOff x="0" y="1630843"/>
            <a:chExt cx="9144000" cy="501798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30843"/>
              <a:ext cx="9144000" cy="465638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248980" y="6433379"/>
              <a:ext cx="264604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800" dirty="0"/>
                <a:t>http://sebastianraschka.com/Articles/2014_python_lda.html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3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 </a:t>
            </a:r>
            <a:r>
              <a:rPr lang="en-US" altLang="zh-TW" dirty="0"/>
              <a:t>vs. </a:t>
            </a:r>
            <a:r>
              <a:rPr lang="en-US" altLang="zh-TW" dirty="0" smtClean="0"/>
              <a:t>LDA (Example)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348"/>
            <a:ext cx="9144000" cy="4555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8" y="1772816"/>
            <a:ext cx="4566758" cy="49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 vs. LDA (Example)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" y="2343654"/>
            <a:ext cx="4229581" cy="30088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29" y="2343654"/>
            <a:ext cx="4229581" cy="300889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876256" y="2564904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40352" y="2564904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1484783"/>
            <a:ext cx="5022095" cy="2442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096" y="5600087"/>
            <a:ext cx="4536504" cy="11919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897" y="3811427"/>
            <a:ext cx="4845036" cy="7539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731" y="1570804"/>
            <a:ext cx="3728070" cy="3667724"/>
          </a:xfrm>
          <a:prstGeom prst="rect">
            <a:avLst/>
          </a:prstGeom>
        </p:spPr>
      </p:pic>
      <p:sp>
        <p:nvSpPr>
          <p:cNvPr id="11" name="右大括弧 10"/>
          <p:cNvSpPr/>
          <p:nvPr/>
        </p:nvSpPr>
        <p:spPr>
          <a:xfrm>
            <a:off x="4602928" y="1844824"/>
            <a:ext cx="635867" cy="2720550"/>
          </a:xfrm>
          <a:prstGeom prst="rightBrace">
            <a:avLst>
              <a:gd name="adj1" fmla="val 85766"/>
              <a:gd name="adj2" fmla="val 51269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90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Mini-Batch=&gt; Batch Normalization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027"/>
            <a:ext cx="80867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Regression:</a:t>
            </a:r>
            <a:r>
              <a:rPr lang="zh-TW" altLang="en-US" dirty="0" smtClean="0"/>
              <a:t>提問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17A80-5412-49C1-BB1F-DF5F29DF2434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1691680" y="1988840"/>
            <a:ext cx="3887344" cy="449580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noise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en-US" altLang="zh-TW" dirty="0" smtClean="0"/>
              <a:t>noise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48777"/>
            <a:ext cx="3039392" cy="47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Overfitting Example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Football Player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2204864"/>
            <a:ext cx="9201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Leave-p-out cross-validation (</a:t>
            </a:r>
            <a:r>
              <a:rPr lang="en-US" altLang="zh-TW" dirty="0" err="1" smtClean="0"/>
              <a:t>LpO</a:t>
            </a:r>
            <a:r>
              <a:rPr lang="en-US" altLang="zh-TW" dirty="0" smtClean="0"/>
              <a:t> CV)</a:t>
            </a:r>
          </a:p>
          <a:p>
            <a:r>
              <a:rPr lang="en-US" altLang="zh-TW" dirty="0" smtClean="0"/>
              <a:t>Leave-one-out cross-validation (LOOCV)</a:t>
            </a:r>
            <a:endParaRPr lang="zh-TW" altLang="en-US" dirty="0" smtClean="0"/>
          </a:p>
          <a:p>
            <a:r>
              <a:rPr lang="en-US" altLang="zh-TW" i="1" dirty="0" smtClean="0"/>
              <a:t>k</a:t>
            </a:r>
            <a:r>
              <a:rPr lang="en-US" altLang="zh-TW" dirty="0" smtClean="0"/>
              <a:t>-fold cross-validation</a:t>
            </a:r>
          </a:p>
          <a:p>
            <a:pPr lvl="1"/>
            <a:r>
              <a:rPr lang="en-US" altLang="zh-TW" dirty="0" smtClean="0"/>
              <a:t>Double cross-validation</a:t>
            </a:r>
          </a:p>
          <a:p>
            <a:pPr lvl="1"/>
            <a:r>
              <a:rPr lang="en-US" altLang="zh-TW" dirty="0" smtClean="0"/>
              <a:t>4-fold / 10-fold</a:t>
            </a:r>
          </a:p>
          <a:p>
            <a:pPr lvl="1"/>
            <a:r>
              <a:rPr lang="en-US" altLang="zh-TW" dirty="0" smtClean="0"/>
              <a:t>n-fold = LOOCV</a:t>
            </a:r>
          </a:p>
          <a:p>
            <a:r>
              <a:rPr lang="en-US" altLang="zh-TW" dirty="0" smtClean="0"/>
              <a:t>Holdout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004048" y="3501008"/>
            <a:ext cx="4022582" cy="3189397"/>
            <a:chOff x="5113767" y="1536584"/>
            <a:chExt cx="4022582" cy="318939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67" y="1536584"/>
              <a:ext cx="4022582" cy="293957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946054" y="4510537"/>
              <a:ext cx="23580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800" dirty="0"/>
                <a:t>https://www.cs.cmu.edu/~schneide/tut5/node42.html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Generalization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Generalization Error</a:t>
            </a:r>
          </a:p>
          <a:p>
            <a:pPr lvl="1"/>
            <a:r>
              <a:rPr lang="en-US" altLang="zh-TW" dirty="0"/>
              <a:t>out-of-sample error</a:t>
            </a:r>
          </a:p>
          <a:p>
            <a:r>
              <a:rPr lang="en-US" altLang="zh-TW" dirty="0" smtClean="0"/>
              <a:t>Overfitting</a:t>
            </a:r>
          </a:p>
          <a:p>
            <a:pPr lvl="1"/>
            <a:r>
              <a:rPr lang="en-US" altLang="zh-TW" dirty="0"/>
              <a:t>sensitive to </a:t>
            </a:r>
            <a:r>
              <a:rPr lang="en-US" altLang="zh-TW" dirty="0" smtClean="0"/>
              <a:t>sampling error</a:t>
            </a:r>
          </a:p>
          <a:p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4499992" y="2181200"/>
            <a:ext cx="4528647" cy="4272136"/>
            <a:chOff x="3804553" y="2204864"/>
            <a:chExt cx="4961495" cy="468046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553" y="2204864"/>
              <a:ext cx="4961495" cy="3959001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/>
            <p:nvPr/>
          </p:nvCxnSpPr>
          <p:spPr>
            <a:xfrm flipH="1">
              <a:off x="4860031" y="6341230"/>
              <a:ext cx="1311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6407940" y="6341230"/>
              <a:ext cx="1302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5" idx="2"/>
            </p:cNvCxnSpPr>
            <p:nvPr/>
          </p:nvCxnSpPr>
          <p:spPr>
            <a:xfrm flipH="1">
              <a:off x="6285300" y="6163865"/>
              <a:ext cx="1" cy="3614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155533" y="6331332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underfitting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50061" y="6341230"/>
              <a:ext cx="1121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overfitting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724793" y="6515998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Best Model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K-fold validation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051720" y="2492896"/>
            <a:ext cx="5010150" cy="2711574"/>
            <a:chOff x="2051720" y="2492896"/>
            <a:chExt cx="5010150" cy="2711574"/>
          </a:xfrm>
        </p:grpSpPr>
        <p:pic>
          <p:nvPicPr>
            <p:cNvPr id="1026" name="Picture 2" descr="https://upload.wikimedia.org/wikipedia/commons/f/f2/K-fold_cross_validatio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2492896"/>
              <a:ext cx="5010150" cy="2495550"/>
            </a:xfrm>
            <a:prstGeom prst="rect">
              <a:avLst/>
            </a:prstGeom>
            <a:noFill/>
          </p:spPr>
        </p:pic>
        <p:sp>
          <p:nvSpPr>
            <p:cNvPr id="5" name="矩形 4"/>
            <p:cNvSpPr/>
            <p:nvPr/>
          </p:nvSpPr>
          <p:spPr>
            <a:xfrm>
              <a:off x="3141176" y="4988446"/>
              <a:ext cx="3096344" cy="21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800" dirty="0" smtClean="0"/>
                <a:t>https://commons.wikimedia.org/wiki/File:K-fold_cross_validation.jpg</a:t>
              </a:r>
              <a:endParaRPr lang="zh-TW" altLang="en-US" sz="8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blogs.sas.com/content/subconsciousmusings/files/2017/04/machine-learning-cheet-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384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403348" y="661540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/>
              <a:t>http://blogs.sas.com/content/subconsciousmusings/2017/04/12/machine-learning-algorithm-use/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382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4-fold validation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051720" y="2204864"/>
            <a:ext cx="5536678" cy="4529649"/>
            <a:chOff x="2051720" y="1700808"/>
            <a:chExt cx="5536678" cy="4529649"/>
          </a:xfrm>
        </p:grpSpPr>
        <p:pic>
          <p:nvPicPr>
            <p:cNvPr id="6146" name="Picture 2" descr="https://upload.wikimedia.org/wikipedia/commons/1/18/Esquema_castell%C3%A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1700808"/>
              <a:ext cx="5536678" cy="4213597"/>
            </a:xfrm>
            <a:prstGeom prst="rect">
              <a:avLst/>
            </a:prstGeom>
            <a:noFill/>
          </p:spPr>
        </p:pic>
        <p:sp>
          <p:nvSpPr>
            <p:cNvPr id="5" name="矩形 4"/>
            <p:cNvSpPr/>
            <p:nvPr/>
          </p:nvSpPr>
          <p:spPr>
            <a:xfrm>
              <a:off x="3131840" y="6015013"/>
              <a:ext cx="338437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800" dirty="0" smtClean="0"/>
                <a:t>https://commons.wikimedia.org/wiki/File%3AEsquema_castell%C3%A0.jpg</a:t>
              </a:r>
              <a:endParaRPr lang="zh-TW" altLang="en-US" sz="8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95" y="5724310"/>
            <a:ext cx="1209675" cy="62865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724128" y="6038635"/>
            <a:ext cx="2093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750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84008"/>
            <a:ext cx="2228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Evaluación</a:t>
            </a:r>
            <a:r>
              <a:rPr lang="en-US" altLang="zh-TW" sz="1400" dirty="0"/>
              <a:t> = </a:t>
            </a:r>
            <a:r>
              <a:rPr lang="en-US" altLang="zh-TW" sz="1400" dirty="0" smtClean="0"/>
              <a:t>Evaluation</a:t>
            </a:r>
          </a:p>
          <a:p>
            <a:r>
              <a:rPr lang="en-US" altLang="zh-TW" sz="1400" dirty="0" smtClean="0"/>
              <a:t>Media 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Mean</a:t>
            </a:r>
          </a:p>
          <a:p>
            <a:r>
              <a:rPr lang="es-ES" altLang="zh-TW" sz="1400" dirty="0" smtClean="0"/>
              <a:t>Clasificación </a:t>
            </a:r>
            <a:r>
              <a:rPr lang="es-ES" altLang="zh-TW" sz="1400" dirty="0"/>
              <a:t>= </a:t>
            </a:r>
            <a:r>
              <a:rPr lang="es-ES" altLang="zh-TW" sz="1400" dirty="0" smtClean="0"/>
              <a:t>Classification</a:t>
            </a:r>
          </a:p>
          <a:p>
            <a:r>
              <a:rPr lang="es-ES" altLang="zh-TW" sz="1400" dirty="0"/>
              <a:t>Prueba = Proof</a:t>
            </a:r>
          </a:p>
          <a:p>
            <a:r>
              <a:rPr lang="es-ES" altLang="zh-TW" sz="1400" dirty="0"/>
              <a:t>Entrenamiento = Training</a:t>
            </a:r>
          </a:p>
          <a:p>
            <a:r>
              <a:rPr lang="es-ES" altLang="zh-TW" sz="1400" dirty="0"/>
              <a:t>Datos = Data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57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https://www.cs.cmu.edu/~schneide/tut5/node42.html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6638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1484783"/>
            <a:ext cx="5022095" cy="2442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96" y="5600087"/>
            <a:ext cx="4536504" cy="11919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897" y="3811427"/>
            <a:ext cx="4845036" cy="7539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731" y="1570804"/>
            <a:ext cx="3728070" cy="3667724"/>
          </a:xfrm>
          <a:prstGeom prst="rect">
            <a:avLst/>
          </a:prstGeom>
        </p:spPr>
      </p:pic>
      <p:sp>
        <p:nvSpPr>
          <p:cNvPr id="11" name="右大括弧 10"/>
          <p:cNvSpPr/>
          <p:nvPr/>
        </p:nvSpPr>
        <p:spPr>
          <a:xfrm>
            <a:off x="4602928" y="1844824"/>
            <a:ext cx="635867" cy="2720550"/>
          </a:xfrm>
          <a:prstGeom prst="rightBrace">
            <a:avLst>
              <a:gd name="adj1" fmla="val 85766"/>
              <a:gd name="adj2" fmla="val 51269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16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Cheat Sheet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blogs.sas.com/content/subconsciousmusings/files/2017/04/machine-learning-cheet-shee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b="21155"/>
          <a:stretch/>
        </p:blipFill>
        <p:spPr bwMode="auto">
          <a:xfrm>
            <a:off x="35496" y="1586002"/>
            <a:ext cx="9065556" cy="45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403348" y="6615401"/>
            <a:ext cx="4904956" cy="21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/>
              <a:t>http://blogs.sas.com/content/subconsciousmusings/2017/04/12/machine-learning-algorithm-use/</a:t>
            </a:r>
            <a:endParaRPr lang="zh-TW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107505" y="2636911"/>
            <a:ext cx="3888432" cy="2070183"/>
          </a:xfrm>
          <a:prstGeom prst="rect">
            <a:avLst/>
          </a:prstGeom>
          <a:solidFill>
            <a:srgbClr val="003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497" y="5157192"/>
            <a:ext cx="3960440" cy="1008112"/>
          </a:xfrm>
          <a:prstGeom prst="rect">
            <a:avLst/>
          </a:prstGeom>
          <a:solidFill>
            <a:srgbClr val="003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80112" y="2636911"/>
            <a:ext cx="3446894" cy="2025565"/>
          </a:xfrm>
          <a:prstGeom prst="rect">
            <a:avLst/>
          </a:prstGeom>
          <a:solidFill>
            <a:srgbClr val="003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64806" y="5157193"/>
            <a:ext cx="3399682" cy="1008112"/>
          </a:xfrm>
          <a:prstGeom prst="rect">
            <a:avLst/>
          </a:prstGeom>
          <a:solidFill>
            <a:srgbClr val="0035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8307880">
            <a:off x="4149585" y="4697259"/>
            <a:ext cx="388370" cy="550438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26681" y="55147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79896" y="55145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Yes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89348" y="470296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Yes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02988" y="33039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Yes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35944" y="36971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73398" y="4293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 rot="20551533">
            <a:off x="5131536" y="2901903"/>
            <a:ext cx="306364" cy="501106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856984" cy="4495800"/>
          </a:xfrm>
        </p:spPr>
        <p:txBody>
          <a:bodyPr/>
          <a:lstStyle/>
          <a:p>
            <a:r>
              <a:rPr lang="en-US" altLang="zh-TW" sz="2000" dirty="0" smtClean="0"/>
              <a:t>Case#1: Face Recognition</a:t>
            </a:r>
          </a:p>
          <a:p>
            <a:r>
              <a:rPr lang="en-US" altLang="zh-TW" sz="2000" dirty="0" smtClean="0"/>
              <a:t>Case#2: </a:t>
            </a:r>
            <a:r>
              <a:rPr lang="en-US" altLang="zh-TW" sz="2000" dirty="0"/>
              <a:t>Sleep Posture </a:t>
            </a:r>
            <a:r>
              <a:rPr lang="en-US" altLang="zh-TW" sz="2000" dirty="0" smtClean="0"/>
              <a:t>Recognition</a:t>
            </a:r>
          </a:p>
          <a:p>
            <a:r>
              <a:rPr lang="en-US" altLang="zh-TW" sz="2000" dirty="0" smtClean="0"/>
              <a:t>Case#3</a:t>
            </a:r>
            <a:r>
              <a:rPr lang="en-US" altLang="zh-TW" sz="2000" dirty="0"/>
              <a:t>: Capability of Multi-Layer Perception Neural </a:t>
            </a:r>
            <a:r>
              <a:rPr lang="en-US" altLang="zh-TW" sz="2000" dirty="0" smtClean="0"/>
              <a:t>Network (MLP NN)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8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Case#1</a:t>
            </a:r>
            <a:r>
              <a:rPr lang="en-US" altLang="zh-TW" dirty="0"/>
              <a:t>: Face Recognition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主要是用</a:t>
            </a:r>
            <a:r>
              <a:rPr lang="en-US" altLang="zh-TW" dirty="0"/>
              <a:t>Principle Component Analysis (PCA) </a:t>
            </a:r>
            <a:r>
              <a:rPr lang="zh-TW" altLang="en-US" dirty="0"/>
              <a:t>對所有資料降維，然後將降維過的</a:t>
            </a:r>
          </a:p>
          <a:p>
            <a:r>
              <a:rPr lang="zh-TW" altLang="en-US" dirty="0"/>
              <a:t>資料使用</a:t>
            </a:r>
            <a:r>
              <a:rPr lang="en-US" altLang="zh-TW" dirty="0"/>
              <a:t>Local Discriminant Analysis (LDA) </a:t>
            </a:r>
            <a:r>
              <a:rPr lang="zh-TW" altLang="en-US" dirty="0"/>
              <a:t>的方法將同類別拉近，不同類別拉</a:t>
            </a:r>
          </a:p>
          <a:p>
            <a:r>
              <a:rPr lang="zh-TW" altLang="en-US" dirty="0"/>
              <a:t>遠，最後再使用</a:t>
            </a:r>
            <a:r>
              <a:rPr lang="en-US" altLang="zh-TW" dirty="0"/>
              <a:t>nearest neighbor (NN)</a:t>
            </a:r>
            <a:r>
              <a:rPr lang="zh-TW" altLang="en-US" dirty="0"/>
              <a:t>分類器去預測</a:t>
            </a:r>
            <a:r>
              <a:rPr lang="en-US" altLang="zh-TW" dirty="0"/>
              <a:t>test data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6096000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S. Yan, D. Xu, X. Tang, Thomas Huang. Trace Ratio vs. Ratio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Reduction, CVPR 2007.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en-US" altLang="zh-TW" dirty="0" smtClean="0"/>
              <a:t>Training/Testing Data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100</a:t>
            </a:r>
            <a:r>
              <a:rPr lang="zh-TW" altLang="en-US" dirty="0" smtClean="0"/>
              <a:t>人，每人</a:t>
            </a:r>
            <a:r>
              <a:rPr lang="en-US" altLang="zh-TW" dirty="0" smtClean="0"/>
              <a:t>8</a:t>
            </a:r>
            <a:r>
              <a:rPr lang="zh-TW" altLang="en-US" dirty="0" smtClean="0"/>
              <a:t>張圖，共</a:t>
            </a:r>
            <a:r>
              <a:rPr lang="en-US" altLang="zh-TW" dirty="0" smtClean="0"/>
              <a:t>800</a:t>
            </a:r>
            <a:r>
              <a:rPr lang="zh-TW" altLang="en-US" dirty="0" smtClean="0"/>
              <a:t>張圖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901" t="16647" r="2298" b="8562"/>
          <a:stretch/>
        </p:blipFill>
        <p:spPr>
          <a:xfrm>
            <a:off x="1" y="2167088"/>
            <a:ext cx="9144000" cy="43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595064" y="1600200"/>
            <a:ext cx="8153400" cy="4495800"/>
          </a:xfrm>
        </p:spPr>
        <p:txBody>
          <a:bodyPr/>
          <a:lstStyle/>
          <a:p>
            <a:pPr algn="just"/>
            <a:r>
              <a:rPr lang="zh-TW" altLang="en-US" dirty="0"/>
              <a:t>在</a:t>
            </a:r>
            <a:r>
              <a:rPr lang="en-US" altLang="zh-TW" dirty="0"/>
              <a:t>PCA</a:t>
            </a:r>
            <a:r>
              <a:rPr lang="zh-TW" altLang="en-US" dirty="0"/>
              <a:t>降維部份和</a:t>
            </a:r>
            <a:r>
              <a:rPr lang="en-US" altLang="zh-TW" dirty="0"/>
              <a:t>LDA</a:t>
            </a:r>
            <a:r>
              <a:rPr lang="zh-TW" altLang="en-US" dirty="0"/>
              <a:t>降維部份可</a:t>
            </a:r>
            <a:r>
              <a:rPr lang="zh-TW" altLang="en-US" dirty="0" smtClean="0"/>
              <a:t>觀察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前</a:t>
            </a:r>
            <a:r>
              <a:rPr lang="en-US" altLang="zh-TW" dirty="0"/>
              <a:t>n</a:t>
            </a:r>
            <a:r>
              <a:rPr lang="zh-TW" altLang="en-US" dirty="0"/>
              <a:t>個最大</a:t>
            </a:r>
            <a:r>
              <a:rPr lang="zh-TW" altLang="en-US" dirty="0" smtClean="0"/>
              <a:t>的</a:t>
            </a:r>
            <a:r>
              <a:rPr lang="en-US" altLang="zh-TW" dirty="0"/>
              <a:t>Eigen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的和  與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</a:t>
            </a:r>
            <a:r>
              <a:rPr lang="en-US" altLang="zh-TW" dirty="0"/>
              <a:t>Eigen Value</a:t>
            </a:r>
            <a:r>
              <a:rPr lang="zh-TW" altLang="en-US" dirty="0" smtClean="0"/>
              <a:t>的和</a:t>
            </a:r>
            <a:endParaRPr lang="en-US" altLang="zh-TW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/>
              <a:t>兩者的</a:t>
            </a:r>
            <a:r>
              <a:rPr lang="zh-TW" altLang="en-US" dirty="0"/>
              <a:t>比值去挑選所</a:t>
            </a:r>
            <a:r>
              <a:rPr lang="zh-TW" altLang="en-US" dirty="0" smtClean="0"/>
              <a:t>需</a:t>
            </a:r>
            <a:r>
              <a:rPr lang="en-US" altLang="zh-TW" dirty="0" smtClean="0"/>
              <a:t>Eigen Vector</a:t>
            </a:r>
            <a:r>
              <a:rPr lang="zh-TW" altLang="en-US" dirty="0"/>
              <a:t>的個數 </a:t>
            </a:r>
            <a:r>
              <a:rPr lang="en-US" altLang="zh-TW" dirty="0" smtClean="0"/>
              <a:t>(</a:t>
            </a:r>
            <a:r>
              <a:rPr lang="zh-TW" altLang="en-US" dirty="0"/>
              <a:t>意即降維過後的維度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 smtClean="0"/>
              <a:t>=&gt; </a:t>
            </a:r>
            <a:r>
              <a:rPr lang="zh-TW" altLang="en-US" dirty="0" smtClean="0"/>
              <a:t>此部份可</a:t>
            </a:r>
            <a:r>
              <a:rPr lang="zh-TW" altLang="en-US" dirty="0"/>
              <a:t>視為是一種</a:t>
            </a:r>
            <a:r>
              <a:rPr lang="en-US" altLang="zh-TW" dirty="0"/>
              <a:t>model selection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9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4903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Dimension Reduction (1/4) - one data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035"/>
            <a:ext cx="9144000" cy="640896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971600" y="2060848"/>
            <a:ext cx="8064896" cy="4680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8600"/>
            <a:ext cx="8172400" cy="990600"/>
          </a:xfrm>
        </p:spPr>
        <p:txBody>
          <a:bodyPr/>
          <a:lstStyle/>
          <a:p>
            <a:r>
              <a:rPr lang="en-US" altLang="zh-TW" dirty="0"/>
              <a:t>Dimension Reduction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zh-TW" altLang="en-US" dirty="0"/>
              <a:t>寬：</a:t>
            </a:r>
            <a:r>
              <a:rPr lang="en-US" altLang="zh-TW" dirty="0"/>
              <a:t>32</a:t>
            </a:r>
            <a:r>
              <a:rPr lang="zh-TW" altLang="en-US" dirty="0"/>
              <a:t>、高：</a:t>
            </a:r>
            <a:r>
              <a:rPr lang="en-US" altLang="zh-TW" dirty="0"/>
              <a:t>32</a:t>
            </a:r>
            <a:r>
              <a:rPr lang="zh-TW" altLang="en-US" dirty="0"/>
              <a:t>的</a:t>
            </a:r>
            <a:r>
              <a:rPr lang="en-US" altLang="zh-TW" dirty="0"/>
              <a:t>8-bit</a:t>
            </a:r>
            <a:r>
              <a:rPr lang="zh-TW" altLang="en-US" dirty="0"/>
              <a:t>的灰階</a:t>
            </a:r>
            <a:r>
              <a:rPr lang="zh-TW" altLang="en-US" dirty="0" smtClean="0"/>
              <a:t>圖片</a:t>
            </a:r>
            <a:endParaRPr lang="en-US" altLang="zh-TW" dirty="0" smtClean="0"/>
          </a:p>
          <a:p>
            <a:r>
              <a:rPr lang="zh-TW" altLang="en-US" dirty="0" smtClean="0"/>
              <a:t>每個圖</a:t>
            </a:r>
            <a:r>
              <a:rPr lang="zh-TW" altLang="en-US" dirty="0"/>
              <a:t>檔的所有</a:t>
            </a:r>
            <a:r>
              <a:rPr lang="en-US" altLang="zh-TW" dirty="0"/>
              <a:t>pixel(Ex: 32 x 32=1024</a:t>
            </a:r>
            <a:r>
              <a:rPr lang="zh-TW" altLang="en-US" dirty="0"/>
              <a:t>個</a:t>
            </a:r>
            <a:r>
              <a:rPr lang="en-US" altLang="zh-TW" dirty="0"/>
              <a:t>pixel)</a:t>
            </a:r>
            <a:r>
              <a:rPr lang="zh-TW" altLang="en-US" dirty="0"/>
              <a:t>由上到下、由左至右循序取出再排列成一個</a:t>
            </a:r>
            <a:r>
              <a:rPr lang="en-US" altLang="zh-TW" dirty="0"/>
              <a:t>row vector</a:t>
            </a:r>
            <a:r>
              <a:rPr lang="zh-TW" altLang="en-US" dirty="0"/>
              <a:t>（</a:t>
            </a:r>
            <a:r>
              <a:rPr lang="en-US" altLang="zh-TW" dirty="0"/>
              <a:t>Ex: 1 </a:t>
            </a:r>
            <a:r>
              <a:rPr lang="en-US" altLang="zh-TW" sz="2400" dirty="0"/>
              <a:t>by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1024</a:t>
            </a:r>
            <a:r>
              <a:rPr lang="zh-TW" altLang="en-US" dirty="0" smtClean="0"/>
              <a:t>，也就是</a:t>
            </a:r>
            <a:r>
              <a:rPr lang="en-US" altLang="zh-TW" dirty="0" smtClean="0"/>
              <a:t>1024</a:t>
            </a:r>
            <a:r>
              <a:rPr lang="zh-TW" altLang="en-US" dirty="0" smtClean="0"/>
              <a:t>維）</a:t>
            </a:r>
            <a:endParaRPr lang="en-US" altLang="zh-TW" dirty="0" smtClean="0"/>
          </a:p>
          <a:p>
            <a:r>
              <a:rPr lang="en-US" altLang="zh-TW" dirty="0" smtClean="0"/>
              <a:t>1024</a:t>
            </a:r>
            <a:r>
              <a:rPr lang="zh-TW" altLang="en-US" dirty="0" smtClean="0"/>
              <a:t>維太多所以需要降維</a:t>
            </a:r>
            <a:endParaRPr lang="en-US" altLang="zh-TW" dirty="0" smtClean="0"/>
          </a:p>
          <a:p>
            <a:r>
              <a:rPr lang="zh-TW" altLang="zh-TW" dirty="0" smtClean="0"/>
              <a:t>每</a:t>
            </a:r>
            <a:r>
              <a:rPr lang="zh-TW" altLang="zh-TW" dirty="0"/>
              <a:t>個人有</a:t>
            </a:r>
            <a:r>
              <a:rPr lang="en-US" altLang="zh-TW" dirty="0"/>
              <a:t>8</a:t>
            </a:r>
            <a:r>
              <a:rPr lang="zh-TW" altLang="zh-TW" dirty="0"/>
              <a:t>張圖，共有</a:t>
            </a:r>
            <a:r>
              <a:rPr lang="en-US" altLang="zh-TW" dirty="0"/>
              <a:t>100</a:t>
            </a:r>
            <a:r>
              <a:rPr lang="zh-TW" altLang="zh-TW" dirty="0"/>
              <a:t>個人，所以總共有</a:t>
            </a:r>
            <a:r>
              <a:rPr lang="en-US" altLang="zh-TW" dirty="0"/>
              <a:t>800</a:t>
            </a:r>
            <a:r>
              <a:rPr lang="zh-TW" altLang="zh-TW" dirty="0"/>
              <a:t>張</a:t>
            </a:r>
            <a:r>
              <a:rPr lang="zh-TW" altLang="zh-TW" dirty="0" smtClean="0"/>
              <a:t>圖</a:t>
            </a:r>
            <a:r>
              <a:rPr lang="zh-TW" altLang="en-US" dirty="0" smtClean="0"/>
              <a:t>（原始資料</a:t>
            </a:r>
            <a:r>
              <a:rPr lang="en-US" altLang="zh-TW" dirty="0" smtClean="0"/>
              <a:t>: 800 by 1024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每個人取</a:t>
            </a:r>
            <a:r>
              <a:rPr lang="en-US" altLang="zh-TW" dirty="0"/>
              <a:t>6</a:t>
            </a:r>
            <a:r>
              <a:rPr lang="zh-TW" altLang="en-US" dirty="0"/>
              <a:t>張訓練，</a:t>
            </a:r>
            <a:r>
              <a:rPr lang="en-US" altLang="zh-TW" dirty="0"/>
              <a:t>2</a:t>
            </a:r>
            <a:r>
              <a:rPr lang="zh-TW" altLang="en-US" dirty="0"/>
              <a:t>張</a:t>
            </a:r>
            <a:r>
              <a:rPr lang="zh-TW" altLang="en-US" dirty="0" smtClean="0"/>
              <a:t>測試。重複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TW" altLang="en-US" sz="2100" dirty="0" smtClean="0"/>
              <a:t>（</a:t>
            </a:r>
            <a:r>
              <a:rPr lang="en-US" altLang="zh-TW" sz="2900" dirty="0"/>
              <a:t>4-Fold Cross Validation </a:t>
            </a:r>
            <a:r>
              <a:rPr lang="zh-TW" altLang="en-US" sz="2900" dirty="0"/>
              <a:t>）</a:t>
            </a:r>
            <a:endParaRPr lang="en-US" altLang="zh-TW" sz="29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878491676"/>
              </p:ext>
            </p:extLst>
          </p:nvPr>
        </p:nvGraphicFramePr>
        <p:xfrm>
          <a:off x="933100" y="1816100"/>
          <a:ext cx="75124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851920" y="2420888"/>
            <a:ext cx="3168352" cy="316835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21711" y="5695434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here!!!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Dimension Reduction </a:t>
            </a:r>
            <a:r>
              <a:rPr lang="en-US" altLang="zh-TW" sz="3600" dirty="0" smtClean="0"/>
              <a:t>(3/4): </a:t>
            </a:r>
            <a:br>
              <a:rPr lang="en-US" altLang="zh-TW" sz="3600" dirty="0" smtClean="0"/>
            </a:br>
            <a:r>
              <a:rPr lang="en-US" altLang="zh-TW" sz="3600" dirty="0" smtClean="0"/>
              <a:t>PCA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Step2 (PCA)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step2-1</a:t>
            </a:r>
            <a:r>
              <a:rPr lang="zh-TW" altLang="en-US" dirty="0"/>
              <a:t>：建立</a:t>
            </a:r>
            <a:r>
              <a:rPr lang="en-US" altLang="zh-TW" dirty="0" err="1"/>
              <a:t>Covarance</a:t>
            </a:r>
            <a:r>
              <a:rPr lang="en-US" altLang="zh-TW" dirty="0"/>
              <a:t> </a:t>
            </a:r>
            <a:r>
              <a:rPr lang="en-US" altLang="zh-TW" dirty="0" smtClean="0"/>
              <a:t>Matrix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step2-2</a:t>
            </a:r>
            <a:r>
              <a:rPr lang="zh-TW" altLang="en-US" dirty="0"/>
              <a:t>：用</a:t>
            </a:r>
            <a:r>
              <a:rPr lang="en-US" altLang="zh-TW" dirty="0"/>
              <a:t>SVD</a:t>
            </a:r>
            <a:r>
              <a:rPr lang="zh-TW" altLang="en-US" dirty="0"/>
              <a:t>分解出</a:t>
            </a:r>
            <a:r>
              <a:rPr lang="en-US" altLang="zh-TW" dirty="0"/>
              <a:t>U</a:t>
            </a:r>
          </a:p>
          <a:p>
            <a:pPr marL="0" indent="0">
              <a:buNone/>
            </a:pPr>
            <a:r>
              <a:rPr lang="en-US" altLang="zh-TW" dirty="0" smtClean="0"/>
              <a:t>step2-3</a:t>
            </a:r>
            <a:r>
              <a:rPr lang="zh-TW" altLang="en-US" dirty="0"/>
              <a:t>：</a:t>
            </a:r>
            <a:r>
              <a:rPr lang="zh-TW" altLang="en-US" dirty="0" smtClean="0"/>
              <a:t>計算</a:t>
            </a:r>
            <a:r>
              <a:rPr lang="en-US" altLang="zh-TW" b="1" dirty="0"/>
              <a:t>A</a:t>
            </a:r>
            <a:r>
              <a:rPr lang="en-US" altLang="zh-TW" b="1" baseline="30000" dirty="0"/>
              <a:t>T</a:t>
            </a:r>
            <a:r>
              <a:rPr lang="zh-TW" altLang="zh-TW" b="1" dirty="0"/>
              <a:t>·</a:t>
            </a:r>
            <a:r>
              <a:rPr lang="en-US" altLang="zh-TW" b="1" dirty="0" err="1"/>
              <a:t>U</a:t>
            </a:r>
            <a:r>
              <a:rPr lang="en-US" altLang="zh-TW" dirty="0" err="1" smtClean="0"/>
              <a:t>→</a:t>
            </a:r>
            <a:r>
              <a:rPr lang="en-US" altLang="zh-TW" dirty="0" err="1"/>
              <a:t>Eigen</a:t>
            </a:r>
            <a:r>
              <a:rPr lang="en-US" altLang="zh-TW" dirty="0"/>
              <a:t> Vector</a:t>
            </a:r>
          </a:p>
          <a:p>
            <a:pPr marL="0" indent="0">
              <a:buNone/>
            </a:pPr>
            <a:r>
              <a:rPr lang="en-US" altLang="zh-TW" dirty="0" smtClean="0"/>
              <a:t>step2-4</a:t>
            </a:r>
            <a:r>
              <a:rPr lang="zh-TW" altLang="en-US" dirty="0"/>
              <a:t>：</a:t>
            </a:r>
            <a:r>
              <a:rPr lang="en-US" altLang="zh-TW" dirty="0"/>
              <a:t>Normalize Eigen Vector</a:t>
            </a:r>
          </a:p>
          <a:p>
            <a:pPr marL="0" indent="0">
              <a:buNone/>
            </a:pPr>
            <a:r>
              <a:rPr lang="en-US" altLang="zh-TW" dirty="0" smtClean="0"/>
              <a:t>step2-5</a:t>
            </a:r>
            <a:r>
              <a:rPr lang="zh-TW" altLang="en-US" dirty="0"/>
              <a:t>：降維</a:t>
            </a:r>
            <a:r>
              <a:rPr lang="zh-TW" altLang="en-US" dirty="0" smtClean="0"/>
              <a:t>→</a:t>
            </a:r>
            <a:r>
              <a:rPr lang="en-US" altLang="zh-TW" b="1" dirty="0" err="1"/>
              <a:t>W</a:t>
            </a:r>
            <a:r>
              <a:rPr lang="en-US" altLang="zh-TW" b="1" baseline="-25000" dirty="0" err="1"/>
              <a:t>pca</a:t>
            </a:r>
            <a:r>
              <a:rPr lang="en-US" altLang="zh-TW" b="1" dirty="0"/>
              <a:t> </a:t>
            </a:r>
            <a:r>
              <a:rPr lang="zh-TW" altLang="en-US" b="1" dirty="0" smtClean="0"/>
              <a:t>                  </a:t>
            </a:r>
            <a:r>
              <a:rPr lang="en-US" altLang="zh-TW" dirty="0" smtClean="0"/>
              <a:t> (</a:t>
            </a:r>
            <a:r>
              <a:rPr lang="zh-TW" altLang="en-US" b="1" dirty="0">
                <a:solidFill>
                  <a:srgbClr val="FF0000"/>
                </a:solidFill>
              </a:rPr>
              <a:t>降到</a:t>
            </a:r>
            <a:r>
              <a:rPr lang="en-US" altLang="zh-TW" dirty="0" smtClean="0">
                <a:solidFill>
                  <a:srgbClr val="FF0000"/>
                </a:solidFill>
              </a:rPr>
              <a:t>700</a:t>
            </a:r>
            <a:r>
              <a:rPr lang="zh-TW" altLang="en-US" dirty="0" smtClean="0">
                <a:solidFill>
                  <a:srgbClr val="FF0000"/>
                </a:solidFill>
              </a:rPr>
              <a:t>維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508760" lvl="4" indent="0">
              <a:buNone/>
            </a:pPr>
            <a:r>
              <a:rPr lang="zh-TW" altLang="en-US" sz="1300" dirty="0" smtClean="0"/>
              <a:t>在</a:t>
            </a:r>
            <a:r>
              <a:rPr lang="zh-TW" altLang="en-US" sz="1300" dirty="0"/>
              <a:t>本例只降到</a:t>
            </a:r>
            <a:r>
              <a:rPr lang="en-US" altLang="zh-TW" sz="1300" dirty="0"/>
              <a:t>700</a:t>
            </a:r>
            <a:r>
              <a:rPr lang="zh-TW" altLang="en-US" sz="1300" dirty="0"/>
              <a:t>維，因為怕造成過度降維，損失有鑑別度的資訊（可分類出不同人的，但不是</a:t>
            </a:r>
            <a:r>
              <a:rPr lang="en-US" altLang="zh-TW" sz="1300" dirty="0"/>
              <a:t>PCA</a:t>
            </a:r>
            <a:r>
              <a:rPr lang="zh-TW" altLang="en-US" sz="1300" dirty="0"/>
              <a:t>的主成分）。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step2-6</a:t>
            </a:r>
            <a:r>
              <a:rPr lang="zh-TW" altLang="en-US" dirty="0"/>
              <a:t>：投影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6256" y="151361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數學可略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74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Dimension Reduction </a:t>
            </a:r>
            <a:r>
              <a:rPr lang="en-US" altLang="zh-TW" sz="3600" dirty="0" smtClean="0"/>
              <a:t>(4/4):</a:t>
            </a:r>
            <a:br>
              <a:rPr lang="en-US" altLang="zh-TW" sz="3600" dirty="0" smtClean="0"/>
            </a:br>
            <a:r>
              <a:rPr lang="en-US" altLang="zh-TW" sz="3600" dirty="0" smtClean="0"/>
              <a:t>LDA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Step3 (LDA)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step3-1</a:t>
            </a:r>
            <a:r>
              <a:rPr lang="zh-TW" altLang="en-US" dirty="0"/>
              <a:t>：建立</a:t>
            </a:r>
            <a:r>
              <a:rPr lang="en-US" altLang="zh-TW" dirty="0"/>
              <a:t>Average Vector</a:t>
            </a:r>
          </a:p>
          <a:p>
            <a:r>
              <a:rPr lang="en-US" altLang="zh-TW" dirty="0" smtClean="0"/>
              <a:t>step3-2</a:t>
            </a:r>
            <a:r>
              <a:rPr lang="zh-TW" altLang="en-US" dirty="0"/>
              <a:t>：</a:t>
            </a:r>
            <a:r>
              <a:rPr lang="zh-TW" altLang="en-US" dirty="0" smtClean="0"/>
              <a:t>建立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B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step3-3</a:t>
            </a:r>
            <a:r>
              <a:rPr lang="zh-TW" altLang="en-US" dirty="0"/>
              <a:t>：</a:t>
            </a:r>
            <a:r>
              <a:rPr lang="zh-TW" altLang="en-US" dirty="0" smtClean="0"/>
              <a:t>建立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W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step3-4</a:t>
            </a:r>
            <a:r>
              <a:rPr lang="zh-TW" altLang="en-US" dirty="0"/>
              <a:t>：</a:t>
            </a:r>
            <a:r>
              <a:rPr lang="zh-TW" altLang="en-US" dirty="0" smtClean="0"/>
              <a:t>建立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W</a:t>
            </a:r>
            <a:r>
              <a:rPr lang="en-US" altLang="zh-TW" b="1" baseline="30000" dirty="0"/>
              <a:t>-1 </a:t>
            </a:r>
            <a:endParaRPr lang="en-US" altLang="zh-TW" b="1" baseline="30000" dirty="0" smtClean="0"/>
          </a:p>
          <a:p>
            <a:r>
              <a:rPr lang="en-US" altLang="zh-TW" dirty="0" smtClean="0"/>
              <a:t>step3-5</a:t>
            </a:r>
            <a:r>
              <a:rPr lang="zh-TW" altLang="en-US" dirty="0"/>
              <a:t>：</a:t>
            </a:r>
            <a:r>
              <a:rPr lang="zh-TW" altLang="en-US" dirty="0" smtClean="0"/>
              <a:t>計算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W</a:t>
            </a:r>
            <a:r>
              <a:rPr lang="en-US" altLang="zh-TW" b="1" baseline="30000" dirty="0"/>
              <a:t>-1</a:t>
            </a:r>
            <a:r>
              <a:rPr lang="en-US" altLang="zh-TW" b="1" dirty="0"/>
              <a:t> </a:t>
            </a:r>
            <a:r>
              <a:rPr lang="zh-TW" altLang="zh-TW" b="1" dirty="0"/>
              <a:t>．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B </a:t>
            </a:r>
            <a:endParaRPr lang="en-US" altLang="zh-TW" b="1" baseline="-25000" dirty="0" smtClean="0"/>
          </a:p>
          <a:p>
            <a:r>
              <a:rPr lang="en-US" altLang="zh-TW" dirty="0" smtClean="0"/>
              <a:t>step3-6</a:t>
            </a:r>
            <a:r>
              <a:rPr lang="zh-TW" altLang="en-US" dirty="0"/>
              <a:t>：用</a:t>
            </a:r>
            <a:r>
              <a:rPr lang="en-US" altLang="zh-TW" dirty="0"/>
              <a:t>SVD</a:t>
            </a:r>
            <a:r>
              <a:rPr lang="zh-TW" altLang="en-US" dirty="0"/>
              <a:t>解出</a:t>
            </a:r>
            <a:r>
              <a:rPr lang="en-US" altLang="zh-TW" dirty="0" smtClean="0"/>
              <a:t>U  (</a:t>
            </a:r>
            <a:r>
              <a:rPr lang="en-US" altLang="zh-TW" dirty="0"/>
              <a:t>Eigen Vector)</a:t>
            </a:r>
          </a:p>
          <a:p>
            <a:r>
              <a:rPr lang="en-US" altLang="zh-TW" dirty="0" smtClean="0"/>
              <a:t>step3-7</a:t>
            </a:r>
            <a:r>
              <a:rPr lang="zh-TW" altLang="en-US" dirty="0"/>
              <a:t>：降維</a:t>
            </a:r>
            <a:r>
              <a:rPr lang="zh-TW" altLang="en-US" dirty="0" smtClean="0"/>
              <a:t>→</a:t>
            </a:r>
            <a:r>
              <a:rPr lang="en-US" altLang="zh-TW" b="1" dirty="0" err="1" smtClean="0"/>
              <a:t>W</a:t>
            </a:r>
            <a:r>
              <a:rPr lang="en-US" altLang="zh-TW" b="1" baseline="-25000" dirty="0" err="1" smtClean="0"/>
              <a:t>lda</a:t>
            </a:r>
            <a:r>
              <a:rPr lang="zh-TW" altLang="en-US" dirty="0" smtClean="0"/>
              <a:t>　　　　（在</a:t>
            </a:r>
            <a:r>
              <a:rPr lang="zh-TW" altLang="en-US" b="1" dirty="0" smtClean="0">
                <a:solidFill>
                  <a:srgbClr val="FF0000"/>
                </a:solidFill>
              </a:rPr>
              <a:t>本例降到</a:t>
            </a:r>
            <a:r>
              <a:rPr lang="en-US" altLang="zh-TW" b="1" dirty="0" smtClean="0">
                <a:solidFill>
                  <a:srgbClr val="FF0000"/>
                </a:solidFill>
              </a:rPr>
              <a:t>100</a:t>
            </a:r>
            <a:r>
              <a:rPr lang="zh-TW" altLang="en-US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 smtClean="0"/>
              <a:t>）</a:t>
            </a:r>
          </a:p>
          <a:p>
            <a:r>
              <a:rPr lang="en-US" altLang="zh-TW" dirty="0" smtClean="0"/>
              <a:t>step3-8</a:t>
            </a:r>
            <a:r>
              <a:rPr lang="zh-TW" altLang="en-US" dirty="0" smtClean="0"/>
              <a:t>：投影</a:t>
            </a:r>
          </a:p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5981700"/>
            <a:ext cx="8610600" cy="9906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b="1" dirty="0" smtClean="0"/>
              <a:t>PCA</a:t>
            </a:r>
            <a:r>
              <a:rPr lang="zh-TW" altLang="zh-TW" b="1" dirty="0" smtClean="0"/>
              <a:t> </a:t>
            </a:r>
            <a:r>
              <a:rPr lang="zh-TW" altLang="en-US" b="1" dirty="0" smtClean="0"/>
              <a:t>結合</a:t>
            </a:r>
            <a:r>
              <a:rPr lang="en-US" altLang="zh-TW" b="1" dirty="0" smtClean="0"/>
              <a:t>LDA</a:t>
            </a:r>
            <a:r>
              <a:rPr lang="zh-TW" altLang="en-US" b="1" dirty="0" smtClean="0"/>
              <a:t>：</a:t>
            </a:r>
            <a:r>
              <a:rPr lang="en-US" altLang="zh-TW" b="1" dirty="0" err="1"/>
              <a:t>W</a:t>
            </a:r>
            <a:r>
              <a:rPr lang="en-US" altLang="zh-TW" b="1" baseline="-25000" dirty="0" err="1"/>
              <a:t>pca</a:t>
            </a:r>
            <a:r>
              <a:rPr lang="zh-TW" altLang="zh-TW" b="1" dirty="0"/>
              <a:t>．</a:t>
            </a:r>
            <a:r>
              <a:rPr lang="en-US" altLang="zh-TW" b="1" dirty="0"/>
              <a:t> </a:t>
            </a:r>
            <a:r>
              <a:rPr lang="en-US" altLang="zh-TW" b="1" dirty="0" err="1"/>
              <a:t>W</a:t>
            </a:r>
            <a:r>
              <a:rPr lang="en-US" altLang="zh-TW" b="1" baseline="-25000" dirty="0" err="1"/>
              <a:t>lda</a:t>
            </a:r>
            <a:r>
              <a:rPr lang="en-US" altLang="zh-TW" b="1" baseline="-25000" dirty="0"/>
              <a:t> </a:t>
            </a:r>
            <a:r>
              <a:rPr lang="zh-TW" altLang="zh-TW" b="1" dirty="0"/>
              <a:t>→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W</a:t>
            </a:r>
            <a:r>
              <a:rPr lang="en-US" altLang="zh-TW" b="1" baseline="-25000" dirty="0" err="1" smtClean="0"/>
              <a:t>opt</a:t>
            </a:r>
            <a:endParaRPr lang="zh-TW" altLang="en-US" dirty="0"/>
          </a:p>
        </p:txBody>
      </p:sp>
      <p:sp>
        <p:nvSpPr>
          <p:cNvPr id="9" name="等於 8"/>
          <p:cNvSpPr/>
          <p:nvPr/>
        </p:nvSpPr>
        <p:spPr>
          <a:xfrm>
            <a:off x="0" y="5981700"/>
            <a:ext cx="8244408" cy="2388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7884368" y="5301208"/>
            <a:ext cx="288032" cy="9193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151361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數學可略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19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of </a:t>
            </a:r>
            <a:r>
              <a:rPr lang="en-US" altLang="zh-TW" dirty="0" smtClean="0"/>
              <a:t>4-Fold </a:t>
            </a:r>
            <a:r>
              <a:rPr lang="en-US" altLang="zh-TW" dirty="0"/>
              <a:t>Cross Validate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CV1 of 4</a:t>
            </a:r>
            <a:r>
              <a:rPr lang="zh-TW" altLang="en-US" dirty="0"/>
              <a:t>：答對的總數</a:t>
            </a:r>
            <a:r>
              <a:rPr lang="en-US" altLang="zh-TW" dirty="0"/>
              <a:t>=192</a:t>
            </a:r>
            <a:r>
              <a:rPr lang="zh-TW" altLang="en-US" dirty="0"/>
              <a:t>；正確率</a:t>
            </a:r>
            <a:r>
              <a:rPr lang="en-US" altLang="zh-TW" dirty="0"/>
              <a:t>=96%</a:t>
            </a:r>
          </a:p>
          <a:p>
            <a:r>
              <a:rPr lang="en-US" altLang="zh-TW" dirty="0"/>
              <a:t>CV2 of 4</a:t>
            </a:r>
            <a:r>
              <a:rPr lang="zh-TW" altLang="en-US" dirty="0"/>
              <a:t>：答對的總數</a:t>
            </a:r>
            <a:r>
              <a:rPr lang="en-US" altLang="zh-TW" dirty="0"/>
              <a:t>=191</a:t>
            </a:r>
            <a:r>
              <a:rPr lang="zh-TW" altLang="en-US" dirty="0"/>
              <a:t>；正確率</a:t>
            </a:r>
            <a:r>
              <a:rPr lang="en-US" altLang="zh-TW" dirty="0"/>
              <a:t>=95.5%</a:t>
            </a:r>
          </a:p>
          <a:p>
            <a:r>
              <a:rPr lang="en-US" altLang="zh-TW" dirty="0"/>
              <a:t>CV3 of 4</a:t>
            </a:r>
            <a:r>
              <a:rPr lang="zh-TW" altLang="en-US" dirty="0"/>
              <a:t>：答對的總數</a:t>
            </a:r>
            <a:r>
              <a:rPr lang="en-US" altLang="zh-TW" dirty="0"/>
              <a:t>=194</a:t>
            </a:r>
            <a:r>
              <a:rPr lang="zh-TW" altLang="en-US" dirty="0"/>
              <a:t>；正確率</a:t>
            </a:r>
            <a:r>
              <a:rPr lang="en-US" altLang="zh-TW" dirty="0"/>
              <a:t>=97%</a:t>
            </a:r>
          </a:p>
          <a:p>
            <a:r>
              <a:rPr lang="en-US" altLang="zh-TW" dirty="0"/>
              <a:t>CV4 of 4</a:t>
            </a:r>
            <a:r>
              <a:rPr lang="zh-TW" altLang="en-US" dirty="0"/>
              <a:t>：答對的總數</a:t>
            </a:r>
            <a:r>
              <a:rPr lang="en-US" altLang="zh-TW" dirty="0"/>
              <a:t>=186</a:t>
            </a:r>
            <a:r>
              <a:rPr lang="zh-TW" altLang="en-US" dirty="0"/>
              <a:t>；正確率</a:t>
            </a:r>
            <a:r>
              <a:rPr lang="en-US" altLang="zh-TW" dirty="0"/>
              <a:t>=93%</a:t>
            </a:r>
          </a:p>
          <a:p>
            <a:r>
              <a:rPr lang="en-US" altLang="zh-TW" dirty="0"/>
              <a:t>4-Fold Cross Validate</a:t>
            </a:r>
            <a:r>
              <a:rPr lang="zh-TW" altLang="en-US" dirty="0"/>
              <a:t>平均後的正確率</a:t>
            </a:r>
            <a:r>
              <a:rPr lang="en-US" altLang="zh-TW" dirty="0"/>
              <a:t>= 95.375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93576"/>
            <a:ext cx="8514528" cy="1219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Case#2: Sleep Posture Recognition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/>
          <a:lstStyle/>
          <a:p>
            <a:r>
              <a:rPr lang="en-US" altLang="zh-TW" dirty="0" smtClean="0"/>
              <a:t>Original are </a:t>
            </a:r>
            <a:r>
              <a:rPr lang="en-US" altLang="zh-TW" dirty="0"/>
              <a:t>64 × 128 </a:t>
            </a:r>
            <a:r>
              <a:rPr lang="en-US" altLang="zh-TW" dirty="0" smtClean="0"/>
              <a:t>pixels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dimensions </a:t>
            </a:r>
            <a:r>
              <a:rPr lang="en-US" altLang="zh-TW" dirty="0"/>
              <a:t>of the image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8" y="2449394"/>
            <a:ext cx="8631540" cy="2144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534359"/>
            <a:ext cx="2952328" cy="23514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4" y="4601216"/>
            <a:ext cx="2858141" cy="23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Space (32 features)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F424E5-78BC-464E-912A-00506F01513A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7933"/>
            <a:ext cx="3933825" cy="1857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2557" r="1645"/>
          <a:stretch/>
        </p:blipFill>
        <p:spPr>
          <a:xfrm>
            <a:off x="1016940" y="1303581"/>
            <a:ext cx="7344816" cy="27475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t="10633"/>
          <a:stretch/>
        </p:blipFill>
        <p:spPr>
          <a:xfrm>
            <a:off x="5124736" y="4860226"/>
            <a:ext cx="3831098" cy="17784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b="10853"/>
          <a:stretch/>
        </p:blipFill>
        <p:spPr>
          <a:xfrm>
            <a:off x="7892020" y="3132232"/>
            <a:ext cx="1246224" cy="17165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6" y="3132231"/>
            <a:ext cx="1120622" cy="1652199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>
            <a:off x="3203848" y="2420888"/>
            <a:ext cx="1224136" cy="2447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124736" y="3356992"/>
            <a:ext cx="527384" cy="1427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Decision boundary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/>
              <a:t>decision boundary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/>
              <a:t>Non-Linear decision </a:t>
            </a:r>
            <a:r>
              <a:rPr lang="en-US" altLang="zh-TW" dirty="0" smtClean="0"/>
              <a:t>boundary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57" y="3212976"/>
            <a:ext cx="3891036" cy="2372733"/>
          </a:xfrm>
          <a:prstGeom prst="rect">
            <a:avLst/>
          </a:prstGeom>
        </p:spPr>
      </p:pic>
      <p:sp>
        <p:nvSpPr>
          <p:cNvPr id="6" name="動作按鈕: 返回 5">
            <a:hlinkClick r:id="" action="ppaction://hlinkshowjump?jump=lastslideviewed" highlightClick="1"/>
          </p:cNvPr>
          <p:cNvSpPr/>
          <p:nvPr/>
        </p:nvSpPr>
        <p:spPr>
          <a:xfrm>
            <a:off x="7812360" y="4509120"/>
            <a:ext cx="576064" cy="57606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42739" y="3068960"/>
            <a:ext cx="3923928" cy="2731962"/>
            <a:chOff x="2483768" y="3212976"/>
            <a:chExt cx="4972050" cy="34616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3212976"/>
              <a:ext cx="4972050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3995936" y="6305342"/>
              <a:ext cx="2949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dirty="0" smtClean="0"/>
                <a:t>Linear </a:t>
              </a:r>
              <a:r>
                <a:rPr lang="en-US" altLang="zh-TW" dirty="0"/>
                <a:t>decision boundary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>
              <a:stCxn id="13" idx="0"/>
            </p:cNvCxnSpPr>
            <p:nvPr/>
          </p:nvCxnSpPr>
          <p:spPr>
            <a:xfrm flipV="1">
              <a:off x="5470859" y="5933696"/>
              <a:ext cx="37245" cy="371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580112" y="5581249"/>
            <a:ext cx="3418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Non-linear </a:t>
            </a:r>
            <a:r>
              <a:rPr lang="en-US" altLang="zh-TW" dirty="0"/>
              <a:t>decision boundary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0"/>
          </p:cNvCxnSpPr>
          <p:nvPr/>
        </p:nvCxnSpPr>
        <p:spPr>
          <a:xfrm flipV="1">
            <a:off x="7289327" y="5085184"/>
            <a:ext cx="90985" cy="496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0" y="252070"/>
            <a:ext cx="7596336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Capability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of MLP Decision Boundaries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>
          <a:xfrm>
            <a:off x="395536" y="6586813"/>
            <a:ext cx="8610600" cy="2711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Richard </a:t>
            </a:r>
            <a:r>
              <a:rPr lang="en-US" altLang="zh-TW" dirty="0"/>
              <a:t>P. Lippmann. An Introduction' to Computing, IEEE ASSP MAGAZINE April, 1987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55510" y="1394460"/>
            <a:ext cx="8067675" cy="5210720"/>
            <a:chOff x="655510" y="1556792"/>
            <a:chExt cx="8067675" cy="521072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10757"/>
            <a:stretch/>
          </p:blipFill>
          <p:spPr>
            <a:xfrm>
              <a:off x="655510" y="1556792"/>
              <a:ext cx="8067675" cy="521072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" t="50847" r="84429" b="32712"/>
            <a:stretch/>
          </p:blipFill>
          <p:spPr bwMode="auto">
            <a:xfrm rot="5400000">
              <a:off x="1871699" y="4761149"/>
              <a:ext cx="1008114" cy="2664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67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26088"/>
            <a:ext cx="7545660" cy="685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655510" y="1394460"/>
            <a:ext cx="8067675" cy="5210720"/>
            <a:chOff x="655510" y="1556792"/>
            <a:chExt cx="8067675" cy="521072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10757"/>
            <a:stretch/>
          </p:blipFill>
          <p:spPr>
            <a:xfrm>
              <a:off x="655510" y="1556792"/>
              <a:ext cx="8067675" cy="521072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" t="50847" r="84429" b="32712"/>
            <a:stretch/>
          </p:blipFill>
          <p:spPr bwMode="auto">
            <a:xfrm rot="5400000">
              <a:off x="1871699" y="4761149"/>
              <a:ext cx="1008114" cy="2664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en-US" altLang="zh-TW" dirty="0" smtClean="0"/>
              <a:t>Capability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>
          <a:xfrm>
            <a:off x="395536" y="6586813"/>
            <a:ext cx="8610600" cy="2711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Richard </a:t>
            </a:r>
            <a:r>
              <a:rPr lang="en-US" altLang="zh-TW" dirty="0"/>
              <a:t>P. Lippmann. An Introduction' to Computing, IEEE ASSP MAGAZINE April, 1987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2" name="Picture 4" descr="Z#000526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411557" cy="141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Problem(R3,C2)-TestedImg_bi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605" y="116632"/>
            <a:ext cx="1328651" cy="13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Z#003599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61" y="5022354"/>
            <a:ext cx="1387895" cy="138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TrainingImage_forFeature_X0&amp;X1_bi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66" y="116632"/>
            <a:ext cx="1361409" cy="136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esult_289838_bi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14996"/>
            <a:ext cx="1391814" cy="139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Problem(R3,C3)-TestedImg_bi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1" y="116632"/>
            <a:ext cx="1330365" cy="133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Z#000099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08" y="3419253"/>
            <a:ext cx="1418663" cy="141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Z#000999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60" y="3419253"/>
            <a:ext cx="1449907" cy="144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Z#000029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93" y="3408613"/>
            <a:ext cx="1469226" cy="146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Z#000000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08" y="1840347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 descr="Z#0000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01" y="1840348"/>
            <a:ext cx="1425712" cy="14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Z#000009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24" y="1834955"/>
            <a:ext cx="1482396" cy="148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en-US" altLang="zh-TW" dirty="0" smtClean="0"/>
              <a:t>Capability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>
          <a:xfrm>
            <a:off x="395536" y="6586813"/>
            <a:ext cx="8610600" cy="2711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Richard </a:t>
            </a:r>
            <a:r>
              <a:rPr lang="en-US" altLang="zh-TW" dirty="0"/>
              <a:t>P. Lippmann. An Introduction' to Computing, IEEE ASSP MAGAZINE April, 1987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6325" y="5058394"/>
            <a:ext cx="8067675" cy="1664012"/>
            <a:chOff x="655510" y="4941168"/>
            <a:chExt cx="8067675" cy="166401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t="71501"/>
            <a:stretch/>
          </p:blipFill>
          <p:spPr>
            <a:xfrm>
              <a:off x="655510" y="4941168"/>
              <a:ext cx="8067675" cy="1664012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" t="50847" r="84429" b="32712"/>
            <a:stretch/>
          </p:blipFill>
          <p:spPr bwMode="auto">
            <a:xfrm rot="5400000">
              <a:off x="1871699" y="4598817"/>
              <a:ext cx="1008114" cy="2664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 descr="Z#000526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5013176"/>
              <a:ext cx="1411557" cy="1411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7" name="Picture 9" descr="Problem(R3,C3)-TestedImg_b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" y="5157421"/>
            <a:ext cx="1330365" cy="133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向下箭號 1"/>
          <p:cNvSpPr/>
          <p:nvPr/>
        </p:nvSpPr>
        <p:spPr>
          <a:xfrm rot="21230606">
            <a:off x="7220083" y="3066478"/>
            <a:ext cx="1180186" cy="174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72200" y="2361882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這裡的</a:t>
            </a:r>
            <a:r>
              <a:rPr lang="en-US" altLang="zh-TW" dirty="0" smtClean="0">
                <a:solidFill>
                  <a:srgbClr val="FF0000"/>
                </a:solidFill>
              </a:rPr>
              <a:t>weight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Theta</a:t>
            </a:r>
            <a:r>
              <a:rPr lang="zh-TW" altLang="en-US" dirty="0" smtClean="0">
                <a:solidFill>
                  <a:srgbClr val="FF0000"/>
                </a:solidFill>
              </a:rPr>
              <a:t>值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可以用</a:t>
            </a:r>
            <a:r>
              <a:rPr lang="en-US" altLang="zh-TW" dirty="0" smtClean="0">
                <a:solidFill>
                  <a:srgbClr val="FF0000"/>
                </a:solidFill>
              </a:rPr>
              <a:t>GA</a:t>
            </a:r>
            <a:r>
              <a:rPr lang="zh-TW" altLang="en-US" dirty="0" smtClean="0">
                <a:solidFill>
                  <a:srgbClr val="FF0000"/>
                </a:solidFill>
              </a:rPr>
              <a:t>解決嗎？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6776" y="5130402"/>
            <a:ext cx="1359360" cy="1357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8144" y="5130402"/>
            <a:ext cx="1434543" cy="1357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31002" y="1565217"/>
            <a:ext cx="6141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 smtClean="0"/>
              <a:t>最右下角問題，用</a:t>
            </a:r>
            <a:r>
              <a:rPr lang="en-US" altLang="zh-TW" sz="2400" b="1" u="sng" dirty="0" smtClean="0"/>
              <a:t>BP</a:t>
            </a:r>
            <a:r>
              <a:rPr lang="zh-TW" altLang="en-US" u="sng" dirty="0" smtClean="0"/>
              <a:t>訓練後的</a:t>
            </a:r>
            <a:r>
              <a:rPr lang="en-US" altLang="zh-TW" u="sng" dirty="0" smtClean="0"/>
              <a:t>Weight </a:t>
            </a:r>
            <a:r>
              <a:rPr lang="zh-TW" altLang="en-US" u="sng" dirty="0" smtClean="0"/>
              <a:t>值組合如下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zh-TW" altLang="en-US" sz="1200" dirty="0"/>
          </a:p>
          <a:p>
            <a:r>
              <a:rPr lang="zh-TW" altLang="en-US" sz="1200" dirty="0"/>
              <a:t>輸入層</a:t>
            </a:r>
            <a:r>
              <a:rPr lang="en-US" altLang="zh-TW" sz="1200" dirty="0"/>
              <a:t>weight</a:t>
            </a:r>
            <a:r>
              <a:rPr lang="zh-TW" altLang="en-US" sz="1200" dirty="0" smtClean="0"/>
              <a:t>：</a:t>
            </a:r>
            <a:r>
              <a:rPr lang="en-US" altLang="zh-TW" sz="1200" dirty="0" smtClean="0"/>
              <a:t>	5.13510  </a:t>
            </a:r>
            <a:r>
              <a:rPr lang="en-US" altLang="zh-TW" sz="1200" dirty="0"/>
              <a:t>	 37.39378 	 </a:t>
            </a:r>
          </a:p>
          <a:p>
            <a:pPr lvl="2"/>
            <a:r>
              <a:rPr lang="en-US" altLang="zh-TW" sz="1200" dirty="0" smtClean="0"/>
              <a:t>	-</a:t>
            </a:r>
            <a:r>
              <a:rPr lang="en-US" altLang="zh-TW" sz="1200" dirty="0"/>
              <a:t>21.46167 	 -</a:t>
            </a:r>
            <a:r>
              <a:rPr lang="en-US" altLang="zh-TW" sz="1200" dirty="0" smtClean="0"/>
              <a:t>16.25864</a:t>
            </a:r>
            <a:endParaRPr lang="en-US" altLang="zh-TW" sz="1200" dirty="0"/>
          </a:p>
          <a:p>
            <a:pPr lvl="2"/>
            <a:r>
              <a:rPr lang="en-US" altLang="zh-TW" sz="1200" dirty="0" smtClean="0"/>
              <a:t>	-</a:t>
            </a:r>
            <a:r>
              <a:rPr lang="en-US" altLang="zh-TW" sz="1200" dirty="0"/>
              <a:t>34.11242 	 28.82209 	 </a:t>
            </a:r>
          </a:p>
          <a:p>
            <a:pPr lvl="2"/>
            <a:r>
              <a:rPr lang="en-US" altLang="zh-TW" sz="1200" dirty="0" smtClean="0"/>
              <a:t>	20.68962 </a:t>
            </a:r>
            <a:r>
              <a:rPr lang="en-US" altLang="zh-TW" sz="1200" dirty="0"/>
              <a:t>	 30.79449 	 </a:t>
            </a:r>
          </a:p>
          <a:p>
            <a:endParaRPr lang="zh-TW" altLang="en-US" sz="1200" dirty="0"/>
          </a:p>
          <a:p>
            <a:r>
              <a:rPr lang="zh-TW" altLang="en-US" sz="1200" dirty="0"/>
              <a:t>第一層隱藏層</a:t>
            </a:r>
            <a:r>
              <a:rPr lang="en-US" altLang="zh-TW" sz="1200" dirty="0"/>
              <a:t>weight</a:t>
            </a:r>
            <a:r>
              <a:rPr lang="zh-TW" altLang="en-US" sz="1200" dirty="0" smtClean="0"/>
              <a:t>：</a:t>
            </a:r>
            <a:r>
              <a:rPr lang="en-US" altLang="zh-TW" sz="1200" dirty="0" smtClean="0"/>
              <a:t>	9.23067  </a:t>
            </a:r>
            <a:r>
              <a:rPr lang="en-US" altLang="zh-TW" sz="1200" dirty="0"/>
              <a:t>	 5.79684  	 -3.36498 	 -10.83807 	 </a:t>
            </a:r>
          </a:p>
          <a:p>
            <a:pPr lvl="3"/>
            <a:r>
              <a:rPr lang="en-US" altLang="zh-TW" sz="1200" dirty="0" smtClean="0"/>
              <a:t>	19.14875 </a:t>
            </a:r>
            <a:r>
              <a:rPr lang="en-US" altLang="zh-TW" sz="1200" dirty="0"/>
              <a:t>	 14.75769 	 -15.84992 	 -17.81770 	 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</a:t>
            </a:r>
            <a:r>
              <a:rPr lang="zh-TW" altLang="en-US" sz="1200" dirty="0"/>
              <a:t>一層隱藏層</a:t>
            </a:r>
            <a:r>
              <a:rPr lang="en-US" altLang="zh-TW" sz="1200" dirty="0"/>
              <a:t>Theta</a:t>
            </a:r>
            <a:r>
              <a:rPr lang="zh-TW" altLang="en-US" sz="1200" dirty="0"/>
              <a:t>值：</a:t>
            </a:r>
            <a:r>
              <a:rPr lang="en-US" altLang="zh-TW" sz="1200" dirty="0"/>
              <a:t>	27.96369 	 -10.34603 	 1.84976  	 44.62899 	 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</a:t>
            </a:r>
            <a:r>
              <a:rPr lang="zh-TW" altLang="en-US" sz="1200" dirty="0"/>
              <a:t>二層隱藏層</a:t>
            </a:r>
            <a:r>
              <a:rPr lang="en-US" altLang="zh-TW" sz="1200" dirty="0"/>
              <a:t>weight</a:t>
            </a:r>
            <a:r>
              <a:rPr lang="zh-TW" altLang="en-US" sz="1200" dirty="0" smtClean="0"/>
              <a:t>：</a:t>
            </a:r>
            <a:r>
              <a:rPr lang="en-US" altLang="zh-TW" sz="1200" dirty="0" smtClean="0"/>
              <a:t>	-</a:t>
            </a:r>
            <a:r>
              <a:rPr lang="en-US" altLang="zh-TW" sz="1200" dirty="0"/>
              <a:t>1.33094 	 5.88511  	 </a:t>
            </a:r>
          </a:p>
          <a:p>
            <a:endParaRPr lang="en-US" altLang="zh-TW" sz="1200" dirty="0"/>
          </a:p>
          <a:p>
            <a:r>
              <a:rPr lang="zh-TW" altLang="en-US" sz="1200" dirty="0" smtClean="0"/>
              <a:t>第</a:t>
            </a:r>
            <a:r>
              <a:rPr lang="zh-TW" altLang="en-US" sz="1200" dirty="0"/>
              <a:t>二層隱藏</a:t>
            </a:r>
            <a:r>
              <a:rPr lang="zh-TW" altLang="en-US" sz="1200" dirty="0" smtClean="0"/>
              <a:t>層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值：</a:t>
            </a:r>
            <a:r>
              <a:rPr lang="en-US" altLang="zh-TW" sz="1200" dirty="0" smtClean="0"/>
              <a:t>	6.76579  </a:t>
            </a:r>
            <a:r>
              <a:rPr lang="en-US" altLang="zh-TW" sz="1200" dirty="0"/>
              <a:t>	 3.29899  	 </a:t>
            </a:r>
          </a:p>
          <a:p>
            <a:endParaRPr lang="en-US" altLang="zh-TW" sz="1200" dirty="0"/>
          </a:p>
          <a:p>
            <a:r>
              <a:rPr lang="zh-TW" altLang="en-US" sz="1200" dirty="0"/>
              <a:t>輸出層</a:t>
            </a:r>
            <a:r>
              <a:rPr lang="en-US" altLang="zh-TW" sz="1200" dirty="0"/>
              <a:t>Theta</a:t>
            </a:r>
            <a:r>
              <a:rPr lang="zh-TW" altLang="en-US" sz="1200" dirty="0"/>
              <a:t>值</a:t>
            </a:r>
            <a:r>
              <a:rPr lang="zh-TW" altLang="en-US" sz="1200" dirty="0" smtClean="0"/>
              <a:t>：</a:t>
            </a:r>
            <a:r>
              <a:rPr lang="en-US" altLang="zh-TW" sz="1200" dirty="0" smtClean="0"/>
              <a:t>	3.95491  </a:t>
            </a:r>
            <a:r>
              <a:rPr lang="en-US" altLang="zh-TW" sz="1100" dirty="0"/>
              <a:t>	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705" y="866237"/>
            <a:ext cx="2002387" cy="1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Salmon or </a:t>
            </a:r>
            <a:r>
              <a:rPr lang="en-US" altLang="zh-TW" dirty="0"/>
              <a:t>sea bass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16698"/>
            <a:ext cx="4211960" cy="232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8100" y="4320146"/>
            <a:ext cx="3907763" cy="228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132856"/>
            <a:ext cx="2781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343702" y="3779748"/>
            <a:ext cx="181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</a:t>
            </a:r>
            <a:r>
              <a:rPr lang="en-US" altLang="zh-TW" dirty="0" smtClean="0"/>
              <a:t> as feature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00820" y="646649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ightness  as feature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Feature Vector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(length</a:t>
            </a:r>
            <a:r>
              <a:rPr lang="en-US" altLang="zh-TW" dirty="0"/>
              <a:t>, </a:t>
            </a:r>
            <a:r>
              <a:rPr lang="en-US" altLang="zh-TW" dirty="0" smtClean="0"/>
              <a:t>lightness) = </a:t>
            </a:r>
            <a:r>
              <a:rPr lang="en-US" altLang="zh-TW" dirty="0"/>
              <a:t>[X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</a:t>
            </a:r>
            <a:r>
              <a:rPr lang="en-US" altLang="zh-TW" baseline="30000" dirty="0" smtClean="0"/>
              <a:t>T</a:t>
            </a:r>
            <a:endParaRPr lang="en-US" altLang="zh-TW" dirty="0" smtClean="0"/>
          </a:p>
          <a:p>
            <a:r>
              <a:rPr lang="en-US" altLang="zh-TW" dirty="0" smtClean="0"/>
              <a:t>Feature space and classification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動作按鈕: 下一項 6">
            <a:hlinkClick r:id="rId2" action="ppaction://hlinksldjump" highlightClick="1"/>
          </p:cNvPr>
          <p:cNvSpPr/>
          <p:nvPr/>
        </p:nvSpPr>
        <p:spPr>
          <a:xfrm>
            <a:off x="7884368" y="4365104"/>
            <a:ext cx="648072" cy="64807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368695" y="3140968"/>
            <a:ext cx="5082023" cy="3586663"/>
            <a:chOff x="1368695" y="3140968"/>
            <a:chExt cx="5082023" cy="358666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79"/>
            <a:stretch/>
          </p:blipFill>
          <p:spPr>
            <a:xfrm>
              <a:off x="1368695" y="3140968"/>
              <a:ext cx="5082023" cy="324036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2195736" y="6512187"/>
              <a:ext cx="3456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Source: Feature </a:t>
              </a:r>
              <a:r>
                <a:rPr lang="en-US" altLang="zh-TW" sz="800" dirty="0"/>
                <a:t>Extraction &amp; Image Processing for Computer Vision (Third Edition)</a:t>
              </a:r>
              <a:endParaRPr lang="zh-TW" altLang="en-US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Space (</a:t>
            </a:r>
            <a:r>
              <a:rPr lang="en-US" altLang="zh-TW" dirty="0"/>
              <a:t>signal strengths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r>
                  <a:rPr lang="en-US" altLang="zh-TW" dirty="0" smtClean="0"/>
                  <a:t>Signal strength vector</a:t>
                </a:r>
              </a:p>
              <a:p>
                <a:pPr lvl="1"/>
                <a:r>
                  <a:rPr lang="en-US" altLang="zh-TW" i="1" dirty="0" smtClean="0"/>
                  <a:t>S </a:t>
                </a:r>
                <a:r>
                  <a:rPr lang="en-US" altLang="zh-TW" dirty="0"/>
                  <a:t>= (</a:t>
                </a:r>
                <a:r>
                  <a:rPr lang="en-US" altLang="zh-TW" i="1" dirty="0"/>
                  <a:t>S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</a:t>
                </a:r>
                <a:r>
                  <a:rPr lang="en-US" altLang="zh-TW" i="1" dirty="0"/>
                  <a:t> S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</a:t>
                </a: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S</a:t>
                </a:r>
                <a:r>
                  <a:rPr lang="en-US" altLang="zh-TW" baseline="-25000" dirty="0"/>
                  <a:t>3</a:t>
                </a:r>
                <a:r>
                  <a:rPr lang="en-US" altLang="zh-TW" dirty="0" smtClean="0"/>
                  <a:t>,</a:t>
                </a:r>
                <a:r>
                  <a:rPr lang="en-US" altLang="zh-TW" i="1" dirty="0" smtClean="0"/>
                  <a:t> S</a:t>
                </a:r>
                <a:r>
                  <a:rPr lang="en-US" altLang="zh-TW" baseline="-25000" dirty="0"/>
                  <a:t>4</a:t>
                </a:r>
                <a:r>
                  <a:rPr lang="en-US" altLang="zh-TW" dirty="0" smtClean="0"/>
                  <a:t>)</a:t>
                </a:r>
                <a:endParaRPr lang="en-US" altLang="zh-TW" i="1" dirty="0" smtClean="0"/>
              </a:p>
              <a:p>
                <a:pPr lvl="1"/>
                <a:r>
                  <a:rPr lang="el-GR" altLang="zh-TW" i="1" dirty="0" smtClean="0"/>
                  <a:t>θ </a:t>
                </a:r>
                <a:r>
                  <a:rPr lang="el-GR" altLang="zh-TW" dirty="0"/>
                  <a:t>=</a:t>
                </a:r>
                <a:r>
                  <a:rPr lang="el-GR" altLang="zh-TW" dirty="0" smtClean="0"/>
                  <a:t> </a:t>
                </a:r>
                <a:r>
                  <a:rPr lang="el-GR" altLang="zh-TW" dirty="0"/>
                  <a:t>(</a:t>
                </a:r>
                <a:r>
                  <a:rPr lang="el-GR" altLang="zh-TW" i="1" dirty="0"/>
                  <a:t>θ</a:t>
                </a:r>
                <a:r>
                  <a:rPr lang="el-GR" altLang="zh-TW" baseline="-25000" dirty="0"/>
                  <a:t>1</a:t>
                </a:r>
                <a:r>
                  <a:rPr lang="el-GR" altLang="zh-TW" dirty="0"/>
                  <a:t>,</a:t>
                </a:r>
                <a:r>
                  <a:rPr lang="el-GR" altLang="zh-TW" i="1" dirty="0"/>
                  <a:t> </a:t>
                </a:r>
                <a:r>
                  <a:rPr lang="el-GR" altLang="zh-TW" i="1" dirty="0" smtClean="0"/>
                  <a:t>θ</a:t>
                </a:r>
                <a:r>
                  <a:rPr lang="el-GR" altLang="zh-TW" baseline="-25000" dirty="0" smtClean="0"/>
                  <a:t>2</a:t>
                </a:r>
                <a:r>
                  <a:rPr lang="el-GR" altLang="zh-TW" dirty="0" smtClean="0"/>
                  <a:t>,</a:t>
                </a:r>
                <a:r>
                  <a:rPr lang="el-GR" altLang="zh-TW" i="1" dirty="0" smtClean="0"/>
                  <a:t> θ</a:t>
                </a:r>
                <a:r>
                  <a:rPr lang="en-US" altLang="zh-TW" baseline="-25000" dirty="0"/>
                  <a:t>3</a:t>
                </a:r>
                <a:r>
                  <a:rPr lang="el-GR" altLang="zh-TW" dirty="0" smtClean="0"/>
                  <a:t>,</a:t>
                </a:r>
                <a:r>
                  <a:rPr lang="el-GR" altLang="zh-TW" i="1" dirty="0" smtClean="0"/>
                  <a:t> θ</a:t>
                </a:r>
                <a:r>
                  <a:rPr lang="en-US" altLang="zh-TW" baseline="-25000" dirty="0"/>
                  <a:t>4</a:t>
                </a:r>
                <a:r>
                  <a:rPr lang="en-US" altLang="zh-TW" dirty="0" smtClean="0"/>
                  <a:t>)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/>
                  <a:t>for ref. tags</a:t>
                </a:r>
              </a:p>
              <a:p>
                <a:pPr lvl="1"/>
                <a:r>
                  <a:rPr lang="en-US" altLang="zh-TW" dirty="0" smtClean="0"/>
                  <a:t>Number of RF readers (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=4)</a:t>
                </a:r>
              </a:p>
              <a:p>
                <a:r>
                  <a:rPr lang="en-US" altLang="zh-TW" dirty="0"/>
                  <a:t>Euclidean distance in signal strengths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 i="1" dirty="0"/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i="1"/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i="1"/>
                      <m:t>,. . . 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Number of Ref. Tag (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=16)</a:t>
                </a:r>
              </a:p>
              <a:p>
                <a:r>
                  <a:rPr lang="en-US" altLang="zh-TW" i="1" dirty="0" err="1" smtClean="0"/>
                  <a:t>k</a:t>
                </a:r>
                <a:r>
                  <a:rPr lang="en-US" altLang="zh-TW" dirty="0" err="1" smtClean="0"/>
                  <a:t>NN</a:t>
                </a:r>
                <a:r>
                  <a:rPr lang="en-US" altLang="zh-TW" dirty="0" smtClean="0"/>
                  <a:t> / weighted </a:t>
                </a:r>
                <a:r>
                  <a:rPr lang="en-US" altLang="zh-TW" i="1" dirty="0" err="1" smtClean="0"/>
                  <a:t>k</a:t>
                </a:r>
                <a:r>
                  <a:rPr lang="en-US" altLang="zh-TW" dirty="0" err="1" smtClean="0"/>
                  <a:t>NN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Find the k nearest neighbors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3"/>
                <a:stretch>
                  <a:fillRect l="-449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9360" y="1596999"/>
            <a:ext cx="3735850" cy="52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Extracting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Measured from sensor</a:t>
            </a:r>
          </a:p>
          <a:p>
            <a:pPr lvl="1"/>
            <a:r>
              <a:rPr lang="en-US" altLang="zh-TW" dirty="0" smtClean="0"/>
              <a:t>time (s), weight (kg), voltage (v), RSS (</a:t>
            </a:r>
            <a:r>
              <a:rPr lang="en-US" altLang="zh-TW" dirty="0" err="1" smtClean="0"/>
              <a:t>dBm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Transform: Temporal (Spatial)</a:t>
            </a:r>
            <a:r>
              <a:rPr lang="en-US" altLang="zh-TW" dirty="0" smtClean="0">
                <a:sym typeface="Wingdings" panose="05000000000000000000" pitchFamily="2" charset="2"/>
              </a:rPr>
              <a:t>Frequency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FFT, DCT, DWT (Wavelet), HHT</a:t>
            </a:r>
          </a:p>
          <a:p>
            <a:r>
              <a:rPr lang="en-US" altLang="zh-TW" dirty="0" smtClean="0"/>
              <a:t>Lower Level Features</a:t>
            </a:r>
          </a:p>
          <a:p>
            <a:pPr lvl="1"/>
            <a:r>
              <a:rPr lang="en-US" altLang="zh-TW" dirty="0" smtClean="0"/>
              <a:t>Edge, Shape, Entropy, Moment</a:t>
            </a:r>
          </a:p>
          <a:p>
            <a:r>
              <a:rPr lang="en-US" altLang="zh-TW" dirty="0" smtClean="0"/>
              <a:t>Higher (abstract) Level Features</a:t>
            </a:r>
          </a:p>
          <a:p>
            <a:pPr lvl="1"/>
            <a:r>
              <a:rPr lang="en-US" altLang="zh-TW" dirty="0" smtClean="0"/>
              <a:t>sequence of motion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148532991"/>
              </p:ext>
            </p:extLst>
          </p:nvPr>
        </p:nvGraphicFramePr>
        <p:xfrm>
          <a:off x="5400092" y="4293096"/>
          <a:ext cx="358806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Extracting </a:t>
            </a:r>
            <a:r>
              <a:rPr lang="en-US" altLang="zh-TW" dirty="0" smtClean="0"/>
              <a:t>Features (Example)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84" y="1628921"/>
            <a:ext cx="5544616" cy="28823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660120"/>
            <a:ext cx="4572000" cy="22490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3136"/>
            <a:ext cx="4423654" cy="22209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19" y="1628921"/>
            <a:ext cx="2741541" cy="28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Dimension Reduction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B17A80-5412-49C1-BB1F-DF5F29DF243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PCA, ICA, SVD, LDA</a:t>
            </a:r>
          </a:p>
          <a:p>
            <a:r>
              <a:rPr lang="en-US" altLang="zh-TW" dirty="0" smtClean="0"/>
              <a:t>Reduce dimension</a:t>
            </a:r>
          </a:p>
          <a:p>
            <a:pPr lvl="1"/>
            <a:r>
              <a:rPr lang="en-US" altLang="zh-TW" dirty="0"/>
              <a:t>reducing computational costs </a:t>
            </a:r>
            <a:endParaRPr lang="zh-TW" altLang="en-US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660232" y="1272222"/>
            <a:ext cx="2627312" cy="2401888"/>
            <a:chOff x="3288" y="2613"/>
            <a:chExt cx="1655" cy="1513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3288" y="3929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288" y="3022"/>
              <a:ext cx="998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3288" y="2886"/>
              <a:ext cx="499" cy="10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787" y="288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3288" y="3702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105" y="2613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e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649" y="3838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e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787" y="3612"/>
              <a:ext cx="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3878" y="3612"/>
              <a:ext cx="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203847" y="4112800"/>
            <a:ext cx="5938105" cy="2644963"/>
            <a:chOff x="3203847" y="3794761"/>
            <a:chExt cx="5938105" cy="264496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7" y="3794761"/>
              <a:ext cx="5938105" cy="235543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813875" y="6224280"/>
              <a:ext cx="271804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800" dirty="0"/>
                <a:t>http://www.nlpca.org/pca_principal_component_analysis.html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2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Fundamental of machine learning_V2</Template>
  <TotalTime>1204</TotalTime>
  <Words>1750</Words>
  <Application>Microsoft Office PowerPoint</Application>
  <PresentationFormat>如螢幕大小 (4:3)</PresentationFormat>
  <Paragraphs>299</Paragraphs>
  <Slides>39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Tw Cen MT</vt:lpstr>
      <vt:lpstr>微軟正黑體</vt:lpstr>
      <vt:lpstr>新細明體</vt:lpstr>
      <vt:lpstr>Calibri</vt:lpstr>
      <vt:lpstr>Cambria Math</vt:lpstr>
      <vt:lpstr>Times New Roman</vt:lpstr>
      <vt:lpstr>Wingdings</vt:lpstr>
      <vt:lpstr>Wingdings 2</vt:lpstr>
      <vt:lpstr>中庸</vt:lpstr>
      <vt:lpstr>1_中庸</vt:lpstr>
      <vt:lpstr>Feature &amp; training   before deep learning</vt:lpstr>
      <vt:lpstr>Overview</vt:lpstr>
      <vt:lpstr>Machine Learning Flow</vt:lpstr>
      <vt:lpstr>Feature</vt:lpstr>
      <vt:lpstr>Feature Space</vt:lpstr>
      <vt:lpstr>Feature Space (signal strengths)</vt:lpstr>
      <vt:lpstr>Extracting Features</vt:lpstr>
      <vt:lpstr>Extracting Features (Example)</vt:lpstr>
      <vt:lpstr>Dimension Reduction</vt:lpstr>
      <vt:lpstr>PCA vs. LDA</vt:lpstr>
      <vt:lpstr>PCA vs. LDA (Example)</vt:lpstr>
      <vt:lpstr>PCA vs. LDA (Example)</vt:lpstr>
      <vt:lpstr>Regression</vt:lpstr>
      <vt:lpstr>Mini-Batch=&gt; Batch Normalization</vt:lpstr>
      <vt:lpstr>Regression:提問</vt:lpstr>
      <vt:lpstr>Overfitting Example</vt:lpstr>
      <vt:lpstr>Cross Validation</vt:lpstr>
      <vt:lpstr>Generalization</vt:lpstr>
      <vt:lpstr>Cross Validation</vt:lpstr>
      <vt:lpstr>Cross Validation</vt:lpstr>
      <vt:lpstr>Regression</vt:lpstr>
      <vt:lpstr>Regression</vt:lpstr>
      <vt:lpstr>Cheat Sheet</vt:lpstr>
      <vt:lpstr>Examples</vt:lpstr>
      <vt:lpstr>Case#1: Face Recognition </vt:lpstr>
      <vt:lpstr>Training/Testing Data </vt:lpstr>
      <vt:lpstr>Model Selection</vt:lpstr>
      <vt:lpstr>Dimension Reduction (1/4) - one data</vt:lpstr>
      <vt:lpstr>Dimension Reduction (2/4)</vt:lpstr>
      <vt:lpstr>Dimension Reduction (3/4):  PCA</vt:lpstr>
      <vt:lpstr>Dimension Reduction (4/4): LDA</vt:lpstr>
      <vt:lpstr>Case of 4-Fold Cross Validate</vt:lpstr>
      <vt:lpstr>Case#2: Sleep Posture Recognition</vt:lpstr>
      <vt:lpstr>Feature Space (32 features)</vt:lpstr>
      <vt:lpstr>Decision boundary</vt:lpstr>
      <vt:lpstr>Capability  of MLP Decision Boundaries</vt:lpstr>
      <vt:lpstr>PowerPoint 簡報</vt:lpstr>
      <vt:lpstr>Capability</vt:lpstr>
      <vt:lpstr>Capability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dennis.kao 高俊豪</dc:creator>
  <cp:lastModifiedBy>SKY Coding</cp:lastModifiedBy>
  <cp:revision>100</cp:revision>
  <dcterms:created xsi:type="dcterms:W3CDTF">2017-06-01T05:55:00Z</dcterms:created>
  <dcterms:modified xsi:type="dcterms:W3CDTF">2018-02-07T08:32:20Z</dcterms:modified>
</cp:coreProperties>
</file>