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51"/>
  </p:notesMasterIdLst>
  <p:handoutMasterIdLst>
    <p:handoutMasterId r:id="rId52"/>
  </p:handoutMasterIdLst>
  <p:sldIdLst>
    <p:sldId id="260" r:id="rId2"/>
    <p:sldId id="310" r:id="rId3"/>
    <p:sldId id="487" r:id="rId4"/>
    <p:sldId id="454" r:id="rId5"/>
    <p:sldId id="549" r:id="rId6"/>
    <p:sldId id="544" r:id="rId7"/>
    <p:sldId id="550" r:id="rId8"/>
    <p:sldId id="545" r:id="rId9"/>
    <p:sldId id="546" r:id="rId10"/>
    <p:sldId id="547" r:id="rId11"/>
    <p:sldId id="539" r:id="rId12"/>
    <p:sldId id="488" r:id="rId13"/>
    <p:sldId id="492" r:id="rId14"/>
    <p:sldId id="522" r:id="rId15"/>
    <p:sldId id="540" r:id="rId16"/>
    <p:sldId id="490" r:id="rId17"/>
    <p:sldId id="494" r:id="rId18"/>
    <p:sldId id="521" r:id="rId19"/>
    <p:sldId id="529" r:id="rId20"/>
    <p:sldId id="493" r:id="rId21"/>
    <p:sldId id="496" r:id="rId22"/>
    <p:sldId id="519" r:id="rId23"/>
    <p:sldId id="518" r:id="rId24"/>
    <p:sldId id="517" r:id="rId25"/>
    <p:sldId id="516" r:id="rId26"/>
    <p:sldId id="514" r:id="rId27"/>
    <p:sldId id="515" r:id="rId28"/>
    <p:sldId id="498" r:id="rId29"/>
    <p:sldId id="499" r:id="rId30"/>
    <p:sldId id="500" r:id="rId31"/>
    <p:sldId id="528" r:id="rId32"/>
    <p:sldId id="526" r:id="rId33"/>
    <p:sldId id="527" r:id="rId34"/>
    <p:sldId id="501" r:id="rId35"/>
    <p:sldId id="502" r:id="rId36"/>
    <p:sldId id="503" r:id="rId37"/>
    <p:sldId id="504" r:id="rId38"/>
    <p:sldId id="505" r:id="rId39"/>
    <p:sldId id="506" r:id="rId40"/>
    <p:sldId id="507" r:id="rId41"/>
    <p:sldId id="511" r:id="rId42"/>
    <p:sldId id="542" r:id="rId43"/>
    <p:sldId id="543" r:id="rId44"/>
    <p:sldId id="534" r:id="rId45"/>
    <p:sldId id="536" r:id="rId46"/>
    <p:sldId id="538" r:id="rId47"/>
    <p:sldId id="537" r:id="rId48"/>
    <p:sldId id="533" r:id="rId49"/>
    <p:sldId id="324" r:id="rId5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9" clrIdx="0"/>
  <p:cmAuthor id="1" name="claireh" initials="ceh"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FF"/>
    <a:srgbClr val="F2B486"/>
    <a:srgbClr val="F4C19A"/>
    <a:srgbClr val="F6C9A8"/>
    <a:srgbClr val="ED9655"/>
    <a:srgbClr val="EA883E"/>
    <a:srgbClr val="F0A770"/>
    <a:srgbClr val="99C8DF"/>
    <a:srgbClr val="A2CDE2"/>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4054" autoAdjust="0"/>
    <p:restoredTop sz="63031" autoAdjust="0"/>
  </p:normalViewPr>
  <p:slideViewPr>
    <p:cSldViewPr snapToGrid="0">
      <p:cViewPr varScale="1">
        <p:scale>
          <a:sx n="53" d="100"/>
          <a:sy n="53" d="100"/>
        </p:scale>
        <p:origin x="-533" y="-72"/>
      </p:cViewPr>
      <p:guideLst>
        <p:guide orient="horz" pos="144"/>
        <p:guide orient="horz" pos="1488"/>
        <p:guide orient="horz" pos="1200"/>
        <p:guide orient="horz" pos="2304"/>
        <p:guide orient="horz" pos="891"/>
        <p:guide orient="horz" pos="4175"/>
        <p:guide pos="2880"/>
        <p:guide pos="240"/>
        <p:guide pos="460"/>
        <p:guide pos="5520"/>
        <p:guide pos="864"/>
      </p:guideLst>
    </p:cSldViewPr>
  </p:slid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73" d="100"/>
          <a:sy n="73" d="100"/>
        </p:scale>
        <p:origin x="-2885"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12/2/2009</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12/2/2009</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5:38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en-US" altLang="zh-TW" dirty="0" smtClean="0"/>
              <a:t>1.Show</a:t>
            </a:r>
            <a:r>
              <a:rPr lang="zh-TW" altLang="en-US" dirty="0" smtClean="0"/>
              <a:t>一下</a:t>
            </a:r>
            <a:r>
              <a:rPr lang="en-US" altLang="zh-TW" dirty="0" smtClean="0"/>
              <a:t>View</a:t>
            </a:r>
            <a:r>
              <a:rPr lang="zh-TW" altLang="en-US" dirty="0" smtClean="0"/>
              <a:t>的三種類型</a:t>
            </a:r>
            <a:endParaRPr lang="en-US" altLang="zh-TW" dirty="0" smtClean="0"/>
          </a:p>
          <a:p>
            <a:r>
              <a:rPr lang="en-US" altLang="zh-TW" dirty="0" smtClean="0"/>
              <a:t>2.</a:t>
            </a:r>
            <a:r>
              <a:rPr lang="zh-TW" altLang="en-US" dirty="0" smtClean="0"/>
              <a:t>加入</a:t>
            </a:r>
            <a:r>
              <a:rPr lang="en-US" altLang="zh-TW" dirty="0" smtClean="0"/>
              <a:t>View</a:t>
            </a:r>
          </a:p>
          <a:p>
            <a:r>
              <a:rPr lang="en-US" altLang="zh-TW" dirty="0" smtClean="0"/>
              <a:t>3.</a:t>
            </a:r>
            <a:r>
              <a:rPr lang="zh-TW" altLang="en-US" dirty="0" smtClean="0"/>
              <a:t>建立</a:t>
            </a:r>
            <a:r>
              <a:rPr lang="en-US" altLang="zh-TW" dirty="0" err="1" smtClean="0"/>
              <a:t>Person.cs</a:t>
            </a:r>
            <a:r>
              <a:rPr lang="zh-TW" altLang="en-US" dirty="0" smtClean="0"/>
              <a:t>類</a:t>
            </a:r>
            <a:endParaRPr lang="en-US" altLang="zh-TW" dirty="0" smtClean="0"/>
          </a:p>
          <a:p>
            <a:r>
              <a:rPr lang="en-US" dirty="0" smtClean="0"/>
              <a:t>4. </a:t>
            </a:r>
            <a:r>
              <a:rPr lang="zh-TW" altLang="en-US" dirty="0" smtClean="0"/>
              <a:t>說明</a:t>
            </a:r>
            <a:r>
              <a:rPr lang="en-US" altLang="zh-TW" dirty="0" err="1" smtClean="0"/>
              <a:t>ViewData</a:t>
            </a:r>
            <a:r>
              <a:rPr lang="en-US" altLang="zh-TW" dirty="0" smtClean="0"/>
              <a:t>[]</a:t>
            </a:r>
            <a:r>
              <a:rPr lang="zh-TW" altLang="en-US" dirty="0" smtClean="0"/>
              <a:t>，</a:t>
            </a:r>
            <a:r>
              <a:rPr lang="en-US" altLang="zh-TW" dirty="0" err="1" smtClean="0"/>
              <a:t>TempData</a:t>
            </a:r>
            <a:r>
              <a:rPr lang="en-US" altLang="zh-TW" dirty="0" smtClean="0"/>
              <a:t>[]</a:t>
            </a:r>
            <a:r>
              <a:rPr lang="zh-TW" altLang="en-US" dirty="0" smtClean="0"/>
              <a:t>，</a:t>
            </a:r>
            <a:r>
              <a:rPr lang="en-US" altLang="zh-TW" dirty="0" smtClean="0"/>
              <a:t>Model</a:t>
            </a:r>
            <a:r>
              <a:rPr lang="zh-TW" altLang="en-US" dirty="0" smtClean="0"/>
              <a:t>的運用</a:t>
            </a:r>
            <a:endParaRPr lang="en-US" altLang="zh-TW" dirty="0" smtClean="0"/>
          </a:p>
          <a:p>
            <a:r>
              <a:rPr lang="en-US" dirty="0" smtClean="0"/>
              <a:t>5.Show</a:t>
            </a:r>
            <a:r>
              <a:rPr lang="zh-TW" altLang="en-US" dirty="0" smtClean="0"/>
              <a:t>一下</a:t>
            </a:r>
            <a:r>
              <a:rPr lang="en-US" altLang="zh-TW" dirty="0" smtClean="0"/>
              <a:t>Helper</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zh-TW" altLang="en-US" dirty="0" smtClean="0"/>
              <a:t>稍微</a:t>
            </a:r>
            <a:r>
              <a:rPr lang="en-US" altLang="zh-TW" dirty="0" smtClean="0"/>
              <a:t>Demo</a:t>
            </a:r>
            <a:r>
              <a:rPr lang="en-US" altLang="zh-TW" baseline="0" dirty="0" smtClean="0"/>
              <a:t> ASP.NET</a:t>
            </a:r>
            <a:r>
              <a:rPr lang="zh-TW" altLang="en-US" baseline="0" dirty="0" smtClean="0"/>
              <a:t>的</a:t>
            </a:r>
            <a:r>
              <a:rPr lang="en-US" altLang="zh-TW" baseline="0" dirty="0" smtClean="0"/>
              <a:t>GridView + SqlDataSource</a:t>
            </a:r>
            <a:r>
              <a:rPr lang="zh-TW" altLang="en-US" baseline="0" dirty="0" smtClean="0"/>
              <a:t>控制項的全自動化運用</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zh-TW" altLang="en-US" dirty="0" smtClean="0"/>
              <a:t>稍微</a:t>
            </a:r>
            <a:r>
              <a:rPr lang="en-US" altLang="zh-TW" dirty="0" smtClean="0"/>
              <a:t>Demo</a:t>
            </a:r>
            <a:r>
              <a:rPr lang="en-US" altLang="zh-TW" baseline="0" dirty="0" smtClean="0"/>
              <a:t> ASP.NET</a:t>
            </a:r>
            <a:r>
              <a:rPr lang="zh-TW" altLang="en-US" baseline="0" dirty="0" smtClean="0"/>
              <a:t>的</a:t>
            </a:r>
            <a:r>
              <a:rPr lang="en-US" altLang="zh-TW" baseline="0" dirty="0" smtClean="0"/>
              <a:t>GridView + SqlDataSource</a:t>
            </a:r>
            <a:r>
              <a:rPr lang="zh-TW" altLang="en-US" baseline="0" dirty="0" smtClean="0"/>
              <a:t>控制項的全自動化運用</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zh-TW" altLang="en-US" dirty="0" smtClean="0"/>
              <a:t>稍微</a:t>
            </a:r>
            <a:r>
              <a:rPr lang="en-US" altLang="zh-TW" dirty="0" smtClean="0"/>
              <a:t>Demo</a:t>
            </a:r>
            <a:r>
              <a:rPr lang="en-US" altLang="zh-TW" baseline="0" dirty="0" smtClean="0"/>
              <a:t> ASP.NET</a:t>
            </a:r>
            <a:r>
              <a:rPr lang="zh-TW" altLang="en-US" baseline="0" dirty="0" smtClean="0"/>
              <a:t>的</a:t>
            </a:r>
            <a:r>
              <a:rPr lang="en-US" altLang="zh-TW" baseline="0" dirty="0" smtClean="0"/>
              <a:t>GridView + SqlDataSource</a:t>
            </a:r>
            <a:r>
              <a:rPr lang="zh-TW" altLang="en-US" baseline="0" dirty="0" smtClean="0"/>
              <a:t>控制項的全自動化運用</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zh-TW" altLang="en-US" dirty="0" smtClean="0"/>
              <a:t>稍微</a:t>
            </a:r>
            <a:r>
              <a:rPr lang="en-US" altLang="zh-TW" dirty="0" smtClean="0"/>
              <a:t>Demo</a:t>
            </a:r>
            <a:r>
              <a:rPr lang="en-US" altLang="zh-TW" baseline="0" dirty="0" smtClean="0"/>
              <a:t> ASP.NET</a:t>
            </a:r>
            <a:r>
              <a:rPr lang="zh-TW" altLang="en-US" baseline="0" dirty="0" smtClean="0"/>
              <a:t>的</a:t>
            </a:r>
            <a:r>
              <a:rPr lang="en-US" altLang="zh-TW" baseline="0" dirty="0" smtClean="0"/>
              <a:t>GridView + SqlDataSource</a:t>
            </a:r>
            <a:r>
              <a:rPr lang="zh-TW" altLang="en-US" baseline="0" dirty="0" smtClean="0"/>
              <a:t>控制項的全自動化運用</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zh-TW" altLang="en-US" dirty="0" smtClean="0"/>
              <a:t>建立</a:t>
            </a:r>
            <a:r>
              <a:rPr lang="en-US" altLang="zh-TW" dirty="0" err="1" smtClean="0"/>
              <a:t>MvcTesting</a:t>
            </a:r>
            <a:r>
              <a:rPr lang="zh-TW" altLang="en-US" dirty="0" smtClean="0"/>
              <a:t>專案，先示範</a:t>
            </a:r>
            <a:r>
              <a:rPr lang="en-US" altLang="zh-TW" dirty="0" smtClean="0"/>
              <a:t>Unit Test</a:t>
            </a:r>
            <a:r>
              <a:rPr lang="zh-TW" altLang="en-US" dirty="0" smtClean="0"/>
              <a:t>，再反向示範</a:t>
            </a:r>
            <a:r>
              <a:rPr lang="en-US" altLang="zh-TW" dirty="0" smtClean="0"/>
              <a:t>TDD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en-US" dirty="0" smtClean="0"/>
              <a:t>1.</a:t>
            </a:r>
            <a:r>
              <a:rPr lang="zh-TW" altLang="en-US" dirty="0" smtClean="0"/>
              <a:t>以</a:t>
            </a:r>
            <a:r>
              <a:rPr lang="en-US" altLang="zh-TW" dirty="0" smtClean="0"/>
              <a:t>VS 2008</a:t>
            </a:r>
            <a:r>
              <a:rPr lang="zh-TW" altLang="en-US" dirty="0" smtClean="0"/>
              <a:t>建立</a:t>
            </a:r>
            <a:r>
              <a:rPr lang="en-US" altLang="zh-TW" dirty="0" err="1" smtClean="0"/>
              <a:t>WebForm</a:t>
            </a:r>
            <a:r>
              <a:rPr lang="zh-TW" altLang="en-US" dirty="0" smtClean="0"/>
              <a:t>與</a:t>
            </a:r>
            <a:r>
              <a:rPr lang="en-US" altLang="zh-TW" dirty="0" smtClean="0"/>
              <a:t>MVC</a:t>
            </a:r>
            <a:r>
              <a:rPr lang="zh-TW" altLang="en-US" dirty="0" smtClean="0"/>
              <a:t>專案，進行解說與比較</a:t>
            </a:r>
            <a:endParaRPr lang="en-US" altLang="zh-TW" dirty="0" smtClean="0"/>
          </a:p>
          <a:p>
            <a:r>
              <a:rPr lang="en-US" dirty="0" smtClean="0"/>
              <a:t>2.</a:t>
            </a:r>
            <a:r>
              <a:rPr lang="zh-TW" altLang="en-US" dirty="0" smtClean="0"/>
              <a:t>解說</a:t>
            </a:r>
            <a:r>
              <a:rPr lang="en-US" altLang="zh-TW" dirty="0" smtClean="0"/>
              <a:t>MVC</a:t>
            </a:r>
            <a:r>
              <a:rPr lang="zh-TW" altLang="en-US" dirty="0" smtClean="0"/>
              <a:t>專案的組成元素。</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en-US" altLang="zh-TW" dirty="0" smtClean="0"/>
              <a:t>1.</a:t>
            </a:r>
            <a:r>
              <a:rPr lang="zh-TW" altLang="en-US" dirty="0" smtClean="0"/>
              <a:t>打開</a:t>
            </a:r>
            <a:r>
              <a:rPr lang="en-US" altLang="zh-TW" dirty="0" err="1" smtClean="0"/>
              <a:t>Global.asax</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r>
              <a:rPr lang="en-US" altLang="zh-TW" dirty="0" smtClean="0"/>
              <a:t>1.</a:t>
            </a:r>
            <a:r>
              <a:rPr lang="zh-TW" altLang="en-US" dirty="0" smtClean="0"/>
              <a:t>說明</a:t>
            </a:r>
            <a:r>
              <a:rPr lang="en-US" altLang="zh-TW" dirty="0" smtClean="0"/>
              <a:t>Controller</a:t>
            </a:r>
            <a:r>
              <a:rPr lang="zh-TW" altLang="en-US" dirty="0" smtClean="0"/>
              <a:t>的加入</a:t>
            </a:r>
            <a:endParaRPr lang="en-US" altLang="zh-TW" dirty="0" smtClean="0"/>
          </a:p>
          <a:p>
            <a:r>
              <a:rPr lang="en-US" dirty="0" smtClean="0"/>
              <a:t>2.</a:t>
            </a:r>
            <a:r>
              <a:rPr lang="zh-TW" altLang="en-US" dirty="0" smtClean="0"/>
              <a:t>解釋何謂</a:t>
            </a:r>
            <a:r>
              <a:rPr lang="en-US" altLang="zh-TW" dirty="0" smtClean="0"/>
              <a:t>Action Method</a:t>
            </a:r>
            <a:r>
              <a:rPr lang="zh-TW" altLang="en-US" dirty="0" smtClean="0"/>
              <a:t>？以及如何建立</a:t>
            </a:r>
            <a:r>
              <a:rPr lang="en-US" altLang="zh-TW" dirty="0" smtClean="0"/>
              <a:t>Action Method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12/2/2009 5:39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6"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0"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10"/>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7"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14"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8"/>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8"/>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 id="2147483747" r:id="rId9"/>
    <p:sldLayoutId id="2147483756" r:id="rId10"/>
    <p:sldLayoutId id="2147483755" r:id="rId11"/>
    <p:sldLayoutId id="2147483754" r:id="rId12"/>
    <p:sldLayoutId id="2147483753" r:id="rId13"/>
    <p:sldLayoutId id="2147483752" r:id="rId14"/>
    <p:sldLayoutId id="2147483751" r:id="rId15"/>
    <p:sldLayoutId id="2147483749" r:id="rId16"/>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9"/>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9"/>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75" y="1177637"/>
            <a:ext cx="8950036" cy="2396836"/>
          </a:xfrm>
        </p:spPr>
        <p:txBody>
          <a:bodyPr/>
          <a:lstStyle/>
          <a:p>
            <a:pPr algn="ctr">
              <a:lnSpc>
                <a:spcPct val="100000"/>
              </a:lnSpc>
            </a:pPr>
            <a:r>
              <a:rPr lang="zh-TW" altLang="en-US" sz="4000" dirty="0" smtClean="0">
                <a:latin typeface="微軟正黑體" pitchFamily="34" charset="-120"/>
                <a:ea typeface="微軟正黑體" pitchFamily="34" charset="-120"/>
              </a:rPr>
              <a:t>以</a:t>
            </a:r>
            <a:r>
              <a:rPr lang="en-US" altLang="zh-TW" sz="4000" dirty="0" smtClean="0">
                <a:latin typeface="微軟正黑體" pitchFamily="34" charset="-120"/>
                <a:ea typeface="微軟正黑體" pitchFamily="34" charset="-120"/>
              </a:rPr>
              <a:t>ASP.NET MVC</a:t>
            </a:r>
            <a:br>
              <a:rPr lang="en-US" altLang="zh-TW" sz="4000" dirty="0" smtClean="0">
                <a:latin typeface="微軟正黑體" pitchFamily="34" charset="-120"/>
                <a:ea typeface="微軟正黑體" pitchFamily="34" charset="-120"/>
              </a:rPr>
            </a:br>
            <a:r>
              <a:rPr lang="zh-TW" altLang="en-US" sz="4000" dirty="0" smtClean="0">
                <a:latin typeface="微軟正黑體" pitchFamily="34" charset="-120"/>
                <a:ea typeface="微軟正黑體" pitchFamily="34" charset="-120"/>
              </a:rPr>
              <a:t>建立高擴展性之</a:t>
            </a:r>
            <a:r>
              <a:rPr lang="en-US" altLang="zh-TW" sz="4000" dirty="0" smtClean="0">
                <a:latin typeface="微軟正黑體" pitchFamily="34" charset="-120"/>
                <a:ea typeface="微軟正黑體" pitchFamily="34" charset="-120"/>
              </a:rPr>
              <a:t>Web</a:t>
            </a:r>
            <a:r>
              <a:rPr lang="zh-TW" altLang="en-US" sz="4000" dirty="0" smtClean="0">
                <a:latin typeface="微軟正黑體" pitchFamily="34" charset="-120"/>
                <a:ea typeface="微軟正黑體" pitchFamily="34" charset="-120"/>
              </a:rPr>
              <a:t>應用程式</a:t>
            </a:r>
            <a:endParaRPr lang="en-US" sz="4000" dirty="0">
              <a:latin typeface="微軟正黑體" pitchFamily="34" charset="-120"/>
              <a:ea typeface="微軟正黑體" pitchFamily="34" charset="-120"/>
            </a:endParaRPr>
          </a:p>
        </p:txBody>
      </p:sp>
      <p:sp>
        <p:nvSpPr>
          <p:cNvPr id="3" name="Subtitle 2"/>
          <p:cNvSpPr>
            <a:spLocks noGrp="1"/>
          </p:cNvSpPr>
          <p:nvPr>
            <p:ph type="subTitle" idx="1"/>
          </p:nvPr>
        </p:nvSpPr>
        <p:spPr>
          <a:xfrm>
            <a:off x="2516901" y="4641273"/>
            <a:ext cx="6114482" cy="1537458"/>
          </a:xfrm>
        </p:spPr>
        <p:txBody>
          <a:bodyPr/>
          <a:lstStyle/>
          <a:p>
            <a:pPr algn="r">
              <a:lnSpc>
                <a:spcPct val="150000"/>
              </a:lnSpc>
            </a:pPr>
            <a:r>
              <a:rPr lang="zh-TW" altLang="en-US" b="1" dirty="0" smtClean="0">
                <a:solidFill>
                  <a:schemeClr val="tx1"/>
                </a:solidFill>
                <a:latin typeface="微軟正黑體" pitchFamily="34" charset="-120"/>
                <a:ea typeface="微軟正黑體" pitchFamily="34" charset="-120"/>
              </a:rPr>
              <a:t>奚江華</a:t>
            </a:r>
            <a:endParaRPr lang="en-US" b="1" dirty="0" smtClean="0">
              <a:solidFill>
                <a:schemeClr val="tx1"/>
              </a:solidFill>
              <a:latin typeface="微軟正黑體" pitchFamily="34" charset="-120"/>
              <a:ea typeface="微軟正黑體" pitchFamily="34" charset="-120"/>
            </a:endParaRPr>
          </a:p>
          <a:p>
            <a:pPr algn="r">
              <a:lnSpc>
                <a:spcPct val="150000"/>
              </a:lnSpc>
            </a:pPr>
            <a:r>
              <a:rPr lang="zh-TW" altLang="en-US" b="1" dirty="0" smtClean="0">
                <a:solidFill>
                  <a:schemeClr val="tx1"/>
                </a:solidFill>
                <a:latin typeface="微軟正黑體" pitchFamily="34" charset="-120"/>
                <a:ea typeface="微軟正黑體" pitchFamily="34" charset="-120"/>
              </a:rPr>
              <a:t>作家／微軟講師／技術顧問</a:t>
            </a:r>
            <a:endParaRPr lang="en-US" b="1" dirty="0" smtClean="0">
              <a:solidFill>
                <a:schemeClr val="tx1"/>
              </a:solidFill>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使用時機</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309563" y="975738"/>
            <a:ext cx="8382000" cy="5810822"/>
          </a:xfrm>
        </p:spPr>
        <p:txBody>
          <a:bodyPr/>
          <a:lstStyle/>
          <a:p>
            <a:r>
              <a:rPr lang="zh-TW" altLang="en-US" dirty="0" smtClean="0">
                <a:latin typeface="微軟正黑體" pitchFamily="34" charset="-120"/>
                <a:ea typeface="微軟正黑體" pitchFamily="34" charset="-120"/>
              </a:rPr>
              <a:t>希望透過</a:t>
            </a:r>
            <a:r>
              <a:rPr lang="en-US" altLang="zh-TW" dirty="0" smtClean="0">
                <a:latin typeface="微軟正黑體" pitchFamily="34" charset="-120"/>
                <a:ea typeface="微軟正黑體" pitchFamily="34" charset="-120"/>
              </a:rPr>
              <a:t>Markup</a:t>
            </a:r>
            <a:r>
              <a:rPr lang="zh-TW" altLang="en-US" dirty="0" smtClean="0">
                <a:latin typeface="微軟正黑體" pitchFamily="34" charset="-120"/>
                <a:ea typeface="微軟正黑體" pitchFamily="34" charset="-120"/>
              </a:rPr>
              <a:t>程式的編寫，取得網頁運作的完全控制力，甚至不惜多花費一些額外力氣與時間來完成</a:t>
            </a:r>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設計樣式的工作。</a:t>
            </a:r>
          </a:p>
          <a:p>
            <a:r>
              <a:rPr lang="zh-TW" altLang="en-US" dirty="0" smtClean="0">
                <a:latin typeface="微軟正黑體" pitchFamily="34" charset="-120"/>
                <a:ea typeface="微軟正黑體" pitchFamily="34" charset="-120"/>
              </a:rPr>
              <a:t>不喜歡</a:t>
            </a:r>
            <a:r>
              <a:rPr lang="en-US" altLang="zh-TW" dirty="0" smtClean="0">
                <a:latin typeface="微軟正黑體" pitchFamily="34" charset="-120"/>
                <a:ea typeface="微軟正黑體" pitchFamily="34" charset="-120"/>
              </a:rPr>
              <a:t>ASP.NET</a:t>
            </a:r>
            <a:r>
              <a:rPr lang="zh-TW" altLang="en-US" dirty="0" smtClean="0">
                <a:latin typeface="微軟正黑體" pitchFamily="34" charset="-120"/>
                <a:ea typeface="微軟正黑體" pitchFamily="34" charset="-120"/>
              </a:rPr>
              <a:t>控制項的底層抽象化運作，喜歡透明及全面性的掌控力。</a:t>
            </a:r>
          </a:p>
          <a:p>
            <a:r>
              <a:rPr lang="zh-TW" altLang="en-US" dirty="0" smtClean="0">
                <a:latin typeface="微軟正黑體" pitchFamily="34" charset="-120"/>
                <a:ea typeface="微軟正黑體" pitchFamily="34" charset="-120"/>
              </a:rPr>
              <a:t>不介意</a:t>
            </a:r>
            <a:r>
              <a:rPr lang="en-US" altLang="zh-TW" dirty="0" smtClean="0">
                <a:latin typeface="微軟正黑體" pitchFamily="34" charset="-120"/>
                <a:ea typeface="微軟正黑體" pitchFamily="34" charset="-120"/>
              </a:rPr>
              <a:t>inline Code</a:t>
            </a:r>
            <a:r>
              <a:rPr lang="zh-TW" altLang="en-US" dirty="0" smtClean="0">
                <a:latin typeface="微軟正黑體" pitchFamily="34" charset="-120"/>
                <a:ea typeface="微軟正黑體" pitchFamily="34" charset="-120"/>
              </a:rPr>
              <a:t>程式編寫風格。</a:t>
            </a:r>
          </a:p>
          <a:p>
            <a:r>
              <a:rPr lang="zh-TW" altLang="en-US" dirty="0" smtClean="0">
                <a:latin typeface="微軟正黑體" pitchFamily="34" charset="-120"/>
                <a:ea typeface="微軟正黑體" pitchFamily="34" charset="-120"/>
              </a:rPr>
              <a:t>喜歡設計樣式的程式開發模式，特別是對</a:t>
            </a:r>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明確功能性分層的設計模式有著高度偏好。</a:t>
            </a:r>
          </a:p>
          <a:p>
            <a:r>
              <a:rPr lang="zh-TW" altLang="en-US" dirty="0" smtClean="0">
                <a:latin typeface="微軟正黑體" pitchFamily="34" charset="-120"/>
                <a:ea typeface="微軟正黑體" pitchFamily="34" charset="-120"/>
              </a:rPr>
              <a:t>期望日後應用程式有較佳的維護性與升級性。</a:t>
            </a:r>
          </a:p>
          <a:p>
            <a:r>
              <a:rPr lang="zh-TW" altLang="en-US" dirty="0" smtClean="0">
                <a:latin typeface="微軟正黑體" pitchFamily="34" charset="-120"/>
                <a:ea typeface="微軟正黑體" pitchFamily="34" charset="-120"/>
              </a:rPr>
              <a:t>希望程式可以有較佳的測試性，或者是讓測試過程變得簡單與順利。</a:t>
            </a:r>
            <a:endParaRPr lang="zh-TW" altLang="en-US" dirty="0">
              <a:latin typeface="微軟正黑體" pitchFamily="34" charset="-120"/>
              <a:ea typeface="微軟正黑體" pitchFamily="34" charset="-12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127" y="849085"/>
            <a:ext cx="7337197" cy="990600"/>
          </a:xfrm>
        </p:spPr>
        <p:txBody>
          <a:bodyPr/>
          <a:lstStyle/>
          <a:p>
            <a:r>
              <a:rPr lang="en-US" dirty="0" smtClean="0">
                <a:latin typeface="微軟正黑體" pitchFamily="34" charset="-120"/>
                <a:ea typeface="微軟正黑體" pitchFamily="34" charset="-120"/>
              </a:rPr>
              <a:t>VS 2008</a:t>
            </a:r>
            <a:r>
              <a:rPr lang="zh-TW" altLang="en-US" dirty="0" smtClean="0">
                <a:latin typeface="微軟正黑體" pitchFamily="34" charset="-120"/>
                <a:ea typeface="微軟正黑體" pitchFamily="34" charset="-120"/>
              </a:rPr>
              <a:t>中的</a:t>
            </a:r>
            <a:r>
              <a:rPr lang="en-US" altLang="zh-TW" dirty="0" smtClean="0">
                <a:latin typeface="微軟正黑體" pitchFamily="34" charset="-120"/>
                <a:ea typeface="微軟正黑體" pitchFamily="34" charset="-120"/>
              </a:rPr>
              <a:t>ASP.NET MVC</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a:t>
            </a:r>
            <a:r>
              <a:rPr lang="zh-TW" altLang="en-US" dirty="0" smtClean="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1</a:t>
            </a:r>
            <a:endParaRPr lang="en-US" dirty="0">
              <a:latin typeface="微軟正黑體" pitchFamily="34" charset="-120"/>
              <a:ea typeface="微軟正黑體" pitchFamily="34" charset="-120"/>
            </a:endParaRPr>
          </a:p>
        </p:txBody>
      </p:sp>
      <p:sp>
        <p:nvSpPr>
          <p:cNvPr id="5" name="副標題 4"/>
          <p:cNvSpPr>
            <a:spLocks noGrp="1"/>
          </p:cNvSpPr>
          <p:nvPr>
            <p:ph type="subTitle" idx="1"/>
          </p:nvPr>
        </p:nvSpPr>
        <p:spPr>
          <a:xfrm>
            <a:off x="1082629" y="3513910"/>
            <a:ext cx="6128068" cy="1306284"/>
          </a:xfrm>
        </p:spPr>
        <p:txBody>
          <a:bodyPr/>
          <a:lstStyle/>
          <a:p>
            <a:pPr marL="514350" indent="-514350">
              <a:buFont typeface="Arial" pitchFamily="34" charset="0"/>
              <a:buChar char="•"/>
            </a:pPr>
            <a:r>
              <a:rPr lang="zh-TW" altLang="en-US" dirty="0" smtClean="0">
                <a:latin typeface="微軟正黑體" pitchFamily="34" charset="-120"/>
                <a:ea typeface="微軟正黑體" pitchFamily="34" charset="-120"/>
              </a:rPr>
              <a:t>專案的建立與功能說明</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00062"/>
            <a:ext cx="8021475" cy="1022167"/>
          </a:xfrm>
        </p:spPr>
        <p:txBody>
          <a:bodyPr/>
          <a:lstStyle/>
          <a:p>
            <a:r>
              <a:rPr lang="zh-TW" altLang="en-US" dirty="0" smtClean="0">
                <a:solidFill>
                  <a:srgbClr val="FFFFFF"/>
                </a:solidFill>
                <a:latin typeface="微軟正黑體" pitchFamily="34" charset="-120"/>
                <a:ea typeface="微軟正黑體" pitchFamily="34" charset="-120"/>
              </a:rPr>
              <a:t>２。</a:t>
            </a:r>
            <a:r>
              <a:rPr lang="en-US" altLang="zh-TW" dirty="0" smtClean="0">
                <a:solidFill>
                  <a:srgbClr val="FFFFFF"/>
                </a:solidFill>
                <a:latin typeface="微軟正黑體" pitchFamily="34" charset="-120"/>
                <a:ea typeface="微軟正黑體" pitchFamily="34" charset="-120"/>
              </a:rPr>
              <a:t>ASP.NET MVC Routing</a:t>
            </a: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984885"/>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ASP.NET MVC Routing</a:t>
            </a:r>
            <a:r>
              <a:rPr lang="zh-TW" altLang="en-US" dirty="0" smtClean="0">
                <a:latin typeface="微軟正黑體" pitchFamily="34" charset="-120"/>
                <a:ea typeface="微軟正黑體" pitchFamily="34" charset="-120"/>
              </a:rPr>
              <a:t>概觀</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定義</a:t>
            </a:r>
            <a:r>
              <a:rPr lang="en-US" altLang="zh-TW" dirty="0" smtClean="0">
                <a:latin typeface="微軟正黑體" pitchFamily="34" charset="-120"/>
                <a:ea typeface="微軟正黑體" pitchFamily="34" charset="-120"/>
              </a:rPr>
              <a:t>Routing</a:t>
            </a:r>
            <a:r>
              <a:rPr lang="zh-TW" altLang="en-US" dirty="0" smtClean="0">
                <a:latin typeface="微軟正黑體" pitchFamily="34" charset="-120"/>
                <a:ea typeface="微軟正黑體" pitchFamily="34" charset="-120"/>
              </a:rPr>
              <a:t>路由</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ASP.NET MVC Routing</a:t>
            </a:r>
            <a:r>
              <a:rPr lang="zh-TW" altLang="en-US" dirty="0" smtClean="0">
                <a:latin typeface="微軟正黑體" pitchFamily="34" charset="-120"/>
                <a:ea typeface="微軟正黑體" pitchFamily="34" charset="-120"/>
              </a:rPr>
              <a:t>概觀</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302623" y="1079925"/>
            <a:ext cx="8382000" cy="1723549"/>
          </a:xfrm>
        </p:spPr>
        <p:txBody>
          <a:bodyPr/>
          <a:lstStyle/>
          <a:p>
            <a:r>
              <a:rPr lang="en-US" altLang="zh-TW" sz="2800" dirty="0" smtClean="0">
                <a:latin typeface="微軟正黑體" pitchFamily="34" charset="-120"/>
                <a:ea typeface="微軟正黑體" pitchFamily="34" charset="-120"/>
              </a:rPr>
              <a:t>ASP.NET Routing</a:t>
            </a:r>
            <a:r>
              <a:rPr lang="zh-TW" altLang="en-US" sz="2800" dirty="0" smtClean="0">
                <a:latin typeface="微軟正黑體" pitchFamily="34" charset="-120"/>
                <a:ea typeface="微軟正黑體" pitchFamily="34" charset="-120"/>
              </a:rPr>
              <a:t>將</a:t>
            </a:r>
            <a:r>
              <a:rPr lang="en-US" altLang="zh-TW" sz="2800" dirty="0" smtClean="0">
                <a:latin typeface="微軟正黑體" pitchFamily="34" charset="-120"/>
                <a:ea typeface="微軟正黑體" pitchFamily="34" charset="-120"/>
              </a:rPr>
              <a:t>Request URL</a:t>
            </a:r>
            <a:r>
              <a:rPr lang="zh-TW" altLang="en-US" sz="2800" dirty="0" smtClean="0">
                <a:latin typeface="微軟正黑體" pitchFamily="34" charset="-120"/>
                <a:ea typeface="微軟正黑體" pitchFamily="34" charset="-120"/>
              </a:rPr>
              <a:t>轉換成對應的</a:t>
            </a:r>
            <a:r>
              <a:rPr lang="en-US" altLang="zh-TW" sz="2800" dirty="0" smtClean="0">
                <a:latin typeface="微軟正黑體" pitchFamily="34" charset="-120"/>
                <a:ea typeface="微軟正黑體" pitchFamily="34" charset="-120"/>
              </a:rPr>
              <a:t>Controller</a:t>
            </a:r>
            <a:r>
              <a:rPr lang="zh-TW" altLang="en-US" sz="2800" dirty="0" smtClean="0">
                <a:latin typeface="微軟正黑體" pitchFamily="34" charset="-120"/>
                <a:ea typeface="微軟正黑體" pitchFamily="34" charset="-120"/>
              </a:rPr>
              <a:t>及</a:t>
            </a:r>
            <a:r>
              <a:rPr lang="en-US" altLang="zh-TW" sz="2800" dirty="0" smtClean="0">
                <a:latin typeface="微軟正黑體" pitchFamily="34" charset="-120"/>
                <a:ea typeface="微軟正黑體" pitchFamily="34" charset="-120"/>
              </a:rPr>
              <a:t>Action Method</a:t>
            </a:r>
          </a:p>
          <a:p>
            <a:r>
              <a:rPr lang="en-US" altLang="zh-TW" sz="2800" dirty="0" smtClean="0">
                <a:latin typeface="微軟正黑體" pitchFamily="34" charset="-120"/>
                <a:ea typeface="微軟正黑體" pitchFamily="34" charset="-120"/>
              </a:rPr>
              <a:t>URL</a:t>
            </a:r>
            <a:r>
              <a:rPr lang="zh-TW" altLang="en-US" sz="2800" dirty="0" smtClean="0">
                <a:latin typeface="微軟正黑體" pitchFamily="34" charset="-120"/>
                <a:ea typeface="微軟正黑體" pitchFamily="34" charset="-120"/>
              </a:rPr>
              <a:t>不一定會對應到真實的實體檔</a:t>
            </a:r>
            <a:r>
              <a:rPr lang="en-US" altLang="zh-TW" sz="2800" dirty="0" smtClean="0">
                <a:latin typeface="微軟正黑體" pitchFamily="34" charset="-120"/>
                <a:ea typeface="微軟正黑體" pitchFamily="34" charset="-120"/>
              </a:rPr>
              <a:t>.</a:t>
            </a:r>
            <a:r>
              <a:rPr lang="en-US" altLang="zh-TW" sz="2800" dirty="0" err="1" smtClean="0">
                <a:latin typeface="微軟正黑體" pitchFamily="34" charset="-120"/>
                <a:ea typeface="微軟正黑體" pitchFamily="34" charset="-120"/>
              </a:rPr>
              <a:t>aspx</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ASP.NET MVC</a:t>
            </a:r>
            <a:r>
              <a:rPr lang="zh-TW" altLang="en-US" sz="2800" dirty="0" smtClean="0">
                <a:latin typeface="微軟正黑體" pitchFamily="34" charset="-120"/>
                <a:ea typeface="微軟正黑體" pitchFamily="34" charset="-120"/>
              </a:rPr>
              <a:t>擴展既有的</a:t>
            </a:r>
            <a:r>
              <a:rPr lang="en-US" altLang="zh-TW" sz="2800" dirty="0" smtClean="0">
                <a:latin typeface="微軟正黑體" pitchFamily="34" charset="-120"/>
                <a:ea typeface="微軟正黑體" pitchFamily="34" charset="-120"/>
              </a:rPr>
              <a:t>ASP.NET Routing</a:t>
            </a:r>
          </a:p>
        </p:txBody>
      </p:sp>
      <p:sp>
        <p:nvSpPr>
          <p:cNvPr id="4" name="文字方塊 3"/>
          <p:cNvSpPr txBox="1"/>
          <p:nvPr/>
        </p:nvSpPr>
        <p:spPr>
          <a:xfrm>
            <a:off x="371475" y="3257517"/>
            <a:ext cx="8315325" cy="646331"/>
          </a:xfrm>
          <a:prstGeom prst="rect">
            <a:avLst/>
          </a:prstGeom>
          <a:noFill/>
        </p:spPr>
        <p:txBody>
          <a:bodyPr wrap="square" rtlCol="0">
            <a:spAutoFit/>
          </a:bodyPr>
          <a:lstStyle/>
          <a:p>
            <a:r>
              <a:rPr lang="en-US" altLang="zh-TW" sz="3600" dirty="0" smtClean="0"/>
              <a:t>Http://Localhost:1688/</a:t>
            </a:r>
            <a:r>
              <a:rPr lang="en-US" altLang="zh-TW" sz="3600" dirty="0" smtClean="0">
                <a:solidFill>
                  <a:srgbClr val="00B0F0"/>
                </a:solidFill>
              </a:rPr>
              <a:t>Products</a:t>
            </a:r>
            <a:r>
              <a:rPr lang="en-US" altLang="zh-TW" sz="3600" dirty="0" smtClean="0"/>
              <a:t>/</a:t>
            </a:r>
            <a:r>
              <a:rPr lang="en-US" altLang="zh-TW" sz="3600" dirty="0" smtClean="0">
                <a:solidFill>
                  <a:srgbClr val="FFFF00"/>
                </a:solidFill>
              </a:rPr>
              <a:t>Category</a:t>
            </a:r>
            <a:endParaRPr lang="zh-TW" altLang="en-US" sz="3600" dirty="0">
              <a:solidFill>
                <a:srgbClr val="FFFF00"/>
              </a:solidFill>
            </a:endParaRPr>
          </a:p>
        </p:txBody>
      </p:sp>
      <p:sp>
        <p:nvSpPr>
          <p:cNvPr id="5" name="右大括弧 4"/>
          <p:cNvSpPr/>
          <p:nvPr/>
        </p:nvSpPr>
        <p:spPr>
          <a:xfrm rot="5400000">
            <a:off x="7029450" y="3528981"/>
            <a:ext cx="657225" cy="1428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右大括弧 5"/>
          <p:cNvSpPr/>
          <p:nvPr/>
        </p:nvSpPr>
        <p:spPr>
          <a:xfrm rot="5400000">
            <a:off x="5181600" y="3552793"/>
            <a:ext cx="657225" cy="1428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文字方塊 6"/>
          <p:cNvSpPr txBox="1"/>
          <p:nvPr/>
        </p:nvSpPr>
        <p:spPr>
          <a:xfrm>
            <a:off x="4714875" y="4872005"/>
            <a:ext cx="1728787" cy="461665"/>
          </a:xfrm>
          <a:prstGeom prst="rect">
            <a:avLst/>
          </a:prstGeom>
          <a:noFill/>
        </p:spPr>
        <p:txBody>
          <a:bodyPr wrap="square" rtlCol="0">
            <a:spAutoFit/>
          </a:bodyPr>
          <a:lstStyle/>
          <a:p>
            <a:pPr algn="ctr"/>
            <a:r>
              <a:rPr lang="en-US" altLang="zh-TW" sz="2400" b="1" dirty="0" smtClean="0">
                <a:solidFill>
                  <a:srgbClr val="00B0F0"/>
                </a:solidFill>
              </a:rPr>
              <a:t>Controller</a:t>
            </a:r>
            <a:endParaRPr lang="zh-TW" altLang="en-US" sz="2400" b="1" dirty="0">
              <a:solidFill>
                <a:srgbClr val="00B0F0"/>
              </a:solidFill>
            </a:endParaRPr>
          </a:p>
        </p:txBody>
      </p:sp>
      <p:sp>
        <p:nvSpPr>
          <p:cNvPr id="8" name="文字方塊 7"/>
          <p:cNvSpPr txBox="1"/>
          <p:nvPr/>
        </p:nvSpPr>
        <p:spPr>
          <a:xfrm>
            <a:off x="6524618" y="4710071"/>
            <a:ext cx="1728787" cy="830997"/>
          </a:xfrm>
          <a:prstGeom prst="rect">
            <a:avLst/>
          </a:prstGeom>
          <a:noFill/>
        </p:spPr>
        <p:txBody>
          <a:bodyPr wrap="square" rtlCol="0">
            <a:spAutoFit/>
          </a:bodyPr>
          <a:lstStyle/>
          <a:p>
            <a:pPr algn="ctr"/>
            <a:r>
              <a:rPr lang="en-US" altLang="zh-TW" sz="2400" b="1" dirty="0" smtClean="0">
                <a:solidFill>
                  <a:srgbClr val="FFFF00"/>
                </a:solidFill>
              </a:rPr>
              <a:t>Action</a:t>
            </a:r>
          </a:p>
          <a:p>
            <a:pPr algn="ctr"/>
            <a:r>
              <a:rPr lang="en-US" altLang="zh-TW" sz="2400" b="1" dirty="0" smtClean="0">
                <a:solidFill>
                  <a:srgbClr val="FFFF00"/>
                </a:solidFill>
              </a:rPr>
              <a:t>Method</a:t>
            </a:r>
            <a:endParaRPr lang="zh-TW" altLang="en-US" sz="2400" b="1" dirty="0">
              <a:solidFill>
                <a:srgbClr val="FFFF00"/>
              </a:solidFill>
            </a:endParaRPr>
          </a:p>
        </p:txBody>
      </p:sp>
      <p:sp>
        <p:nvSpPr>
          <p:cNvPr id="9" name="右大括弧 8"/>
          <p:cNvSpPr/>
          <p:nvPr/>
        </p:nvSpPr>
        <p:spPr>
          <a:xfrm rot="5400000">
            <a:off x="2247899" y="2290734"/>
            <a:ext cx="652463" cy="3995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文字方塊 9"/>
          <p:cNvSpPr txBox="1"/>
          <p:nvPr/>
        </p:nvSpPr>
        <p:spPr>
          <a:xfrm>
            <a:off x="1724019" y="4881527"/>
            <a:ext cx="1728787" cy="461665"/>
          </a:xfrm>
          <a:prstGeom prst="rect">
            <a:avLst/>
          </a:prstGeom>
          <a:noFill/>
        </p:spPr>
        <p:txBody>
          <a:bodyPr wrap="square" rtlCol="0">
            <a:spAutoFit/>
          </a:bodyPr>
          <a:lstStyle/>
          <a:p>
            <a:pPr algn="ctr"/>
            <a:r>
              <a:rPr lang="zh-TW" altLang="en-US" sz="2400" b="1" dirty="0" smtClean="0">
                <a:latin typeface="微軟正黑體" pitchFamily="34" charset="-120"/>
                <a:ea typeface="微軟正黑體" pitchFamily="34" charset="-120"/>
              </a:rPr>
              <a:t>網站根目錄</a:t>
            </a:r>
            <a:endParaRPr lang="zh-TW" altLang="en-US" sz="2400" b="1"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664797"/>
          </a:xfrm>
        </p:spPr>
        <p:txBody>
          <a:bodyPr/>
          <a:lstStyle/>
          <a:p>
            <a:r>
              <a:rPr lang="zh-TW" altLang="en-US" dirty="0" smtClean="0">
                <a:latin typeface="微軟正黑體" pitchFamily="34" charset="-120"/>
                <a:ea typeface="微軟正黑體" pitchFamily="34" charset="-120"/>
              </a:rPr>
              <a:t>定義</a:t>
            </a:r>
            <a:r>
              <a:rPr lang="en-US" altLang="zh-TW" dirty="0" smtClean="0">
                <a:latin typeface="微軟正黑體" pitchFamily="34" charset="-120"/>
                <a:ea typeface="微軟正黑體" pitchFamily="34" charset="-120"/>
              </a:rPr>
              <a:t>Routing</a:t>
            </a:r>
            <a:r>
              <a:rPr lang="zh-TW" altLang="en-US" dirty="0" smtClean="0">
                <a:latin typeface="微軟正黑體" pitchFamily="34" charset="-120"/>
                <a:ea typeface="微軟正黑體" pitchFamily="34" charset="-120"/>
              </a:rPr>
              <a:t>路由</a:t>
            </a:r>
            <a:endParaRPr lang="zh-TW" altLang="en-US" dirty="0"/>
          </a:p>
        </p:txBody>
      </p:sp>
      <p:sp>
        <p:nvSpPr>
          <p:cNvPr id="3" name="內容版面配置區 2"/>
          <p:cNvSpPr>
            <a:spLocks noGrp="1"/>
          </p:cNvSpPr>
          <p:nvPr>
            <p:ph idx="1"/>
          </p:nvPr>
        </p:nvSpPr>
        <p:spPr>
          <a:xfrm>
            <a:off x="381000" y="1041387"/>
            <a:ext cx="8382000" cy="443198"/>
          </a:xfrm>
        </p:spPr>
        <p:txBody>
          <a:bodyPr/>
          <a:lstStyle/>
          <a:p>
            <a:r>
              <a:rPr lang="zh-TW" altLang="en-US" dirty="0" smtClean="0">
                <a:latin typeface="微軟正黑體" pitchFamily="34" charset="-120"/>
                <a:ea typeface="微軟正黑體" pitchFamily="34" charset="-120"/>
              </a:rPr>
              <a:t>在</a:t>
            </a:r>
            <a:r>
              <a:rPr lang="en-US" altLang="zh-TW" dirty="0" err="1" smtClean="0">
                <a:latin typeface="微軟正黑體" pitchFamily="34" charset="-120"/>
                <a:ea typeface="微軟正黑體" pitchFamily="34" charset="-120"/>
              </a:rPr>
              <a:t>Global.asax</a:t>
            </a:r>
            <a:r>
              <a:rPr lang="zh-TW" altLang="en-US" dirty="0" smtClean="0">
                <a:latin typeface="微軟正黑體" pitchFamily="34" charset="-120"/>
                <a:ea typeface="微軟正黑體" pitchFamily="34" charset="-120"/>
              </a:rPr>
              <a:t>中定義</a:t>
            </a:r>
            <a:r>
              <a:rPr lang="en-US" altLang="zh-TW" dirty="0" smtClean="0">
                <a:latin typeface="微軟正黑體" pitchFamily="34" charset="-120"/>
                <a:ea typeface="微軟正黑體" pitchFamily="34" charset="-120"/>
              </a:rPr>
              <a:t>Routing</a:t>
            </a:r>
            <a:endParaRPr lang="zh-TW" altLang="en-US" dirty="0">
              <a:latin typeface="微軟正黑體" pitchFamily="34" charset="-120"/>
              <a:ea typeface="微軟正黑體" pitchFamily="34" charset="-120"/>
            </a:endParaRPr>
          </a:p>
        </p:txBody>
      </p:sp>
      <p:pic>
        <p:nvPicPr>
          <p:cNvPr id="5124" name="Picture 4"/>
          <p:cNvPicPr>
            <a:picLocks noChangeAspect="1" noChangeArrowheads="1"/>
          </p:cNvPicPr>
          <p:nvPr/>
        </p:nvPicPr>
        <p:blipFill>
          <a:blip r:embed="rId2"/>
          <a:srcRect/>
          <a:stretch>
            <a:fillRect/>
          </a:stretch>
        </p:blipFill>
        <p:spPr bwMode="auto">
          <a:xfrm>
            <a:off x="941399" y="1543049"/>
            <a:ext cx="7602537" cy="5182217"/>
          </a:xfrm>
          <a:prstGeom prst="rect">
            <a:avLst/>
          </a:prstGeom>
          <a:noFill/>
          <a:ln w="9525">
            <a:noFill/>
            <a:miter lim="800000"/>
            <a:headEnd/>
            <a:tailEnd/>
          </a:ln>
        </p:spPr>
      </p:pic>
      <p:sp>
        <p:nvSpPr>
          <p:cNvPr id="7" name="矩形 6"/>
          <p:cNvSpPr/>
          <p:nvPr/>
        </p:nvSpPr>
        <p:spPr bwMode="auto">
          <a:xfrm>
            <a:off x="1728788" y="2414588"/>
            <a:ext cx="4343400" cy="1057275"/>
          </a:xfrm>
          <a:prstGeom prst="rect">
            <a:avLst/>
          </a:prstGeom>
          <a:noFill/>
          <a:ln w="28575">
            <a:solidFill>
              <a:srgbClr val="FF0000"/>
            </a:solidFill>
            <a:headEnd type="none" w="med" len="med"/>
            <a:tailEnd type="none" w="med" len="med"/>
          </a:ln>
          <a:scene3d>
            <a:camera prst="orthographicFront" fov="0">
              <a:rot lat="0" lon="0" rev="0"/>
            </a:camera>
            <a:lightRig rig="glow" dir="t">
              <a:rot lat="0" lon="0" rev="6360000"/>
            </a:lightRig>
          </a:scene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TW" alt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矩形 7"/>
          <p:cNvSpPr/>
          <p:nvPr/>
        </p:nvSpPr>
        <p:spPr bwMode="auto">
          <a:xfrm>
            <a:off x="2181226" y="4552950"/>
            <a:ext cx="6334124" cy="1333500"/>
          </a:xfrm>
          <a:prstGeom prst="rect">
            <a:avLst/>
          </a:prstGeom>
          <a:noFill/>
          <a:ln w="28575">
            <a:solidFill>
              <a:srgbClr val="00FF00"/>
            </a:solidFill>
            <a:headEnd type="none" w="med" len="med"/>
            <a:tailEnd type="none" w="med" len="med"/>
          </a:ln>
          <a:scene3d>
            <a:camera prst="orthographicFront" fov="0">
              <a:rot lat="0" lon="0" rev="0"/>
            </a:camera>
            <a:lightRig rig="glow" dir="t">
              <a:rot lat="0" lon="0" rev="6360000"/>
            </a:lightRig>
          </a:scene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TW" altLang="en-US" sz="2000" dirty="0" smtClean="0">
              <a:solidFill>
                <a:srgbClr val="00FF00"/>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128" y="849085"/>
            <a:ext cx="6994362" cy="990600"/>
          </a:xfrm>
        </p:spPr>
        <p:txBody>
          <a:bodyPr/>
          <a:lstStyle/>
          <a:p>
            <a:r>
              <a:rPr lang="en-US"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的</a:t>
            </a:r>
            <a:r>
              <a:rPr lang="en-US" altLang="zh-TW" dirty="0" smtClean="0">
                <a:latin typeface="微軟正黑體" pitchFamily="34" charset="-120"/>
                <a:ea typeface="微軟正黑體" pitchFamily="34" charset="-120"/>
              </a:rPr>
              <a:t>Routing</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a:t>
            </a:r>
            <a:r>
              <a:rPr lang="zh-TW" altLang="en-US" dirty="0" smtClean="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2</a:t>
            </a:r>
            <a:endParaRPr lang="en-US" dirty="0">
              <a:latin typeface="微軟正黑體" pitchFamily="34" charset="-120"/>
              <a:ea typeface="微軟正黑體" pitchFamily="34" charset="-120"/>
            </a:endParaRPr>
          </a:p>
        </p:txBody>
      </p:sp>
      <p:sp>
        <p:nvSpPr>
          <p:cNvPr id="6" name="副標題 5"/>
          <p:cNvSpPr>
            <a:spLocks noGrp="1"/>
          </p:cNvSpPr>
          <p:nvPr>
            <p:ph type="subTitle" idx="1"/>
          </p:nvPr>
        </p:nvSpPr>
        <p:spPr/>
        <p:txBody>
          <a:bodyPr/>
          <a:lstStyle/>
          <a:p>
            <a:endParaRPr lang="zh-TW" alt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00062"/>
            <a:ext cx="8386763" cy="1022167"/>
          </a:xfrm>
        </p:spPr>
        <p:txBody>
          <a:bodyPr/>
          <a:lstStyle/>
          <a:p>
            <a:r>
              <a:rPr lang="zh-TW" altLang="en-US" dirty="0" smtClean="0">
                <a:solidFill>
                  <a:srgbClr val="FFFFFF"/>
                </a:solidFill>
                <a:latin typeface="微軟正黑體" pitchFamily="34" charset="-120"/>
                <a:ea typeface="微軟正黑體" pitchFamily="34" charset="-120"/>
              </a:rPr>
              <a:t>３。</a:t>
            </a:r>
            <a:r>
              <a:rPr lang="en-US" altLang="zh-TW" dirty="0" smtClean="0">
                <a:solidFill>
                  <a:srgbClr val="FFFFFF"/>
                </a:solidFill>
                <a:latin typeface="微軟正黑體" pitchFamily="34" charset="-120"/>
                <a:ea typeface="微軟正黑體" pitchFamily="34" charset="-120"/>
              </a:rPr>
              <a:t>Controller</a:t>
            </a: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1526572"/>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Controller</a:t>
            </a:r>
            <a:r>
              <a:rPr lang="zh-TW" altLang="en-US" dirty="0" smtClean="0">
                <a:latin typeface="微軟正黑體" pitchFamily="34" charset="-120"/>
                <a:ea typeface="微軟正黑體" pitchFamily="34" charset="-120"/>
              </a:rPr>
              <a:t>功用</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Action Method</a:t>
            </a:r>
            <a:r>
              <a:rPr lang="zh-TW" altLang="en-US" dirty="0" smtClean="0">
                <a:latin typeface="微軟正黑體" pitchFamily="34" charset="-120"/>
                <a:ea typeface="微軟正黑體" pitchFamily="34" charset="-120"/>
              </a:rPr>
              <a:t>功用</a:t>
            </a:r>
            <a:endParaRPr lang="en-US" altLang="zh-TW" dirty="0" smtClean="0">
              <a:latin typeface="微軟正黑體" pitchFamily="34" charset="-120"/>
              <a:ea typeface="微軟正黑體" pitchFamily="34" charset="-120"/>
            </a:endParaRPr>
          </a:p>
          <a:p>
            <a:r>
              <a:rPr lang="en-US" altLang="zh-TW" dirty="0" err="1" smtClean="0">
                <a:latin typeface="微軟正黑體" pitchFamily="34" charset="-120"/>
                <a:ea typeface="微軟正黑體" pitchFamily="34" charset="-120"/>
              </a:rPr>
              <a:t>ActionResult</a:t>
            </a:r>
            <a:r>
              <a:rPr lang="en-US" altLang="zh-TW" dirty="0" smtClean="0">
                <a:latin typeface="微軟正黑體" pitchFamily="34" charset="-120"/>
                <a:ea typeface="微軟正黑體" pitchFamily="34" charset="-120"/>
              </a:rPr>
              <a:t> Type</a:t>
            </a:r>
            <a:r>
              <a:rPr lang="zh-TW" altLang="en-US" dirty="0" smtClean="0">
                <a:latin typeface="微軟正黑體" pitchFamily="34" charset="-120"/>
                <a:ea typeface="微軟正黑體" pitchFamily="34" charset="-120"/>
              </a:rPr>
              <a:t>回傳型別</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Controller</a:t>
            </a:r>
            <a:r>
              <a:rPr lang="zh-TW" altLang="en-US" dirty="0" smtClean="0">
                <a:latin typeface="微軟正黑體" pitchFamily="34" charset="-120"/>
                <a:ea typeface="微軟正黑體" pitchFamily="34" charset="-120"/>
              </a:rPr>
              <a:t>功用</a:t>
            </a:r>
            <a:endParaRPr lang="en-US" altLang="zh-TW" dirty="0" smtClean="0">
              <a:latin typeface="微軟正黑體" pitchFamily="34" charset="-120"/>
              <a:ea typeface="微軟正黑體" pitchFamily="34" charset="-120"/>
            </a:endParaRPr>
          </a:p>
        </p:txBody>
      </p:sp>
      <p:sp>
        <p:nvSpPr>
          <p:cNvPr id="3" name="內容版面配置區 2"/>
          <p:cNvSpPr>
            <a:spLocks noGrp="1"/>
          </p:cNvSpPr>
          <p:nvPr>
            <p:ph idx="1"/>
          </p:nvPr>
        </p:nvSpPr>
        <p:spPr>
          <a:xfrm>
            <a:off x="302623" y="1079925"/>
            <a:ext cx="8382000" cy="3447098"/>
          </a:xfrm>
        </p:spPr>
        <p:txBody>
          <a:bodyPr/>
          <a:lstStyle/>
          <a:p>
            <a:r>
              <a:rPr lang="en-US" altLang="zh-TW" sz="2800" dirty="0" smtClean="0">
                <a:latin typeface="微軟正黑體" pitchFamily="34" charset="-120"/>
                <a:ea typeface="微軟正黑體" pitchFamily="34" charset="-120"/>
              </a:rPr>
              <a:t>Controller</a:t>
            </a:r>
            <a:r>
              <a:rPr lang="zh-TW" altLang="en-US" sz="2800" dirty="0" smtClean="0">
                <a:latin typeface="微軟正黑體" pitchFamily="34" charset="-120"/>
                <a:ea typeface="微軟正黑體" pitchFamily="34" charset="-120"/>
              </a:rPr>
              <a:t>是</a:t>
            </a:r>
            <a:r>
              <a:rPr lang="en-US" altLang="zh-TW" sz="2800" dirty="0" smtClean="0">
                <a:latin typeface="微軟正黑體" pitchFamily="34" charset="-120"/>
                <a:ea typeface="微軟正黑體" pitchFamily="34" charset="-120"/>
              </a:rPr>
              <a:t>View</a:t>
            </a:r>
            <a:r>
              <a:rPr lang="zh-TW" altLang="en-US" sz="2800" dirty="0" smtClean="0">
                <a:latin typeface="微軟正黑體" pitchFamily="34" charset="-120"/>
                <a:ea typeface="微軟正黑體" pitchFamily="34" charset="-120"/>
              </a:rPr>
              <a:t>與</a:t>
            </a:r>
            <a:r>
              <a:rPr lang="en-US" altLang="zh-TW" sz="2800" dirty="0" smtClean="0">
                <a:latin typeface="微軟正黑體" pitchFamily="34" charset="-120"/>
                <a:ea typeface="微軟正黑體" pitchFamily="34" charset="-120"/>
              </a:rPr>
              <a:t>Model</a:t>
            </a:r>
            <a:r>
              <a:rPr lang="zh-TW" altLang="en-US" sz="2800" dirty="0" smtClean="0">
                <a:latin typeface="微軟正黑體" pitchFamily="34" charset="-120"/>
                <a:ea typeface="微軟正黑體" pitchFamily="34" charset="-120"/>
              </a:rPr>
              <a:t>二者間的一個橋樑或中介者</a:t>
            </a:r>
            <a:endParaRPr lang="en-US" altLang="zh-TW" sz="2800" dirty="0" smtClean="0">
              <a:latin typeface="微軟正黑體" pitchFamily="34" charset="-120"/>
              <a:ea typeface="微軟正黑體" pitchFamily="34" charset="-120"/>
            </a:endParaRPr>
          </a:p>
          <a:p>
            <a:r>
              <a:rPr lang="zh-TW" altLang="en-US" sz="2800" dirty="0" smtClean="0">
                <a:latin typeface="微軟正黑體" pitchFamily="34" charset="-120"/>
                <a:ea typeface="微軟正黑體" pitchFamily="34" charset="-120"/>
              </a:rPr>
              <a:t>負責使用者與系統之間的互動，例如</a:t>
            </a:r>
            <a:r>
              <a:rPr lang="en-US" altLang="zh-TW" sz="2800" dirty="0" smtClean="0">
                <a:latin typeface="微軟正黑體" pitchFamily="34" charset="-120"/>
                <a:ea typeface="微軟正黑體" pitchFamily="34" charset="-120"/>
              </a:rPr>
              <a:t>Input</a:t>
            </a:r>
            <a:r>
              <a:rPr lang="zh-TW" altLang="en-US" sz="2800" dirty="0" smtClean="0">
                <a:latin typeface="微軟正黑體" pitchFamily="34" charset="-120"/>
                <a:ea typeface="微軟正黑體" pitchFamily="34" charset="-120"/>
              </a:rPr>
              <a:t>及</a:t>
            </a:r>
            <a:r>
              <a:rPr lang="en-US" altLang="zh-TW" sz="2800" dirty="0" smtClean="0">
                <a:latin typeface="微軟正黑體" pitchFamily="34" charset="-120"/>
                <a:ea typeface="微軟正黑體" pitchFamily="34" charset="-120"/>
              </a:rPr>
              <a:t>Output</a:t>
            </a:r>
            <a:r>
              <a:rPr lang="zh-TW" altLang="en-US" sz="2800" dirty="0" smtClean="0">
                <a:latin typeface="微軟正黑體" pitchFamily="34" charset="-120"/>
                <a:ea typeface="微軟正黑體" pitchFamily="34" charset="-120"/>
              </a:rPr>
              <a:t>都是由</a:t>
            </a:r>
            <a:r>
              <a:rPr lang="en-US" altLang="zh-TW" sz="2800" dirty="0" smtClean="0">
                <a:latin typeface="微軟正黑體" pitchFamily="34" charset="-120"/>
                <a:ea typeface="微軟正黑體" pitchFamily="34" charset="-120"/>
              </a:rPr>
              <a:t>Controller</a:t>
            </a:r>
            <a:r>
              <a:rPr lang="zh-TW" altLang="en-US" sz="2800" dirty="0" smtClean="0">
                <a:latin typeface="微軟正黑體" pitchFamily="34" charset="-120"/>
                <a:ea typeface="微軟正黑體" pitchFamily="34" charset="-120"/>
              </a:rPr>
              <a:t>統籌</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Input</a:t>
            </a:r>
            <a:r>
              <a:rPr lang="zh-TW" altLang="en-US" sz="2800" dirty="0" smtClean="0">
                <a:latin typeface="微軟正黑體" pitchFamily="34" charset="-120"/>
                <a:ea typeface="微軟正黑體" pitchFamily="34" charset="-120"/>
              </a:rPr>
              <a:t>指的是</a:t>
            </a:r>
            <a:r>
              <a:rPr lang="en-US" altLang="zh-TW" sz="2800" dirty="0" smtClean="0">
                <a:latin typeface="微軟正黑體" pitchFamily="34" charset="-120"/>
                <a:ea typeface="微軟正黑體" pitchFamily="34" charset="-120"/>
              </a:rPr>
              <a:t>HTML</a:t>
            </a:r>
            <a:r>
              <a:rPr lang="zh-TW" altLang="en-US" sz="2800" dirty="0" smtClean="0">
                <a:latin typeface="微軟正黑體" pitchFamily="34" charset="-120"/>
                <a:ea typeface="微軟正黑體" pitchFamily="34" charset="-120"/>
              </a:rPr>
              <a:t>輸入或</a:t>
            </a:r>
            <a:r>
              <a:rPr lang="en-US" altLang="zh-TW" sz="2800" dirty="0" smtClean="0">
                <a:latin typeface="微軟正黑體" pitchFamily="34" charset="-120"/>
                <a:ea typeface="微軟正黑體" pitchFamily="34" charset="-120"/>
              </a:rPr>
              <a:t>URL Request</a:t>
            </a:r>
            <a:r>
              <a:rPr lang="zh-TW" altLang="en-US" sz="2800" dirty="0" smtClean="0">
                <a:latin typeface="微軟正黑體" pitchFamily="34" charset="-120"/>
                <a:ea typeface="微軟正黑體" pitchFamily="34" charset="-120"/>
              </a:rPr>
              <a:t>處理</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Output</a:t>
            </a:r>
            <a:r>
              <a:rPr lang="zh-TW" altLang="en-US" sz="2800" dirty="0" smtClean="0">
                <a:latin typeface="微軟正黑體" pitchFamily="34" charset="-120"/>
                <a:ea typeface="微軟正黑體" pitchFamily="34" charset="-120"/>
              </a:rPr>
              <a:t>指的是</a:t>
            </a:r>
            <a:r>
              <a:rPr lang="en-US" altLang="zh-TW" sz="2800" dirty="0" smtClean="0">
                <a:latin typeface="微軟正黑體" pitchFamily="34" charset="-120"/>
                <a:ea typeface="微軟正黑體" pitchFamily="34" charset="-120"/>
              </a:rPr>
              <a:t>View</a:t>
            </a:r>
            <a:r>
              <a:rPr lang="zh-TW" altLang="en-US" sz="2800" dirty="0" smtClean="0">
                <a:latin typeface="微軟正黑體" pitchFamily="34" charset="-120"/>
                <a:ea typeface="微軟正黑體" pitchFamily="34" charset="-120"/>
              </a:rPr>
              <a:t>的生成</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Controller</a:t>
            </a:r>
            <a:r>
              <a:rPr lang="zh-TW" altLang="en-US" sz="2800" dirty="0" smtClean="0">
                <a:latin typeface="微軟正黑體" pitchFamily="34" charset="-120"/>
                <a:ea typeface="微軟正黑體" pitchFamily="34" charset="-120"/>
              </a:rPr>
              <a:t>負責</a:t>
            </a:r>
            <a:r>
              <a:rPr lang="en-US" altLang="zh-TW" sz="2800" dirty="0" smtClean="0">
                <a:latin typeface="微軟正黑體" pitchFamily="34" charset="-120"/>
                <a:ea typeface="微軟正黑體" pitchFamily="34" charset="-120"/>
              </a:rPr>
              <a:t>View</a:t>
            </a:r>
            <a:r>
              <a:rPr lang="zh-TW" altLang="en-US" sz="2800" dirty="0" smtClean="0">
                <a:latin typeface="微軟正黑體" pitchFamily="34" charset="-120"/>
                <a:ea typeface="微軟正黑體" pitchFamily="34" charset="-120"/>
              </a:rPr>
              <a:t>與</a:t>
            </a:r>
            <a:r>
              <a:rPr lang="en-US" altLang="zh-TW" sz="2800" dirty="0" smtClean="0">
                <a:latin typeface="微軟正黑體" pitchFamily="34" charset="-120"/>
                <a:ea typeface="微軟正黑體" pitchFamily="34" charset="-120"/>
              </a:rPr>
              <a:t>Model</a:t>
            </a:r>
            <a:r>
              <a:rPr lang="zh-TW" altLang="en-US" sz="2800" dirty="0" smtClean="0">
                <a:latin typeface="微軟正黑體" pitchFamily="34" charset="-120"/>
                <a:ea typeface="微軟正黑體" pitchFamily="34" charset="-120"/>
              </a:rPr>
              <a:t>間的資料、參考的傳遞與處理</a:t>
            </a:r>
            <a:endParaRPr lang="en-US" altLang="zh-TW" sz="2800" dirty="0" smtClean="0">
              <a:latin typeface="微軟正黑體" pitchFamily="34" charset="-120"/>
              <a:ea typeface="微軟正黑體" pitchFamily="34" charset="-120"/>
            </a:endParaRPr>
          </a:p>
        </p:txBody>
      </p:sp>
      <p:sp>
        <p:nvSpPr>
          <p:cNvPr id="4" name="文字方塊 3"/>
          <p:cNvSpPr txBox="1"/>
          <p:nvPr/>
        </p:nvSpPr>
        <p:spPr>
          <a:xfrm>
            <a:off x="371475" y="4343405"/>
            <a:ext cx="8315325" cy="646331"/>
          </a:xfrm>
          <a:prstGeom prst="rect">
            <a:avLst/>
          </a:prstGeom>
          <a:noFill/>
        </p:spPr>
        <p:txBody>
          <a:bodyPr wrap="square" rtlCol="0">
            <a:spAutoFit/>
          </a:bodyPr>
          <a:lstStyle/>
          <a:p>
            <a:r>
              <a:rPr lang="en-US" altLang="zh-TW" sz="3600" dirty="0" smtClean="0"/>
              <a:t>Http://Localhost:1688/</a:t>
            </a:r>
            <a:r>
              <a:rPr lang="en-US" altLang="zh-TW" sz="3600" dirty="0" smtClean="0">
                <a:solidFill>
                  <a:srgbClr val="00B0F0"/>
                </a:solidFill>
              </a:rPr>
              <a:t>Products</a:t>
            </a:r>
            <a:r>
              <a:rPr lang="en-US" altLang="zh-TW" sz="3600" dirty="0" smtClean="0"/>
              <a:t>/</a:t>
            </a:r>
            <a:r>
              <a:rPr lang="en-US" altLang="zh-TW" sz="3600" dirty="0" smtClean="0">
                <a:solidFill>
                  <a:srgbClr val="FFFF00"/>
                </a:solidFill>
              </a:rPr>
              <a:t>Category</a:t>
            </a:r>
            <a:endParaRPr lang="zh-TW" altLang="en-US" sz="3600" dirty="0">
              <a:solidFill>
                <a:srgbClr val="FFFF00"/>
              </a:solidFill>
            </a:endParaRPr>
          </a:p>
        </p:txBody>
      </p:sp>
      <p:sp>
        <p:nvSpPr>
          <p:cNvPr id="5" name="右大括弧 4"/>
          <p:cNvSpPr/>
          <p:nvPr/>
        </p:nvSpPr>
        <p:spPr>
          <a:xfrm rot="5400000">
            <a:off x="7029450" y="4614869"/>
            <a:ext cx="657225" cy="1428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右大括弧 5"/>
          <p:cNvSpPr/>
          <p:nvPr/>
        </p:nvSpPr>
        <p:spPr>
          <a:xfrm rot="5400000">
            <a:off x="5181600" y="4638681"/>
            <a:ext cx="657225" cy="1428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文字方塊 6"/>
          <p:cNvSpPr txBox="1"/>
          <p:nvPr/>
        </p:nvSpPr>
        <p:spPr>
          <a:xfrm>
            <a:off x="4714875" y="5857877"/>
            <a:ext cx="1728787" cy="461665"/>
          </a:xfrm>
          <a:prstGeom prst="rect">
            <a:avLst/>
          </a:prstGeom>
          <a:noFill/>
        </p:spPr>
        <p:txBody>
          <a:bodyPr wrap="square" rtlCol="0">
            <a:spAutoFit/>
          </a:bodyPr>
          <a:lstStyle/>
          <a:p>
            <a:pPr algn="ctr"/>
            <a:r>
              <a:rPr lang="en-US" altLang="zh-TW" sz="2400" b="1" dirty="0" smtClean="0">
                <a:solidFill>
                  <a:srgbClr val="00B0F0"/>
                </a:solidFill>
              </a:rPr>
              <a:t>Controller</a:t>
            </a:r>
            <a:endParaRPr lang="zh-TW" altLang="en-US" sz="2400" b="1" dirty="0">
              <a:solidFill>
                <a:srgbClr val="00B0F0"/>
              </a:solidFill>
            </a:endParaRPr>
          </a:p>
        </p:txBody>
      </p:sp>
      <p:sp>
        <p:nvSpPr>
          <p:cNvPr id="8" name="文字方塊 7"/>
          <p:cNvSpPr txBox="1"/>
          <p:nvPr/>
        </p:nvSpPr>
        <p:spPr>
          <a:xfrm>
            <a:off x="6524618" y="5738807"/>
            <a:ext cx="1728787" cy="830997"/>
          </a:xfrm>
          <a:prstGeom prst="rect">
            <a:avLst/>
          </a:prstGeom>
          <a:noFill/>
        </p:spPr>
        <p:txBody>
          <a:bodyPr wrap="square" rtlCol="0">
            <a:spAutoFit/>
          </a:bodyPr>
          <a:lstStyle/>
          <a:p>
            <a:pPr algn="ctr"/>
            <a:r>
              <a:rPr lang="en-US" altLang="zh-TW" sz="2400" b="1" dirty="0" smtClean="0">
                <a:solidFill>
                  <a:srgbClr val="FFFF00"/>
                </a:solidFill>
              </a:rPr>
              <a:t>Action</a:t>
            </a:r>
          </a:p>
          <a:p>
            <a:pPr algn="ctr"/>
            <a:r>
              <a:rPr lang="en-US" altLang="zh-TW" sz="2400" b="1" dirty="0" smtClean="0">
                <a:solidFill>
                  <a:srgbClr val="FFFF00"/>
                </a:solidFill>
              </a:rPr>
              <a:t>Method</a:t>
            </a:r>
            <a:endParaRPr lang="zh-TW" altLang="en-US" sz="2400" b="1" dirty="0">
              <a:solidFill>
                <a:srgbClr val="FFFF00"/>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664797"/>
          </a:xfrm>
        </p:spPr>
        <p:txBody>
          <a:bodyPr/>
          <a:lstStyle/>
          <a:p>
            <a:r>
              <a:rPr lang="en-US" altLang="zh-TW" dirty="0" smtClean="0">
                <a:latin typeface="微軟正黑體" pitchFamily="34" charset="-120"/>
                <a:ea typeface="微軟正黑體" pitchFamily="34" charset="-120"/>
              </a:rPr>
              <a:t>Action Method</a:t>
            </a:r>
            <a:r>
              <a:rPr lang="zh-TW" altLang="en-US" dirty="0" smtClean="0">
                <a:latin typeface="微軟正黑體" pitchFamily="34" charset="-120"/>
                <a:ea typeface="微軟正黑體" pitchFamily="34" charset="-120"/>
              </a:rPr>
              <a:t>功用</a:t>
            </a:r>
            <a:endParaRPr lang="zh-TW" altLang="en-US" dirty="0"/>
          </a:p>
        </p:txBody>
      </p:sp>
      <p:sp>
        <p:nvSpPr>
          <p:cNvPr id="3" name="內容版面配置區 2"/>
          <p:cNvSpPr>
            <a:spLocks noGrp="1"/>
          </p:cNvSpPr>
          <p:nvPr>
            <p:ph idx="1"/>
          </p:nvPr>
        </p:nvSpPr>
        <p:spPr>
          <a:xfrm>
            <a:off x="257175" y="1412875"/>
            <a:ext cx="8658225" cy="1526572"/>
          </a:xfrm>
        </p:spPr>
        <p:txBody>
          <a:bodyPr/>
          <a:lstStyle/>
          <a:p>
            <a:r>
              <a:rPr lang="en-US" altLang="zh-TW" dirty="0" smtClean="0">
                <a:latin typeface="微軟正黑體" pitchFamily="34" charset="-120"/>
                <a:ea typeface="微軟正黑體" pitchFamily="34" charset="-120"/>
              </a:rPr>
              <a:t>Controller</a:t>
            </a:r>
            <a:r>
              <a:rPr lang="zh-TW" altLang="en-US" dirty="0" smtClean="0">
                <a:latin typeface="微軟正黑體" pitchFamily="34" charset="-120"/>
                <a:ea typeface="微軟正黑體" pitchFamily="34" charset="-120"/>
              </a:rPr>
              <a:t>中</a:t>
            </a:r>
            <a:r>
              <a:rPr lang="en-US" altLang="zh-TW" dirty="0" smtClean="0">
                <a:latin typeface="微軟正黑體" pitchFamily="34" charset="-120"/>
                <a:ea typeface="微軟正黑體" pitchFamily="34" charset="-120"/>
              </a:rPr>
              <a:t>Method</a:t>
            </a:r>
            <a:r>
              <a:rPr lang="zh-TW" altLang="en-US" dirty="0" smtClean="0">
                <a:latin typeface="微軟正黑體" pitchFamily="34" charset="-120"/>
                <a:ea typeface="微軟正黑體" pitchFamily="34" charset="-120"/>
              </a:rPr>
              <a:t>就叫「</a:t>
            </a:r>
            <a:r>
              <a:rPr lang="en-US" altLang="zh-TW" dirty="0" smtClean="0">
                <a:latin typeface="微軟正黑體" pitchFamily="34" charset="-120"/>
                <a:ea typeface="微軟正黑體" pitchFamily="34" charset="-120"/>
              </a:rPr>
              <a:t>Action Method</a:t>
            </a:r>
            <a:r>
              <a:rPr lang="zh-TW" altLang="en-US" dirty="0" smtClean="0">
                <a:latin typeface="微軟正黑體" pitchFamily="34" charset="-120"/>
                <a:ea typeface="微軟正黑體" pitchFamily="34" charset="-120"/>
              </a:rPr>
              <a:t>」</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預設所有</a:t>
            </a:r>
            <a:r>
              <a:rPr lang="en-US" altLang="zh-TW" dirty="0" smtClean="0">
                <a:latin typeface="微軟正黑體" pitchFamily="34" charset="-120"/>
                <a:ea typeface="微軟正黑體" pitchFamily="34" charset="-120"/>
              </a:rPr>
              <a:t>Action Method</a:t>
            </a:r>
            <a:r>
              <a:rPr lang="zh-TW" altLang="en-US" dirty="0" smtClean="0">
                <a:latin typeface="微軟正黑體" pitchFamily="34" charset="-120"/>
                <a:ea typeface="微軟正黑體" pitchFamily="34" charset="-120"/>
              </a:rPr>
              <a:t>都是</a:t>
            </a:r>
            <a:r>
              <a:rPr lang="en-US" altLang="zh-TW" dirty="0" smtClean="0">
                <a:latin typeface="微軟正黑體" pitchFamily="34" charset="-120"/>
                <a:ea typeface="微軟正黑體" pitchFamily="34" charset="-120"/>
              </a:rPr>
              <a:t>Public</a:t>
            </a:r>
          </a:p>
          <a:p>
            <a:r>
              <a:rPr lang="zh-TW" altLang="en-US" dirty="0" smtClean="0">
                <a:latin typeface="微軟正黑體" pitchFamily="34" charset="-120"/>
                <a:ea typeface="微軟正黑體" pitchFamily="34" charset="-120"/>
              </a:rPr>
              <a:t>可設定</a:t>
            </a:r>
            <a:r>
              <a:rPr lang="en-US" altLang="zh-TW" dirty="0" smtClean="0">
                <a:latin typeface="微軟正黑體" pitchFamily="34" charset="-120"/>
                <a:ea typeface="微軟正黑體" pitchFamily="34" charset="-120"/>
              </a:rPr>
              <a:t>None-Action Method</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664797"/>
          </a:xfrm>
        </p:spPr>
        <p:txBody>
          <a:bodyPr/>
          <a:lstStyle/>
          <a:p>
            <a:r>
              <a:rPr lang="en-US" altLang="zh-TW" dirty="0" err="1" smtClean="0">
                <a:latin typeface="微軟正黑體" pitchFamily="34" charset="-120"/>
                <a:ea typeface="微軟正黑體" pitchFamily="34" charset="-120"/>
              </a:rPr>
              <a:t>ActionResult</a:t>
            </a:r>
            <a:r>
              <a:rPr lang="en-US" altLang="zh-TW" dirty="0" smtClean="0">
                <a:latin typeface="微軟正黑體" pitchFamily="34" charset="-120"/>
                <a:ea typeface="微軟正黑體" pitchFamily="34" charset="-120"/>
              </a:rPr>
              <a:t> Type</a:t>
            </a:r>
            <a:r>
              <a:rPr lang="zh-TW" altLang="en-US" dirty="0" smtClean="0">
                <a:latin typeface="微軟正黑體" pitchFamily="34" charset="-120"/>
                <a:ea typeface="微軟正黑體" pitchFamily="34" charset="-120"/>
              </a:rPr>
              <a:t>回傳型別</a:t>
            </a:r>
            <a:endParaRPr lang="zh-TW" altLang="en-US" dirty="0"/>
          </a:p>
        </p:txBody>
      </p:sp>
      <p:sp>
        <p:nvSpPr>
          <p:cNvPr id="3" name="內容版面配置區 2"/>
          <p:cNvSpPr>
            <a:spLocks noGrp="1"/>
          </p:cNvSpPr>
          <p:nvPr>
            <p:ph idx="1"/>
          </p:nvPr>
        </p:nvSpPr>
        <p:spPr>
          <a:xfrm>
            <a:off x="381000" y="1027099"/>
            <a:ext cx="8382000" cy="443198"/>
          </a:xfrm>
        </p:spPr>
        <p:txBody>
          <a:bodyPr/>
          <a:lstStyle/>
          <a:p>
            <a:r>
              <a:rPr lang="en-US" altLang="zh-TW" dirty="0" smtClean="0">
                <a:latin typeface="微軟正黑體" pitchFamily="34" charset="-120"/>
                <a:ea typeface="微軟正黑體" pitchFamily="34" charset="-120"/>
              </a:rPr>
              <a:t>Action Helper &amp; Result Type</a:t>
            </a:r>
            <a:endParaRPr lang="zh-TW" altLang="en-US" dirty="0"/>
          </a:p>
        </p:txBody>
      </p:sp>
      <p:graphicFrame>
        <p:nvGraphicFramePr>
          <p:cNvPr id="4" name="表格 3"/>
          <p:cNvGraphicFramePr>
            <a:graphicFrameLocks noGrp="1"/>
          </p:cNvGraphicFramePr>
          <p:nvPr/>
        </p:nvGraphicFramePr>
        <p:xfrm>
          <a:off x="857250" y="1613044"/>
          <a:ext cx="7572376" cy="5102076"/>
        </p:xfrm>
        <a:graphic>
          <a:graphicData uri="http://schemas.openxmlformats.org/drawingml/2006/table">
            <a:tbl>
              <a:tblPr firstRow="1" bandRow="1">
                <a:tableStyleId>{5C22544A-7EE6-4342-B048-85BDC9FD1C3A}</a:tableStyleId>
              </a:tblPr>
              <a:tblGrid>
                <a:gridCol w="2340308"/>
                <a:gridCol w="1763012"/>
                <a:gridCol w="3469056"/>
              </a:tblGrid>
              <a:tr h="338768">
                <a:tc>
                  <a:txBody>
                    <a:bodyPr/>
                    <a:lstStyle/>
                    <a:p>
                      <a:pPr algn="ctr"/>
                      <a:r>
                        <a:rPr lang="en-US" altLang="zh-TW" dirty="0" smtClean="0">
                          <a:solidFill>
                            <a:schemeClr val="bg1"/>
                          </a:solidFill>
                        </a:rPr>
                        <a:t>Action Result</a:t>
                      </a:r>
                      <a:r>
                        <a:rPr lang="zh-TW" altLang="en-US" baseline="0" dirty="0" smtClean="0">
                          <a:solidFill>
                            <a:schemeClr val="bg1"/>
                          </a:solidFill>
                        </a:rPr>
                        <a:t> </a:t>
                      </a:r>
                      <a:r>
                        <a:rPr lang="en-US" altLang="zh-TW" baseline="0" dirty="0" smtClean="0">
                          <a:solidFill>
                            <a:schemeClr val="bg1"/>
                          </a:solidFill>
                        </a:rPr>
                        <a:t>Type</a:t>
                      </a:r>
                      <a:endParaRPr lang="zh-TW" altLang="en-US" dirty="0">
                        <a:solidFill>
                          <a:schemeClr val="bg1"/>
                        </a:solidFill>
                      </a:endParaRPr>
                    </a:p>
                  </a:txBody>
                  <a:tcPr anchor="ctr"/>
                </a:tc>
                <a:tc>
                  <a:txBody>
                    <a:bodyPr/>
                    <a:lstStyle/>
                    <a:p>
                      <a:pPr algn="ctr"/>
                      <a:r>
                        <a:rPr lang="en-US" altLang="zh-TW" dirty="0" smtClean="0">
                          <a:solidFill>
                            <a:schemeClr val="bg1"/>
                          </a:solidFill>
                        </a:rPr>
                        <a:t>Helper</a:t>
                      </a:r>
                      <a:r>
                        <a:rPr lang="en-US" altLang="zh-TW" baseline="0" dirty="0" smtClean="0">
                          <a:solidFill>
                            <a:schemeClr val="bg1"/>
                          </a:solidFill>
                        </a:rPr>
                        <a:t> Method</a:t>
                      </a:r>
                      <a:endParaRPr lang="zh-TW" altLang="en-US" dirty="0">
                        <a:solidFill>
                          <a:schemeClr val="bg1"/>
                        </a:solidFill>
                      </a:endParaRPr>
                    </a:p>
                  </a:txBody>
                  <a:tcPr anchor="ctr"/>
                </a:tc>
                <a:tc>
                  <a:txBody>
                    <a:bodyPr/>
                    <a:lstStyle/>
                    <a:p>
                      <a:pPr algn="ctr"/>
                      <a:r>
                        <a:rPr lang="zh-TW" altLang="en-US" dirty="0" smtClean="0">
                          <a:solidFill>
                            <a:schemeClr val="bg1"/>
                          </a:solidFill>
                          <a:latin typeface="微軟正黑體" pitchFamily="34" charset="-120"/>
                          <a:ea typeface="微軟正黑體" pitchFamily="34" charset="-120"/>
                        </a:rPr>
                        <a:t>說明</a:t>
                      </a:r>
                      <a:endParaRPr lang="zh-TW" altLang="en-US" dirty="0">
                        <a:solidFill>
                          <a:schemeClr val="bg1"/>
                        </a:solidFill>
                        <a:latin typeface="微軟正黑體" pitchFamily="34" charset="-120"/>
                        <a:ea typeface="微軟正黑體" pitchFamily="34" charset="-120"/>
                      </a:endParaRPr>
                    </a:p>
                  </a:txBody>
                  <a:tcPr anchor="ctr"/>
                </a:tc>
              </a:tr>
              <a:tr h="338768">
                <a:tc>
                  <a:txBody>
                    <a:bodyPr/>
                    <a:lstStyle/>
                    <a:p>
                      <a:r>
                        <a:rPr lang="en-US" altLang="zh-TW" dirty="0" err="1" smtClean="0"/>
                        <a:t>ViewResult</a:t>
                      </a:r>
                      <a:endParaRPr lang="zh-TW" altLang="en-US" dirty="0"/>
                    </a:p>
                  </a:txBody>
                  <a:tcPr anchor="ctr"/>
                </a:tc>
                <a:tc>
                  <a:txBody>
                    <a:bodyPr/>
                    <a:lstStyle/>
                    <a:p>
                      <a:r>
                        <a:rPr lang="en-US" altLang="zh-TW" dirty="0" smtClean="0"/>
                        <a:t>View</a:t>
                      </a:r>
                      <a:endParaRPr lang="zh-TW" altLang="en-US" dirty="0"/>
                    </a:p>
                  </a:txBody>
                  <a:tcPr anchor="ctr"/>
                </a:tc>
                <a:tc>
                  <a:txBody>
                    <a:bodyPr/>
                    <a:lstStyle/>
                    <a:p>
                      <a:r>
                        <a:rPr lang="zh-TW" altLang="en-US" dirty="0" smtClean="0">
                          <a:latin typeface="微軟正黑體" pitchFamily="34" charset="-120"/>
                          <a:ea typeface="微軟正黑體" pitchFamily="34" charset="-120"/>
                        </a:rPr>
                        <a:t>將</a:t>
                      </a:r>
                      <a:r>
                        <a:rPr lang="en-US" altLang="zh-TW" dirty="0" smtClean="0">
                          <a:latin typeface="微軟正黑體" pitchFamily="34" charset="-120"/>
                          <a:ea typeface="微軟正黑體" pitchFamily="34" charset="-120"/>
                        </a:rPr>
                        <a:t>View Render</a:t>
                      </a:r>
                      <a:r>
                        <a:rPr lang="zh-TW" altLang="en-US" dirty="0" smtClean="0">
                          <a:latin typeface="微軟正黑體" pitchFamily="34" charset="-120"/>
                          <a:ea typeface="微軟正黑體" pitchFamily="34" charset="-120"/>
                        </a:rPr>
                        <a:t>成</a:t>
                      </a:r>
                      <a:r>
                        <a:rPr lang="en-US" altLang="zh-TW" dirty="0" smtClean="0">
                          <a:latin typeface="微軟正黑體" pitchFamily="34" charset="-120"/>
                          <a:ea typeface="微軟正黑體" pitchFamily="34" charset="-120"/>
                        </a:rPr>
                        <a:t>Web Page</a:t>
                      </a:r>
                      <a:endParaRPr lang="zh-TW" altLang="en-US" dirty="0">
                        <a:latin typeface="微軟正黑體" pitchFamily="34" charset="-120"/>
                        <a:ea typeface="微軟正黑體" pitchFamily="34" charset="-120"/>
                      </a:endParaRPr>
                    </a:p>
                  </a:txBody>
                  <a:tcPr anchor="ctr"/>
                </a:tc>
              </a:tr>
              <a:tr h="338768">
                <a:tc>
                  <a:txBody>
                    <a:bodyPr/>
                    <a:lstStyle/>
                    <a:p>
                      <a:r>
                        <a:rPr lang="en-US" altLang="zh-TW" dirty="0" err="1" smtClean="0"/>
                        <a:t>PartialViewResult</a:t>
                      </a:r>
                      <a:endParaRPr lang="zh-TW" altLang="en-US" dirty="0"/>
                    </a:p>
                  </a:txBody>
                  <a:tcPr anchor="ctr"/>
                </a:tc>
                <a:tc>
                  <a:txBody>
                    <a:bodyPr/>
                    <a:lstStyle/>
                    <a:p>
                      <a:r>
                        <a:rPr lang="en-US" altLang="zh-TW" dirty="0" err="1" smtClean="0"/>
                        <a:t>PartialView</a:t>
                      </a:r>
                      <a:endParaRPr lang="zh-TW" altLang="en-US" dirty="0"/>
                    </a:p>
                  </a:txBody>
                  <a:tcPr anchor="ctr"/>
                </a:tc>
                <a:tc>
                  <a:txBody>
                    <a:bodyPr/>
                    <a:lstStyle/>
                    <a:p>
                      <a:r>
                        <a:rPr lang="en-US" altLang="zh-TW" dirty="0" smtClean="0">
                          <a:latin typeface="微軟正黑體" pitchFamily="34" charset="-120"/>
                          <a:ea typeface="微軟正黑體" pitchFamily="34" charset="-120"/>
                        </a:rPr>
                        <a:t>Render</a:t>
                      </a:r>
                      <a:r>
                        <a:rPr lang="en-US" altLang="zh-TW" baseline="0" dirty="0" smtClean="0">
                          <a:latin typeface="微軟正黑體" pitchFamily="34" charset="-120"/>
                          <a:ea typeface="微軟正黑體" pitchFamily="34" charset="-120"/>
                        </a:rPr>
                        <a:t> </a:t>
                      </a:r>
                      <a:r>
                        <a:rPr lang="en-US" altLang="zh-TW" baseline="0" dirty="0" err="1" smtClean="0">
                          <a:latin typeface="微軟正黑體" pitchFamily="34" charset="-120"/>
                          <a:ea typeface="微軟正黑體" pitchFamily="34" charset="-120"/>
                        </a:rPr>
                        <a:t>PartialView</a:t>
                      </a:r>
                      <a:endParaRPr lang="zh-TW" altLang="en-US" dirty="0">
                        <a:latin typeface="微軟正黑體" pitchFamily="34" charset="-120"/>
                        <a:ea typeface="微軟正黑體" pitchFamily="34" charset="-120"/>
                      </a:endParaRPr>
                    </a:p>
                  </a:txBody>
                  <a:tcPr anchor="ctr"/>
                </a:tc>
              </a:tr>
              <a:tr h="542419">
                <a:tc>
                  <a:txBody>
                    <a:bodyPr/>
                    <a:lstStyle/>
                    <a:p>
                      <a:r>
                        <a:rPr lang="en-US" altLang="zh-TW" dirty="0" err="1" smtClean="0"/>
                        <a:t>RedirectResult</a:t>
                      </a:r>
                      <a:endParaRPr lang="zh-TW" altLang="en-US" dirty="0"/>
                    </a:p>
                  </a:txBody>
                  <a:tcPr anchor="ctr"/>
                </a:tc>
                <a:tc>
                  <a:txBody>
                    <a:bodyPr/>
                    <a:lstStyle/>
                    <a:p>
                      <a:r>
                        <a:rPr lang="en-US" altLang="zh-TW" dirty="0" smtClean="0"/>
                        <a:t>Redirect</a:t>
                      </a:r>
                      <a:endParaRPr lang="zh-TW" altLang="en-US" dirty="0"/>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zh-TW" altLang="en-US" dirty="0" smtClean="0">
                          <a:latin typeface="微軟正黑體" pitchFamily="34" charset="-120"/>
                          <a:ea typeface="微軟正黑體" pitchFamily="34" charset="-120"/>
                        </a:rPr>
                        <a:t>使用</a:t>
                      </a:r>
                      <a:r>
                        <a:rPr lang="en-US" altLang="zh-TW" dirty="0" err="1" smtClean="0">
                          <a:latin typeface="微軟正黑體" pitchFamily="34" charset="-120"/>
                          <a:ea typeface="微軟正黑體" pitchFamily="34" charset="-120"/>
                        </a:rPr>
                        <a:t>url</a:t>
                      </a:r>
                      <a:r>
                        <a:rPr lang="zh-TW" altLang="en-US" dirty="0" smtClean="0">
                          <a:latin typeface="微軟正黑體" pitchFamily="34" charset="-120"/>
                          <a:ea typeface="微軟正黑體" pitchFamily="34" charset="-120"/>
                        </a:rPr>
                        <a:t>導向另一個</a:t>
                      </a:r>
                      <a:r>
                        <a:rPr lang="en-US" altLang="zh-TW" dirty="0" smtClean="0">
                          <a:latin typeface="微軟正黑體" pitchFamily="34" charset="-120"/>
                          <a:ea typeface="微軟正黑體" pitchFamily="34" charset="-120"/>
                        </a:rPr>
                        <a:t>Action Method</a:t>
                      </a:r>
                      <a:endParaRPr lang="zh-TW" altLang="en-US" dirty="0" smtClean="0">
                        <a:latin typeface="微軟正黑體" pitchFamily="34" charset="-120"/>
                        <a:ea typeface="微軟正黑體" pitchFamily="34" charset="-120"/>
                      </a:endParaRPr>
                    </a:p>
                  </a:txBody>
                  <a:tcPr anchor="ctr"/>
                </a:tc>
              </a:tr>
              <a:tr h="774885">
                <a:tc>
                  <a:txBody>
                    <a:bodyPr/>
                    <a:lstStyle/>
                    <a:p>
                      <a:r>
                        <a:rPr lang="en-US" altLang="zh-TW" dirty="0" err="1" smtClean="0"/>
                        <a:t>RedirectToRouteResult</a:t>
                      </a:r>
                      <a:endParaRPr lang="zh-TW" altLang="en-US" dirty="0"/>
                    </a:p>
                  </a:txBody>
                  <a:tcPr anchor="ctr"/>
                </a:tc>
                <a:tc>
                  <a:txBody>
                    <a:bodyPr/>
                    <a:lstStyle/>
                    <a:p>
                      <a:r>
                        <a:rPr lang="en-US" altLang="zh-TW" dirty="0" err="1" smtClean="0"/>
                        <a:t>RedirectToAction</a:t>
                      </a:r>
                      <a:endParaRPr lang="en-US" altLang="zh-TW" dirty="0" smtClean="0"/>
                    </a:p>
                    <a:p>
                      <a:pPr marL="0" marR="0" indent="0" algn="l" defTabSz="914363" rtl="0" eaLnBrk="1" fontAlgn="auto" latinLnBrk="0" hangingPunct="1">
                        <a:lnSpc>
                          <a:spcPct val="100000"/>
                        </a:lnSpc>
                        <a:spcBef>
                          <a:spcPts val="0"/>
                        </a:spcBef>
                        <a:spcAft>
                          <a:spcPts val="0"/>
                        </a:spcAft>
                        <a:buClrTx/>
                        <a:buSzTx/>
                        <a:buFontTx/>
                        <a:buNone/>
                        <a:tabLst/>
                        <a:defRPr/>
                      </a:pPr>
                      <a:r>
                        <a:rPr lang="en-US" altLang="zh-TW" dirty="0" err="1" smtClean="0"/>
                        <a:t>RedirectToRoute</a:t>
                      </a:r>
                      <a:endParaRPr lang="zh-TW" altLang="en-US" dirty="0" smtClean="0"/>
                    </a:p>
                  </a:txBody>
                  <a:tcPr anchor="ctr"/>
                </a:tc>
                <a:tc>
                  <a:txBody>
                    <a:bodyPr/>
                    <a:lstStyle/>
                    <a:p>
                      <a:r>
                        <a:rPr lang="zh-TW" altLang="en-US" dirty="0" smtClean="0">
                          <a:latin typeface="微軟正黑體" pitchFamily="34" charset="-120"/>
                          <a:ea typeface="微軟正黑體" pitchFamily="34" charset="-120"/>
                        </a:rPr>
                        <a:t>導向另一個</a:t>
                      </a:r>
                      <a:r>
                        <a:rPr lang="en-US" altLang="zh-TW" dirty="0" smtClean="0">
                          <a:latin typeface="微軟正黑體" pitchFamily="34" charset="-120"/>
                          <a:ea typeface="微軟正黑體" pitchFamily="34" charset="-120"/>
                        </a:rPr>
                        <a:t>Action Method</a:t>
                      </a:r>
                      <a:endParaRPr lang="zh-TW" altLang="en-US" dirty="0">
                        <a:latin typeface="微軟正黑體" pitchFamily="34" charset="-120"/>
                        <a:ea typeface="微軟正黑體" pitchFamily="34" charset="-120"/>
                      </a:endParaRPr>
                    </a:p>
                  </a:txBody>
                  <a:tcPr anchor="ctr"/>
                </a:tc>
              </a:tr>
              <a:tr h="338768">
                <a:tc>
                  <a:txBody>
                    <a:bodyPr/>
                    <a:lstStyle/>
                    <a:p>
                      <a:r>
                        <a:rPr lang="en-US" altLang="zh-TW" dirty="0" err="1" smtClean="0"/>
                        <a:t>ContentResult</a:t>
                      </a:r>
                      <a:endParaRPr lang="zh-TW" altLang="en-US" dirty="0"/>
                    </a:p>
                  </a:txBody>
                  <a:tcPr anchor="ctr"/>
                </a:tc>
                <a:tc>
                  <a:txBody>
                    <a:bodyPr/>
                    <a:lstStyle/>
                    <a:p>
                      <a:r>
                        <a:rPr lang="en-US" altLang="zh-TW" dirty="0" smtClean="0"/>
                        <a:t>Content</a:t>
                      </a:r>
                      <a:endParaRPr lang="zh-TW" altLang="en-US" dirty="0"/>
                    </a:p>
                  </a:txBody>
                  <a:tcPr anchor="ctr"/>
                </a:tc>
                <a:tc>
                  <a:txBody>
                    <a:bodyPr/>
                    <a:lstStyle/>
                    <a:p>
                      <a:r>
                        <a:rPr lang="zh-TW" altLang="en-US" dirty="0" smtClean="0">
                          <a:latin typeface="微軟正黑體" pitchFamily="34" charset="-120"/>
                          <a:ea typeface="微軟正黑體" pitchFamily="34" charset="-120"/>
                        </a:rPr>
                        <a:t>回傳使用者定義內容型別</a:t>
                      </a:r>
                      <a:endParaRPr lang="zh-TW" altLang="en-US" dirty="0">
                        <a:latin typeface="微軟正黑體" pitchFamily="34" charset="-120"/>
                        <a:ea typeface="微軟正黑體" pitchFamily="34" charset="-120"/>
                      </a:endParaRPr>
                    </a:p>
                  </a:txBody>
                  <a:tcPr anchor="ctr"/>
                </a:tc>
              </a:tr>
              <a:tr h="338768">
                <a:tc>
                  <a:txBody>
                    <a:bodyPr/>
                    <a:lstStyle/>
                    <a:p>
                      <a:r>
                        <a:rPr lang="en-US" altLang="zh-TW" dirty="0" err="1" smtClean="0"/>
                        <a:t>JsonResult</a:t>
                      </a:r>
                      <a:endParaRPr lang="zh-TW" altLang="en-US" dirty="0"/>
                    </a:p>
                  </a:txBody>
                  <a:tcPr anchor="ctr"/>
                </a:tc>
                <a:tc>
                  <a:txBody>
                    <a:bodyPr/>
                    <a:lstStyle/>
                    <a:p>
                      <a:r>
                        <a:rPr lang="en-US" altLang="zh-TW" dirty="0" err="1" smtClean="0"/>
                        <a:t>Json</a:t>
                      </a:r>
                      <a:endParaRPr lang="zh-TW" altLang="en-US" dirty="0"/>
                    </a:p>
                  </a:txBody>
                  <a:tcPr anchor="ctr"/>
                </a:tc>
                <a:tc>
                  <a:txBody>
                    <a:bodyPr/>
                    <a:lstStyle/>
                    <a:p>
                      <a:r>
                        <a:rPr lang="zh-TW" altLang="en-US" dirty="0" smtClean="0">
                          <a:latin typeface="微軟正黑體" pitchFamily="34" charset="-120"/>
                          <a:ea typeface="微軟正黑體" pitchFamily="34" charset="-120"/>
                        </a:rPr>
                        <a:t>回傳序列化的</a:t>
                      </a:r>
                      <a:r>
                        <a:rPr lang="en-US" altLang="zh-TW" dirty="0" smtClean="0">
                          <a:latin typeface="微軟正黑體" pitchFamily="34" charset="-120"/>
                          <a:ea typeface="微軟正黑體" pitchFamily="34" charset="-120"/>
                        </a:rPr>
                        <a:t>JSON</a:t>
                      </a:r>
                      <a:r>
                        <a:rPr lang="zh-TW" altLang="en-US" dirty="0" smtClean="0">
                          <a:latin typeface="微軟正黑體" pitchFamily="34" charset="-120"/>
                          <a:ea typeface="微軟正黑體" pitchFamily="34" charset="-120"/>
                        </a:rPr>
                        <a:t>物件</a:t>
                      </a:r>
                      <a:endParaRPr lang="zh-TW" altLang="en-US" dirty="0">
                        <a:latin typeface="微軟正黑體" pitchFamily="34" charset="-120"/>
                        <a:ea typeface="微軟正黑體" pitchFamily="34" charset="-120"/>
                      </a:endParaRPr>
                    </a:p>
                  </a:txBody>
                  <a:tcPr anchor="ctr"/>
                </a:tc>
              </a:tr>
              <a:tr h="542419">
                <a:tc>
                  <a:txBody>
                    <a:bodyPr/>
                    <a:lstStyle/>
                    <a:p>
                      <a:r>
                        <a:rPr lang="en-US" altLang="zh-TW" dirty="0" err="1" smtClean="0"/>
                        <a:t>JavaScriptResult</a:t>
                      </a:r>
                      <a:endParaRPr lang="zh-TW" altLang="en-US" dirty="0"/>
                    </a:p>
                  </a:txBody>
                  <a:tcPr anchor="ctr"/>
                </a:tc>
                <a:tc>
                  <a:txBody>
                    <a:bodyPr/>
                    <a:lstStyle/>
                    <a:p>
                      <a:r>
                        <a:rPr lang="en-US" altLang="zh-TW" dirty="0" smtClean="0"/>
                        <a:t>JavaScript</a:t>
                      </a:r>
                      <a:endParaRPr lang="zh-TW" altLang="en-US" dirty="0"/>
                    </a:p>
                  </a:txBody>
                  <a:tcPr anchor="ctr"/>
                </a:tc>
                <a:tc>
                  <a:txBody>
                    <a:bodyPr/>
                    <a:lstStyle/>
                    <a:p>
                      <a:r>
                        <a:rPr lang="zh-TW" altLang="en-US" dirty="0" smtClean="0">
                          <a:latin typeface="微軟正黑體" pitchFamily="34" charset="-120"/>
                          <a:ea typeface="微軟正黑體" pitchFamily="34" charset="-120"/>
                        </a:rPr>
                        <a:t>回傳可於</a:t>
                      </a:r>
                      <a:r>
                        <a:rPr lang="en-US" altLang="zh-TW" dirty="0" smtClean="0">
                          <a:latin typeface="微軟正黑體" pitchFamily="34" charset="-120"/>
                          <a:ea typeface="微軟正黑體" pitchFamily="34" charset="-120"/>
                        </a:rPr>
                        <a:t>Client</a:t>
                      </a:r>
                      <a:r>
                        <a:rPr lang="zh-TW" altLang="en-US" dirty="0" smtClean="0">
                          <a:latin typeface="微軟正黑體" pitchFamily="34" charset="-120"/>
                          <a:ea typeface="微軟正黑體" pitchFamily="34" charset="-120"/>
                        </a:rPr>
                        <a:t>端執行的</a:t>
                      </a:r>
                      <a:r>
                        <a:rPr lang="en-US" altLang="zh-TW" dirty="0" smtClean="0">
                          <a:latin typeface="微軟正黑體" pitchFamily="34" charset="-120"/>
                          <a:ea typeface="微軟正黑體" pitchFamily="34" charset="-120"/>
                        </a:rPr>
                        <a:t>JavaScript</a:t>
                      </a:r>
                      <a:endParaRPr lang="zh-TW" altLang="en-US" dirty="0">
                        <a:latin typeface="微軟正黑體" pitchFamily="34" charset="-120"/>
                        <a:ea typeface="微軟正黑體" pitchFamily="34" charset="-120"/>
                      </a:endParaRPr>
                    </a:p>
                  </a:txBody>
                  <a:tcPr anchor="ctr"/>
                </a:tc>
              </a:tr>
              <a:tr h="542419">
                <a:tc>
                  <a:txBody>
                    <a:bodyPr/>
                    <a:lstStyle/>
                    <a:p>
                      <a:r>
                        <a:rPr lang="en-US" altLang="zh-TW" dirty="0" err="1" smtClean="0"/>
                        <a:t>FileResult</a:t>
                      </a:r>
                      <a:endParaRPr lang="zh-TW" altLang="en-US" dirty="0"/>
                    </a:p>
                  </a:txBody>
                  <a:tcPr anchor="ctr"/>
                </a:tc>
                <a:tc>
                  <a:txBody>
                    <a:bodyPr/>
                    <a:lstStyle/>
                    <a:p>
                      <a:r>
                        <a:rPr lang="en-US" altLang="zh-TW" dirty="0" smtClean="0"/>
                        <a:t>File</a:t>
                      </a:r>
                      <a:endParaRPr lang="zh-TW" altLang="en-US" dirty="0"/>
                    </a:p>
                  </a:txBody>
                  <a:tcPr anchor="ctr"/>
                </a:tc>
                <a:tc>
                  <a:txBody>
                    <a:bodyPr/>
                    <a:lstStyle/>
                    <a:p>
                      <a:r>
                        <a:rPr lang="zh-TW" altLang="en-US" dirty="0" smtClean="0">
                          <a:latin typeface="微軟正黑體" pitchFamily="34" charset="-120"/>
                          <a:ea typeface="微軟正黑體" pitchFamily="34" charset="-120"/>
                        </a:rPr>
                        <a:t>回傳</a:t>
                      </a:r>
                      <a:r>
                        <a:rPr lang="en-US" altLang="zh-TW" dirty="0" smtClean="0">
                          <a:latin typeface="微軟正黑體" pitchFamily="34" charset="-120"/>
                          <a:ea typeface="微軟正黑體" pitchFamily="34" charset="-120"/>
                        </a:rPr>
                        <a:t>Binary</a:t>
                      </a:r>
                      <a:r>
                        <a:rPr lang="zh-TW" altLang="en-US" dirty="0" smtClean="0">
                          <a:latin typeface="微軟正黑體" pitchFamily="34" charset="-120"/>
                          <a:ea typeface="微軟正黑體" pitchFamily="34" charset="-120"/>
                        </a:rPr>
                        <a:t>輸出寫入到</a:t>
                      </a:r>
                      <a:r>
                        <a:rPr lang="en-US" altLang="zh-TW" dirty="0" smtClean="0">
                          <a:latin typeface="微軟正黑體" pitchFamily="34" charset="-120"/>
                          <a:ea typeface="微軟正黑體" pitchFamily="34" charset="-120"/>
                        </a:rPr>
                        <a:t>Response</a:t>
                      </a:r>
                      <a:r>
                        <a:rPr lang="zh-TW" altLang="en-US" dirty="0" smtClean="0">
                          <a:latin typeface="微軟正黑體" pitchFamily="34" charset="-120"/>
                          <a:ea typeface="微軟正黑體" pitchFamily="34" charset="-120"/>
                        </a:rPr>
                        <a:t>中</a:t>
                      </a:r>
                      <a:endParaRPr lang="zh-TW" altLang="en-US" dirty="0">
                        <a:latin typeface="微軟正黑體" pitchFamily="34" charset="-120"/>
                        <a:ea typeface="微軟正黑體" pitchFamily="34" charset="-120"/>
                      </a:endParaRPr>
                    </a:p>
                  </a:txBody>
                  <a:tcPr anchor="ctr"/>
                </a:tc>
              </a:tr>
              <a:tr h="438636">
                <a:tc>
                  <a:txBody>
                    <a:bodyPr/>
                    <a:lstStyle/>
                    <a:p>
                      <a:r>
                        <a:rPr lang="en-US" altLang="zh-TW" dirty="0" err="1" smtClean="0"/>
                        <a:t>EmptyResult</a:t>
                      </a:r>
                      <a:endParaRPr lang="zh-TW" altLang="en-US" dirty="0"/>
                    </a:p>
                  </a:txBody>
                  <a:tcPr anchor="ctr"/>
                </a:tc>
                <a:tc>
                  <a:txBody>
                    <a:bodyPr/>
                    <a:lstStyle/>
                    <a:p>
                      <a:r>
                        <a:rPr lang="en-US" altLang="zh-TW" dirty="0" smtClean="0"/>
                        <a:t>(None)</a:t>
                      </a:r>
                    </a:p>
                  </a:txBody>
                  <a:tcPr anchor="ctr"/>
                </a:tc>
                <a:tc>
                  <a:txBody>
                    <a:bodyPr/>
                    <a:lstStyle/>
                    <a:p>
                      <a:r>
                        <a:rPr lang="zh-TW" altLang="en-US" dirty="0" smtClean="0">
                          <a:latin typeface="微軟正黑體" pitchFamily="34" charset="-120"/>
                          <a:ea typeface="微軟正黑體" pitchFamily="34" charset="-120"/>
                        </a:rPr>
                        <a:t>表示</a:t>
                      </a:r>
                      <a:r>
                        <a:rPr lang="en-US" altLang="zh-TW" dirty="0" smtClean="0">
                          <a:latin typeface="微軟正黑體" pitchFamily="34" charset="-120"/>
                          <a:ea typeface="微軟正黑體" pitchFamily="34" charset="-120"/>
                        </a:rPr>
                        <a:t>Void</a:t>
                      </a:r>
                      <a:r>
                        <a:rPr lang="zh-TW" altLang="en-US" dirty="0" smtClean="0">
                          <a:latin typeface="微軟正黑體" pitchFamily="34" charset="-120"/>
                          <a:ea typeface="微軟正黑體" pitchFamily="34" charset="-120"/>
                        </a:rPr>
                        <a:t>或</a:t>
                      </a:r>
                      <a:r>
                        <a:rPr lang="en-US" altLang="zh-TW" dirty="0" smtClean="0">
                          <a:latin typeface="微軟正黑體" pitchFamily="34" charset="-120"/>
                          <a:ea typeface="微軟正黑體" pitchFamily="34" charset="-120"/>
                        </a:rPr>
                        <a:t>null Result</a:t>
                      </a:r>
                      <a:endParaRPr lang="zh-TW" altLang="en-US" dirty="0">
                        <a:latin typeface="微軟正黑體" pitchFamily="34" charset="-120"/>
                        <a:ea typeface="微軟正黑體" pitchFamily="34" charset="-120"/>
                      </a:endParaRPr>
                    </a:p>
                  </a:txBody>
                  <a:tcPr anchor="ctr"/>
                </a:tc>
              </a:tr>
            </a:tbl>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smtClean="0"/>
              <a:t>Agenda</a:t>
            </a:r>
            <a:endParaRPr lang="en-US" dirty="0" smtClean="0"/>
          </a:p>
        </p:txBody>
      </p:sp>
      <p:sp>
        <p:nvSpPr>
          <p:cNvPr id="4099" name="Content Placeholder 2"/>
          <p:cNvSpPr>
            <a:spLocks noGrp="1"/>
          </p:cNvSpPr>
          <p:nvPr>
            <p:ph idx="1"/>
          </p:nvPr>
        </p:nvSpPr>
        <p:spPr>
          <a:xfrm>
            <a:off x="381000" y="1088091"/>
            <a:ext cx="8382000" cy="4776692"/>
          </a:xfrm>
        </p:spPr>
        <p:txBody>
          <a:bodyPr/>
          <a:lstStyle/>
          <a:p>
            <a:pPr marL="514350" indent="-514350">
              <a:buFont typeface="+mj-lt"/>
              <a:buAutoNum type="arabicPeriod"/>
            </a:pPr>
            <a:r>
              <a:rPr lang="en-US" dirty="0" smtClean="0">
                <a:solidFill>
                  <a:srgbClr val="FFFFFF"/>
                </a:solidFill>
                <a:latin typeface="微軟正黑體" pitchFamily="34" charset="-120"/>
                <a:ea typeface="微軟正黑體" pitchFamily="34" charset="-120"/>
              </a:rPr>
              <a:t>ASP.NET MVC</a:t>
            </a:r>
            <a:r>
              <a:rPr lang="zh-TW" altLang="en-US" dirty="0" smtClean="0">
                <a:solidFill>
                  <a:srgbClr val="FFFFFF"/>
                </a:solidFill>
                <a:latin typeface="微軟正黑體" pitchFamily="34" charset="-120"/>
                <a:ea typeface="微軟正黑體" pitchFamily="34" charset="-120"/>
              </a:rPr>
              <a:t>概觀</a:t>
            </a:r>
            <a:endParaRPr lang="en-US" altLang="zh-TW" dirty="0" smtClean="0">
              <a:solidFill>
                <a:srgbClr val="FFFFFF"/>
              </a:solidFill>
              <a:latin typeface="微軟正黑體" pitchFamily="34" charset="-120"/>
              <a:ea typeface="微軟正黑體" pitchFamily="34" charset="-120"/>
            </a:endParaRPr>
          </a:p>
          <a:p>
            <a:pPr marL="514350" indent="-514350">
              <a:buFont typeface="+mj-lt"/>
              <a:buAutoNum type="arabicPeriod"/>
            </a:pPr>
            <a:r>
              <a:rPr lang="en-US" altLang="zh-TW" dirty="0" smtClean="0">
                <a:latin typeface="微軟正黑體" pitchFamily="34" charset="-120"/>
                <a:ea typeface="微軟正黑體" pitchFamily="34" charset="-120"/>
              </a:rPr>
              <a:t>ASP.NET MVC Routing</a:t>
            </a:r>
          </a:p>
          <a:p>
            <a:pPr marL="514350" indent="-514350">
              <a:buFont typeface="+mj-lt"/>
              <a:buAutoNum type="arabicPeriod"/>
            </a:pPr>
            <a:r>
              <a:rPr lang="en-US" altLang="zh-TW" dirty="0" smtClean="0">
                <a:latin typeface="微軟正黑體" pitchFamily="34" charset="-120"/>
                <a:ea typeface="微軟正黑體" pitchFamily="34" charset="-120"/>
              </a:rPr>
              <a:t>Controller</a:t>
            </a:r>
          </a:p>
          <a:p>
            <a:pPr marL="514350" indent="-514350">
              <a:buFont typeface="+mj-lt"/>
              <a:buAutoNum type="arabicPeriod"/>
            </a:pPr>
            <a:r>
              <a:rPr lang="en-US" altLang="zh-TW" dirty="0" smtClean="0">
                <a:latin typeface="微軟正黑體" pitchFamily="34" charset="-120"/>
                <a:ea typeface="微軟正黑體" pitchFamily="34" charset="-120"/>
              </a:rPr>
              <a:t>View</a:t>
            </a:r>
          </a:p>
          <a:p>
            <a:pPr marL="514350" indent="-514350">
              <a:buFont typeface="+mj-lt"/>
              <a:buAutoNum type="arabicPeriod"/>
            </a:pPr>
            <a:r>
              <a:rPr lang="en-US" altLang="zh-TW" dirty="0" smtClean="0">
                <a:latin typeface="微軟正黑體" pitchFamily="34" charset="-120"/>
                <a:ea typeface="微軟正黑體" pitchFamily="34" charset="-120"/>
              </a:rPr>
              <a:t>Model</a:t>
            </a:r>
          </a:p>
          <a:p>
            <a:pPr marL="514350" indent="-514350">
              <a:buFont typeface="+mj-lt"/>
              <a:buAutoNum type="arabicPeriod"/>
            </a:pPr>
            <a:r>
              <a:rPr lang="en-US" altLang="zh-TW" dirty="0" smtClean="0">
                <a:latin typeface="微軟正黑體" pitchFamily="34" charset="-120"/>
                <a:ea typeface="微軟正黑體" pitchFamily="34" charset="-120"/>
              </a:rPr>
              <a:t>Action Filtering</a:t>
            </a:r>
            <a:r>
              <a:rPr lang="zh-TW" altLang="en-US" dirty="0" smtClean="0">
                <a:latin typeface="微軟正黑體" pitchFamily="34" charset="-120"/>
                <a:ea typeface="微軟正黑體" pitchFamily="34" charset="-120"/>
              </a:rPr>
              <a:t>、安全性</a:t>
            </a:r>
            <a:endParaRPr lang="en-US" altLang="zh-TW" dirty="0" smtClean="0">
              <a:latin typeface="微軟正黑體" pitchFamily="34" charset="-120"/>
              <a:ea typeface="微軟正黑體" pitchFamily="34" charset="-120"/>
            </a:endParaRPr>
          </a:p>
          <a:p>
            <a:pPr marL="514350" indent="-514350">
              <a:buFont typeface="+mj-lt"/>
              <a:buAutoNum type="arabicPeriod"/>
            </a:pPr>
            <a:r>
              <a:rPr lang="en-US" altLang="zh-TW" dirty="0" smtClean="0">
                <a:latin typeface="微軟正黑體" pitchFamily="34" charset="-120"/>
                <a:ea typeface="微軟正黑體" pitchFamily="34" charset="-120"/>
              </a:rPr>
              <a:t>Validation</a:t>
            </a:r>
            <a:r>
              <a:rPr lang="zh-TW" altLang="en-US" dirty="0" smtClean="0">
                <a:latin typeface="微軟正黑體" pitchFamily="34" charset="-120"/>
                <a:ea typeface="微軟正黑體" pitchFamily="34" charset="-120"/>
              </a:rPr>
              <a:t>驗證資料</a:t>
            </a:r>
            <a:endParaRPr lang="en-US" altLang="zh-TW" dirty="0" smtClean="0">
              <a:latin typeface="微軟正黑體" pitchFamily="34" charset="-120"/>
              <a:ea typeface="微軟正黑體" pitchFamily="34" charset="-120"/>
            </a:endParaRPr>
          </a:p>
          <a:p>
            <a:pPr marL="514350" indent="-514350">
              <a:buFont typeface="+mj-lt"/>
              <a:buAutoNum type="arabicPeriod"/>
            </a:pPr>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使用</a:t>
            </a:r>
            <a:r>
              <a:rPr lang="en-US" altLang="zh-TW" dirty="0" smtClean="0">
                <a:latin typeface="微軟正黑體" pitchFamily="34" charset="-120"/>
                <a:ea typeface="微軟正黑體" pitchFamily="34" charset="-120"/>
              </a:rPr>
              <a:t>Ajax</a:t>
            </a:r>
          </a:p>
          <a:p>
            <a:pPr marL="514350" indent="-514350">
              <a:buFont typeface="+mj-lt"/>
              <a:buAutoNum type="arabicPeriod"/>
            </a:pPr>
            <a:r>
              <a:rPr lang="en-US" altLang="zh-TW" dirty="0" smtClean="0">
                <a:latin typeface="微軟正黑體" pitchFamily="34" charset="-120"/>
                <a:ea typeface="微軟正黑體" pitchFamily="34" charset="-120"/>
              </a:rPr>
              <a:t>Testing</a:t>
            </a:r>
            <a:r>
              <a:rPr lang="zh-TW" altLang="en-US" dirty="0" smtClean="0">
                <a:latin typeface="微軟正黑體" pitchFamily="34" charset="-120"/>
                <a:ea typeface="微軟正黑體" pitchFamily="34" charset="-120"/>
              </a:rPr>
              <a:t>測試</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49085"/>
            <a:ext cx="8129588" cy="990600"/>
          </a:xfrm>
        </p:spPr>
        <p:txBody>
          <a:bodyPr/>
          <a:lstStyle/>
          <a:p>
            <a:r>
              <a:rPr lang="en-US" altLang="zh-TW" dirty="0" smtClean="0">
                <a:latin typeface="微軟正黑體" pitchFamily="34" charset="-120"/>
                <a:ea typeface="微軟正黑體" pitchFamily="34" charset="-120"/>
              </a:rPr>
              <a:t>Controller &amp; Action Method</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 3</a:t>
            </a:r>
            <a:endParaRPr lang="en-US" dirty="0">
              <a:latin typeface="微軟正黑體" pitchFamily="34" charset="-120"/>
              <a:ea typeface="微軟正黑體" pitchFamily="34" charset="-120"/>
            </a:endParaRPr>
          </a:p>
        </p:txBody>
      </p:sp>
      <p:sp>
        <p:nvSpPr>
          <p:cNvPr id="5" name="副標題 4"/>
          <p:cNvSpPr>
            <a:spLocks noGrp="1"/>
          </p:cNvSpPr>
          <p:nvPr>
            <p:ph type="subTitle" idx="1"/>
          </p:nvPr>
        </p:nvSpPr>
        <p:spPr>
          <a:xfrm>
            <a:off x="1082629" y="3513910"/>
            <a:ext cx="7632746" cy="1306284"/>
          </a:xfrm>
        </p:spPr>
        <p:txBody>
          <a:bodyPr/>
          <a:lstStyle/>
          <a:p>
            <a:pPr marL="514350" indent="-514350">
              <a:buFont typeface="Arial" pitchFamily="34" charset="0"/>
              <a:buChar char="•"/>
            </a:pPr>
            <a:r>
              <a:rPr lang="en-US" altLang="zh-TW" dirty="0" smtClean="0">
                <a:latin typeface="微軟正黑體" pitchFamily="34" charset="-120"/>
                <a:ea typeface="微軟正黑體" pitchFamily="34" charset="-120"/>
              </a:rPr>
              <a:t>Controller</a:t>
            </a:r>
            <a:r>
              <a:rPr lang="zh-TW" altLang="en-US" dirty="0" smtClean="0">
                <a:latin typeface="微軟正黑體" pitchFamily="34" charset="-120"/>
                <a:ea typeface="微軟正黑體" pitchFamily="34" charset="-120"/>
              </a:rPr>
              <a:t>與</a:t>
            </a:r>
            <a:r>
              <a:rPr lang="en-US" altLang="zh-TW" dirty="0" smtClean="0">
                <a:latin typeface="微軟正黑體" pitchFamily="34" charset="-120"/>
                <a:ea typeface="微軟正黑體" pitchFamily="34" charset="-120"/>
              </a:rPr>
              <a:t>Action Method</a:t>
            </a:r>
            <a:r>
              <a:rPr lang="zh-TW" altLang="en-US" dirty="0" smtClean="0">
                <a:latin typeface="微軟正黑體" pitchFamily="34" charset="-120"/>
                <a:ea typeface="微軟正黑體" pitchFamily="34" charset="-120"/>
              </a:rPr>
              <a:t>的建立</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00062"/>
            <a:ext cx="8021475" cy="1022167"/>
          </a:xfrm>
        </p:spPr>
        <p:txBody>
          <a:bodyPr/>
          <a:lstStyle/>
          <a:p>
            <a:r>
              <a:rPr lang="zh-TW" altLang="en-US" dirty="0" smtClean="0">
                <a:solidFill>
                  <a:srgbClr val="FFFFFF"/>
                </a:solidFill>
                <a:latin typeface="微軟正黑體" pitchFamily="34" charset="-120"/>
                <a:ea typeface="微軟正黑體" pitchFamily="34" charset="-120"/>
              </a:rPr>
              <a:t>４。</a:t>
            </a:r>
            <a:r>
              <a:rPr lang="en-US" altLang="zh-TW" dirty="0" smtClean="0">
                <a:solidFill>
                  <a:srgbClr val="FFFFFF"/>
                </a:solidFill>
                <a:latin typeface="微軟正黑體" pitchFamily="34" charset="-120"/>
                <a:ea typeface="微軟正黑體" pitchFamily="34" charset="-120"/>
              </a:rPr>
              <a:t>View</a:t>
            </a: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2609945"/>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View Pages</a:t>
            </a:r>
          </a:p>
          <a:p>
            <a:r>
              <a:rPr lang="en-US" altLang="zh-TW" dirty="0" smtClean="0">
                <a:latin typeface="微軟正黑體" pitchFamily="34" charset="-120"/>
                <a:ea typeface="微軟正黑體" pitchFamily="34" charset="-120"/>
              </a:rPr>
              <a:t>Master-Pages Views</a:t>
            </a:r>
          </a:p>
          <a:p>
            <a:r>
              <a:rPr lang="en-US" altLang="zh-TW" dirty="0" smtClean="0">
                <a:latin typeface="微軟正黑體" pitchFamily="34" charset="-120"/>
                <a:ea typeface="微軟正黑體" pitchFamily="34" charset="-120"/>
              </a:rPr>
              <a:t>Partial Views</a:t>
            </a:r>
          </a:p>
          <a:p>
            <a:r>
              <a:rPr lang="en-US" altLang="zh-TW" dirty="0" smtClean="0">
                <a:latin typeface="微軟正黑體" pitchFamily="34" charset="-120"/>
                <a:ea typeface="微軟正黑體" pitchFamily="34" charset="-120"/>
              </a:rPr>
              <a:t>HTML Helper</a:t>
            </a:r>
          </a:p>
          <a:p>
            <a:r>
              <a:rPr lang="zh-TW" altLang="en-US" dirty="0" smtClean="0">
                <a:latin typeface="微軟正黑體" pitchFamily="34" charset="-120"/>
                <a:ea typeface="微軟正黑體" pitchFamily="34" charset="-120"/>
              </a:rPr>
              <a:t>在</a:t>
            </a:r>
            <a:r>
              <a:rPr lang="en-US" altLang="zh-TW" dirty="0" smtClean="0">
                <a:latin typeface="微軟正黑體" pitchFamily="34" charset="-120"/>
                <a:ea typeface="微軟正黑體" pitchFamily="34" charset="-120"/>
              </a:rPr>
              <a:t>Controller</a:t>
            </a:r>
            <a:r>
              <a:rPr lang="zh-TW" altLang="en-US" dirty="0" smtClean="0">
                <a:latin typeface="微軟正黑體" pitchFamily="34" charset="-120"/>
                <a:ea typeface="微軟正黑體" pitchFamily="34" charset="-120"/>
              </a:rPr>
              <a:t>與</a:t>
            </a:r>
            <a:r>
              <a:rPr lang="en-US" altLang="zh-TW" dirty="0" smtClean="0">
                <a:latin typeface="微軟正黑體" pitchFamily="34" charset="-120"/>
                <a:ea typeface="微軟正黑體" pitchFamily="34" charset="-120"/>
              </a:rPr>
              <a:t>View</a:t>
            </a:r>
            <a:r>
              <a:rPr lang="zh-TW" altLang="en-US" dirty="0" smtClean="0">
                <a:latin typeface="微軟正黑體" pitchFamily="34" charset="-120"/>
                <a:ea typeface="微軟正黑體" pitchFamily="34" charset="-120"/>
              </a:rPr>
              <a:t>之間傳送資料</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ASP.NET MVC Framework</a:t>
            </a:r>
            <a:endParaRPr lang="zh-TW" altLang="en-US" dirty="0"/>
          </a:p>
        </p:txBody>
      </p:sp>
      <p:sp>
        <p:nvSpPr>
          <p:cNvPr id="3" name="內容版面配置區 2"/>
          <p:cNvSpPr>
            <a:spLocks noGrp="1"/>
          </p:cNvSpPr>
          <p:nvPr>
            <p:ph idx="1"/>
          </p:nvPr>
        </p:nvSpPr>
        <p:spPr>
          <a:xfrm>
            <a:off x="381000" y="1412875"/>
            <a:ext cx="8382000" cy="2068259"/>
          </a:xfrm>
        </p:spPr>
        <p:txBody>
          <a:bodyPr/>
          <a:lstStyle/>
          <a:p>
            <a:pPr>
              <a:buNone/>
            </a:pPr>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在</a:t>
            </a:r>
            <a:r>
              <a:rPr lang="en-US" altLang="zh-TW" dirty="0" smtClean="0">
                <a:latin typeface="微軟正黑體" pitchFamily="34" charset="-120"/>
                <a:ea typeface="微軟正黑體" pitchFamily="34" charset="-120"/>
              </a:rPr>
              <a:t>UI</a:t>
            </a:r>
            <a:r>
              <a:rPr lang="zh-TW" altLang="en-US" dirty="0" smtClean="0">
                <a:latin typeface="微軟正黑體" pitchFamily="34" charset="-120"/>
                <a:ea typeface="微軟正黑體" pitchFamily="34" charset="-120"/>
              </a:rPr>
              <a:t>方面支援下列三種型別</a:t>
            </a:r>
            <a:endParaRPr lang="en-US" altLang="zh-TW" dirty="0" smtClean="0">
              <a:latin typeface="微軟正黑體" pitchFamily="34" charset="-120"/>
              <a:ea typeface="微軟正黑體" pitchFamily="34" charset="-120"/>
            </a:endParaRPr>
          </a:p>
          <a:p>
            <a:r>
              <a:rPr lang="en-US" altLang="zh-TW" dirty="0" err="1" smtClean="0"/>
              <a:t>ViewPage</a:t>
            </a:r>
            <a:r>
              <a:rPr lang="zh-TW" altLang="en-US" dirty="0" smtClean="0">
                <a:solidFill>
                  <a:srgbClr val="FFFF00"/>
                </a:solidFill>
              </a:rPr>
              <a:t>（</a:t>
            </a:r>
            <a:r>
              <a:rPr lang="en-US" altLang="zh-TW" dirty="0" smtClean="0">
                <a:solidFill>
                  <a:srgbClr val="FFFF00"/>
                </a:solidFill>
              </a:rPr>
              <a:t>.</a:t>
            </a:r>
            <a:r>
              <a:rPr lang="en-US" altLang="zh-TW" dirty="0" err="1" smtClean="0">
                <a:solidFill>
                  <a:srgbClr val="FFFF00"/>
                </a:solidFill>
              </a:rPr>
              <a:t>aspx</a:t>
            </a:r>
            <a:r>
              <a:rPr lang="zh-TW" altLang="en-US" dirty="0" smtClean="0">
                <a:solidFill>
                  <a:srgbClr val="FFFF00"/>
                </a:solidFill>
              </a:rPr>
              <a:t>）</a:t>
            </a:r>
            <a:endParaRPr lang="en-US" altLang="zh-TW" dirty="0" smtClean="0">
              <a:solidFill>
                <a:srgbClr val="FFFF00"/>
              </a:solidFill>
            </a:endParaRPr>
          </a:p>
          <a:p>
            <a:r>
              <a:rPr lang="en-US" altLang="zh-TW" dirty="0" err="1" smtClean="0"/>
              <a:t>ViewMasterPage</a:t>
            </a:r>
            <a:r>
              <a:rPr lang="zh-TW" altLang="en-US" dirty="0" smtClean="0">
                <a:solidFill>
                  <a:srgbClr val="FFFF00"/>
                </a:solidFill>
              </a:rPr>
              <a:t>（</a:t>
            </a:r>
            <a:r>
              <a:rPr lang="en-US" altLang="zh-TW" dirty="0" smtClean="0">
                <a:solidFill>
                  <a:srgbClr val="FFFF00"/>
                </a:solidFill>
              </a:rPr>
              <a:t>.master</a:t>
            </a:r>
            <a:r>
              <a:rPr lang="zh-TW" altLang="en-US" dirty="0" smtClean="0">
                <a:solidFill>
                  <a:srgbClr val="FFFF00"/>
                </a:solidFill>
              </a:rPr>
              <a:t>）</a:t>
            </a:r>
            <a:endParaRPr lang="en-US" altLang="zh-TW" dirty="0" smtClean="0">
              <a:solidFill>
                <a:srgbClr val="FFFF00"/>
              </a:solidFill>
            </a:endParaRPr>
          </a:p>
          <a:p>
            <a:r>
              <a:rPr lang="en-US" altLang="zh-TW" dirty="0" err="1" smtClean="0"/>
              <a:t>ViewUserControl</a:t>
            </a:r>
            <a:r>
              <a:rPr lang="zh-TW" altLang="en-US" dirty="0" smtClean="0">
                <a:solidFill>
                  <a:srgbClr val="FFFF00"/>
                </a:solidFill>
              </a:rPr>
              <a:t>（</a:t>
            </a:r>
            <a:r>
              <a:rPr lang="en-US" altLang="zh-TW" dirty="0" smtClean="0">
                <a:solidFill>
                  <a:srgbClr val="FFFF00"/>
                </a:solidFill>
              </a:rPr>
              <a:t>.</a:t>
            </a:r>
            <a:r>
              <a:rPr lang="en-US" altLang="zh-TW" dirty="0" err="1" smtClean="0">
                <a:solidFill>
                  <a:srgbClr val="FFFF00"/>
                </a:solidFill>
              </a:rPr>
              <a:t>ascx</a:t>
            </a:r>
            <a:r>
              <a:rPr lang="zh-TW" altLang="en-US" dirty="0" smtClean="0">
                <a:solidFill>
                  <a:srgbClr val="FFFF00"/>
                </a:solidFill>
              </a:rPr>
              <a:t>）</a:t>
            </a:r>
            <a:endParaRPr lang="zh-TW" altLang="en-US" dirty="0">
              <a:solidFill>
                <a:srgbClr val="FFFF00"/>
              </a:solidFill>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View Pages</a:t>
            </a:r>
            <a:endParaRPr lang="zh-TW" altLang="en-US" dirty="0"/>
          </a:p>
        </p:txBody>
      </p:sp>
      <p:sp>
        <p:nvSpPr>
          <p:cNvPr id="3" name="內容版面配置區 2"/>
          <p:cNvSpPr>
            <a:spLocks noGrp="1"/>
          </p:cNvSpPr>
          <p:nvPr>
            <p:ph idx="1"/>
          </p:nvPr>
        </p:nvSpPr>
        <p:spPr>
          <a:xfrm>
            <a:off x="381000" y="1012811"/>
            <a:ext cx="8382000" cy="443198"/>
          </a:xfrm>
        </p:spPr>
        <p:txBody>
          <a:bodyPr/>
          <a:lstStyle/>
          <a:p>
            <a:r>
              <a:rPr lang="en-US" altLang="zh-TW" dirty="0" smtClean="0">
                <a:solidFill>
                  <a:srgbClr val="FFFF00"/>
                </a:solidFill>
              </a:rPr>
              <a:t>.</a:t>
            </a:r>
            <a:r>
              <a:rPr lang="en-US" altLang="zh-TW" dirty="0" err="1" smtClean="0">
                <a:solidFill>
                  <a:srgbClr val="FFFF00"/>
                </a:solidFill>
              </a:rPr>
              <a:t>aspx</a:t>
            </a:r>
            <a:r>
              <a:rPr lang="en-US" altLang="zh-TW" dirty="0" smtClean="0">
                <a:solidFill>
                  <a:srgbClr val="FFFF00"/>
                </a:solidFill>
              </a:rPr>
              <a:t> - </a:t>
            </a:r>
            <a:r>
              <a:rPr lang="en-US" altLang="zh-TW" dirty="0" err="1" smtClean="0">
                <a:solidFill>
                  <a:srgbClr val="FFFF00"/>
                </a:solidFill>
              </a:rPr>
              <a:t>ViewPage</a:t>
            </a:r>
            <a:endParaRPr lang="zh-TW" altLang="en-US" dirty="0">
              <a:solidFill>
                <a:srgbClr val="FFFF00"/>
              </a:solidFill>
            </a:endParaRPr>
          </a:p>
        </p:txBody>
      </p:sp>
      <p:pic>
        <p:nvPicPr>
          <p:cNvPr id="3074" name="Picture 2"/>
          <p:cNvPicPr>
            <a:picLocks noChangeAspect="1" noChangeArrowheads="1"/>
          </p:cNvPicPr>
          <p:nvPr/>
        </p:nvPicPr>
        <p:blipFill>
          <a:blip r:embed="rId2"/>
          <a:srcRect/>
          <a:stretch>
            <a:fillRect/>
          </a:stretch>
        </p:blipFill>
        <p:spPr bwMode="auto">
          <a:xfrm>
            <a:off x="244475" y="1754187"/>
            <a:ext cx="8710613" cy="4521200"/>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Master-Page View</a:t>
            </a:r>
            <a:endParaRPr lang="zh-TW" altLang="en-US" dirty="0"/>
          </a:p>
        </p:txBody>
      </p:sp>
      <p:sp>
        <p:nvSpPr>
          <p:cNvPr id="3" name="內容版面配置區 2"/>
          <p:cNvSpPr>
            <a:spLocks noGrp="1"/>
          </p:cNvSpPr>
          <p:nvPr>
            <p:ph idx="1"/>
          </p:nvPr>
        </p:nvSpPr>
        <p:spPr>
          <a:xfrm>
            <a:off x="381000" y="1112827"/>
            <a:ext cx="8382000" cy="443198"/>
          </a:xfrm>
        </p:spPr>
        <p:txBody>
          <a:bodyPr/>
          <a:lstStyle/>
          <a:p>
            <a:r>
              <a:rPr lang="en-US" altLang="zh-TW" dirty="0" err="1" smtClean="0">
                <a:solidFill>
                  <a:srgbClr val="FFFF00"/>
                </a:solidFill>
              </a:rPr>
              <a:t>Site.master</a:t>
            </a:r>
            <a:r>
              <a:rPr lang="en-US" altLang="zh-TW" dirty="0" smtClean="0">
                <a:solidFill>
                  <a:srgbClr val="FFFF00"/>
                </a:solidFill>
              </a:rPr>
              <a:t> - </a:t>
            </a:r>
            <a:r>
              <a:rPr lang="en-US" altLang="zh-TW" dirty="0" err="1" smtClean="0">
                <a:solidFill>
                  <a:srgbClr val="FFFF00"/>
                </a:solidFill>
              </a:rPr>
              <a:t>ViewMasterPage</a:t>
            </a:r>
            <a:endParaRPr lang="zh-TW" altLang="en-US" dirty="0">
              <a:solidFill>
                <a:srgbClr val="FFFF00"/>
              </a:solidFill>
            </a:endParaRPr>
          </a:p>
        </p:txBody>
      </p:sp>
      <p:pic>
        <p:nvPicPr>
          <p:cNvPr id="2050" name="Picture 2"/>
          <p:cNvPicPr>
            <a:picLocks noChangeAspect="1" noChangeArrowheads="1"/>
          </p:cNvPicPr>
          <p:nvPr/>
        </p:nvPicPr>
        <p:blipFill>
          <a:blip r:embed="rId2"/>
          <a:srcRect/>
          <a:stretch>
            <a:fillRect/>
          </a:stretch>
        </p:blipFill>
        <p:spPr bwMode="auto">
          <a:xfrm>
            <a:off x="439740" y="1687512"/>
            <a:ext cx="8489950" cy="486809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Partial Views – User Controls</a:t>
            </a:r>
            <a:endParaRPr lang="zh-TW" altLang="en-US" dirty="0"/>
          </a:p>
        </p:txBody>
      </p:sp>
      <p:sp>
        <p:nvSpPr>
          <p:cNvPr id="3" name="內容版面配置區 2"/>
          <p:cNvSpPr>
            <a:spLocks noGrp="1"/>
          </p:cNvSpPr>
          <p:nvPr>
            <p:ph idx="1"/>
          </p:nvPr>
        </p:nvSpPr>
        <p:spPr>
          <a:xfrm>
            <a:off x="381000" y="1155691"/>
            <a:ext cx="8382000" cy="443198"/>
          </a:xfrm>
        </p:spPr>
        <p:txBody>
          <a:bodyPr/>
          <a:lstStyle/>
          <a:p>
            <a:r>
              <a:rPr lang="en-US" altLang="zh-TW" dirty="0" smtClean="0">
                <a:solidFill>
                  <a:srgbClr val="FFFF00"/>
                </a:solidFill>
                <a:latin typeface="微軟正黑體" pitchFamily="34" charset="-120"/>
                <a:ea typeface="微軟正黑體" pitchFamily="34" charset="-120"/>
              </a:rPr>
              <a:t>.</a:t>
            </a:r>
            <a:r>
              <a:rPr lang="en-US" altLang="zh-TW" dirty="0" err="1" smtClean="0">
                <a:solidFill>
                  <a:srgbClr val="FFFF00"/>
                </a:solidFill>
                <a:latin typeface="微軟正黑體" pitchFamily="34" charset="-120"/>
                <a:ea typeface="微軟正黑體" pitchFamily="34" charset="-120"/>
              </a:rPr>
              <a:t>ascx</a:t>
            </a:r>
            <a:r>
              <a:rPr lang="zh-TW" altLang="en-US" dirty="0" smtClean="0">
                <a:solidFill>
                  <a:srgbClr val="FFFF00"/>
                </a:solidFill>
                <a:latin typeface="微軟正黑體" pitchFamily="34" charset="-120"/>
                <a:ea typeface="微軟正黑體" pitchFamily="34" charset="-120"/>
              </a:rPr>
              <a:t> </a:t>
            </a:r>
            <a:r>
              <a:rPr lang="en-US" altLang="zh-TW" dirty="0" smtClean="0">
                <a:solidFill>
                  <a:srgbClr val="FFFF00"/>
                </a:solidFill>
                <a:latin typeface="微軟正黑體" pitchFamily="34" charset="-120"/>
                <a:ea typeface="微軟正黑體" pitchFamily="34" charset="-120"/>
              </a:rPr>
              <a:t>- </a:t>
            </a:r>
            <a:r>
              <a:rPr lang="en-US" altLang="zh-TW" dirty="0" err="1" smtClean="0">
                <a:solidFill>
                  <a:srgbClr val="FFFF00"/>
                </a:solidFill>
                <a:latin typeface="微軟正黑體" pitchFamily="34" charset="-120"/>
                <a:ea typeface="微軟正黑體" pitchFamily="34" charset="-120"/>
              </a:rPr>
              <a:t>ViewUserControl</a:t>
            </a:r>
            <a:endParaRPr lang="zh-TW" altLang="en-US" dirty="0">
              <a:solidFill>
                <a:srgbClr val="FFFF00"/>
              </a:solidFill>
            </a:endParaRPr>
          </a:p>
        </p:txBody>
      </p:sp>
      <p:pic>
        <p:nvPicPr>
          <p:cNvPr id="4098" name="Picture 2"/>
          <p:cNvPicPr>
            <a:picLocks noChangeAspect="1" noChangeArrowheads="1"/>
          </p:cNvPicPr>
          <p:nvPr/>
        </p:nvPicPr>
        <p:blipFill>
          <a:blip r:embed="rId2"/>
          <a:srcRect/>
          <a:stretch>
            <a:fillRect/>
          </a:stretch>
        </p:blipFill>
        <p:spPr bwMode="auto">
          <a:xfrm>
            <a:off x="246061" y="1849437"/>
            <a:ext cx="8595045" cy="373697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28600"/>
            <a:ext cx="9144000" cy="1329595"/>
          </a:xfrm>
        </p:spPr>
        <p:txBody>
          <a:bodyPr/>
          <a:lstStyle/>
          <a:p>
            <a:r>
              <a:rPr lang="zh-TW" altLang="en-US" dirty="0" smtClean="0">
                <a:latin typeface="微軟正黑體" pitchFamily="34" charset="-120"/>
                <a:ea typeface="微軟正黑體" pitchFamily="34" charset="-120"/>
              </a:rPr>
              <a:t>在</a:t>
            </a:r>
            <a:r>
              <a:rPr lang="en-US" altLang="zh-TW" dirty="0" smtClean="0">
                <a:latin typeface="微軟正黑體" pitchFamily="34" charset="-120"/>
                <a:ea typeface="微軟正黑體" pitchFamily="34" charset="-120"/>
              </a:rPr>
              <a:t>Controller</a:t>
            </a:r>
            <a:r>
              <a:rPr lang="zh-TW" altLang="en-US" dirty="0" smtClean="0">
                <a:latin typeface="微軟正黑體" pitchFamily="34" charset="-120"/>
                <a:ea typeface="微軟正黑體" pitchFamily="34" charset="-120"/>
              </a:rPr>
              <a:t>與</a:t>
            </a:r>
            <a:r>
              <a:rPr lang="en-US" altLang="zh-TW" dirty="0" smtClean="0">
                <a:latin typeface="微軟正黑體" pitchFamily="34" charset="-120"/>
                <a:ea typeface="微軟正黑體" pitchFamily="34" charset="-120"/>
              </a:rPr>
              <a:t>View</a:t>
            </a:r>
            <a:r>
              <a:rPr lang="zh-TW" altLang="en-US" dirty="0" smtClean="0">
                <a:latin typeface="微軟正黑體" pitchFamily="34" charset="-120"/>
                <a:ea typeface="微軟正黑體" pitchFamily="34" charset="-120"/>
              </a:rPr>
              <a:t>之間傳送資料</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302623" y="1079925"/>
            <a:ext cx="8382000" cy="1809726"/>
          </a:xfrm>
        </p:spPr>
        <p:txBody>
          <a:bodyPr/>
          <a:lstStyle/>
          <a:p>
            <a:r>
              <a:rPr lang="en-US" altLang="zh-TW" sz="2800" dirty="0" err="1" smtClean="0">
                <a:latin typeface="微軟正黑體" pitchFamily="34" charset="-120"/>
                <a:ea typeface="微軟正黑體" pitchFamily="34" charset="-120"/>
              </a:rPr>
              <a:t>ViewData</a:t>
            </a:r>
            <a:r>
              <a:rPr lang="en-US" altLang="zh-TW" sz="2800" dirty="0" smtClean="0">
                <a:latin typeface="微軟正黑體" pitchFamily="34" charset="-120"/>
                <a:ea typeface="微軟正黑體" pitchFamily="34" charset="-120"/>
              </a:rPr>
              <a:t> [“Key ”]</a:t>
            </a:r>
            <a:r>
              <a:rPr lang="zh-TW" altLang="en-US" sz="2800" dirty="0" smtClean="0">
                <a:latin typeface="微軟正黑體" pitchFamily="34" charset="-120"/>
                <a:ea typeface="微軟正黑體" pitchFamily="34" charset="-120"/>
              </a:rPr>
              <a:t>（</a:t>
            </a:r>
            <a:r>
              <a:rPr lang="en-US" altLang="zh-TW" sz="2800" dirty="0" smtClean="0">
                <a:latin typeface="微軟正黑體" pitchFamily="34" charset="-120"/>
                <a:ea typeface="微軟正黑體" pitchFamily="34" charset="-120"/>
              </a:rPr>
              <a:t>Controller</a:t>
            </a:r>
            <a:r>
              <a:rPr lang="en-US" altLang="zh-TW" sz="2800" dirty="0" smtClean="0">
                <a:sym typeface="Wingdings"/>
              </a:rPr>
              <a:t>  </a:t>
            </a:r>
            <a:r>
              <a:rPr lang="en-US" altLang="zh-TW" sz="2800" dirty="0" smtClean="0">
                <a:latin typeface="微軟正黑體" pitchFamily="34" charset="-120"/>
                <a:ea typeface="微軟正黑體" pitchFamily="34" charset="-120"/>
              </a:rPr>
              <a:t>View</a:t>
            </a:r>
            <a:r>
              <a:rPr lang="zh-TW" altLang="en-US" sz="2800" dirty="0" smtClean="0">
                <a:latin typeface="微軟正黑體" pitchFamily="34" charset="-120"/>
                <a:ea typeface="微軟正黑體" pitchFamily="34" charset="-120"/>
              </a:rPr>
              <a:t>）</a:t>
            </a:r>
            <a:endParaRPr lang="en-US" altLang="zh-TW" sz="2800" dirty="0" smtClean="0">
              <a:latin typeface="微軟正黑體" pitchFamily="34" charset="-120"/>
              <a:ea typeface="微軟正黑體" pitchFamily="34" charset="-120"/>
            </a:endParaRPr>
          </a:p>
          <a:p>
            <a:r>
              <a:rPr lang="en-US" altLang="zh-TW" sz="2800" dirty="0" err="1" smtClean="0">
                <a:latin typeface="微軟正黑體" pitchFamily="34" charset="-120"/>
                <a:ea typeface="微軟正黑體" pitchFamily="34" charset="-120"/>
              </a:rPr>
              <a:t>TempData</a:t>
            </a:r>
            <a:r>
              <a:rPr lang="en-US" altLang="zh-TW" sz="2800" dirty="0" smtClean="0">
                <a:latin typeface="微軟正黑體" pitchFamily="34" charset="-120"/>
                <a:ea typeface="微軟正黑體" pitchFamily="34" charset="-120"/>
              </a:rPr>
              <a:t>[“Key ”]</a:t>
            </a:r>
            <a:r>
              <a:rPr lang="zh-TW" altLang="en-US" sz="2800" dirty="0" smtClean="0">
                <a:latin typeface="微軟正黑體" pitchFamily="34" charset="-120"/>
                <a:ea typeface="微軟正黑體" pitchFamily="34" charset="-120"/>
              </a:rPr>
              <a:t>（</a:t>
            </a:r>
            <a:r>
              <a:rPr lang="en-US" altLang="zh-TW" sz="2800" dirty="0" smtClean="0">
                <a:latin typeface="微軟正黑體" pitchFamily="34" charset="-120"/>
                <a:ea typeface="微軟正黑體" pitchFamily="34" charset="-120"/>
              </a:rPr>
              <a:t>Action</a:t>
            </a:r>
            <a:r>
              <a:rPr lang="en-US" altLang="zh-TW" sz="2800" dirty="0" smtClean="0">
                <a:sym typeface="Wingdings"/>
              </a:rPr>
              <a:t>  </a:t>
            </a:r>
            <a:r>
              <a:rPr lang="en-US" altLang="zh-TW" sz="2800" dirty="0" smtClean="0">
                <a:latin typeface="微軟正黑體" pitchFamily="34" charset="-120"/>
                <a:ea typeface="微軟正黑體" pitchFamily="34" charset="-120"/>
              </a:rPr>
              <a:t>Action </a:t>
            </a:r>
            <a:r>
              <a:rPr lang="zh-TW" altLang="en-US" sz="2800" dirty="0" smtClean="0">
                <a:latin typeface="微軟正黑體" pitchFamily="34" charset="-120"/>
                <a:ea typeface="微軟正黑體" pitchFamily="34" charset="-120"/>
              </a:rPr>
              <a:t>）</a:t>
            </a:r>
            <a:endParaRPr lang="en-US" altLang="zh-TW" sz="2800" dirty="0" smtClean="0">
              <a:latin typeface="微軟正黑體" pitchFamily="34" charset="-120"/>
              <a:ea typeface="微軟正黑體" pitchFamily="34" charset="-120"/>
            </a:endParaRPr>
          </a:p>
          <a:p>
            <a:r>
              <a:rPr lang="en-US" altLang="zh-TW" sz="2800" dirty="0" smtClean="0">
                <a:solidFill>
                  <a:srgbClr val="FFFF00"/>
                </a:solidFill>
                <a:latin typeface="微軟正黑體" pitchFamily="34" charset="-120"/>
                <a:ea typeface="微軟正黑體" pitchFamily="34" charset="-120"/>
              </a:rPr>
              <a:t>Model Object</a:t>
            </a:r>
            <a:r>
              <a:rPr lang="zh-TW" altLang="en-US" sz="2800" dirty="0" smtClean="0">
                <a:solidFill>
                  <a:srgbClr val="FFFF00"/>
                </a:solidFill>
                <a:latin typeface="微軟正黑體" pitchFamily="34" charset="-120"/>
                <a:ea typeface="微軟正黑體" pitchFamily="34" charset="-120"/>
              </a:rPr>
              <a:t> （</a:t>
            </a:r>
            <a:r>
              <a:rPr lang="en-US" altLang="zh-TW" sz="2800" dirty="0" smtClean="0">
                <a:solidFill>
                  <a:srgbClr val="FFFF00"/>
                </a:solidFill>
                <a:latin typeface="微軟正黑體" pitchFamily="34" charset="-120"/>
                <a:ea typeface="微軟正黑體" pitchFamily="34" charset="-120"/>
              </a:rPr>
              <a:t>Controller</a:t>
            </a:r>
            <a:r>
              <a:rPr lang="en-US" altLang="zh-TW" sz="2800" dirty="0" smtClean="0">
                <a:solidFill>
                  <a:srgbClr val="FFFF00"/>
                </a:solidFill>
                <a:sym typeface="Wingdings"/>
              </a:rPr>
              <a:t>  </a:t>
            </a:r>
            <a:r>
              <a:rPr lang="en-US" altLang="zh-TW" sz="2800" dirty="0" smtClean="0">
                <a:solidFill>
                  <a:srgbClr val="FFFF00"/>
                </a:solidFill>
                <a:latin typeface="微軟正黑體" pitchFamily="34" charset="-120"/>
                <a:ea typeface="微軟正黑體" pitchFamily="34" charset="-120"/>
              </a:rPr>
              <a:t>View</a:t>
            </a:r>
            <a:r>
              <a:rPr lang="zh-TW" altLang="en-US" sz="2800" dirty="0" smtClean="0">
                <a:solidFill>
                  <a:srgbClr val="FFFF00"/>
                </a:solidFill>
                <a:latin typeface="微軟正黑體" pitchFamily="34" charset="-120"/>
                <a:ea typeface="微軟正黑體" pitchFamily="34" charset="-120"/>
              </a:rPr>
              <a:t>）</a:t>
            </a:r>
            <a:endParaRPr lang="en-US" altLang="zh-TW" sz="2800" dirty="0" smtClean="0">
              <a:solidFill>
                <a:srgbClr val="FFFF00"/>
              </a:solidFill>
              <a:latin typeface="微軟正黑體" pitchFamily="34" charset="-120"/>
              <a:ea typeface="微軟正黑體" pitchFamily="34" charset="-120"/>
            </a:endParaRPr>
          </a:p>
          <a:p>
            <a:pPr lvl="1"/>
            <a:r>
              <a:rPr lang="zh-TW" altLang="en-US" sz="2400" dirty="0" smtClean="0">
                <a:solidFill>
                  <a:srgbClr val="FFFF00"/>
                </a:solidFill>
                <a:latin typeface="微軟正黑體" pitchFamily="34" charset="-120"/>
                <a:ea typeface="微軟正黑體" pitchFamily="34" charset="-120"/>
              </a:rPr>
              <a:t>強型別資料型態的物件</a:t>
            </a:r>
            <a:endParaRPr lang="en-US" altLang="zh-TW" sz="2400" dirty="0" smtClean="0">
              <a:solidFill>
                <a:srgbClr val="FFFF00"/>
              </a:solidFill>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664797"/>
          </a:xfrm>
        </p:spPr>
        <p:txBody>
          <a:bodyPr/>
          <a:lstStyle/>
          <a:p>
            <a:r>
              <a:rPr lang="en-US" altLang="zh-TW" dirty="0" smtClean="0">
                <a:latin typeface="微軟正黑體" pitchFamily="34" charset="-120"/>
                <a:ea typeface="微軟正黑體" pitchFamily="34" charset="-120"/>
              </a:rPr>
              <a:t>HTML Helper</a:t>
            </a:r>
            <a:endParaRPr lang="zh-TW" altLang="en-US" dirty="0"/>
          </a:p>
        </p:txBody>
      </p:sp>
      <p:sp>
        <p:nvSpPr>
          <p:cNvPr id="3" name="內容版面配置區 2"/>
          <p:cNvSpPr>
            <a:spLocks noGrp="1"/>
          </p:cNvSpPr>
          <p:nvPr>
            <p:ph idx="1"/>
          </p:nvPr>
        </p:nvSpPr>
        <p:spPr>
          <a:xfrm>
            <a:off x="381000" y="955659"/>
            <a:ext cx="8382000" cy="5318379"/>
          </a:xfrm>
        </p:spPr>
        <p:txBody>
          <a:bodyPr/>
          <a:lstStyle/>
          <a:p>
            <a:r>
              <a:rPr lang="en-US" altLang="zh-TW" dirty="0" err="1" smtClean="0"/>
              <a:t>ActionLink</a:t>
            </a:r>
            <a:r>
              <a:rPr lang="en-US" altLang="zh-TW" dirty="0" smtClean="0"/>
              <a:t> </a:t>
            </a:r>
          </a:p>
          <a:p>
            <a:r>
              <a:rPr lang="en-US" altLang="zh-TW" dirty="0" err="1" smtClean="0"/>
              <a:t>BeginForm</a:t>
            </a:r>
            <a:endParaRPr lang="en-US" altLang="zh-TW" dirty="0" smtClean="0"/>
          </a:p>
          <a:p>
            <a:r>
              <a:rPr lang="en-US" altLang="zh-TW" dirty="0" err="1" smtClean="0"/>
              <a:t>CheckBox</a:t>
            </a:r>
            <a:endParaRPr lang="en-US" altLang="zh-TW" dirty="0" smtClean="0"/>
          </a:p>
          <a:p>
            <a:r>
              <a:rPr lang="en-US" altLang="zh-TW" dirty="0" err="1" smtClean="0"/>
              <a:t>DropDownList</a:t>
            </a:r>
            <a:r>
              <a:rPr lang="en-US" altLang="zh-TW" dirty="0" smtClean="0"/>
              <a:t> </a:t>
            </a:r>
          </a:p>
          <a:p>
            <a:r>
              <a:rPr lang="en-US" altLang="zh-TW" dirty="0" smtClean="0"/>
              <a:t>Hidden</a:t>
            </a:r>
          </a:p>
          <a:p>
            <a:r>
              <a:rPr lang="en-US" altLang="zh-TW" dirty="0" err="1" smtClean="0"/>
              <a:t>ListBox</a:t>
            </a:r>
            <a:r>
              <a:rPr lang="en-US" altLang="zh-TW" dirty="0" smtClean="0"/>
              <a:t> </a:t>
            </a:r>
          </a:p>
          <a:p>
            <a:r>
              <a:rPr lang="en-US" altLang="zh-TW" dirty="0" smtClean="0"/>
              <a:t>Password</a:t>
            </a:r>
          </a:p>
          <a:p>
            <a:r>
              <a:rPr lang="en-US" altLang="zh-TW" dirty="0" err="1" smtClean="0"/>
              <a:t>RadioButton</a:t>
            </a:r>
            <a:r>
              <a:rPr lang="en-US" altLang="zh-TW" dirty="0" smtClean="0"/>
              <a:t> </a:t>
            </a:r>
          </a:p>
          <a:p>
            <a:r>
              <a:rPr lang="en-US" altLang="zh-TW" dirty="0" err="1" smtClean="0"/>
              <a:t>TextArea</a:t>
            </a:r>
            <a:r>
              <a:rPr lang="en-US" altLang="zh-TW" dirty="0" smtClean="0"/>
              <a:t> </a:t>
            </a:r>
          </a:p>
          <a:p>
            <a:r>
              <a:rPr lang="en-US" altLang="zh-TW" dirty="0" err="1" smtClean="0"/>
              <a:t>TextBox</a:t>
            </a:r>
            <a:r>
              <a:rPr lang="en-US" altLang="zh-TW" dirty="0" smtClean="0"/>
              <a:t> </a:t>
            </a:r>
            <a:endParaRPr lang="zh-TW" alt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128" y="849085"/>
            <a:ext cx="6994362" cy="990600"/>
          </a:xfrm>
        </p:spPr>
        <p:txBody>
          <a:bodyPr/>
          <a:lstStyle/>
          <a:p>
            <a:r>
              <a:rPr lang="en-US" dirty="0" smtClean="0">
                <a:latin typeface="微軟正黑體" pitchFamily="34" charset="-120"/>
                <a:ea typeface="微軟正黑體" pitchFamily="34" charset="-120"/>
              </a:rPr>
              <a:t>View</a:t>
            </a:r>
            <a:r>
              <a:rPr lang="zh-TW" altLang="en-US" dirty="0" smtClean="0">
                <a:latin typeface="微軟正黑體" pitchFamily="34" charset="-120"/>
                <a:ea typeface="微軟正黑體" pitchFamily="34" charset="-120"/>
              </a:rPr>
              <a:t>的建立</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 4</a:t>
            </a:r>
            <a:endParaRPr lang="en-US" dirty="0">
              <a:latin typeface="微軟正黑體" pitchFamily="34" charset="-120"/>
              <a:ea typeface="微軟正黑體" pitchFamily="34" charset="-120"/>
            </a:endParaRPr>
          </a:p>
        </p:txBody>
      </p:sp>
      <p:sp>
        <p:nvSpPr>
          <p:cNvPr id="5" name="副標題 4"/>
          <p:cNvSpPr>
            <a:spLocks noGrp="1"/>
          </p:cNvSpPr>
          <p:nvPr>
            <p:ph type="subTitle" idx="1"/>
          </p:nvPr>
        </p:nvSpPr>
        <p:spPr>
          <a:xfrm>
            <a:off x="1082629" y="3513910"/>
            <a:ext cx="6128068" cy="1306284"/>
          </a:xfrm>
        </p:spPr>
        <p:txBody>
          <a:bodyPr/>
          <a:lstStyle/>
          <a:p>
            <a:pPr marL="514350" indent="-514350">
              <a:buFont typeface="Arial" pitchFamily="34" charset="0"/>
              <a:buChar char="•"/>
            </a:pPr>
            <a:r>
              <a:rPr lang="en-US" altLang="zh-TW" dirty="0" smtClean="0">
                <a:latin typeface="微軟正黑體" pitchFamily="34" charset="-120"/>
                <a:ea typeface="微軟正黑體" pitchFamily="34" charset="-120"/>
              </a:rPr>
              <a:t>View</a:t>
            </a:r>
            <a:r>
              <a:rPr lang="zh-TW" altLang="en-US" dirty="0" smtClean="0">
                <a:latin typeface="微軟正黑體" pitchFamily="34" charset="-120"/>
                <a:ea typeface="微軟正黑體" pitchFamily="34" charset="-120"/>
              </a:rPr>
              <a:t>的功能解說</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00062"/>
            <a:ext cx="8021475" cy="1022167"/>
          </a:xfrm>
        </p:spPr>
        <p:txBody>
          <a:bodyPr/>
          <a:lstStyle/>
          <a:p>
            <a:r>
              <a:rPr lang="zh-TW" altLang="en-US" dirty="0" smtClean="0">
                <a:solidFill>
                  <a:srgbClr val="FFFFFF"/>
                </a:solidFill>
                <a:latin typeface="微軟正黑體" pitchFamily="34" charset="-120"/>
                <a:ea typeface="微軟正黑體" pitchFamily="34" charset="-120"/>
              </a:rPr>
              <a:t>５。</a:t>
            </a:r>
            <a:r>
              <a:rPr lang="en-US" altLang="zh-TW" dirty="0" smtClean="0">
                <a:solidFill>
                  <a:srgbClr val="FFFFFF"/>
                </a:solidFill>
                <a:latin typeface="微軟正黑體" pitchFamily="34" charset="-120"/>
                <a:ea typeface="微軟正黑體" pitchFamily="34" charset="-120"/>
              </a:rPr>
              <a:t>Model</a:t>
            </a: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984885"/>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Model</a:t>
            </a:r>
            <a:r>
              <a:rPr lang="zh-TW" altLang="en-US" dirty="0" smtClean="0">
                <a:latin typeface="微軟正黑體" pitchFamily="34" charset="-120"/>
                <a:ea typeface="微軟正黑體" pitchFamily="34" charset="-120"/>
              </a:rPr>
              <a:t>的功用</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存取</a:t>
            </a:r>
            <a:r>
              <a:rPr lang="en-US" altLang="zh-TW" dirty="0" smtClean="0">
                <a:latin typeface="微軟正黑體" pitchFamily="34" charset="-120"/>
                <a:ea typeface="微軟正黑體" pitchFamily="34" charset="-120"/>
              </a:rPr>
              <a:t>Entity Framework</a:t>
            </a:r>
            <a:r>
              <a:rPr lang="zh-TW" altLang="en-US" dirty="0" smtClean="0">
                <a:latin typeface="微軟正黑體" pitchFamily="34" charset="-120"/>
                <a:ea typeface="微軟正黑體" pitchFamily="34" charset="-120"/>
              </a:rPr>
              <a:t>資料</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42862"/>
            <a:ext cx="8021475" cy="1036455"/>
          </a:xfrm>
        </p:spPr>
        <p:txBody>
          <a:bodyPr/>
          <a:lstStyle/>
          <a:p>
            <a:r>
              <a:rPr lang="zh-TW" altLang="en-US" dirty="0" smtClean="0">
                <a:solidFill>
                  <a:srgbClr val="FFFFFF"/>
                </a:solidFill>
                <a:latin typeface="微軟正黑體" pitchFamily="34" charset="-120"/>
                <a:ea typeface="微軟正黑體" pitchFamily="34" charset="-120"/>
              </a:rPr>
              <a:t>１。</a:t>
            </a:r>
            <a:r>
              <a:rPr dirty="0" smtClean="0">
                <a:solidFill>
                  <a:srgbClr val="FFFFFF"/>
                </a:solidFill>
                <a:latin typeface="微軟正黑體" pitchFamily="34" charset="-120"/>
                <a:ea typeface="微軟正黑體" pitchFamily="34" charset="-120"/>
              </a:rPr>
              <a:t>ASP.NET MVC</a:t>
            </a:r>
            <a:r>
              <a:rPr lang="zh-TW" altLang="en-US" dirty="0" smtClean="0">
                <a:solidFill>
                  <a:srgbClr val="FFFFFF"/>
                </a:solidFill>
                <a:latin typeface="微軟正黑體" pitchFamily="34" charset="-120"/>
                <a:ea typeface="微軟正黑體" pitchFamily="34" charset="-120"/>
              </a:rPr>
              <a:t>架構概觀</a:t>
            </a:r>
            <a:endParaRPr altLang="zh-TW" dirty="0" smtClean="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370012" y="1250758"/>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3151632"/>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Model-View-Controller</a:t>
            </a:r>
          </a:p>
          <a:p>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定位</a:t>
            </a:r>
            <a:endParaRPr lang="en-US" altLang="zh-TW" dirty="0" smtClean="0">
              <a:latin typeface="微軟正黑體" pitchFamily="34" charset="-120"/>
              <a:ea typeface="微軟正黑體" pitchFamily="34" charset="-120"/>
            </a:endParaRPr>
          </a:p>
          <a:p>
            <a:r>
              <a:rPr lang="en-US" altLang="zh-TW" dirty="0" err="1" smtClean="0">
                <a:latin typeface="微軟正黑體" pitchFamily="34" charset="-120"/>
                <a:ea typeface="微軟正黑體" pitchFamily="34" charset="-120"/>
              </a:rPr>
              <a:t>WebForm</a:t>
            </a:r>
            <a:r>
              <a:rPr lang="en-US" altLang="zh-TW" dirty="0" smtClean="0">
                <a:latin typeface="微軟正黑體" pitchFamily="34" charset="-120"/>
                <a:ea typeface="微軟正黑體" pitchFamily="34" charset="-120"/>
              </a:rPr>
              <a:t> vs. ASP.NET MVC</a:t>
            </a:r>
            <a:r>
              <a:rPr lang="zh-TW" altLang="en-US" dirty="0" smtClean="0">
                <a:latin typeface="微軟正黑體" pitchFamily="34" charset="-120"/>
                <a:ea typeface="微軟正黑體" pitchFamily="34" charset="-120"/>
              </a:rPr>
              <a:t>優點比較</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ASP.NET</a:t>
            </a:r>
            <a:r>
              <a:rPr lang="zh-TW" altLang="en-US" dirty="0" smtClean="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使用既有核心功能</a:t>
            </a:r>
            <a:endParaRPr lang="en-US" altLang="zh-TW" dirty="0" smtClean="0">
              <a:latin typeface="微軟正黑體" pitchFamily="34" charset="-120"/>
              <a:ea typeface="微軟正黑體" pitchFamily="34" charset="-120"/>
            </a:endParaRPr>
          </a:p>
          <a:p>
            <a:endParaRPr lang="en-US" altLang="zh-TW" dirty="0" smtClean="0">
              <a:latin typeface="微軟正黑體" pitchFamily="34" charset="-120"/>
              <a:ea typeface="微軟正黑體" pitchFamily="34" charset="-120"/>
            </a:endParaRPr>
          </a:p>
          <a:p>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Model</a:t>
            </a:r>
            <a:r>
              <a:rPr lang="zh-TW" altLang="en-US" dirty="0" smtClean="0">
                <a:latin typeface="微軟正黑體" pitchFamily="34" charset="-120"/>
                <a:ea typeface="微軟正黑體" pitchFamily="34" charset="-120"/>
              </a:rPr>
              <a:t>的功用</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302623" y="1079925"/>
            <a:ext cx="8382000" cy="2585323"/>
          </a:xfrm>
        </p:spPr>
        <p:txBody>
          <a:bodyPr/>
          <a:lstStyle/>
          <a:p>
            <a:r>
              <a:rPr lang="en-US" altLang="zh-TW" sz="2800" dirty="0" smtClean="0">
                <a:latin typeface="微軟正黑體" pitchFamily="34" charset="-120"/>
                <a:ea typeface="微軟正黑體" pitchFamily="34" charset="-120"/>
              </a:rPr>
              <a:t>Model</a:t>
            </a:r>
            <a:r>
              <a:rPr lang="zh-TW" altLang="en-US" sz="2800" dirty="0" smtClean="0">
                <a:latin typeface="微軟正黑體" pitchFamily="34" charset="-120"/>
                <a:ea typeface="微軟正黑體" pitchFamily="34" charset="-120"/>
              </a:rPr>
              <a:t>主要是扮演資料存取層的角色</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Model</a:t>
            </a:r>
            <a:r>
              <a:rPr lang="zh-TW" altLang="en-US" sz="2800" dirty="0" smtClean="0">
                <a:latin typeface="微軟正黑體" pitchFamily="34" charset="-120"/>
                <a:ea typeface="微軟正黑體" pitchFamily="34" charset="-120"/>
              </a:rPr>
              <a:t>沒有限定特定型式的實作，因此可以是</a:t>
            </a:r>
            <a:r>
              <a:rPr lang="en-US" altLang="zh-TW" sz="2800" dirty="0" smtClean="0">
                <a:latin typeface="微軟正黑體" pitchFamily="34" charset="-120"/>
                <a:ea typeface="微軟正黑體" pitchFamily="34" charset="-120"/>
              </a:rPr>
              <a:t>Class</a:t>
            </a:r>
            <a:r>
              <a:rPr lang="zh-TW" altLang="en-US" sz="2800" dirty="0" smtClean="0">
                <a:latin typeface="微軟正黑體" pitchFamily="34" charset="-120"/>
                <a:ea typeface="微軟正黑體" pitchFamily="34" charset="-120"/>
              </a:rPr>
              <a:t>類別、</a:t>
            </a:r>
            <a:r>
              <a:rPr lang="en-US" altLang="zh-TW" sz="2800" dirty="0" smtClean="0">
                <a:latin typeface="微軟正黑體" pitchFamily="34" charset="-120"/>
                <a:ea typeface="微軟正黑體" pitchFamily="34" charset="-120"/>
              </a:rPr>
              <a:t>Entity</a:t>
            </a:r>
            <a:r>
              <a:rPr lang="zh-TW" altLang="en-US" sz="2800" dirty="0" smtClean="0">
                <a:latin typeface="微軟正黑體" pitchFamily="34" charset="-120"/>
                <a:ea typeface="微軟正黑體" pitchFamily="34" charset="-120"/>
              </a:rPr>
              <a:t>、</a:t>
            </a:r>
            <a:r>
              <a:rPr lang="en-US" altLang="zh-TW" sz="2800" dirty="0" err="1" smtClean="0">
                <a:latin typeface="微軟正黑體" pitchFamily="34" charset="-120"/>
                <a:ea typeface="微軟正黑體" pitchFamily="34" charset="-120"/>
              </a:rPr>
              <a:t>DataSet</a:t>
            </a:r>
            <a:r>
              <a:rPr lang="zh-TW" altLang="en-US" sz="2800" dirty="0" smtClean="0">
                <a:latin typeface="微軟正黑體" pitchFamily="34" charset="-120"/>
                <a:ea typeface="微軟正黑體" pitchFamily="34" charset="-120"/>
              </a:rPr>
              <a:t>等等的實作。</a:t>
            </a:r>
            <a:endParaRPr lang="en-US" altLang="zh-TW" sz="2800" dirty="0" smtClean="0">
              <a:latin typeface="微軟正黑體" pitchFamily="34" charset="-120"/>
              <a:ea typeface="微軟正黑體" pitchFamily="34" charset="-120"/>
            </a:endParaRPr>
          </a:p>
          <a:p>
            <a:r>
              <a:rPr lang="zh-TW" altLang="en-US" sz="2800" dirty="0" smtClean="0">
                <a:latin typeface="微軟正黑體" pitchFamily="34" charset="-120"/>
                <a:ea typeface="微軟正黑體" pitchFamily="34" charset="-120"/>
              </a:rPr>
              <a:t>正常情況下是由</a:t>
            </a:r>
            <a:r>
              <a:rPr lang="en-US" altLang="zh-TW" sz="2800" dirty="0" smtClean="0">
                <a:latin typeface="微軟正黑體" pitchFamily="34" charset="-120"/>
                <a:ea typeface="微軟正黑體" pitchFamily="34" charset="-120"/>
              </a:rPr>
              <a:t>Controller</a:t>
            </a:r>
            <a:r>
              <a:rPr lang="zh-TW" altLang="en-US" sz="2800" dirty="0" smtClean="0">
                <a:latin typeface="微軟正黑體" pitchFamily="34" charset="-120"/>
                <a:ea typeface="微軟正黑體" pitchFamily="34" charset="-120"/>
              </a:rPr>
              <a:t>呼叫</a:t>
            </a:r>
            <a:r>
              <a:rPr lang="en-US" altLang="zh-TW" sz="2800" dirty="0" smtClean="0">
                <a:latin typeface="微軟正黑體" pitchFamily="34" charset="-120"/>
                <a:ea typeface="微軟正黑體" pitchFamily="34" charset="-120"/>
              </a:rPr>
              <a:t>Model</a:t>
            </a:r>
            <a:r>
              <a:rPr lang="zh-TW" altLang="en-US" sz="2800" dirty="0" smtClean="0">
                <a:latin typeface="微軟正黑體" pitchFamily="34" charset="-120"/>
                <a:ea typeface="微軟正黑體" pitchFamily="34" charset="-120"/>
              </a:rPr>
              <a:t>，再將</a:t>
            </a:r>
            <a:r>
              <a:rPr lang="en-US" altLang="zh-TW" sz="2800" dirty="0" smtClean="0">
                <a:latin typeface="微軟正黑體" pitchFamily="34" charset="-120"/>
                <a:ea typeface="微軟正黑體" pitchFamily="34" charset="-120"/>
              </a:rPr>
              <a:t>Model</a:t>
            </a:r>
            <a:r>
              <a:rPr lang="zh-TW" altLang="en-US" sz="2800" dirty="0" smtClean="0">
                <a:latin typeface="微軟正黑體" pitchFamily="34" charset="-120"/>
                <a:ea typeface="微軟正黑體" pitchFamily="34" charset="-120"/>
              </a:rPr>
              <a:t>物件傳送到</a:t>
            </a:r>
            <a:r>
              <a:rPr lang="en-US" altLang="zh-TW" sz="2800" dirty="0" smtClean="0">
                <a:latin typeface="微軟正黑體" pitchFamily="34" charset="-120"/>
                <a:ea typeface="微軟正黑體" pitchFamily="34" charset="-120"/>
              </a:rPr>
              <a:t>View</a:t>
            </a:r>
            <a:r>
              <a:rPr lang="zh-TW" altLang="en-US" sz="2800" dirty="0" smtClean="0">
                <a:latin typeface="微軟正黑體" pitchFamily="34" charset="-120"/>
                <a:ea typeface="微軟正黑體" pitchFamily="34" charset="-120"/>
              </a:rPr>
              <a:t>中顯示</a:t>
            </a:r>
            <a:endParaRPr lang="en-US" altLang="zh-TW" sz="2800" dirty="0" smtClean="0">
              <a:latin typeface="微軟正黑體" pitchFamily="34" charset="-120"/>
              <a:ea typeface="微軟正黑體" pitchFamily="34" charset="-120"/>
            </a:endParaRPr>
          </a:p>
          <a:p>
            <a:endParaRPr lang="zh-TW" altLang="en-US" sz="2800" dirty="0">
              <a:solidFill>
                <a:srgbClr val="FFFF00"/>
              </a:solidFill>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1329595"/>
          </a:xfrm>
        </p:spPr>
        <p:txBody>
          <a:bodyPr/>
          <a:lstStyle/>
          <a:p>
            <a:r>
              <a:rPr lang="zh-TW" altLang="en-US" dirty="0" smtClean="0">
                <a:latin typeface="微軟正黑體" pitchFamily="34" charset="-120"/>
                <a:ea typeface="微軟正黑體" pitchFamily="34" charset="-120"/>
              </a:rPr>
              <a:t>存取</a:t>
            </a:r>
            <a:r>
              <a:rPr lang="en-US" altLang="zh-TW" dirty="0" smtClean="0">
                <a:latin typeface="微軟正黑體" pitchFamily="34" charset="-120"/>
                <a:ea typeface="微軟正黑體" pitchFamily="34" charset="-120"/>
              </a:rPr>
              <a:t>Entity Framework</a:t>
            </a:r>
            <a:r>
              <a:rPr lang="zh-TW" altLang="en-US" dirty="0" smtClean="0">
                <a:latin typeface="微軟正黑體" pitchFamily="34" charset="-120"/>
                <a:ea typeface="微軟正黑體" pitchFamily="34" charset="-120"/>
              </a:rPr>
              <a:t>資料</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endParaRPr lang="zh-TW" altLang="en-US" dirty="0"/>
          </a:p>
        </p:txBody>
      </p:sp>
      <p:sp>
        <p:nvSpPr>
          <p:cNvPr id="3" name="內容版面配置區 2"/>
          <p:cNvSpPr>
            <a:spLocks noGrp="1"/>
          </p:cNvSpPr>
          <p:nvPr>
            <p:ph idx="1"/>
          </p:nvPr>
        </p:nvSpPr>
        <p:spPr>
          <a:xfrm>
            <a:off x="381000" y="1412875"/>
            <a:ext cx="8382000" cy="1526572"/>
          </a:xfrm>
        </p:spPr>
        <p:txBody>
          <a:bodyPr/>
          <a:lstStyle/>
          <a:p>
            <a:r>
              <a:rPr lang="en-US" altLang="zh-TW" dirty="0" smtClean="0"/>
              <a:t>Step 1</a:t>
            </a:r>
            <a:r>
              <a:rPr lang="zh-TW" altLang="en-US" dirty="0" smtClean="0"/>
              <a:t>：建立</a:t>
            </a:r>
            <a:r>
              <a:rPr lang="en-US" altLang="zh-TW" dirty="0" smtClean="0"/>
              <a:t>Entity </a:t>
            </a:r>
            <a:r>
              <a:rPr lang="en-US" altLang="zh-TW" dirty="0" err="1" smtClean="0"/>
              <a:t>Framewrok</a:t>
            </a:r>
            <a:endParaRPr lang="en-US" altLang="zh-TW" dirty="0" smtClean="0"/>
          </a:p>
          <a:p>
            <a:r>
              <a:rPr lang="en-US" altLang="zh-TW" dirty="0" smtClean="0"/>
              <a:t>Step 2</a:t>
            </a:r>
            <a:r>
              <a:rPr lang="zh-TW" altLang="en-US" dirty="0" smtClean="0"/>
              <a:t>：</a:t>
            </a:r>
            <a:r>
              <a:rPr lang="en-US" altLang="zh-TW" dirty="0" smtClean="0"/>
              <a:t>Controller</a:t>
            </a:r>
            <a:r>
              <a:rPr lang="zh-TW" altLang="en-US" dirty="0" smtClean="0"/>
              <a:t>呼叫</a:t>
            </a:r>
            <a:r>
              <a:rPr lang="en-US" altLang="zh-TW" dirty="0" smtClean="0"/>
              <a:t>EF</a:t>
            </a:r>
          </a:p>
          <a:p>
            <a:r>
              <a:rPr lang="en-US" altLang="zh-TW" dirty="0" smtClean="0"/>
              <a:t>Step 3</a:t>
            </a:r>
            <a:r>
              <a:rPr lang="zh-TW" altLang="en-US" dirty="0" smtClean="0"/>
              <a:t>：將</a:t>
            </a:r>
            <a:r>
              <a:rPr lang="en-US" altLang="zh-TW" dirty="0" smtClean="0"/>
              <a:t>Model</a:t>
            </a:r>
            <a:r>
              <a:rPr lang="zh-TW" altLang="en-US" dirty="0" smtClean="0"/>
              <a:t>傳送給</a:t>
            </a:r>
            <a:r>
              <a:rPr lang="en-US" altLang="zh-TW" dirty="0" smtClean="0"/>
              <a:t>View</a:t>
            </a:r>
            <a:r>
              <a:rPr lang="zh-TW" altLang="en-US" dirty="0" smtClean="0"/>
              <a:t>做顯示</a:t>
            </a:r>
            <a:endParaRPr lang="zh-TW" alt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Controller</a:t>
            </a:r>
            <a:r>
              <a:rPr lang="zh-TW" altLang="en-US" dirty="0" smtClean="0">
                <a:latin typeface="微軟正黑體" pitchFamily="34" charset="-120"/>
                <a:ea typeface="微軟正黑體" pitchFamily="34" charset="-120"/>
              </a:rPr>
              <a:t>呼叫</a:t>
            </a:r>
            <a:r>
              <a:rPr lang="en-US" altLang="zh-TW" dirty="0" smtClean="0">
                <a:latin typeface="微軟正黑體" pitchFamily="34" charset="-120"/>
                <a:ea typeface="微軟正黑體" pitchFamily="34" charset="-120"/>
              </a:rPr>
              <a:t>Model</a:t>
            </a:r>
            <a:r>
              <a:rPr lang="zh-TW" altLang="en-US" dirty="0" smtClean="0">
                <a:latin typeface="微軟正黑體" pitchFamily="34" charset="-120"/>
                <a:ea typeface="微軟正黑體" pitchFamily="34" charset="-120"/>
              </a:rPr>
              <a:t>資料</a:t>
            </a:r>
            <a:endParaRPr lang="zh-TW" altLang="en-US" dirty="0">
              <a:latin typeface="微軟正黑體" pitchFamily="34" charset="-120"/>
              <a:ea typeface="微軟正黑體" pitchFamily="34" charset="-120"/>
            </a:endParaRPr>
          </a:p>
        </p:txBody>
      </p:sp>
      <p:pic>
        <p:nvPicPr>
          <p:cNvPr id="6146" name="Picture 2"/>
          <p:cNvPicPr>
            <a:picLocks noChangeAspect="1" noChangeArrowheads="1"/>
          </p:cNvPicPr>
          <p:nvPr/>
        </p:nvPicPr>
        <p:blipFill>
          <a:blip r:embed="rId2"/>
          <a:srcRect/>
          <a:stretch>
            <a:fillRect/>
          </a:stretch>
        </p:blipFill>
        <p:spPr bwMode="auto">
          <a:xfrm>
            <a:off x="957263" y="1022732"/>
            <a:ext cx="7083425" cy="5632069"/>
          </a:xfrm>
          <a:prstGeom prst="rect">
            <a:avLst/>
          </a:prstGeom>
          <a:noFill/>
          <a:ln w="9525">
            <a:noFill/>
            <a:miter lim="800000"/>
            <a:headEnd/>
            <a:tailEnd/>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View</a:t>
            </a:r>
            <a:r>
              <a:rPr lang="zh-TW" altLang="en-US" dirty="0" smtClean="0">
                <a:latin typeface="微軟正黑體" pitchFamily="34" charset="-120"/>
                <a:ea typeface="微軟正黑體" pitchFamily="34" charset="-120"/>
              </a:rPr>
              <a:t>繫結顯示</a:t>
            </a:r>
            <a:r>
              <a:rPr lang="en-US" altLang="zh-TW" dirty="0" smtClean="0">
                <a:latin typeface="微軟正黑體" pitchFamily="34" charset="-120"/>
                <a:ea typeface="微軟正黑體" pitchFamily="34" charset="-120"/>
              </a:rPr>
              <a:t>Model</a:t>
            </a:r>
            <a:r>
              <a:rPr lang="zh-TW" altLang="en-US" dirty="0" smtClean="0">
                <a:latin typeface="微軟正黑體" pitchFamily="34" charset="-120"/>
                <a:ea typeface="微軟正黑體" pitchFamily="34" charset="-120"/>
              </a:rPr>
              <a:t>資料</a:t>
            </a:r>
            <a:endParaRPr lang="zh-TW" altLang="en-US" dirty="0">
              <a:latin typeface="微軟正黑體" pitchFamily="34" charset="-120"/>
              <a:ea typeface="微軟正黑體" pitchFamily="34" charset="-120"/>
            </a:endParaRPr>
          </a:p>
        </p:txBody>
      </p:sp>
      <p:pic>
        <p:nvPicPr>
          <p:cNvPr id="7170" name="Picture 2"/>
          <p:cNvPicPr>
            <a:picLocks noChangeAspect="1" noChangeArrowheads="1"/>
          </p:cNvPicPr>
          <p:nvPr/>
        </p:nvPicPr>
        <p:blipFill>
          <a:blip r:embed="rId2"/>
          <a:srcRect/>
          <a:stretch>
            <a:fillRect/>
          </a:stretch>
        </p:blipFill>
        <p:spPr bwMode="auto">
          <a:xfrm>
            <a:off x="515938" y="1516063"/>
            <a:ext cx="7876000" cy="4470400"/>
          </a:xfrm>
          <a:prstGeom prst="rect">
            <a:avLst/>
          </a:prstGeom>
          <a:noFill/>
          <a:ln w="9525">
            <a:noFill/>
            <a:miter lim="800000"/>
            <a:headEnd/>
            <a:tailEnd/>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128" y="849085"/>
            <a:ext cx="6994362" cy="990600"/>
          </a:xfrm>
        </p:spPr>
        <p:txBody>
          <a:bodyPr/>
          <a:lstStyle/>
          <a:p>
            <a:r>
              <a:rPr lang="zh-TW" altLang="en-US" dirty="0" smtClean="0">
                <a:latin typeface="微軟正黑體" pitchFamily="34" charset="-120"/>
                <a:ea typeface="微軟正黑體" pitchFamily="34" charset="-120"/>
              </a:rPr>
              <a:t>在</a:t>
            </a:r>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中存取</a:t>
            </a:r>
            <a:r>
              <a:rPr lang="en-US" altLang="zh-TW" dirty="0" smtClean="0">
                <a:latin typeface="微軟正黑體" pitchFamily="34" charset="-120"/>
                <a:ea typeface="微軟正黑體" pitchFamily="34" charset="-120"/>
              </a:rPr>
              <a:t>EF</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 5</a:t>
            </a:r>
            <a:endParaRPr 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62"/>
            <a:ext cx="8858250" cy="1022167"/>
          </a:xfrm>
        </p:spPr>
        <p:txBody>
          <a:bodyPr/>
          <a:lstStyle/>
          <a:p>
            <a:r>
              <a:rPr lang="zh-TW" altLang="en-US" dirty="0" smtClean="0">
                <a:solidFill>
                  <a:srgbClr val="FFFFFF"/>
                </a:solidFill>
                <a:latin typeface="微軟正黑體" pitchFamily="34" charset="-120"/>
                <a:ea typeface="微軟正黑體" pitchFamily="34" charset="-120"/>
              </a:rPr>
              <a:t>６。</a:t>
            </a:r>
            <a:r>
              <a:rPr lang="en-US" altLang="zh-TW" dirty="0" smtClean="0">
                <a:solidFill>
                  <a:srgbClr val="FFFFFF"/>
                </a:solidFill>
                <a:latin typeface="微軟正黑體" pitchFamily="34" charset="-120"/>
                <a:ea typeface="微軟正黑體" pitchFamily="34" charset="-120"/>
              </a:rPr>
              <a:t>Action Filtering</a:t>
            </a:r>
            <a:r>
              <a:rPr lang="zh-TW" altLang="en-US" dirty="0" smtClean="0">
                <a:solidFill>
                  <a:srgbClr val="FFFFFF"/>
                </a:solidFill>
                <a:latin typeface="微軟正黑體" pitchFamily="34" charset="-120"/>
                <a:ea typeface="微軟正黑體" pitchFamily="34" charset="-120"/>
              </a:rPr>
              <a:t>、安全性</a:t>
            </a:r>
            <a:endParaRPr lang="en-US" altLang="zh-TW" dirty="0" smtClean="0">
              <a:solidFill>
                <a:srgbClr val="FFFFFF"/>
              </a:solidFill>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984885"/>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solidFill>
                  <a:srgbClr val="FFFFFF"/>
                </a:solidFill>
                <a:latin typeface="微軟正黑體" pitchFamily="34" charset="-120"/>
                <a:ea typeface="微軟正黑體" pitchFamily="34" charset="-120"/>
              </a:rPr>
              <a:t>Action Filtering</a:t>
            </a:r>
          </a:p>
          <a:p>
            <a:r>
              <a:rPr lang="en-US" altLang="zh-TW" dirty="0" smtClean="0">
                <a:solidFill>
                  <a:srgbClr val="FFFFFF"/>
                </a:solidFill>
                <a:latin typeface="微軟正黑體" pitchFamily="34" charset="-120"/>
                <a:ea typeface="微軟正黑體" pitchFamily="34" charset="-120"/>
              </a:rPr>
              <a:t>Security</a:t>
            </a:r>
            <a:r>
              <a:rPr lang="zh-TW" altLang="en-US" dirty="0" smtClean="0">
                <a:solidFill>
                  <a:srgbClr val="FFFFFF"/>
                </a:solidFill>
                <a:latin typeface="微軟正黑體" pitchFamily="34" charset="-120"/>
                <a:ea typeface="微軟正黑體" pitchFamily="34" charset="-120"/>
              </a:rPr>
              <a:t>安全性</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Action Filtering</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302623" y="922757"/>
            <a:ext cx="8382000" cy="7632859"/>
          </a:xfrm>
        </p:spPr>
        <p:txBody>
          <a:bodyPr/>
          <a:lstStyle/>
          <a:p>
            <a:r>
              <a:rPr lang="en-US" altLang="zh-TW" sz="2800" dirty="0" smtClean="0">
                <a:latin typeface="微軟正黑體" pitchFamily="34" charset="-120"/>
                <a:ea typeface="微軟正黑體" pitchFamily="34" charset="-120"/>
              </a:rPr>
              <a:t>Authorization filter</a:t>
            </a:r>
          </a:p>
          <a:p>
            <a:pPr>
              <a:buNone/>
            </a:pPr>
            <a:r>
              <a:rPr lang="en-US" altLang="zh-TW" sz="2800" dirty="0" smtClean="0">
                <a:latin typeface="微軟正黑體" pitchFamily="34" charset="-120"/>
                <a:ea typeface="微軟正黑體" pitchFamily="34" charset="-120"/>
              </a:rPr>
              <a:t>	[Authorize]</a:t>
            </a:r>
            <a:r>
              <a:rPr lang="zh-TW" altLang="zh-TW" sz="2800" dirty="0" smtClean="0">
                <a:latin typeface="微軟正黑體" pitchFamily="34" charset="-120"/>
                <a:ea typeface="微軟正黑體" pitchFamily="34" charset="-120"/>
              </a:rPr>
              <a:t>可以執行</a:t>
            </a:r>
            <a:r>
              <a:rPr lang="en-US" altLang="zh-TW" sz="2800" dirty="0" smtClean="0">
                <a:latin typeface="微軟正黑體" pitchFamily="34" charset="-120"/>
                <a:ea typeface="微軟正黑體" pitchFamily="34" charset="-120"/>
              </a:rPr>
              <a:t>authentication</a:t>
            </a:r>
            <a:r>
              <a:rPr lang="zh-TW" altLang="zh-TW" sz="2800" dirty="0" smtClean="0">
                <a:latin typeface="微軟正黑體" pitchFamily="34" charset="-120"/>
                <a:ea typeface="微軟正黑體" pitchFamily="34" charset="-120"/>
              </a:rPr>
              <a:t>或是驗證</a:t>
            </a:r>
            <a:r>
              <a:rPr lang="en-US" altLang="zh-TW" sz="2800" dirty="0" smtClean="0">
                <a:latin typeface="微軟正黑體" pitchFamily="34" charset="-120"/>
                <a:ea typeface="微軟正黑體" pitchFamily="34" charset="-120"/>
              </a:rPr>
              <a:t>Request</a:t>
            </a:r>
            <a:r>
              <a:rPr lang="zh-TW" altLang="zh-TW" sz="2800" dirty="0" smtClean="0">
                <a:latin typeface="微軟正黑體" pitchFamily="34" charset="-120"/>
                <a:ea typeface="微軟正黑體" pitchFamily="34" charset="-120"/>
              </a:rPr>
              <a:t>的屬性</a:t>
            </a:r>
            <a:r>
              <a:rPr lang="zh-TW" altLang="en-US" sz="2800" dirty="0" smtClean="0">
                <a:latin typeface="微軟正黑體" pitchFamily="34" charset="-120"/>
                <a:ea typeface="微軟正黑體" pitchFamily="34" charset="-120"/>
              </a:rPr>
              <a:t>。</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Action filter</a:t>
            </a:r>
          </a:p>
          <a:p>
            <a:pPr>
              <a:buNone/>
            </a:pPr>
            <a:r>
              <a:rPr lang="en-US" altLang="zh-TW" sz="2800" dirty="0" smtClean="0">
                <a:latin typeface="微軟正黑體" pitchFamily="34" charset="-120"/>
                <a:ea typeface="微軟正黑體" pitchFamily="34" charset="-120"/>
              </a:rPr>
              <a:t>	</a:t>
            </a:r>
            <a:r>
              <a:rPr lang="zh-TW" altLang="zh-TW" sz="2800" dirty="0" smtClean="0">
                <a:latin typeface="微軟正黑體" pitchFamily="34" charset="-120"/>
                <a:ea typeface="微軟正黑體" pitchFamily="34" charset="-120"/>
              </a:rPr>
              <a:t>指</a:t>
            </a:r>
            <a:r>
              <a:rPr lang="en-US" altLang="zh-TW" sz="2800" dirty="0" err="1" smtClean="0">
                <a:latin typeface="微軟正黑體" pitchFamily="34" charset="-120"/>
                <a:ea typeface="微軟正黑體" pitchFamily="34" charset="-120"/>
              </a:rPr>
              <a:t>ActionFilterAttribute</a:t>
            </a:r>
            <a:r>
              <a:rPr lang="zh-TW" altLang="zh-TW" sz="2800" dirty="0" smtClean="0">
                <a:latin typeface="微軟正黑體" pitchFamily="34" charset="-120"/>
                <a:ea typeface="微軟正黑體" pitchFamily="34" charset="-120"/>
              </a:rPr>
              <a:t>，若在</a:t>
            </a:r>
            <a:r>
              <a:rPr lang="en-US" altLang="zh-TW" sz="2800" dirty="0" smtClean="0">
                <a:latin typeface="微軟正黑體" pitchFamily="34" charset="-120"/>
                <a:ea typeface="微軟正黑體" pitchFamily="34" charset="-120"/>
              </a:rPr>
              <a:t>action method</a:t>
            </a:r>
            <a:r>
              <a:rPr lang="zh-TW" altLang="zh-TW" sz="2800" dirty="0" smtClean="0">
                <a:latin typeface="微軟正黑體" pitchFamily="34" charset="-120"/>
                <a:ea typeface="微軟正黑體" pitchFamily="34" charset="-120"/>
              </a:rPr>
              <a:t>之前執行，則覆寫</a:t>
            </a:r>
            <a:r>
              <a:rPr lang="en-US" altLang="zh-TW" sz="2800" dirty="0" err="1" smtClean="0">
                <a:latin typeface="微軟正黑體" pitchFamily="34" charset="-120"/>
                <a:ea typeface="微軟正黑體" pitchFamily="34" charset="-120"/>
              </a:rPr>
              <a:t>OnActionExecuting</a:t>
            </a:r>
            <a:r>
              <a:rPr lang="zh-TW" altLang="zh-TW" sz="2800" dirty="0" smtClean="0">
                <a:latin typeface="微軟正黑體" pitchFamily="34" charset="-120"/>
                <a:ea typeface="微軟正黑體" pitchFamily="34" charset="-120"/>
              </a:rPr>
              <a:t>方法，若要之後執行，則覆寫</a:t>
            </a:r>
            <a:r>
              <a:rPr lang="en-US" altLang="zh-TW" sz="2800" dirty="0" err="1" smtClean="0">
                <a:latin typeface="微軟正黑體" pitchFamily="34" charset="-120"/>
                <a:ea typeface="微軟正黑體" pitchFamily="34" charset="-120"/>
              </a:rPr>
              <a:t>OnActionExecuted</a:t>
            </a:r>
            <a:r>
              <a:rPr lang="zh-TW" altLang="zh-TW" sz="2800" dirty="0" smtClean="0">
                <a:latin typeface="微軟正黑體" pitchFamily="34" charset="-120"/>
                <a:ea typeface="微軟正黑體" pitchFamily="34" charset="-120"/>
              </a:rPr>
              <a:t>。</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Result filter </a:t>
            </a:r>
          </a:p>
          <a:p>
            <a:pPr>
              <a:buNone/>
            </a:pPr>
            <a:r>
              <a:rPr lang="en-US" altLang="zh-TW" sz="2800" dirty="0" smtClean="0">
                <a:latin typeface="微軟正黑體" pitchFamily="34" charset="-120"/>
                <a:ea typeface="微軟正黑體" pitchFamily="34" charset="-120"/>
              </a:rPr>
              <a:t>	</a:t>
            </a:r>
            <a:r>
              <a:rPr lang="zh-TW" altLang="en-US" sz="2800" dirty="0" smtClean="0">
                <a:latin typeface="微軟正黑體" pitchFamily="34" charset="-120"/>
                <a:ea typeface="微軟正黑體" pitchFamily="34" charset="-120"/>
              </a:rPr>
              <a:t>可以針對</a:t>
            </a:r>
            <a:r>
              <a:rPr lang="en-US" altLang="zh-TW" sz="2800" dirty="0" smtClean="0">
                <a:latin typeface="微軟正黑體" pitchFamily="34" charset="-120"/>
                <a:ea typeface="微軟正黑體" pitchFamily="34" charset="-120"/>
              </a:rPr>
              <a:t>result</a:t>
            </a:r>
            <a:r>
              <a:rPr lang="zh-TW" altLang="en-US" sz="2800" dirty="0" smtClean="0">
                <a:latin typeface="微軟正黑體" pitchFamily="34" charset="-120"/>
                <a:ea typeface="微軟正黑體" pitchFamily="34" charset="-120"/>
              </a:rPr>
              <a:t>進行額外的處理，例如，修改</a:t>
            </a:r>
            <a:r>
              <a:rPr lang="en-US" altLang="zh-TW" sz="2800" dirty="0" smtClean="0">
                <a:latin typeface="微軟正黑體" pitchFamily="34" charset="-120"/>
                <a:ea typeface="微軟正黑體" pitchFamily="34" charset="-120"/>
              </a:rPr>
              <a:t>HTTP Response</a:t>
            </a:r>
            <a:r>
              <a:rPr lang="zh-TW" altLang="en-US" sz="2800" dirty="0" smtClean="0">
                <a:latin typeface="微軟正黑體" pitchFamily="34" charset="-120"/>
                <a:ea typeface="微軟正黑體" pitchFamily="34" charset="-120"/>
              </a:rPr>
              <a:t>，</a:t>
            </a:r>
            <a:r>
              <a:rPr lang="en-US" altLang="zh-TW" sz="2800" dirty="0" err="1" smtClean="0">
                <a:latin typeface="微軟正黑體" pitchFamily="34" charset="-120"/>
                <a:ea typeface="微軟正黑體" pitchFamily="34" charset="-120"/>
              </a:rPr>
              <a:t>OutputCacheAttribute</a:t>
            </a:r>
            <a:r>
              <a:rPr lang="zh-TW" altLang="en-US" sz="2800" dirty="0" smtClean="0">
                <a:latin typeface="微軟正黑體" pitchFamily="34" charset="-120"/>
                <a:ea typeface="微軟正黑體" pitchFamily="34" charset="-120"/>
              </a:rPr>
              <a:t>是一例。</a:t>
            </a:r>
            <a:endParaRPr lang="en-US" altLang="zh-TW" sz="2800" dirty="0" smtClean="0">
              <a:latin typeface="微軟正黑體" pitchFamily="34" charset="-120"/>
              <a:ea typeface="微軟正黑體" pitchFamily="34" charset="-120"/>
            </a:endParaRPr>
          </a:p>
          <a:p>
            <a:r>
              <a:rPr lang="en-US" altLang="zh-TW" sz="2800" dirty="0" smtClean="0">
                <a:latin typeface="微軟正黑體" pitchFamily="34" charset="-120"/>
                <a:ea typeface="微軟正黑體" pitchFamily="34" charset="-120"/>
              </a:rPr>
              <a:t>Exception filter </a:t>
            </a:r>
            <a:r>
              <a:rPr lang="zh-TW" altLang="zh-TW" sz="2800" dirty="0" smtClean="0">
                <a:latin typeface="微軟正黑體" pitchFamily="34" charset="-120"/>
                <a:ea typeface="微軟正黑體" pitchFamily="34" charset="-120"/>
              </a:rPr>
              <a:t> </a:t>
            </a:r>
            <a:r>
              <a:rPr lang="en-US" altLang="zh-TW" sz="2800" dirty="0" smtClean="0">
                <a:latin typeface="微軟正黑體" pitchFamily="34" charset="-120"/>
                <a:ea typeface="微軟正黑體" pitchFamily="34" charset="-120"/>
              </a:rPr>
              <a:t> </a:t>
            </a:r>
            <a:r>
              <a:rPr lang="en-US" altLang="zh-TW" sz="2800" dirty="0" err="1" smtClean="0">
                <a:latin typeface="微軟正黑體" pitchFamily="34" charset="-120"/>
                <a:ea typeface="微軟正黑體" pitchFamily="34" charset="-120"/>
              </a:rPr>
              <a:t>HandleErrorAttribute</a:t>
            </a:r>
            <a:r>
              <a:rPr lang="zh-TW" altLang="zh-TW" sz="2800" dirty="0" smtClean="0">
                <a:latin typeface="微軟正黑體" pitchFamily="34" charset="-120"/>
                <a:ea typeface="微軟正黑體" pitchFamily="34" charset="-120"/>
              </a:rPr>
              <a:t>，可以處理例外事件，例如</a:t>
            </a:r>
            <a:r>
              <a:rPr lang="en-US" altLang="zh-TW" sz="2800" dirty="0" err="1" smtClean="0">
                <a:latin typeface="微軟正黑體" pitchFamily="34" charset="-120"/>
                <a:ea typeface="微軟正黑體" pitchFamily="34" charset="-120"/>
              </a:rPr>
              <a:t>loggin</a:t>
            </a:r>
            <a:r>
              <a:rPr lang="zh-TW" altLang="zh-TW" sz="2800" dirty="0" smtClean="0">
                <a:latin typeface="微軟正黑體" pitchFamily="34" charset="-120"/>
                <a:ea typeface="微軟正黑體" pitchFamily="34" charset="-120"/>
              </a:rPr>
              <a:t>或顯示頁面錯誤。</a:t>
            </a:r>
            <a:endParaRPr lang="en-US" altLang="zh-TW" sz="2800" dirty="0" smtClean="0">
              <a:latin typeface="微軟正黑體" pitchFamily="34" charset="-120"/>
              <a:ea typeface="微軟正黑體" pitchFamily="34" charset="-120"/>
            </a:endParaRPr>
          </a:p>
          <a:p>
            <a:pPr>
              <a:buNone/>
            </a:pPr>
            <a:r>
              <a:rPr lang="en-US" altLang="zh-TW" sz="2800" dirty="0" smtClean="0">
                <a:latin typeface="微軟正黑體" pitchFamily="34" charset="-120"/>
                <a:ea typeface="微軟正黑體" pitchFamily="34" charset="-120"/>
              </a:rPr>
              <a:t>	</a:t>
            </a:r>
            <a:r>
              <a:rPr lang="en-US" altLang="zh-TW" sz="2800" dirty="0" err="1" smtClean="0">
                <a:latin typeface="微軟正黑體" pitchFamily="34" charset="-120"/>
                <a:ea typeface="微軟正黑體" pitchFamily="34" charset="-120"/>
              </a:rPr>
              <a:t>HandleErrorAttribute</a:t>
            </a:r>
            <a:r>
              <a:rPr lang="zh-TW" altLang="en-US" sz="2800" dirty="0" smtClean="0">
                <a:latin typeface="微軟正黑體" pitchFamily="34" charset="-120"/>
                <a:ea typeface="微軟正黑體" pitchFamily="34" charset="-120"/>
              </a:rPr>
              <a:t>，可以處理例外事件，例如</a:t>
            </a:r>
            <a:r>
              <a:rPr lang="en-US" altLang="zh-TW" sz="2800" dirty="0" err="1" smtClean="0">
                <a:latin typeface="微軟正黑體" pitchFamily="34" charset="-120"/>
                <a:ea typeface="微軟正黑體" pitchFamily="34" charset="-120"/>
              </a:rPr>
              <a:t>loggin</a:t>
            </a:r>
            <a:r>
              <a:rPr lang="zh-TW" altLang="en-US" sz="2800" dirty="0" smtClean="0">
                <a:latin typeface="微軟正黑體" pitchFamily="34" charset="-120"/>
                <a:ea typeface="微軟正黑體" pitchFamily="34" charset="-120"/>
              </a:rPr>
              <a:t>或顯示頁面錯誤。</a:t>
            </a:r>
            <a:endParaRPr lang="zh-TW" altLang="zh-TW" sz="2800" dirty="0" smtClean="0">
              <a:latin typeface="微軟正黑體" pitchFamily="34" charset="-120"/>
              <a:ea typeface="微軟正黑體" pitchFamily="34" charset="-120"/>
            </a:endParaRPr>
          </a:p>
          <a:p>
            <a:endParaRPr lang="zh-TW" altLang="zh-TW" sz="2800" dirty="0" smtClean="0">
              <a:latin typeface="微軟正黑體" pitchFamily="34" charset="-120"/>
              <a:ea typeface="微軟正黑體" pitchFamily="34" charset="-120"/>
            </a:endParaRPr>
          </a:p>
          <a:p>
            <a:endParaRPr lang="en-US" altLang="zh-TW" sz="2800" dirty="0" smtClean="0">
              <a:latin typeface="微軟正黑體" pitchFamily="34" charset="-120"/>
              <a:ea typeface="微軟正黑體" pitchFamily="34" charset="-120"/>
            </a:endParaRPr>
          </a:p>
          <a:p>
            <a:endParaRPr lang="zh-TW" altLang="en-US" sz="2800" dirty="0">
              <a:solidFill>
                <a:srgbClr val="FFFF00"/>
              </a:solidFill>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128" y="849085"/>
            <a:ext cx="6994362" cy="990600"/>
          </a:xfrm>
        </p:spPr>
        <p:txBody>
          <a:bodyPr/>
          <a:lstStyle/>
          <a:p>
            <a:r>
              <a:rPr lang="zh-TW" altLang="en-US" dirty="0" smtClean="0">
                <a:latin typeface="微軟正黑體" pitchFamily="34" charset="-120"/>
                <a:ea typeface="微軟正黑體" pitchFamily="34" charset="-120"/>
              </a:rPr>
              <a:t>Ａ</a:t>
            </a:r>
            <a:r>
              <a:rPr lang="en-US" altLang="zh-TW" dirty="0" err="1" smtClean="0">
                <a:latin typeface="微軟正黑體" pitchFamily="34" charset="-120"/>
                <a:ea typeface="微軟正黑體" pitchFamily="34" charset="-120"/>
              </a:rPr>
              <a:t>ction</a:t>
            </a:r>
            <a:r>
              <a:rPr lang="en-US" altLang="zh-TW" dirty="0" smtClean="0">
                <a:latin typeface="微軟正黑體" pitchFamily="34" charset="-120"/>
                <a:ea typeface="微軟正黑體" pitchFamily="34" charset="-120"/>
              </a:rPr>
              <a:t> Filtering</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 6</a:t>
            </a:r>
            <a:endParaRPr lang="en-US" dirty="0">
              <a:latin typeface="微軟正黑體" pitchFamily="34" charset="-120"/>
              <a:ea typeface="微軟正黑體" pitchFamily="34" charset="-120"/>
            </a:endParaRPr>
          </a:p>
        </p:txBody>
      </p:sp>
      <p:sp>
        <p:nvSpPr>
          <p:cNvPr id="5" name="副標題 4"/>
          <p:cNvSpPr>
            <a:spLocks noGrp="1"/>
          </p:cNvSpPr>
          <p:nvPr>
            <p:ph type="subTitle" idx="1"/>
          </p:nvPr>
        </p:nvSpPr>
        <p:spPr>
          <a:xfrm>
            <a:off x="1082629" y="3513910"/>
            <a:ext cx="6846934" cy="1306284"/>
          </a:xfrm>
        </p:spPr>
        <p:txBody>
          <a:bodyPr/>
          <a:lstStyle/>
          <a:p>
            <a:pPr marL="514350" indent="-514350">
              <a:buFont typeface="Arial" pitchFamily="34" charset="0"/>
              <a:buChar char="•"/>
            </a:pPr>
            <a:r>
              <a:rPr lang="en-US" altLang="zh-TW" dirty="0" smtClean="0">
                <a:latin typeface="微軟正黑體" pitchFamily="34" charset="-120"/>
                <a:ea typeface="微軟正黑體" pitchFamily="34" charset="-120"/>
              </a:rPr>
              <a:t>Authorization Filtering</a:t>
            </a:r>
            <a:r>
              <a:rPr lang="zh-TW" altLang="en-US" dirty="0" smtClean="0">
                <a:latin typeface="微軟正黑體" pitchFamily="34" charset="-120"/>
                <a:ea typeface="微軟正黑體" pitchFamily="34" charset="-120"/>
              </a:rPr>
              <a:t>的運用</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00062"/>
            <a:ext cx="8021475" cy="1022167"/>
          </a:xfrm>
        </p:spPr>
        <p:txBody>
          <a:bodyPr/>
          <a:lstStyle/>
          <a:p>
            <a:r>
              <a:rPr lang="en-US" altLang="zh-TW" dirty="0" smtClean="0">
                <a:solidFill>
                  <a:srgbClr val="FFFFFF"/>
                </a:solidFill>
                <a:latin typeface="微軟正黑體" pitchFamily="34" charset="-120"/>
                <a:ea typeface="微軟正黑體" pitchFamily="34" charset="-120"/>
              </a:rPr>
              <a:t>7</a:t>
            </a:r>
            <a:r>
              <a:rPr lang="zh-TW" altLang="en-US" dirty="0" smtClean="0">
                <a:solidFill>
                  <a:srgbClr val="FFFFFF"/>
                </a:solidFill>
                <a:latin typeface="微軟正黑體" pitchFamily="34" charset="-120"/>
                <a:ea typeface="微軟正黑體" pitchFamily="34" charset="-120"/>
              </a:rPr>
              <a:t>。</a:t>
            </a:r>
            <a:r>
              <a:rPr lang="en-US" altLang="zh-TW" dirty="0" smtClean="0">
                <a:solidFill>
                  <a:srgbClr val="FFFFFF"/>
                </a:solidFill>
                <a:latin typeface="微軟正黑體" pitchFamily="34" charset="-120"/>
                <a:ea typeface="微軟正黑體" pitchFamily="34" charset="-120"/>
              </a:rPr>
              <a:t>Validation</a:t>
            </a:r>
            <a:r>
              <a:rPr lang="zh-TW" altLang="en-US" dirty="0" smtClean="0">
                <a:solidFill>
                  <a:srgbClr val="FFFFFF"/>
                </a:solidFill>
                <a:latin typeface="微軟正黑體" pitchFamily="34" charset="-120"/>
                <a:ea typeface="微軟正黑體" pitchFamily="34" charset="-120"/>
              </a:rPr>
              <a:t>驗證</a:t>
            </a:r>
            <a:endParaRPr lang="en-US" altLang="zh-TW" dirty="0" smtClean="0">
              <a:solidFill>
                <a:srgbClr val="FFFFFF"/>
              </a:solidFill>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443198"/>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Input</a:t>
            </a:r>
            <a:r>
              <a:rPr lang="zh-TW" altLang="en-US" dirty="0" smtClean="0">
                <a:latin typeface="微軟正黑體" pitchFamily="34" charset="-120"/>
                <a:ea typeface="微軟正黑體" pitchFamily="34" charset="-120"/>
              </a:rPr>
              <a:t>輸入資料的驗證</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Input</a:t>
            </a:r>
            <a:r>
              <a:rPr lang="zh-TW" altLang="en-US" dirty="0" smtClean="0">
                <a:latin typeface="微軟正黑體" pitchFamily="34" charset="-120"/>
                <a:ea typeface="微軟正黑體" pitchFamily="34" charset="-120"/>
              </a:rPr>
              <a:t>輸入資料的驗證</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302623" y="1079925"/>
            <a:ext cx="8382000" cy="1809726"/>
          </a:xfrm>
        </p:spPr>
        <p:txBody>
          <a:bodyPr/>
          <a:lstStyle/>
          <a:p>
            <a:r>
              <a:rPr lang="zh-TW" altLang="en-US" sz="2800" dirty="0" smtClean="0">
                <a:latin typeface="微軟正黑體" pitchFamily="34" charset="-120"/>
                <a:ea typeface="微軟正黑體" pitchFamily="34" charset="-120"/>
              </a:rPr>
              <a:t>有時需要針對輸入的資料進行驗證</a:t>
            </a:r>
            <a:endParaRPr lang="en-US" altLang="zh-TW" sz="2800" dirty="0" smtClean="0">
              <a:latin typeface="微軟正黑體" pitchFamily="34" charset="-120"/>
              <a:ea typeface="微軟正黑體" pitchFamily="34" charset="-120"/>
            </a:endParaRPr>
          </a:p>
          <a:p>
            <a:r>
              <a:rPr lang="zh-TW" altLang="en-US" sz="2800" dirty="0" smtClean="0">
                <a:latin typeface="微軟正黑體" pitchFamily="34" charset="-120"/>
                <a:ea typeface="微軟正黑體" pitchFamily="34" charset="-120"/>
              </a:rPr>
              <a:t>資料長度、型態或關鍵字</a:t>
            </a:r>
            <a:endParaRPr lang="en-US" altLang="zh-TW" sz="2800" dirty="0" smtClean="0">
              <a:latin typeface="微軟正黑體" pitchFamily="34" charset="-120"/>
              <a:ea typeface="微軟正黑體" pitchFamily="34" charset="-120"/>
            </a:endParaRPr>
          </a:p>
          <a:p>
            <a:r>
              <a:rPr lang="zh-TW" altLang="en-US" sz="2800" dirty="0" smtClean="0">
                <a:latin typeface="微軟正黑體" pitchFamily="34" charset="-120"/>
                <a:ea typeface="微軟正黑體" pitchFamily="34" charset="-120"/>
              </a:rPr>
              <a:t>採用一般程式自訂方式</a:t>
            </a:r>
            <a:endParaRPr lang="en-US" altLang="zh-TW" sz="2800" dirty="0" smtClean="0">
              <a:latin typeface="微軟正黑體" pitchFamily="34" charset="-120"/>
              <a:ea typeface="微軟正黑體" pitchFamily="34" charset="-120"/>
            </a:endParaRPr>
          </a:p>
          <a:p>
            <a:endParaRPr lang="zh-TW" altLang="en-US" sz="2800" dirty="0">
              <a:solidFill>
                <a:srgbClr val="FFFF00"/>
              </a:solidFill>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Model-View-Controller</a:t>
            </a:r>
          </a:p>
        </p:txBody>
      </p:sp>
      <p:sp>
        <p:nvSpPr>
          <p:cNvPr id="3" name="內容版面配置區 2"/>
          <p:cNvSpPr>
            <a:spLocks noGrp="1"/>
          </p:cNvSpPr>
          <p:nvPr>
            <p:ph idx="1"/>
          </p:nvPr>
        </p:nvSpPr>
        <p:spPr>
          <a:xfrm>
            <a:off x="302623" y="1079925"/>
            <a:ext cx="8382000" cy="4222694"/>
          </a:xfrm>
        </p:spPr>
        <p:txBody>
          <a:bodyPr/>
          <a:lstStyle/>
          <a:p>
            <a:r>
              <a:rPr lang="en-US" altLang="zh-TW" sz="2800" dirty="0" err="1" smtClean="0">
                <a:solidFill>
                  <a:srgbClr val="FFFF00"/>
                </a:solidFill>
                <a:latin typeface="微軟正黑體" pitchFamily="34" charset="-120"/>
                <a:ea typeface="微軟正黑體" pitchFamily="34" charset="-120"/>
              </a:rPr>
              <a:t>Trygve</a:t>
            </a:r>
            <a:r>
              <a:rPr lang="en-US" altLang="zh-TW" sz="2800" dirty="0" smtClean="0">
                <a:solidFill>
                  <a:srgbClr val="FFFF00"/>
                </a:solidFill>
                <a:latin typeface="微軟正黑體" pitchFamily="34" charset="-120"/>
                <a:ea typeface="微軟正黑體" pitchFamily="34" charset="-120"/>
              </a:rPr>
              <a:t> </a:t>
            </a:r>
            <a:r>
              <a:rPr lang="en-US" altLang="zh-TW" sz="2800" dirty="0" err="1" smtClean="0">
                <a:solidFill>
                  <a:srgbClr val="FFFF00"/>
                </a:solidFill>
                <a:latin typeface="微軟正黑體" pitchFamily="34" charset="-120"/>
                <a:ea typeface="微軟正黑體" pitchFamily="34" charset="-120"/>
              </a:rPr>
              <a:t>Reenskaug</a:t>
            </a:r>
            <a:r>
              <a:rPr lang="zh-TW" altLang="en-US" sz="2800" dirty="0" smtClean="0">
                <a:solidFill>
                  <a:srgbClr val="FFFF00"/>
                </a:solidFill>
                <a:latin typeface="微軟正黑體" pitchFamily="34" charset="-120"/>
                <a:ea typeface="微軟正黑體" pitchFamily="34" charset="-120"/>
              </a:rPr>
              <a:t>於</a:t>
            </a:r>
            <a:r>
              <a:rPr lang="en-US" altLang="zh-TW" sz="2800" dirty="0" smtClean="0">
                <a:solidFill>
                  <a:srgbClr val="FFFF00"/>
                </a:solidFill>
                <a:latin typeface="微軟正黑體" pitchFamily="34" charset="-120"/>
                <a:ea typeface="微軟正黑體" pitchFamily="34" charset="-120"/>
              </a:rPr>
              <a:t>1978</a:t>
            </a:r>
            <a:r>
              <a:rPr lang="zh-TW" altLang="en-US" sz="2800" dirty="0" smtClean="0">
                <a:solidFill>
                  <a:srgbClr val="FFFF00"/>
                </a:solidFill>
                <a:latin typeface="微軟正黑體" pitchFamily="34" charset="-120"/>
                <a:ea typeface="微軟正黑體" pitchFamily="34" charset="-120"/>
              </a:rPr>
              <a:t>年所提出</a:t>
            </a:r>
            <a:r>
              <a:rPr lang="zh-TW" altLang="en-US" sz="2800" dirty="0" smtClean="0">
                <a:latin typeface="微軟正黑體" pitchFamily="34" charset="-120"/>
                <a:ea typeface="微軟正黑體" pitchFamily="34" charset="-120"/>
              </a:rPr>
              <a:t>，當初是為了「縮小人類精神面</a:t>
            </a:r>
            <a:r>
              <a:rPr lang="en-US" altLang="zh-TW" sz="2800" dirty="0" smtClean="0">
                <a:latin typeface="微軟正黑體" pitchFamily="34" charset="-120"/>
                <a:ea typeface="微軟正黑體" pitchFamily="34" charset="-120"/>
              </a:rPr>
              <a:t>Mental Model</a:t>
            </a:r>
            <a:r>
              <a:rPr lang="zh-TW" altLang="en-US" sz="2800" dirty="0" smtClean="0">
                <a:latin typeface="微軟正黑體" pitchFamily="34" charset="-120"/>
                <a:ea typeface="微軟正黑體" pitchFamily="34" charset="-120"/>
              </a:rPr>
              <a:t>與數位系統</a:t>
            </a:r>
            <a:r>
              <a:rPr lang="en-US" altLang="zh-TW" sz="2800" dirty="0" smtClean="0">
                <a:latin typeface="微軟正黑體" pitchFamily="34" charset="-120"/>
                <a:ea typeface="微軟正黑體" pitchFamily="34" charset="-120"/>
              </a:rPr>
              <a:t>Digital Model</a:t>
            </a:r>
            <a:r>
              <a:rPr lang="zh-TW" altLang="en-US" sz="2800" dirty="0" smtClean="0">
                <a:latin typeface="微軟正黑體" pitchFamily="34" charset="-120"/>
                <a:ea typeface="微軟正黑體" pitchFamily="34" charset="-120"/>
              </a:rPr>
              <a:t>間的鴻溝」這個議題，企圖透過</a:t>
            </a:r>
            <a:r>
              <a:rPr lang="en-US" altLang="zh-TW" sz="2800" dirty="0" smtClean="0">
                <a:latin typeface="微軟正黑體" pitchFamily="34" charset="-120"/>
                <a:ea typeface="微軟正黑體" pitchFamily="34" charset="-120"/>
              </a:rPr>
              <a:t>MVC</a:t>
            </a:r>
            <a:r>
              <a:rPr lang="zh-TW" altLang="en-US" sz="2800" dirty="0" smtClean="0">
                <a:latin typeface="微軟正黑體" pitchFamily="34" charset="-120"/>
                <a:ea typeface="微軟正黑體" pitchFamily="34" charset="-120"/>
              </a:rPr>
              <a:t>功能性的分層歸類，而達到一個較好的系統設計與互動模型。</a:t>
            </a:r>
            <a:endParaRPr lang="en-US" altLang="zh-TW" sz="2800" dirty="0" smtClean="0">
              <a:latin typeface="微軟正黑體" pitchFamily="34" charset="-120"/>
              <a:ea typeface="微軟正黑體" pitchFamily="34" charset="-120"/>
            </a:endParaRPr>
          </a:p>
          <a:p>
            <a:r>
              <a:rPr lang="en-US" altLang="zh-TW" sz="2800" dirty="0" smtClean="0">
                <a:solidFill>
                  <a:srgbClr val="FFFF00"/>
                </a:solidFill>
                <a:latin typeface="微軟正黑體" pitchFamily="34" charset="-120"/>
                <a:ea typeface="微軟正黑體" pitchFamily="34" charset="-120"/>
              </a:rPr>
              <a:t>View</a:t>
            </a:r>
            <a:r>
              <a:rPr lang="zh-TW" altLang="en-US" sz="2800" dirty="0" smtClean="0">
                <a:latin typeface="微軟正黑體" pitchFamily="34" charset="-120"/>
                <a:ea typeface="微軟正黑體" pitchFamily="34" charset="-120"/>
              </a:rPr>
              <a:t>代表著展現層</a:t>
            </a:r>
            <a:r>
              <a:rPr lang="en-US" altLang="zh-TW" sz="2800" dirty="0" smtClean="0">
                <a:latin typeface="微軟正黑體" pitchFamily="34" charset="-120"/>
                <a:ea typeface="微軟正黑體" pitchFamily="34" charset="-120"/>
              </a:rPr>
              <a:t>UI</a:t>
            </a:r>
            <a:r>
              <a:rPr lang="zh-TW" altLang="en-US" sz="2800" dirty="0" smtClean="0">
                <a:latin typeface="微軟正黑體" pitchFamily="34" charset="-120"/>
                <a:ea typeface="微軟正黑體" pitchFamily="34" charset="-120"/>
              </a:rPr>
              <a:t>介面</a:t>
            </a:r>
            <a:endParaRPr lang="en-US" altLang="zh-TW" sz="2800" dirty="0" smtClean="0">
              <a:latin typeface="微軟正黑體" pitchFamily="34" charset="-120"/>
              <a:ea typeface="微軟正黑體" pitchFamily="34" charset="-120"/>
            </a:endParaRPr>
          </a:p>
          <a:p>
            <a:r>
              <a:rPr lang="en-US" altLang="zh-TW" sz="2800" dirty="0" smtClean="0">
                <a:solidFill>
                  <a:srgbClr val="FFFF00"/>
                </a:solidFill>
                <a:latin typeface="微軟正黑體" pitchFamily="34" charset="-120"/>
                <a:ea typeface="微軟正黑體" pitchFamily="34" charset="-120"/>
              </a:rPr>
              <a:t>Controller</a:t>
            </a:r>
            <a:r>
              <a:rPr lang="zh-TW" altLang="en-US" sz="2800" dirty="0" smtClean="0">
                <a:latin typeface="微軟正黑體" pitchFamily="34" charset="-120"/>
                <a:ea typeface="微軟正黑體" pitchFamily="34" charset="-120"/>
              </a:rPr>
              <a:t>則是負責使用者與系統之間的互動，例如</a:t>
            </a:r>
            <a:r>
              <a:rPr lang="en-US" altLang="zh-TW" sz="2800" dirty="0" smtClean="0">
                <a:latin typeface="微軟正黑體" pitchFamily="34" charset="-120"/>
                <a:ea typeface="微軟正黑體" pitchFamily="34" charset="-120"/>
              </a:rPr>
              <a:t>Input</a:t>
            </a:r>
            <a:r>
              <a:rPr lang="zh-TW" altLang="en-US" sz="2800" dirty="0" smtClean="0">
                <a:latin typeface="微軟正黑體" pitchFamily="34" charset="-120"/>
                <a:ea typeface="微軟正黑體" pitchFamily="34" charset="-120"/>
              </a:rPr>
              <a:t>及</a:t>
            </a:r>
            <a:r>
              <a:rPr lang="en-US" altLang="zh-TW" sz="2800" dirty="0" smtClean="0">
                <a:latin typeface="微軟正黑體" pitchFamily="34" charset="-120"/>
                <a:ea typeface="微軟正黑體" pitchFamily="34" charset="-120"/>
              </a:rPr>
              <a:t>Output</a:t>
            </a:r>
            <a:r>
              <a:rPr lang="zh-TW" altLang="en-US" sz="2800" dirty="0" smtClean="0">
                <a:latin typeface="微軟正黑體" pitchFamily="34" charset="-120"/>
                <a:ea typeface="微軟正黑體" pitchFamily="34" charset="-120"/>
              </a:rPr>
              <a:t>都是由</a:t>
            </a:r>
            <a:r>
              <a:rPr lang="en-US" altLang="zh-TW" sz="2800" dirty="0" smtClean="0">
                <a:latin typeface="微軟正黑體" pitchFamily="34" charset="-120"/>
                <a:ea typeface="微軟正黑體" pitchFamily="34" charset="-120"/>
              </a:rPr>
              <a:t>Controller</a:t>
            </a:r>
            <a:r>
              <a:rPr lang="zh-TW" altLang="en-US" sz="2800" dirty="0" smtClean="0">
                <a:latin typeface="微軟正黑體" pitchFamily="34" charset="-120"/>
                <a:ea typeface="微軟正黑體" pitchFamily="34" charset="-120"/>
              </a:rPr>
              <a:t>統籌</a:t>
            </a:r>
            <a:endParaRPr lang="en-US" altLang="zh-TW" sz="2800" dirty="0" smtClean="0">
              <a:latin typeface="微軟正黑體" pitchFamily="34" charset="-120"/>
              <a:ea typeface="微軟正黑體" pitchFamily="34" charset="-120"/>
            </a:endParaRPr>
          </a:p>
          <a:p>
            <a:r>
              <a:rPr lang="en-US" altLang="zh-TW" sz="2800" dirty="0" smtClean="0">
                <a:solidFill>
                  <a:srgbClr val="FFFF00"/>
                </a:solidFill>
                <a:latin typeface="微軟正黑體" pitchFamily="34" charset="-120"/>
                <a:ea typeface="微軟正黑體" pitchFamily="34" charset="-120"/>
              </a:rPr>
              <a:t>Model</a:t>
            </a:r>
            <a:r>
              <a:rPr lang="zh-TW" altLang="en-US" sz="2800" dirty="0" smtClean="0">
                <a:latin typeface="微軟正黑體" pitchFamily="34" charset="-120"/>
                <a:ea typeface="微軟正黑體" pitchFamily="34" charset="-120"/>
              </a:rPr>
              <a:t>則代表著商業邏輯與資料處理。</a:t>
            </a:r>
            <a:endParaRPr lang="en-US" altLang="zh-TW" sz="2800" dirty="0" smtClean="0">
              <a:latin typeface="微軟正黑體" pitchFamily="34" charset="-120"/>
              <a:ea typeface="微軟正黑體" pitchFamily="34" charset="-120"/>
            </a:endParaRPr>
          </a:p>
          <a:p>
            <a:endParaRPr lang="zh-TW" altLang="en-US" sz="2800" dirty="0">
              <a:solidFill>
                <a:srgbClr val="FFFF00"/>
              </a:solidFill>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128" y="849085"/>
            <a:ext cx="6994362" cy="990600"/>
          </a:xfrm>
        </p:spPr>
        <p:txBody>
          <a:bodyPr/>
          <a:lstStyle/>
          <a:p>
            <a:r>
              <a:rPr lang="en-US"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中的資料驗證</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a:t>
            </a:r>
            <a:r>
              <a:rPr lang="zh-TW" altLang="en-US" dirty="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7</a:t>
            </a:r>
            <a:endParaRPr lang="en-US" dirty="0">
              <a:latin typeface="微軟正黑體" pitchFamily="34" charset="-120"/>
              <a:ea typeface="微軟正黑體" pitchFamily="34" charset="-120"/>
            </a:endParaRPr>
          </a:p>
        </p:txBody>
      </p:sp>
      <p:sp>
        <p:nvSpPr>
          <p:cNvPr id="5" name="副標題 4"/>
          <p:cNvSpPr>
            <a:spLocks noGrp="1"/>
          </p:cNvSpPr>
          <p:nvPr>
            <p:ph type="subTitle" idx="1"/>
          </p:nvPr>
        </p:nvSpPr>
        <p:spPr>
          <a:xfrm>
            <a:off x="1011191" y="3499622"/>
            <a:ext cx="6128068" cy="1306284"/>
          </a:xfrm>
        </p:spPr>
        <p:txBody>
          <a:bodyPr/>
          <a:lstStyle/>
          <a:p>
            <a:pPr marL="514350" indent="-514350">
              <a:buFont typeface="Arial" pitchFamily="34" charset="0"/>
              <a:buChar char="•"/>
            </a:pPr>
            <a:r>
              <a:rPr lang="zh-TW" altLang="en-US" dirty="0" smtClean="0">
                <a:latin typeface="微軟正黑體" pitchFamily="34" charset="-120"/>
                <a:ea typeface="微軟正黑體" pitchFamily="34" charset="-120"/>
              </a:rPr>
              <a:t>自訂驗證邏輯</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00062"/>
            <a:ext cx="8458200" cy="1022167"/>
          </a:xfrm>
        </p:spPr>
        <p:txBody>
          <a:bodyPr/>
          <a:lstStyle/>
          <a:p>
            <a:r>
              <a:rPr lang="en-US" altLang="zh-TW" dirty="0" smtClean="0">
                <a:solidFill>
                  <a:srgbClr val="FFFFFF"/>
                </a:solidFill>
                <a:latin typeface="微軟正黑體" pitchFamily="34" charset="-120"/>
                <a:ea typeface="微軟正黑體" pitchFamily="34" charset="-120"/>
              </a:rPr>
              <a:t>8</a:t>
            </a:r>
            <a:r>
              <a:rPr lang="zh-TW" altLang="en-US" dirty="0" smtClean="0">
                <a:solidFill>
                  <a:srgbClr val="FFFFFF"/>
                </a:solidFill>
                <a:latin typeface="微軟正黑體" pitchFamily="34" charset="-120"/>
                <a:ea typeface="微軟正黑體" pitchFamily="34" charset="-120"/>
              </a:rPr>
              <a:t>。</a:t>
            </a:r>
            <a:r>
              <a:rPr lang="en-US" altLang="zh-TW" dirty="0" smtClean="0">
                <a:solidFill>
                  <a:srgbClr val="FFFFFF"/>
                </a:solidFill>
                <a:latin typeface="微軟正黑體" pitchFamily="34" charset="-120"/>
                <a:ea typeface="微軟正黑體" pitchFamily="34" charset="-120"/>
              </a:rPr>
              <a:t>ASP.NET MVC</a:t>
            </a:r>
            <a:r>
              <a:rPr lang="zh-TW" altLang="en-US" dirty="0" smtClean="0">
                <a:solidFill>
                  <a:srgbClr val="FFFFFF"/>
                </a:solidFill>
                <a:latin typeface="微軟正黑體" pitchFamily="34" charset="-120"/>
                <a:ea typeface="微軟正黑體" pitchFamily="34" charset="-120"/>
              </a:rPr>
              <a:t>使用</a:t>
            </a:r>
            <a:r>
              <a:rPr lang="en-US" altLang="zh-TW" dirty="0" smtClean="0">
                <a:solidFill>
                  <a:srgbClr val="FFFFFF"/>
                </a:solidFill>
                <a:latin typeface="微軟正黑體" pitchFamily="34" charset="-120"/>
                <a:ea typeface="微軟正黑體" pitchFamily="34" charset="-120"/>
              </a:rPr>
              <a:t>Ajax</a:t>
            </a: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443198"/>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Ajax</a:t>
            </a:r>
            <a:r>
              <a:rPr lang="zh-TW" altLang="en-US" dirty="0" smtClean="0">
                <a:latin typeface="微軟正黑體" pitchFamily="34" charset="-120"/>
                <a:ea typeface="微軟正黑體" pitchFamily="34" charset="-120"/>
              </a:rPr>
              <a:t>的建立與呼叫</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5974" y="228600"/>
            <a:ext cx="8701549" cy="862781"/>
          </a:xfrm>
        </p:spPr>
        <p:txBody>
          <a:bodyPr/>
          <a:lstStyle/>
          <a:p>
            <a:r>
              <a:rPr lang="en-US" altLang="zh-TW" dirty="0" smtClean="0">
                <a:latin typeface="微軟正黑體" pitchFamily="34" charset="-120"/>
                <a:ea typeface="微軟正黑體" pitchFamily="34" charset="-120"/>
              </a:rPr>
              <a:t>View</a:t>
            </a:r>
            <a:r>
              <a:rPr lang="zh-TW" altLang="en-US" dirty="0" smtClean="0">
                <a:latin typeface="微軟正黑體" pitchFamily="34" charset="-120"/>
                <a:ea typeface="微軟正黑體" pitchFamily="34" charset="-120"/>
              </a:rPr>
              <a:t>以</a:t>
            </a:r>
            <a:r>
              <a:rPr lang="en-US" altLang="zh-TW" dirty="0" smtClean="0">
                <a:latin typeface="微軟正黑體" pitchFamily="34" charset="-120"/>
                <a:ea typeface="微軟正黑體" pitchFamily="34" charset="-120"/>
              </a:rPr>
              <a:t>Ajax</a:t>
            </a:r>
            <a:r>
              <a:rPr lang="zh-TW" altLang="en-US" dirty="0" smtClean="0">
                <a:latin typeface="微軟正黑體" pitchFamily="34" charset="-120"/>
                <a:ea typeface="微軟正黑體" pitchFamily="34" charset="-120"/>
              </a:rPr>
              <a:t>呼叫</a:t>
            </a:r>
            <a:r>
              <a:rPr lang="en-US" altLang="zh-TW" dirty="0" smtClean="0">
                <a:latin typeface="微軟正黑體" pitchFamily="34" charset="-120"/>
                <a:ea typeface="微軟正黑體" pitchFamily="34" charset="-120"/>
              </a:rPr>
              <a:t>Action Method</a:t>
            </a:r>
            <a:endParaRPr lang="zh-TW" altLang="en-US" dirty="0"/>
          </a:p>
        </p:txBody>
      </p:sp>
      <p:sp>
        <p:nvSpPr>
          <p:cNvPr id="3" name="內容版面配置區 2"/>
          <p:cNvSpPr>
            <a:spLocks noGrp="1"/>
          </p:cNvSpPr>
          <p:nvPr>
            <p:ph idx="1"/>
          </p:nvPr>
        </p:nvSpPr>
        <p:spPr>
          <a:xfrm>
            <a:off x="381000" y="1412875"/>
            <a:ext cx="8382000" cy="443198"/>
          </a:xfrm>
        </p:spPr>
        <p:txBody>
          <a:bodyPr/>
          <a:lstStyle/>
          <a:p>
            <a:r>
              <a:rPr lang="zh-TW" altLang="en-US" dirty="0" smtClean="0">
                <a:latin typeface="微軟正黑體" pitchFamily="34" charset="-120"/>
                <a:ea typeface="微軟正黑體" pitchFamily="34" charset="-120"/>
              </a:rPr>
              <a:t>一般</a:t>
            </a:r>
            <a:r>
              <a:rPr lang="en-US" altLang="zh-TW" dirty="0" smtClean="0">
                <a:latin typeface="微軟正黑體" pitchFamily="34" charset="-120"/>
                <a:ea typeface="微軟正黑體" pitchFamily="34" charset="-120"/>
              </a:rPr>
              <a:t>Action Method</a:t>
            </a:r>
            <a:endParaRPr lang="zh-TW" altLang="en-US" dirty="0">
              <a:latin typeface="微軟正黑體" pitchFamily="34" charset="-120"/>
              <a:ea typeface="微軟正黑體" pitchFamily="34" charset="-120"/>
            </a:endParaRPr>
          </a:p>
        </p:txBody>
      </p:sp>
      <p:pic>
        <p:nvPicPr>
          <p:cNvPr id="4" name="Picture 2"/>
          <p:cNvPicPr>
            <a:picLocks noChangeAspect="1" noChangeArrowheads="1"/>
          </p:cNvPicPr>
          <p:nvPr/>
        </p:nvPicPr>
        <p:blipFill>
          <a:blip r:embed="rId2"/>
          <a:srcRect/>
          <a:stretch>
            <a:fillRect/>
          </a:stretch>
        </p:blipFill>
        <p:spPr bwMode="auto">
          <a:xfrm>
            <a:off x="649032" y="2234278"/>
            <a:ext cx="7587100" cy="3547090"/>
          </a:xfrm>
          <a:prstGeom prst="rect">
            <a:avLst/>
          </a:prstGeom>
          <a:noFill/>
          <a:ln w="9525">
            <a:noFill/>
            <a:miter lim="800000"/>
            <a:headEnd/>
            <a:tailEnd/>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View</a:t>
            </a:r>
            <a:r>
              <a:rPr lang="zh-TW" altLang="en-US" dirty="0" smtClean="0">
                <a:latin typeface="微軟正黑體" pitchFamily="34" charset="-120"/>
                <a:ea typeface="微軟正黑體" pitchFamily="34" charset="-120"/>
              </a:rPr>
              <a:t>中的</a:t>
            </a:r>
            <a:r>
              <a:rPr lang="en-US" altLang="zh-TW" dirty="0" smtClean="0">
                <a:latin typeface="微軟正黑體" pitchFamily="34" charset="-120"/>
                <a:ea typeface="微軟正黑體" pitchFamily="34" charset="-120"/>
              </a:rPr>
              <a:t>Ajax</a:t>
            </a:r>
            <a:r>
              <a:rPr lang="zh-TW" altLang="en-US" dirty="0" smtClean="0">
                <a:latin typeface="微軟正黑體" pitchFamily="34" charset="-120"/>
                <a:ea typeface="微軟正黑體" pitchFamily="34" charset="-120"/>
              </a:rPr>
              <a:t>呼叫語法</a:t>
            </a:r>
            <a:endParaRPr lang="zh-TW" altLang="en-US" dirty="0">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2"/>
          <a:srcRect/>
          <a:stretch>
            <a:fillRect/>
          </a:stretch>
        </p:blipFill>
        <p:spPr bwMode="auto">
          <a:xfrm>
            <a:off x="446087" y="1505975"/>
            <a:ext cx="8697913" cy="4318000"/>
          </a:xfrm>
          <a:prstGeom prst="rect">
            <a:avLst/>
          </a:prstGeom>
          <a:noFill/>
          <a:ln w="9525">
            <a:noFill/>
            <a:miter lim="800000"/>
            <a:headEnd/>
            <a:tailEnd/>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128" y="849085"/>
            <a:ext cx="6994362" cy="990600"/>
          </a:xfrm>
        </p:spPr>
        <p:txBody>
          <a:bodyPr/>
          <a:lstStyle/>
          <a:p>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運用</a:t>
            </a:r>
            <a:r>
              <a:rPr lang="en-US" altLang="zh-TW" dirty="0" smtClean="0">
                <a:latin typeface="微軟正黑體" pitchFamily="34" charset="-120"/>
                <a:ea typeface="微軟正黑體" pitchFamily="34" charset="-120"/>
              </a:rPr>
              <a:t>Ajax</a:t>
            </a:r>
            <a:r>
              <a:rPr lang="zh-TW" altLang="en-US" dirty="0" smtClean="0">
                <a:latin typeface="微軟正黑體" pitchFamily="34" charset="-120"/>
                <a:ea typeface="微軟正黑體" pitchFamily="34" charset="-120"/>
              </a:rPr>
              <a:t>程式</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a:t>
            </a:r>
            <a:r>
              <a:rPr lang="zh-TW" altLang="en-US" dirty="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8</a:t>
            </a:r>
            <a:endParaRPr lang="en-US" dirty="0">
              <a:latin typeface="微軟正黑體" pitchFamily="34" charset="-120"/>
              <a:ea typeface="微軟正黑體" pitchFamily="34" charset="-120"/>
            </a:endParaRPr>
          </a:p>
        </p:txBody>
      </p:sp>
      <p:sp>
        <p:nvSpPr>
          <p:cNvPr id="6" name="副標題 5"/>
          <p:cNvSpPr>
            <a:spLocks noGrp="1"/>
          </p:cNvSpPr>
          <p:nvPr>
            <p:ph type="subTitle" idx="1"/>
          </p:nvPr>
        </p:nvSpPr>
        <p:spPr/>
        <p:txBody>
          <a:bodyPr/>
          <a:lstStyle/>
          <a:p>
            <a:endParaRPr lang="zh-TW" altLang="en-US"/>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00062"/>
            <a:ext cx="8021475" cy="1022167"/>
          </a:xfrm>
        </p:spPr>
        <p:txBody>
          <a:bodyPr/>
          <a:lstStyle/>
          <a:p>
            <a:r>
              <a:rPr lang="zh-TW" altLang="en-US" dirty="0" smtClean="0">
                <a:solidFill>
                  <a:srgbClr val="FFFFFF"/>
                </a:solidFill>
                <a:latin typeface="微軟正黑體" pitchFamily="34" charset="-120"/>
                <a:ea typeface="微軟正黑體" pitchFamily="34" charset="-120"/>
              </a:rPr>
              <a:t>９。</a:t>
            </a:r>
            <a:r>
              <a:rPr lang="en-US" altLang="zh-TW" dirty="0" smtClean="0">
                <a:solidFill>
                  <a:srgbClr val="FFFFFF"/>
                </a:solidFill>
                <a:latin typeface="微軟正黑體" pitchFamily="34" charset="-120"/>
                <a:ea typeface="微軟正黑體" pitchFamily="34" charset="-120"/>
              </a:rPr>
              <a:t>Testing</a:t>
            </a:r>
            <a:r>
              <a:rPr lang="zh-TW" altLang="en-US" dirty="0" smtClean="0">
                <a:solidFill>
                  <a:srgbClr val="FFFFFF"/>
                </a:solidFill>
                <a:latin typeface="微軟正黑體" pitchFamily="34" charset="-120"/>
                <a:ea typeface="微軟正黑體" pitchFamily="34" charset="-120"/>
              </a:rPr>
              <a:t>測試</a:t>
            </a:r>
            <a:endParaRPr lang="en-US" altLang="zh-TW" dirty="0" smtClean="0">
              <a:solidFill>
                <a:srgbClr val="FFFFFF"/>
              </a:solidFill>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370012" y="1493654"/>
            <a:ext cx="6994950" cy="1384994"/>
          </a:xfrm>
        </p:spPr>
        <p:txBody>
          <a:bodyPr/>
          <a:lstStyle/>
          <a:p>
            <a:r>
              <a:rPr dirty="0" smtClean="0"/>
              <a:t>Discusses</a:t>
            </a:r>
            <a:endParaRPr lang="en-US" dirty="0"/>
          </a:p>
        </p:txBody>
      </p:sp>
      <p:sp>
        <p:nvSpPr>
          <p:cNvPr id="7" name="Content Placeholder 2"/>
          <p:cNvSpPr>
            <a:spLocks noGrp="1"/>
          </p:cNvSpPr>
          <p:nvPr/>
        </p:nvSpPr>
        <p:spPr>
          <a:xfrm>
            <a:off x="528608" y="2781911"/>
            <a:ext cx="8382000" cy="984885"/>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3"/>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3"/>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3"/>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微軟正黑體" pitchFamily="34" charset="-120"/>
                <a:ea typeface="微軟正黑體" pitchFamily="34" charset="-120"/>
              </a:rPr>
              <a:t>Unit Test vs. TDD</a:t>
            </a:r>
          </a:p>
          <a:p>
            <a:r>
              <a:rPr lang="en-US" altLang="zh-TW" dirty="0" smtClean="0">
                <a:latin typeface="微軟正黑體" pitchFamily="34" charset="-120"/>
                <a:ea typeface="微軟正黑體" pitchFamily="34" charset="-120"/>
              </a:rPr>
              <a:t>Test-driven development</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664797"/>
          </a:xfrm>
        </p:spPr>
        <p:txBody>
          <a:bodyPr/>
          <a:lstStyle/>
          <a:p>
            <a:r>
              <a:rPr lang="en-US" altLang="zh-TW" dirty="0" smtClean="0">
                <a:latin typeface="微軟正黑體" pitchFamily="34" charset="-120"/>
                <a:ea typeface="微軟正黑體" pitchFamily="34" charset="-120"/>
              </a:rPr>
              <a:t>Unit Test vs. TDD</a:t>
            </a:r>
            <a:endParaRPr lang="zh-TW" altLang="en-US" dirty="0"/>
          </a:p>
        </p:txBody>
      </p:sp>
      <p:sp>
        <p:nvSpPr>
          <p:cNvPr id="3" name="內容版面配置區 2"/>
          <p:cNvSpPr>
            <a:spLocks noGrp="1"/>
          </p:cNvSpPr>
          <p:nvPr>
            <p:ph idx="1"/>
          </p:nvPr>
        </p:nvSpPr>
        <p:spPr>
          <a:xfrm>
            <a:off x="381000" y="1412875"/>
            <a:ext cx="8382000" cy="984885"/>
          </a:xfrm>
        </p:spPr>
        <p:txBody>
          <a:bodyPr/>
          <a:lstStyle/>
          <a:p>
            <a:r>
              <a:rPr lang="en-US" altLang="zh-TW" dirty="0" smtClean="0">
                <a:latin typeface="微軟正黑體" pitchFamily="34" charset="-120"/>
                <a:ea typeface="微軟正黑體" pitchFamily="34" charset="-120"/>
              </a:rPr>
              <a:t>Unit Test</a:t>
            </a:r>
            <a:r>
              <a:rPr lang="zh-TW" altLang="en-US" dirty="0" smtClean="0">
                <a:latin typeface="微軟正黑體" pitchFamily="34" charset="-120"/>
                <a:ea typeface="微軟正黑體" pitchFamily="34" charset="-120"/>
              </a:rPr>
              <a:t>：先實作，再進行單元測試</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TDD</a:t>
            </a:r>
            <a:r>
              <a:rPr lang="zh-TW" altLang="en-US" dirty="0" smtClean="0">
                <a:latin typeface="微軟正黑體" pitchFamily="34" charset="-120"/>
                <a:ea typeface="微軟正黑體" pitchFamily="34" charset="-120"/>
              </a:rPr>
              <a:t>：先寫測試方法，再實作</a:t>
            </a:r>
            <a:endParaRPr lang="zh-TW" altLang="en-US" dirty="0">
              <a:latin typeface="微軟正黑體" pitchFamily="34" charset="-120"/>
              <a:ea typeface="微軟正黑體" pitchFamily="34" charset="-12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Test-driven development</a:t>
            </a:r>
            <a:r>
              <a:rPr lang="zh-TW" altLang="en-US" b="1" dirty="0" smtClean="0"/>
              <a:t>（</a:t>
            </a:r>
            <a:r>
              <a:rPr lang="en-US" altLang="zh-TW" b="1" dirty="0" smtClean="0"/>
              <a:t>TDD</a:t>
            </a:r>
            <a:r>
              <a:rPr lang="zh-TW" altLang="en-US" b="1" dirty="0" smtClean="0"/>
              <a:t>）</a:t>
            </a:r>
            <a:endParaRPr lang="en-US" altLang="zh-TW" b="1" dirty="0"/>
          </a:p>
        </p:txBody>
      </p:sp>
      <p:sp>
        <p:nvSpPr>
          <p:cNvPr id="3" name="內容版面配置區 2"/>
          <p:cNvSpPr>
            <a:spLocks noGrp="1"/>
          </p:cNvSpPr>
          <p:nvPr>
            <p:ph idx="1"/>
          </p:nvPr>
        </p:nvSpPr>
        <p:spPr>
          <a:xfrm>
            <a:off x="302623" y="1079925"/>
            <a:ext cx="8382000" cy="387798"/>
          </a:xfrm>
        </p:spPr>
        <p:txBody>
          <a:bodyPr/>
          <a:lstStyle/>
          <a:p>
            <a:r>
              <a:rPr lang="zh-TW" altLang="en-US" sz="2800" dirty="0" smtClean="0">
                <a:latin typeface="微軟正黑體" pitchFamily="34" charset="-120"/>
                <a:ea typeface="微軟正黑體" pitchFamily="34" charset="-120"/>
              </a:rPr>
              <a:t>測試驅動開發（圖出自Ｗ</a:t>
            </a:r>
            <a:r>
              <a:rPr lang="en-US" altLang="zh-TW" sz="2800" dirty="0" err="1" smtClean="0">
                <a:latin typeface="微軟正黑體" pitchFamily="34" charset="-120"/>
                <a:ea typeface="微軟正黑體" pitchFamily="34" charset="-120"/>
              </a:rPr>
              <a:t>ikiPedia</a:t>
            </a:r>
            <a:r>
              <a:rPr lang="zh-TW" altLang="en-US" sz="2800" dirty="0" smtClean="0">
                <a:latin typeface="微軟正黑體" pitchFamily="34" charset="-120"/>
                <a:ea typeface="微軟正黑體" pitchFamily="34" charset="-120"/>
              </a:rPr>
              <a:t>）</a:t>
            </a:r>
            <a:endParaRPr lang="en-US" altLang="zh-TW" sz="2800" dirty="0" smtClean="0">
              <a:latin typeface="微軟正黑體" pitchFamily="34" charset="-120"/>
              <a:ea typeface="微軟正黑體" pitchFamily="34" charset="-120"/>
            </a:endParaRPr>
          </a:p>
        </p:txBody>
      </p:sp>
      <p:pic>
        <p:nvPicPr>
          <p:cNvPr id="8194" name="Picture 2"/>
          <p:cNvPicPr>
            <a:picLocks noChangeAspect="1" noChangeArrowheads="1"/>
          </p:cNvPicPr>
          <p:nvPr/>
        </p:nvPicPr>
        <p:blipFill>
          <a:blip r:embed="rId2"/>
          <a:srcRect/>
          <a:stretch>
            <a:fillRect/>
          </a:stretch>
        </p:blipFill>
        <p:spPr bwMode="auto">
          <a:xfrm>
            <a:off x="1047751" y="1566863"/>
            <a:ext cx="7096124" cy="509092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677635"/>
            <a:ext cx="7800975" cy="990600"/>
          </a:xfrm>
        </p:spPr>
        <p:txBody>
          <a:bodyPr/>
          <a:lstStyle/>
          <a:p>
            <a:r>
              <a:rPr lang="zh-TW" altLang="en-US" dirty="0" smtClean="0">
                <a:latin typeface="微軟正黑體" pitchFamily="34" charset="-120"/>
                <a:ea typeface="微軟正黑體" pitchFamily="34" charset="-120"/>
              </a:rPr>
              <a:t>在</a:t>
            </a:r>
            <a:r>
              <a:rPr lang="en-US" altLang="zh-TW" dirty="0" smtClean="0">
                <a:latin typeface="微軟正黑體" pitchFamily="34" charset="-120"/>
                <a:ea typeface="微軟正黑體" pitchFamily="34" charset="-120"/>
              </a:rPr>
              <a:t>Visual Studio</a:t>
            </a:r>
            <a:r>
              <a:rPr lang="zh-TW" altLang="en-US" dirty="0" smtClean="0">
                <a:latin typeface="微軟正黑體" pitchFamily="34" charset="-120"/>
                <a:ea typeface="微軟正黑體" pitchFamily="34" charset="-120"/>
              </a:rPr>
              <a:t>建立測試</a:t>
            </a:r>
            <a:endParaRPr lang="en-US" dirty="0">
              <a:latin typeface="微軟正黑體" pitchFamily="34" charset="-120"/>
              <a:ea typeface="微軟正黑體" pitchFamily="34" charset="-120"/>
            </a:endParaRPr>
          </a:p>
        </p:txBody>
      </p:sp>
      <p:sp>
        <p:nvSpPr>
          <p:cNvPr id="4" name="Text Placeholder 3"/>
          <p:cNvSpPr>
            <a:spLocks noGrp="1"/>
          </p:cNvSpPr>
          <p:nvPr>
            <p:ph type="body" sz="quarter" idx="10"/>
          </p:nvPr>
        </p:nvSpPr>
        <p:spPr>
          <a:xfrm>
            <a:off x="1056508" y="1944188"/>
            <a:ext cx="5487991" cy="1384994"/>
          </a:xfrm>
        </p:spPr>
        <p:txBody>
          <a:bodyPr/>
          <a:lstStyle/>
          <a:p>
            <a:r>
              <a:rPr lang="en-US" dirty="0" smtClean="0">
                <a:latin typeface="微軟正黑體" pitchFamily="34" charset="-120"/>
                <a:ea typeface="微軟正黑體" pitchFamily="34" charset="-120"/>
              </a:rPr>
              <a:t>Demo</a:t>
            </a:r>
            <a:r>
              <a:rPr lang="zh-TW" altLang="en-US" dirty="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9</a:t>
            </a:r>
            <a:endParaRPr lang="en-US" dirty="0">
              <a:latin typeface="微軟正黑體" pitchFamily="34" charset="-120"/>
              <a:ea typeface="微軟正黑體" pitchFamily="34" charset="-120"/>
            </a:endParaRPr>
          </a:p>
        </p:txBody>
      </p:sp>
      <p:sp>
        <p:nvSpPr>
          <p:cNvPr id="5" name="副標題 4"/>
          <p:cNvSpPr>
            <a:spLocks noGrp="1"/>
          </p:cNvSpPr>
          <p:nvPr>
            <p:ph type="subTitle" idx="1"/>
          </p:nvPr>
        </p:nvSpPr>
        <p:spPr>
          <a:xfrm>
            <a:off x="1082629" y="3513910"/>
            <a:ext cx="6128068" cy="1306284"/>
          </a:xfrm>
        </p:spPr>
        <p:txBody>
          <a:bodyPr/>
          <a:lstStyle/>
          <a:p>
            <a:pPr marL="514350" indent="-514350">
              <a:buFont typeface="Arial" pitchFamily="34" charset="0"/>
              <a:buChar char="•"/>
            </a:pPr>
            <a:r>
              <a:rPr lang="en-US" altLang="zh-TW" dirty="0" smtClean="0">
                <a:latin typeface="微軟正黑體" pitchFamily="34" charset="-120"/>
                <a:ea typeface="微軟正黑體" pitchFamily="34" charset="-120"/>
              </a:rPr>
              <a:t>Unit Test vs. TDD</a:t>
            </a:r>
            <a:r>
              <a:rPr lang="zh-TW" altLang="en-US" dirty="0" smtClean="0">
                <a:latin typeface="微軟正黑體" pitchFamily="34" charset="-120"/>
                <a:ea typeface="微軟正黑體" pitchFamily="34" charset="-120"/>
              </a:rPr>
              <a:t>測試</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398963" y="56388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Calibri" pitchFamily="34" charset="0"/>
                <a:cs typeface="Arial" charset="0"/>
              </a:rPr>
              <a:t>© </a:t>
            </a:r>
            <a:r>
              <a:rPr lang="en-US" sz="700" dirty="0" smtClean="0">
                <a:latin typeface="Calibri" pitchFamily="34" charset="0"/>
                <a:cs typeface="Arial" charset="0"/>
              </a:rPr>
              <a:t>2008 Microsoft </a:t>
            </a:r>
            <a:r>
              <a:rPr lang="en-US" sz="7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latin typeface="Calibri" pitchFamily="34" charset="0"/>
                <a:cs typeface="Arial" charset="0"/>
              </a:rPr>
              <a:t>MICROSOFT </a:t>
            </a:r>
            <a:r>
              <a:rPr lang="en-US" sz="7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示意圖</a:t>
            </a:r>
            <a:endParaRPr lang="zh-TW" altLang="en-US" dirty="0">
              <a:latin typeface="微軟正黑體" pitchFamily="34" charset="-120"/>
              <a:ea typeface="微軟正黑體" pitchFamily="34" charset="-120"/>
            </a:endParaRPr>
          </a:p>
        </p:txBody>
      </p:sp>
      <p:pic>
        <p:nvPicPr>
          <p:cNvPr id="4" name="Picture 2"/>
          <p:cNvPicPr>
            <a:picLocks noChangeAspect="1" noChangeArrowheads="1"/>
          </p:cNvPicPr>
          <p:nvPr/>
        </p:nvPicPr>
        <p:blipFill>
          <a:blip r:embed="rId2"/>
          <a:srcRect/>
          <a:stretch>
            <a:fillRect/>
          </a:stretch>
        </p:blipFill>
        <p:spPr bwMode="auto">
          <a:xfrm>
            <a:off x="1547812" y="1281111"/>
            <a:ext cx="5595938" cy="4723177"/>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664797"/>
          </a:xfrm>
        </p:spPr>
        <p:txBody>
          <a:bodyPr/>
          <a:lstStyle/>
          <a:p>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定位</a:t>
            </a:r>
            <a:endParaRPr lang="zh-TW" altLang="en-US" dirty="0"/>
          </a:p>
        </p:txBody>
      </p:sp>
      <p:sp>
        <p:nvSpPr>
          <p:cNvPr id="3" name="內容版面配置區 2"/>
          <p:cNvSpPr>
            <a:spLocks noGrp="1"/>
          </p:cNvSpPr>
          <p:nvPr>
            <p:ph idx="1"/>
          </p:nvPr>
        </p:nvSpPr>
        <p:spPr>
          <a:xfrm>
            <a:off x="381000" y="1041387"/>
            <a:ext cx="8382000" cy="1969770"/>
          </a:xfrm>
        </p:spPr>
        <p:txBody>
          <a:bodyPr/>
          <a:lstStyle/>
          <a:p>
            <a:r>
              <a:rPr lang="en-US" altLang="zh-TW" dirty="0" smtClean="0">
                <a:solidFill>
                  <a:srgbClr val="FFFF00"/>
                </a:solidFill>
                <a:latin typeface="微軟正黑體" pitchFamily="34" charset="-120"/>
                <a:ea typeface="微軟正黑體" pitchFamily="34" charset="-120"/>
              </a:rPr>
              <a:t>The MVC framework does not replace the Web Forms model.</a:t>
            </a:r>
          </a:p>
          <a:p>
            <a:r>
              <a:rPr lang="en-US" altLang="zh-TW" dirty="0" smtClean="0">
                <a:latin typeface="微軟正黑體" pitchFamily="34" charset="-120"/>
                <a:ea typeface="微軟正黑體" pitchFamily="34" charset="-120"/>
              </a:rPr>
              <a:t>ASP.NET Web Form</a:t>
            </a:r>
            <a:r>
              <a:rPr lang="zh-TW" altLang="en-US" dirty="0" smtClean="0">
                <a:latin typeface="微軟正黑體" pitchFamily="34" charset="-120"/>
                <a:ea typeface="微軟正黑體" pitchFamily="34" charset="-120"/>
              </a:rPr>
              <a:t>以外多一個選擇</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使用現有的</a:t>
            </a:r>
            <a:r>
              <a:rPr lang="en-US" altLang="zh-TW" dirty="0" smtClean="0">
                <a:latin typeface="微軟正黑體" pitchFamily="34" charset="-120"/>
                <a:ea typeface="微軟正黑體" pitchFamily="34" charset="-120"/>
              </a:rPr>
              <a:t>ASP.NET</a:t>
            </a:r>
            <a:r>
              <a:rPr lang="zh-TW" altLang="en-US" dirty="0" smtClean="0">
                <a:latin typeface="微軟正黑體" pitchFamily="34" charset="-120"/>
                <a:ea typeface="微軟正黑體" pitchFamily="34" charset="-120"/>
              </a:rPr>
              <a:t>基礎架構</a:t>
            </a:r>
            <a:endParaRPr lang="en-US" altLang="zh-TW" dirty="0" smtClean="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756946" cy="664797"/>
          </a:xfrm>
        </p:spPr>
        <p:txBody>
          <a:bodyPr/>
          <a:lstStyle/>
          <a:p>
            <a:r>
              <a:rPr lang="en-US" altLang="zh-TW" dirty="0" smtClean="0">
                <a:latin typeface="微軟正黑體" pitchFamily="34" charset="-120"/>
                <a:ea typeface="微軟正黑體" pitchFamily="34" charset="-120"/>
              </a:rPr>
              <a:t>ASP.NET</a:t>
            </a:r>
            <a:r>
              <a:rPr lang="zh-TW" altLang="en-US" dirty="0" smtClean="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既有基礎心</a:t>
            </a:r>
            <a:endParaRPr lang="zh-TW" altLang="en-US" dirty="0"/>
          </a:p>
        </p:txBody>
      </p:sp>
      <p:sp>
        <p:nvSpPr>
          <p:cNvPr id="3" name="內容版面配置區 2"/>
          <p:cNvSpPr>
            <a:spLocks noGrp="1"/>
          </p:cNvSpPr>
          <p:nvPr>
            <p:ph idx="1"/>
          </p:nvPr>
        </p:nvSpPr>
        <p:spPr>
          <a:xfrm>
            <a:off x="381000" y="1412875"/>
            <a:ext cx="8382000" cy="4678204"/>
          </a:xfrm>
        </p:spPr>
        <p:txBody>
          <a:bodyPr/>
          <a:lstStyle/>
          <a:p>
            <a:r>
              <a:rPr lang="en-US" altLang="zh-TW" dirty="0" smtClean="0">
                <a:latin typeface="微軟正黑體" pitchFamily="34" charset="-120"/>
                <a:ea typeface="微軟正黑體" pitchFamily="34" charset="-120"/>
              </a:rPr>
              <a:t>Forms authentication</a:t>
            </a:r>
          </a:p>
          <a:p>
            <a:r>
              <a:rPr lang="en-US" altLang="zh-TW" dirty="0" smtClean="0">
                <a:latin typeface="微軟正黑體" pitchFamily="34" charset="-120"/>
                <a:ea typeface="微軟正黑體" pitchFamily="34" charset="-120"/>
              </a:rPr>
              <a:t>Windows authentication</a:t>
            </a:r>
          </a:p>
          <a:p>
            <a:r>
              <a:rPr lang="en-US" altLang="zh-TW" dirty="0" smtClean="0">
                <a:latin typeface="微軟正黑體" pitchFamily="34" charset="-120"/>
                <a:ea typeface="微軟正黑體" pitchFamily="34" charset="-120"/>
              </a:rPr>
              <a:t>URL authorization</a:t>
            </a:r>
          </a:p>
          <a:p>
            <a:r>
              <a:rPr lang="en-US" altLang="zh-TW" dirty="0" smtClean="0">
                <a:latin typeface="微軟正黑體" pitchFamily="34" charset="-120"/>
                <a:ea typeface="微軟正黑體" pitchFamily="34" charset="-120"/>
              </a:rPr>
              <a:t>Membership</a:t>
            </a:r>
            <a:r>
              <a:rPr lang="zh-TW" altLang="en-US" dirty="0" smtClean="0">
                <a:latin typeface="微軟正黑體" pitchFamily="34" charset="-120"/>
                <a:ea typeface="微軟正黑體" pitchFamily="34" charset="-120"/>
              </a:rPr>
              <a:t>、</a:t>
            </a:r>
            <a:r>
              <a:rPr lang="en-US" altLang="zh-TW" dirty="0" smtClean="0">
                <a:latin typeface="微軟正黑體" pitchFamily="34" charset="-120"/>
                <a:ea typeface="微軟正黑體" pitchFamily="34" charset="-120"/>
              </a:rPr>
              <a:t>Roles</a:t>
            </a:r>
          </a:p>
          <a:p>
            <a:r>
              <a:rPr lang="en-US" altLang="zh-TW" dirty="0" smtClean="0">
                <a:latin typeface="微軟正黑體" pitchFamily="34" charset="-120"/>
                <a:ea typeface="微軟正黑體" pitchFamily="34" charset="-120"/>
              </a:rPr>
              <a:t>Output</a:t>
            </a:r>
            <a:r>
              <a:rPr lang="zh-TW" altLang="en-US" dirty="0" smtClean="0">
                <a:latin typeface="微軟正黑體" pitchFamily="34" charset="-120"/>
                <a:ea typeface="微軟正黑體" pitchFamily="34" charset="-120"/>
              </a:rPr>
              <a:t>與</a:t>
            </a:r>
            <a:r>
              <a:rPr lang="en-US" altLang="zh-TW" dirty="0" smtClean="0">
                <a:latin typeface="微軟正黑體" pitchFamily="34" charset="-120"/>
                <a:ea typeface="微軟正黑體" pitchFamily="34" charset="-120"/>
              </a:rPr>
              <a:t>Data Caching</a:t>
            </a:r>
          </a:p>
          <a:p>
            <a:r>
              <a:rPr lang="en-US" altLang="zh-TW" dirty="0" smtClean="0">
                <a:latin typeface="微軟正黑體" pitchFamily="34" charset="-120"/>
                <a:ea typeface="微軟正黑體" pitchFamily="34" charset="-120"/>
              </a:rPr>
              <a:t>Session</a:t>
            </a:r>
            <a:r>
              <a:rPr lang="zh-TW" altLang="en-US" dirty="0" smtClean="0">
                <a:latin typeface="微軟正黑體" pitchFamily="34" charset="-120"/>
                <a:ea typeface="微軟正黑體" pitchFamily="34" charset="-120"/>
              </a:rPr>
              <a:t>與</a:t>
            </a:r>
            <a:r>
              <a:rPr lang="en-US" altLang="zh-TW" dirty="0" smtClean="0">
                <a:latin typeface="微軟正黑體" pitchFamily="34" charset="-120"/>
                <a:ea typeface="微軟正黑體" pitchFamily="34" charset="-120"/>
              </a:rPr>
              <a:t>Profile State Management</a:t>
            </a:r>
          </a:p>
          <a:p>
            <a:r>
              <a:rPr lang="en-US" altLang="zh-TW" dirty="0" smtClean="0">
                <a:latin typeface="微軟正黑體" pitchFamily="34" charset="-120"/>
                <a:ea typeface="微軟正黑體" pitchFamily="34" charset="-120"/>
              </a:rPr>
              <a:t>Health Monitoring</a:t>
            </a:r>
          </a:p>
          <a:p>
            <a:r>
              <a:rPr lang="en-US" altLang="zh-TW" dirty="0" smtClean="0">
                <a:latin typeface="微軟正黑體" pitchFamily="34" charset="-120"/>
                <a:ea typeface="微軟正黑體" pitchFamily="34" charset="-120"/>
              </a:rPr>
              <a:t>Configuration System</a:t>
            </a:r>
            <a:r>
              <a:rPr lang="zh-TW" altLang="en-US" dirty="0" smtClean="0">
                <a:latin typeface="微軟正黑體" pitchFamily="34" charset="-120"/>
                <a:ea typeface="微軟正黑體" pitchFamily="34" charset="-120"/>
              </a:rPr>
              <a:t>及</a:t>
            </a:r>
            <a:r>
              <a:rPr lang="en-US" altLang="zh-TW" dirty="0" smtClean="0">
                <a:latin typeface="微軟正黑體" pitchFamily="34" charset="-120"/>
                <a:ea typeface="微軟正黑體" pitchFamily="34" charset="-120"/>
              </a:rPr>
              <a:t>Provider Architecture</a:t>
            </a:r>
            <a:endParaRPr lang="zh-TW" altLang="en-US" dirty="0">
              <a:latin typeface="微軟正黑體" pitchFamily="34" charset="-120"/>
              <a:ea typeface="微軟正黑體" pitchFamily="34" charset="-12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1329595"/>
          </a:xfrm>
        </p:spPr>
        <p:txBody>
          <a:bodyPr/>
          <a:lstStyle/>
          <a:p>
            <a:r>
              <a:rPr lang="en-US" altLang="zh-TW" dirty="0" err="1" smtClean="0">
                <a:latin typeface="微軟正黑體" pitchFamily="34" charset="-120"/>
                <a:ea typeface="微軟正黑體" pitchFamily="34" charset="-120"/>
              </a:rPr>
              <a:t>WebForm</a:t>
            </a:r>
            <a:r>
              <a:rPr lang="en-US" altLang="zh-TW" dirty="0" smtClean="0">
                <a:latin typeface="微軟正黑體" pitchFamily="34" charset="-120"/>
                <a:ea typeface="微軟正黑體" pitchFamily="34" charset="-120"/>
              </a:rPr>
              <a:t> vs. ASP.NET MVC</a:t>
            </a:r>
            <a:r>
              <a:rPr lang="zh-TW" altLang="en-US" dirty="0" smtClean="0">
                <a:latin typeface="微軟正黑體" pitchFamily="34" charset="-120"/>
                <a:ea typeface="微軟正黑體" pitchFamily="34" charset="-120"/>
              </a:rPr>
              <a:t>優點比較</a:t>
            </a:r>
            <a:endParaRPr lang="en-US" altLang="zh-TW" dirty="0" smtClean="0">
              <a:latin typeface="微軟正黑體" pitchFamily="34" charset="-120"/>
              <a:ea typeface="微軟正黑體" pitchFamily="34" charset="-120"/>
            </a:endParaRPr>
          </a:p>
        </p:txBody>
      </p:sp>
      <p:sp>
        <p:nvSpPr>
          <p:cNvPr id="3" name="內容版面配置區 2"/>
          <p:cNvSpPr>
            <a:spLocks noGrp="1"/>
          </p:cNvSpPr>
          <p:nvPr>
            <p:ph idx="1"/>
          </p:nvPr>
        </p:nvSpPr>
        <p:spPr>
          <a:xfrm>
            <a:off x="381000" y="1512891"/>
            <a:ext cx="8382000" cy="3594830"/>
          </a:xfrm>
        </p:spPr>
        <p:txBody>
          <a:bodyPr/>
          <a:lstStyle/>
          <a:p>
            <a:pPr>
              <a:buNone/>
            </a:pPr>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的優點與利益：</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以</a:t>
            </a:r>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開發的</a:t>
            </a:r>
            <a:r>
              <a:rPr lang="en-US" altLang="zh-TW" dirty="0" smtClean="0">
                <a:latin typeface="微軟正黑體" pitchFamily="34" charset="-120"/>
                <a:ea typeface="微軟正黑體" pitchFamily="34" charset="-120"/>
              </a:rPr>
              <a:t>Web</a:t>
            </a:r>
            <a:r>
              <a:rPr lang="zh-TW" altLang="en-US" dirty="0" smtClean="0">
                <a:latin typeface="微軟正黑體" pitchFamily="34" charset="-120"/>
                <a:ea typeface="微軟正黑體" pitchFamily="34" charset="-120"/>
              </a:rPr>
              <a:t>在維護上較為容易</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可完全掌控網頁細部運作及高度客製化</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ASP.NET MVC</a:t>
            </a:r>
            <a:r>
              <a:rPr lang="zh-TW" altLang="en-US" dirty="0" smtClean="0">
                <a:latin typeface="微軟正黑體" pitchFamily="34" charset="-120"/>
                <a:ea typeface="微軟正黑體" pitchFamily="34" charset="-120"/>
              </a:rPr>
              <a:t>可整合運用</a:t>
            </a:r>
            <a:r>
              <a:rPr lang="en-US" altLang="zh-TW" dirty="0" smtClean="0">
                <a:latin typeface="微軟正黑體" pitchFamily="34" charset="-120"/>
                <a:ea typeface="微軟正黑體" pitchFamily="34" charset="-120"/>
              </a:rPr>
              <a:t>ASP.NET</a:t>
            </a:r>
            <a:r>
              <a:rPr lang="zh-TW" altLang="en-US" dirty="0" smtClean="0">
                <a:latin typeface="微軟正黑體" pitchFamily="34" charset="-120"/>
                <a:ea typeface="微軟正黑體" pitchFamily="34" charset="-120"/>
              </a:rPr>
              <a:t>核心功能</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設計樣式有助於增進團隊協同開發</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開發模式讓測試驅動式開發式或單元測式變得容易</a:t>
            </a:r>
            <a:endParaRPr lang="zh-TW" altLang="en-US" dirty="0">
              <a:latin typeface="微軟正黑體" pitchFamily="34" charset="-120"/>
              <a:ea typeface="微軟正黑體" pitchFamily="34" charset="-12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054" y="228600"/>
            <a:ext cx="8375946" cy="664797"/>
          </a:xfrm>
        </p:spPr>
        <p:txBody>
          <a:bodyPr/>
          <a:lstStyle/>
          <a:p>
            <a:r>
              <a:rPr lang="en-US" altLang="zh-TW" dirty="0" smtClean="0">
                <a:latin typeface="微軟正黑體" pitchFamily="34" charset="-120"/>
                <a:ea typeface="微軟正黑體" pitchFamily="34" charset="-120"/>
              </a:rPr>
              <a:t>ASP.NET Web Form</a:t>
            </a:r>
            <a:r>
              <a:rPr lang="zh-TW" altLang="en-US" dirty="0" smtClean="0">
                <a:latin typeface="微軟正黑體" pitchFamily="34" charset="-120"/>
                <a:ea typeface="微軟正黑體" pitchFamily="34" charset="-120"/>
              </a:rPr>
              <a:t>使用時機</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381000" y="1198555"/>
            <a:ext cx="8382000" cy="5170646"/>
          </a:xfrm>
        </p:spPr>
        <p:txBody>
          <a:bodyPr/>
          <a:lstStyle/>
          <a:p>
            <a:r>
              <a:rPr lang="zh-TW" altLang="en-US" dirty="0" smtClean="0">
                <a:latin typeface="微軟正黑體" pitchFamily="34" charset="-120"/>
                <a:ea typeface="微軟正黑體" pitchFamily="34" charset="-120"/>
              </a:rPr>
              <a:t>對你而言，快速建立網站與完成專案工作，其重要性遠大於對網站技術細節的控制力。</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 喜歡</a:t>
            </a:r>
            <a:r>
              <a:rPr lang="en-US" altLang="zh-TW" dirty="0" smtClean="0">
                <a:latin typeface="微軟正黑體" pitchFamily="34" charset="-120"/>
                <a:ea typeface="微軟正黑體" pitchFamily="34" charset="-120"/>
              </a:rPr>
              <a:t>ASP.NET</a:t>
            </a:r>
            <a:r>
              <a:rPr lang="zh-TW" altLang="en-US" dirty="0" smtClean="0">
                <a:latin typeface="微軟正黑體" pitchFamily="34" charset="-120"/>
                <a:ea typeface="微軟正黑體" pitchFamily="34" charset="-120"/>
              </a:rPr>
              <a:t>豐富控制項所帶來的快速建置能力，以及控制項隱藏底層技術複雜度與抽象化運作，讓您專注於工作的本身，而非繁瑣的程式運作細節。</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對於</a:t>
            </a:r>
            <a:r>
              <a:rPr lang="en-US" altLang="zh-TW" dirty="0" smtClean="0">
                <a:latin typeface="微軟正黑體" pitchFamily="34" charset="-120"/>
                <a:ea typeface="微軟正黑體" pitchFamily="34" charset="-120"/>
              </a:rPr>
              <a:t>Code-Behind</a:t>
            </a:r>
            <a:r>
              <a:rPr lang="zh-TW" altLang="en-US" dirty="0" smtClean="0">
                <a:latin typeface="微軟正黑體" pitchFamily="34" charset="-120"/>
                <a:ea typeface="微軟正黑體" pitchFamily="34" charset="-120"/>
              </a:rPr>
              <a:t>程式寫作的喜好，大過於</a:t>
            </a:r>
            <a:r>
              <a:rPr lang="en-US" altLang="zh-TW" dirty="0" smtClean="0">
                <a:latin typeface="微軟正黑體" pitchFamily="34" charset="-120"/>
                <a:ea typeface="微軟正黑體" pitchFamily="34" charset="-120"/>
              </a:rPr>
              <a:t>inline Code</a:t>
            </a:r>
            <a:r>
              <a:rPr lang="zh-TW" altLang="en-US" dirty="0" smtClean="0">
                <a:latin typeface="微軟正黑體" pitchFamily="34" charset="-120"/>
                <a:ea typeface="微軟正黑體" pitchFamily="34" charset="-120"/>
              </a:rPr>
              <a:t>，甚至是想盡量避免</a:t>
            </a:r>
            <a:r>
              <a:rPr lang="en-US" altLang="zh-TW" dirty="0" smtClean="0">
                <a:latin typeface="微軟正黑體" pitchFamily="34" charset="-120"/>
                <a:ea typeface="微軟正黑體" pitchFamily="34" charset="-120"/>
              </a:rPr>
              <a:t>inline Code</a:t>
            </a:r>
            <a:r>
              <a:rPr lang="zh-TW" altLang="en-US" dirty="0" smtClean="0">
                <a:latin typeface="微軟正黑體" pitchFamily="34" charset="-120"/>
                <a:ea typeface="微軟正黑體" pitchFamily="34" charset="-120"/>
              </a:rPr>
              <a:t>的寫作模式。</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對於設計樣式的開發模式不感興趣，甚至是對</a:t>
            </a:r>
            <a:r>
              <a:rPr lang="en-US" altLang="zh-TW" dirty="0" smtClean="0">
                <a:latin typeface="微軟正黑體" pitchFamily="34" charset="-120"/>
                <a:ea typeface="微軟正黑體" pitchFamily="34" charset="-120"/>
              </a:rPr>
              <a:t>MVC</a:t>
            </a:r>
            <a:r>
              <a:rPr lang="zh-TW" altLang="en-US" dirty="0" smtClean="0">
                <a:latin typeface="微軟正黑體" pitchFamily="34" charset="-120"/>
                <a:ea typeface="微軟正黑體" pitchFamily="34" charset="-120"/>
              </a:rPr>
              <a:t>設計樣式根本熟悉，也不想了解太多</a:t>
            </a:r>
            <a:endParaRPr lang="zh-TW" altLang="en-US" dirty="0">
              <a:latin typeface="微軟正黑體" pitchFamily="34" charset="-120"/>
              <a:ea typeface="微軟正黑體" pitchFamily="34" charset="-120"/>
            </a:endParaRPr>
          </a:p>
        </p:txBody>
      </p:sp>
    </p:spTree>
  </p:cSld>
  <p:clrMapOvr>
    <a:masterClrMapping/>
  </p:clrMapOvr>
  <p:transition>
    <p:fade/>
  </p:transition>
</p:sld>
</file>

<file path=ppt/theme/theme1.xml><?xml version="1.0" encoding="utf-8"?>
<a:theme xmlns:a="http://schemas.openxmlformats.org/drawingml/2006/main" name="TechEd2008_Dev_4-3">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TechEd2008_Dev_4-3</Template>
  <TotalTime>24628</TotalTime>
  <Words>3496</Words>
  <Application>Microsoft Office PowerPoint</Application>
  <PresentationFormat>如螢幕大小 (4:3)</PresentationFormat>
  <Paragraphs>331</Paragraphs>
  <Slides>49</Slides>
  <Notes>22</Notes>
  <HiddenSlides>0</HiddenSlides>
  <MMClips>0</MMClips>
  <ScaleCrop>false</ScaleCrop>
  <HeadingPairs>
    <vt:vector size="4" baseType="variant">
      <vt:variant>
        <vt:lpstr>佈景主題</vt:lpstr>
      </vt:variant>
      <vt:variant>
        <vt:i4>1</vt:i4>
      </vt:variant>
      <vt:variant>
        <vt:lpstr>投影片標題</vt:lpstr>
      </vt:variant>
      <vt:variant>
        <vt:i4>49</vt:i4>
      </vt:variant>
    </vt:vector>
  </HeadingPairs>
  <TitlesOfParts>
    <vt:vector size="50" baseType="lpstr">
      <vt:lpstr>TechEd2008_Dev_4-3</vt:lpstr>
      <vt:lpstr>以ASP.NET MVC 建立高擴展性之Web應用程式</vt:lpstr>
      <vt:lpstr>Agenda</vt:lpstr>
      <vt:lpstr>１。ASP.NET MVC架構概觀</vt:lpstr>
      <vt:lpstr>Model-View-Controller</vt:lpstr>
      <vt:lpstr>MVC示意圖</vt:lpstr>
      <vt:lpstr>ASP.NET MVC定位</vt:lpstr>
      <vt:lpstr>ASP.NET MVC既有基礎心</vt:lpstr>
      <vt:lpstr>WebForm vs. ASP.NET MVC優點比較</vt:lpstr>
      <vt:lpstr>ASP.NET Web Form使用時機</vt:lpstr>
      <vt:lpstr>ASP.NET MVC使用時機</vt:lpstr>
      <vt:lpstr>VS 2008中的ASP.NET MVC</vt:lpstr>
      <vt:lpstr>２。ASP.NET MVC Routing</vt:lpstr>
      <vt:lpstr>ASP.NET MVC Routing概觀</vt:lpstr>
      <vt:lpstr>定義Routing路由</vt:lpstr>
      <vt:lpstr>ASP.NET MVC的Routing</vt:lpstr>
      <vt:lpstr>３。Controller</vt:lpstr>
      <vt:lpstr>Controller功用</vt:lpstr>
      <vt:lpstr>Action Method功用</vt:lpstr>
      <vt:lpstr>ActionResult Type回傳型別</vt:lpstr>
      <vt:lpstr>Controller &amp; Action Method</vt:lpstr>
      <vt:lpstr>４。View</vt:lpstr>
      <vt:lpstr>ASP.NET MVC Framework</vt:lpstr>
      <vt:lpstr>View Pages</vt:lpstr>
      <vt:lpstr>Master-Page View</vt:lpstr>
      <vt:lpstr>Partial Views – User Controls</vt:lpstr>
      <vt:lpstr>在Controller與View之間傳送資料</vt:lpstr>
      <vt:lpstr>HTML Helper</vt:lpstr>
      <vt:lpstr>View的建立</vt:lpstr>
      <vt:lpstr>５。Model</vt:lpstr>
      <vt:lpstr>Model的功用</vt:lpstr>
      <vt:lpstr>存取Entity Framework資料 </vt:lpstr>
      <vt:lpstr>Controller呼叫Model資料</vt:lpstr>
      <vt:lpstr>View繫結顯示Model資料</vt:lpstr>
      <vt:lpstr>在ASP.NET MVC中存取EF</vt:lpstr>
      <vt:lpstr>６。Action Filtering、安全性</vt:lpstr>
      <vt:lpstr>Action Filtering</vt:lpstr>
      <vt:lpstr>Ａction Filtering</vt:lpstr>
      <vt:lpstr>7。Validation驗證</vt:lpstr>
      <vt:lpstr>Input輸入資料的驗證</vt:lpstr>
      <vt:lpstr>MVC中的資料驗證</vt:lpstr>
      <vt:lpstr>8。ASP.NET MVC使用Ajax</vt:lpstr>
      <vt:lpstr>View以Ajax呼叫Action Method</vt:lpstr>
      <vt:lpstr>View中的Ajax呼叫語法</vt:lpstr>
      <vt:lpstr>MVC運用Ajax程式</vt:lpstr>
      <vt:lpstr>９。Testing測試</vt:lpstr>
      <vt:lpstr>Unit Test vs. TDD</vt:lpstr>
      <vt:lpstr>Test-driven development（TDD）</vt:lpstr>
      <vt:lpstr>在Visual Studio建立測試</vt:lpstr>
      <vt:lpstr>投影片 49</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以ASP.NET MVC建立高擴展性之Web應用程式</dc:title>
  <dc:subject>以ASP.NET MVC建立高擴展性之Web應用程式</dc:subject>
  <dc:creator>聖殿祭司　奚江華</dc:creator>
  <cp:lastModifiedBy>skymax</cp:lastModifiedBy>
  <cp:revision>186</cp:revision>
  <dcterms:created xsi:type="dcterms:W3CDTF">2008-04-14T18:31:16Z</dcterms:created>
  <dcterms:modified xsi:type="dcterms:W3CDTF">2009-12-02T09:40:25Z</dcterms:modified>
</cp:coreProperties>
</file>