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75" r:id="rId3"/>
    <p:sldId id="271" r:id="rId4"/>
    <p:sldId id="272" r:id="rId5"/>
    <p:sldId id="273" r:id="rId6"/>
    <p:sldId id="278" r:id="rId7"/>
    <p:sldId id="269" r:id="rId8"/>
    <p:sldId id="257" r:id="rId9"/>
    <p:sldId id="279" r:id="rId10"/>
    <p:sldId id="258" r:id="rId11"/>
    <p:sldId id="259" r:id="rId12"/>
    <p:sldId id="270" r:id="rId13"/>
    <p:sldId id="280" r:id="rId14"/>
    <p:sldId id="277" r:id="rId15"/>
    <p:sldId id="276" r:id="rId16"/>
    <p:sldId id="263" r:id="rId17"/>
    <p:sldId id="264" r:id="rId18"/>
    <p:sldId id="268" r:id="rId19"/>
    <p:sldId id="267" r:id="rId20"/>
    <p:sldId id="265" r:id="rId21"/>
    <p:sldId id="26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29"/>
    <p:restoredTop sz="79688"/>
  </p:normalViewPr>
  <p:slideViewPr>
    <p:cSldViewPr snapToGrid="0">
      <p:cViewPr>
        <p:scale>
          <a:sx n="74" d="100"/>
          <a:sy n="74" d="100"/>
        </p:scale>
        <p:origin x="192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C5F02-C169-E649-81B1-9B55DDB854FC}" type="datetimeFigureOut">
              <a:rPr lang="en-US" smtClean="0"/>
              <a:t>5/6/24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6EA4A-7B63-6A4D-9F6F-4980A9197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22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96EA4A-7B63-6A4D-9F6F-4980A91977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752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96EA4A-7B63-6A4D-9F6F-4980A919777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30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96EA4A-7B63-6A4D-9F6F-4980A91977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93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96EA4A-7B63-6A4D-9F6F-4980A91977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46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96EA4A-7B63-6A4D-9F6F-4980A91977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12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96EA4A-7B63-6A4D-9F6F-4980A91977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86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96EA4A-7B63-6A4D-9F6F-4980A91977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67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96EA4A-7B63-6A4D-9F6F-4980A91977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74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RDS</a:t>
            </a:r>
          </a:p>
          <a:p>
            <a:endParaRPr lang="en-US" dirty="0"/>
          </a:p>
          <a:p>
            <a:r>
              <a:rPr lang="en-US" dirty="0"/>
              <a:t>Gath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96EA4A-7B63-6A4D-9F6F-4980A919777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04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96EA4A-7B63-6A4D-9F6F-4980A919777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37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E6DE9-BDFA-09D6-1E16-5BFAF0405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ACDC46-178D-3510-10DE-B3B8C55F3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12683-AC2A-5A3E-7B9C-95BA7E1F0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8A70-D979-CB4F-948D-56EF5BF9D05E}" type="datetime1">
              <a:rPr lang="en-SG" smtClean="0"/>
              <a:t>7/5/24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B59E0-5D04-F10D-4B64-DF444D850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9EA2D-9CA8-A1AD-54FD-3C03832F4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B8E6-AF71-EC40-A321-0E9F9EF02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07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494C2-E9D0-344E-3283-B9418F776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816D26-A4BF-A053-4D2D-603C954DA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36D57-C2FC-0914-53EF-49BB9032C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B294-DDDC-C848-98AB-6AD5053251A8}" type="datetime1">
              <a:rPr lang="en-SG" smtClean="0"/>
              <a:t>7/5/24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726F2-3B45-40E0-0D81-D5C03435A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6C828-EB0C-7EBB-2AFA-5D3C26F5D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B8E6-AF71-EC40-A321-0E9F9EF02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26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8C8AF8-27D0-F163-E40F-0EF6B2A3CF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36294C-1DF4-CAE5-1A2A-5A6A0DF74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B50FA-6012-1125-B275-3D8B8AFE6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6016-B09B-094E-848D-860226F6860E}" type="datetime1">
              <a:rPr lang="en-SG" smtClean="0"/>
              <a:t>7/5/24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11B48-619E-E403-B262-6828806DC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C8E77-E18C-48C8-D736-30779A319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B8E6-AF71-EC40-A321-0E9F9EF02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90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F3A07-9B60-61B8-930B-190F02373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AC462-7D97-613F-631B-82470BD2D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98F3B-F812-0877-0401-D3AA6216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5CB2-C6CA-2340-9F19-2AEA604FE716}" type="datetime1">
              <a:rPr lang="en-SG" smtClean="0"/>
              <a:t>7/5/24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A46F4-D4FC-D553-AE87-D1E09F869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2D8A3-5A85-95BB-C5AB-86ACCFE2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B8E6-AF71-EC40-A321-0E9F9EF02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74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195DA-A4A3-001E-4F91-2ACC1A40C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F6FDA-264B-4531-11F4-0B564C597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0F4E0-A59D-90FB-19FF-D12BA62AD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D9628-77C5-B04B-BFF3-5F982FB21F48}" type="datetime1">
              <a:rPr lang="en-SG" smtClean="0"/>
              <a:t>7/5/24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667C6-A1EF-55CF-7AAD-F3CA9CF8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34AB5-D217-E2F7-3334-4271A181D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B8E6-AF71-EC40-A321-0E9F9EF02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46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92C50-60B5-2D54-9340-CD08CFE8C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35138-2E20-4C78-D43E-68AD3ECA48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756BAA-E885-E287-24C6-A6EDB45CC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CB211-CED7-F636-5D38-32AF58A03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D6684-5828-5647-A077-4DCDAF4937C6}" type="datetime1">
              <a:rPr lang="en-SG" smtClean="0"/>
              <a:t>7/5/24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2C49A-A521-2949-7A29-83D9CCB51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44856-4A0A-91EE-2D5F-9269936EE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B8E6-AF71-EC40-A321-0E9F9EF02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83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34C9F-AB98-9CA8-8DA6-E4AC14A2B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8619E-FF1C-1ED3-5314-499923904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71BCC2-AC51-6234-2236-A438AD876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A732DF-A0F9-519D-0356-0ACC0F506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C3C87C-8CC3-8903-0CDC-B8970A90AF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539F9C-0621-A300-C932-91E427AE7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8151-16AF-2C42-B954-7482874B2118}" type="datetime1">
              <a:rPr lang="en-SG" smtClean="0"/>
              <a:t>7/5/24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F683AA-A37F-87B6-591C-3598F0D45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1A0EFA-64B2-7A04-791A-F281D2C32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B8E6-AF71-EC40-A321-0E9F9EF02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7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84AB1-AE31-9B31-F044-6AE2852B8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FB6C9F-FE6B-0051-6907-ECCFA00C0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D7EA-FC68-5E4F-99FD-986FD78FF0AE}" type="datetime1">
              <a:rPr lang="en-SG" smtClean="0"/>
              <a:t>7/5/24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E9C7E-ABCC-DC79-BE99-353151AF3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96DD98-CB1F-E214-44E5-377F629F3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B8E6-AF71-EC40-A321-0E9F9EF02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09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C5F77C-3864-0663-3CB7-611F6E41F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E699-921A-DA43-93DE-BE3BE4ED2C3C}" type="datetime1">
              <a:rPr lang="en-SG" smtClean="0"/>
              <a:t>7/5/24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E5B429-4704-8DF2-DD99-FDEE8217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CAE219-264C-DB53-A8CC-7CDCF7CCC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B8E6-AF71-EC40-A321-0E9F9EF02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08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AE81F-144A-1136-283A-425BAB1B2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D46C2-C933-0BF2-F17E-46580E521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87BCAC-17DB-75EB-A905-3612AC75A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F7658-4A7F-1C6C-D1CB-7FDF1D68F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71A-9821-8044-9C86-86B3394EC7F3}" type="datetime1">
              <a:rPr lang="en-SG" smtClean="0"/>
              <a:t>7/5/24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899D8-62D7-BF2E-6BCA-B265EDE35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0EF3B-1CB5-7B1A-9839-6BDDD5C68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B8E6-AF71-EC40-A321-0E9F9EF02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18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EC6B0-3119-39E6-B22F-C63F3CB47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6FED85-B96E-6B5E-6443-BE123F86CF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CE6E4-3C34-8FC9-A26B-AA9FDCD90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1D201-A165-E3ED-F89A-73AEB5135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80C14-FA06-324A-A10A-F0F997137E47}" type="datetime1">
              <a:rPr lang="en-SG" smtClean="0"/>
              <a:t>7/5/24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ABB05-1763-1395-1611-2915CE3EB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12F70-EC6F-EEDE-7B48-AC2336221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B8E6-AF71-EC40-A321-0E9F9EF02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4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ACDF22-727A-F6F5-A954-4593A9D10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87B3D-F531-137B-5D89-5EE4E2460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9F77B-2445-1F93-2DFD-A37A396D72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EF3B79-0787-8649-A11A-AF18CBACFA8E}" type="datetime1">
              <a:rPr lang="en-SG" smtClean="0"/>
              <a:t>7/5/24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3CBF8-9631-7A9D-22AE-D4DD9ECF00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B1848-B898-F0E3-27A2-DDB6DA4D50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D8B8E6-AF71-EC40-A321-0E9F9EF02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86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282BC-E68B-8A79-E3B8-35BC63CF0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06637"/>
          </a:xfrm>
        </p:spPr>
        <p:txBody>
          <a:bodyPr>
            <a:normAutofit/>
          </a:bodyPr>
          <a:lstStyle/>
          <a:p>
            <a:r>
              <a:rPr lang="en-US" dirty="0"/>
              <a:t>Recruitment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85CF9F-222D-754B-BC4A-37B509743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B8E6-AF71-EC40-A321-0E9F9EF025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2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12110-0145-183A-C0D8-942CF2B54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database (to change after the workshop)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59C7E77-FDB5-7ED8-5E0D-5A7BE1A7BF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7830940"/>
              </p:ext>
            </p:extLst>
          </p:nvPr>
        </p:nvGraphicFramePr>
        <p:xfrm>
          <a:off x="838200" y="2422525"/>
          <a:ext cx="10515601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55964">
                  <a:extLst>
                    <a:ext uri="{9D8B030D-6E8A-4147-A177-3AD203B41FA5}">
                      <a16:colId xmlns:a16="http://schemas.microsoft.com/office/drawing/2014/main" val="3244118095"/>
                    </a:ext>
                  </a:extLst>
                </a:gridCol>
                <a:gridCol w="2062219">
                  <a:extLst>
                    <a:ext uri="{9D8B030D-6E8A-4147-A177-3AD203B41FA5}">
                      <a16:colId xmlns:a16="http://schemas.microsoft.com/office/drawing/2014/main" val="4116428699"/>
                    </a:ext>
                  </a:extLst>
                </a:gridCol>
                <a:gridCol w="5049078">
                  <a:extLst>
                    <a:ext uri="{9D8B030D-6E8A-4147-A177-3AD203B41FA5}">
                      <a16:colId xmlns:a16="http://schemas.microsoft.com/office/drawing/2014/main" val="1234605600"/>
                    </a:ext>
                  </a:extLst>
                </a:gridCol>
                <a:gridCol w="2448340">
                  <a:extLst>
                    <a:ext uri="{9D8B030D-6E8A-4147-A177-3AD203B41FA5}">
                      <a16:colId xmlns:a16="http://schemas.microsoft.com/office/drawing/2014/main" val="3176704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 applied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CV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Contact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220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 Intern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Onboarding, 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+66 02134567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994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 Intern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Sleeping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+66 02134568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039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 Expert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Onboarding, Operations, C&amp;B, Leadership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+66 02134569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3295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6A9ACA0-48F5-0BC9-D3B5-DAEBA5AE2214}"/>
              </a:ext>
            </a:extLst>
          </p:cNvPr>
          <p:cNvSpPr txBox="1"/>
          <p:nvPr/>
        </p:nvSpPr>
        <p:spPr>
          <a:xfrm>
            <a:off x="838200" y="1524000"/>
            <a:ext cx="1102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Stores the CVs of employees who submitted their JD to Indorama previously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BF0E5B-908E-62A0-A2F4-2E0E1F8CD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B8E6-AF71-EC40-A321-0E9F9EF0254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28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2B89E-7FE8-53C0-5E5B-6F6D2F789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 database (to change after the workshop)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BA6D753-EC45-08FD-2E08-C875625CDA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2926537"/>
              </p:ext>
            </p:extLst>
          </p:nvPr>
        </p:nvGraphicFramePr>
        <p:xfrm>
          <a:off x="838200" y="2183527"/>
          <a:ext cx="10515600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18887">
                  <a:extLst>
                    <a:ext uri="{9D8B030D-6E8A-4147-A177-3AD203B41FA5}">
                      <a16:colId xmlns:a16="http://schemas.microsoft.com/office/drawing/2014/main" val="3244118095"/>
                    </a:ext>
                  </a:extLst>
                </a:gridCol>
                <a:gridCol w="4159613">
                  <a:extLst>
                    <a:ext uri="{9D8B030D-6E8A-4147-A177-3AD203B41FA5}">
                      <a16:colId xmlns:a16="http://schemas.microsoft.com/office/drawing/2014/main" val="4116428699"/>
                    </a:ext>
                  </a:extLst>
                </a:gridCol>
                <a:gridCol w="4737100">
                  <a:extLst>
                    <a:ext uri="{9D8B030D-6E8A-4147-A177-3AD203B41FA5}">
                      <a16:colId xmlns:a16="http://schemas.microsoft.com/office/drawing/2014/main" val="1234605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Job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Relevant skills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220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HR Intern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Conduct onboarding…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Onboarding, Operations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994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HR Expert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Conduct onboarding… Calculate C&amp;B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Onboarding, Operations, C&amp;B, Leadership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03958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691A9DC-4CDD-1E1D-C926-CA5BAC18EEB6}"/>
              </a:ext>
            </a:extLst>
          </p:cNvPr>
          <p:cNvSpPr txBox="1"/>
          <p:nvPr/>
        </p:nvSpPr>
        <p:spPr>
          <a:xfrm>
            <a:off x="838200" y="1460500"/>
            <a:ext cx="1102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Stores the JD of all roles in Indorama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46C22-0BAC-457F-D241-6CDE501D9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B8E6-AF71-EC40-A321-0E9F9EF0254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75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0559B-D537-EC82-D171-E097B8B5F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concerns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F0BBA4-9D49-FF2E-5781-01F97ABFB940}"/>
              </a:ext>
            </a:extLst>
          </p:cNvPr>
          <p:cNvSpPr txBox="1"/>
          <p:nvPr/>
        </p:nvSpPr>
        <p:spPr>
          <a:xfrm>
            <a:off x="838200" y="1460500"/>
            <a:ext cx="11023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consistency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Ensuring that the JDs and CVs are consistently formatted and stored for accurate matching. Some CVs may not be readable by the system, and we will have to find a way to store them into the database too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Database design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Design of the JD and CV database should support efficient querying and updating. This includes indexing and normalization to optimize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Accuracy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Ensuring that the resume screener and job description matching algorithms are accurate and fair. This may involve continuous testing and refinement of the algorithms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AAAEA-5B2E-A1D5-3CC6-B99B60B7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B8E6-AF71-EC40-A321-0E9F9EF0254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5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0559B-D537-EC82-D171-E097B8B5F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we need from digital team for database approval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AAAEA-5B2E-A1D5-3CC6-B99B60B7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B8E6-AF71-EC40-A321-0E9F9EF02544}" type="slidenum">
              <a:rPr lang="en-US" smtClean="0"/>
              <a:t>13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D00F3D-55AC-DA14-F4B3-607F69E6666A}"/>
              </a:ext>
            </a:extLst>
          </p:cNvPr>
          <p:cNvSpPr txBox="1"/>
          <p:nvPr/>
        </p:nvSpPr>
        <p:spPr>
          <a:xfrm>
            <a:off x="838200" y="1857315"/>
            <a:ext cx="11023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Enterprise relational diagram (ERD)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Expected file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scale up</a:t>
            </a:r>
          </a:p>
        </p:txBody>
      </p:sp>
    </p:spTree>
    <p:extLst>
      <p:ext uri="{BB962C8B-B14F-4D97-AF65-F5344CB8AC3E}">
        <p14:creationId xmlns:p14="http://schemas.microsoft.com/office/powerpoint/2010/main" val="3263954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293BE-255A-455B-CED7-1BA3578FB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Recruitment Workflow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61416-135A-C991-C097-BE94B01D05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B42FB-DD8E-5005-7DB2-41854BD2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B8E6-AF71-EC40-A321-0E9F9EF0254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21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E5D02-4BC6-A389-26BF-3A10EA920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Proposed recruitment workflow</a:t>
            </a:r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808F8B90-69C7-88F9-80E0-361415047E20}"/>
              </a:ext>
            </a:extLst>
          </p:cNvPr>
          <p:cNvSpPr/>
          <p:nvPr/>
        </p:nvSpPr>
        <p:spPr>
          <a:xfrm>
            <a:off x="330200" y="1749424"/>
            <a:ext cx="393700" cy="368300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133D3E9D-A11B-2354-F4D6-5E5BE91F3B19}"/>
              </a:ext>
            </a:extLst>
          </p:cNvPr>
          <p:cNvSpPr/>
          <p:nvPr/>
        </p:nvSpPr>
        <p:spPr>
          <a:xfrm>
            <a:off x="330200" y="3202781"/>
            <a:ext cx="393700" cy="368300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BC10A4B4-1598-EE98-432B-3861F5410D7C}"/>
              </a:ext>
            </a:extLst>
          </p:cNvPr>
          <p:cNvSpPr/>
          <p:nvPr/>
        </p:nvSpPr>
        <p:spPr>
          <a:xfrm>
            <a:off x="330200" y="4465638"/>
            <a:ext cx="393700" cy="368300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9DBE59-BE4C-91B7-E703-0D30076FCB45}"/>
              </a:ext>
            </a:extLst>
          </p:cNvPr>
          <p:cNvSpPr txBox="1"/>
          <p:nvPr/>
        </p:nvSpPr>
        <p:spPr>
          <a:xfrm>
            <a:off x="0" y="2130744"/>
            <a:ext cx="1816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Hiring Manager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7819A5-152F-70BB-656B-49574DE3E397}"/>
              </a:ext>
            </a:extLst>
          </p:cNvPr>
          <p:cNvSpPr txBox="1"/>
          <p:nvPr/>
        </p:nvSpPr>
        <p:spPr>
          <a:xfrm>
            <a:off x="0" y="3590726"/>
            <a:ext cx="1816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Recruitment Team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157C83-0F77-AA86-F622-099A2D257A2B}"/>
              </a:ext>
            </a:extLst>
          </p:cNvPr>
          <p:cNvSpPr txBox="1"/>
          <p:nvPr/>
        </p:nvSpPr>
        <p:spPr>
          <a:xfrm>
            <a:off x="0" y="4822308"/>
            <a:ext cx="2451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Recruitment System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36C0FA-4348-3BEC-6551-B0030BD94DD2}"/>
              </a:ext>
            </a:extLst>
          </p:cNvPr>
          <p:cNvSpPr/>
          <p:nvPr/>
        </p:nvSpPr>
        <p:spPr>
          <a:xfrm>
            <a:off x="0" y="1511300"/>
            <a:ext cx="12192000" cy="12142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D119BB-9D98-C338-4EEF-839DF1DD9063}"/>
              </a:ext>
            </a:extLst>
          </p:cNvPr>
          <p:cNvSpPr/>
          <p:nvPr/>
        </p:nvSpPr>
        <p:spPr>
          <a:xfrm>
            <a:off x="0" y="2725535"/>
            <a:ext cx="12192000" cy="130591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C48DF5-BBF7-7BC4-60F5-945A8983682C}"/>
              </a:ext>
            </a:extLst>
          </p:cNvPr>
          <p:cNvSpPr/>
          <p:nvPr/>
        </p:nvSpPr>
        <p:spPr>
          <a:xfrm>
            <a:off x="0" y="4034934"/>
            <a:ext cx="12192000" cy="11212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3B808A-3C9B-110B-108C-495B7267E2CF}"/>
              </a:ext>
            </a:extLst>
          </p:cNvPr>
          <p:cNvSpPr txBox="1"/>
          <p:nvPr/>
        </p:nvSpPr>
        <p:spPr>
          <a:xfrm>
            <a:off x="2655884" y="3112309"/>
            <a:ext cx="1905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Type “HR Intern” into the Recruitment System and click “Get JD”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51F44C-E799-C275-63B2-EE02E12C7C2B}"/>
              </a:ext>
            </a:extLst>
          </p:cNvPr>
          <p:cNvSpPr txBox="1"/>
          <p:nvPr/>
        </p:nvSpPr>
        <p:spPr>
          <a:xfrm>
            <a:off x="9382125" y="4300622"/>
            <a:ext cx="2555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Check the CV database and send the shortlisted candidates to the Recruitment Team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985818-8958-9652-76CA-CAFC1DB33C4D}"/>
              </a:ext>
            </a:extLst>
          </p:cNvPr>
          <p:cNvSpPr txBox="1"/>
          <p:nvPr/>
        </p:nvSpPr>
        <p:spPr>
          <a:xfrm>
            <a:off x="1581150" y="1607119"/>
            <a:ext cx="2146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Give Recruitment Team the role of the new employee (</a:t>
            </a:r>
            <a:r>
              <a:rPr lang="en-US" sz="1200" dirty="0" err="1"/>
              <a:t>eg</a:t>
            </a:r>
            <a:r>
              <a:rPr lang="en-US" sz="1200" dirty="0"/>
              <a:t> “HR Intern”), and requirements for the role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414E8C-EF51-AE91-47A2-8FC09F47B036}"/>
              </a:ext>
            </a:extLst>
          </p:cNvPr>
          <p:cNvSpPr txBox="1"/>
          <p:nvPr/>
        </p:nvSpPr>
        <p:spPr>
          <a:xfrm>
            <a:off x="8129591" y="3339659"/>
            <a:ext cx="2813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Click “Get candidates”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1F426C-9B89-566E-12DE-B8A36CCC6CCE}"/>
              </a:ext>
            </a:extLst>
          </p:cNvPr>
          <p:cNvSpPr txBox="1"/>
          <p:nvPr/>
        </p:nvSpPr>
        <p:spPr>
          <a:xfrm>
            <a:off x="10914071" y="3107086"/>
            <a:ext cx="1112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View the shortlisted candidates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0E336C42-F921-915E-727A-D89A2433DE7F}"/>
              </a:ext>
            </a:extLst>
          </p:cNvPr>
          <p:cNvCxnSpPr>
            <a:cxnSpLocks/>
            <a:stCxn id="22" idx="3"/>
            <a:endCxn id="20" idx="0"/>
          </p:cNvCxnSpPr>
          <p:nvPr/>
        </p:nvCxnSpPr>
        <p:spPr>
          <a:xfrm flipH="1">
            <a:off x="3608386" y="2022618"/>
            <a:ext cx="119064" cy="1089691"/>
          </a:xfrm>
          <a:prstGeom prst="bentConnector4">
            <a:avLst>
              <a:gd name="adj1" fmla="val -191998"/>
              <a:gd name="adj2" fmla="val 6906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D9296628-0C38-4E65-97EA-92F84640E1F8}"/>
              </a:ext>
            </a:extLst>
          </p:cNvPr>
          <p:cNvCxnSpPr>
            <a:cxnSpLocks/>
            <a:endCxn id="21" idx="1"/>
          </p:cNvCxnSpPr>
          <p:nvPr/>
        </p:nvCxnSpPr>
        <p:spPr>
          <a:xfrm rot="16200000" flipH="1">
            <a:off x="8799942" y="4041604"/>
            <a:ext cx="959573" cy="20479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70656531-F2AC-73EB-A50B-C6597E7C228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177411" y="4027891"/>
            <a:ext cx="53850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E835551-DC1E-3AA9-5678-FD9795E3693C}"/>
              </a:ext>
            </a:extLst>
          </p:cNvPr>
          <p:cNvSpPr txBox="1"/>
          <p:nvPr/>
        </p:nvSpPr>
        <p:spPr>
          <a:xfrm>
            <a:off x="3971923" y="4229989"/>
            <a:ext cx="1800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Check the JD database for the role “HR Intern”</a:t>
            </a:r>
          </a:p>
        </p:txBody>
      </p: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72D35035-07CB-D7AC-EDED-881C6078522D}"/>
              </a:ext>
            </a:extLst>
          </p:cNvPr>
          <p:cNvCxnSpPr>
            <a:cxnSpLocks/>
            <a:stCxn id="20" idx="2"/>
            <a:endCxn id="59" idx="1"/>
          </p:cNvCxnSpPr>
          <p:nvPr/>
        </p:nvCxnSpPr>
        <p:spPr>
          <a:xfrm rot="16200000" flipH="1">
            <a:off x="3439063" y="3927962"/>
            <a:ext cx="702182" cy="36353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CCD88E17-CCD2-A508-D37A-D6FF3E201F1C}"/>
              </a:ext>
            </a:extLst>
          </p:cNvPr>
          <p:cNvSpPr txBox="1"/>
          <p:nvPr/>
        </p:nvSpPr>
        <p:spPr>
          <a:xfrm>
            <a:off x="5129789" y="3154992"/>
            <a:ext cx="27261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Check the JD with the requirements given by the Hiring Manager, and update the JD accordingly.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BF73101-1F42-DFBB-6CFF-C1532DBCAD2C}"/>
              </a:ext>
            </a:extLst>
          </p:cNvPr>
          <p:cNvSpPr txBox="1"/>
          <p:nvPr/>
        </p:nvSpPr>
        <p:spPr>
          <a:xfrm>
            <a:off x="5674515" y="4464303"/>
            <a:ext cx="180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Send the JD and relevant skills to the Recruitment Team</a:t>
            </a:r>
          </a:p>
        </p:txBody>
      </p: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F19270D2-1F8C-7EAE-514A-18AACF716B98}"/>
              </a:ext>
            </a:extLst>
          </p:cNvPr>
          <p:cNvCxnSpPr>
            <a:stCxn id="59" idx="2"/>
          </p:cNvCxnSpPr>
          <p:nvPr/>
        </p:nvCxnSpPr>
        <p:spPr>
          <a:xfrm rot="16200000" flipH="1">
            <a:off x="5138699" y="4424990"/>
            <a:ext cx="269153" cy="80247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6C24CAC-D8EA-9DC4-5CB4-62FA43DA3B0D}"/>
              </a:ext>
            </a:extLst>
          </p:cNvPr>
          <p:cNvCxnSpPr>
            <a:cxnSpLocks/>
            <a:stCxn id="93" idx="0"/>
          </p:cNvCxnSpPr>
          <p:nvPr/>
        </p:nvCxnSpPr>
        <p:spPr>
          <a:xfrm flipV="1">
            <a:off x="6574628" y="3768324"/>
            <a:ext cx="0" cy="6959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C151209-0FE9-C569-7AE6-82AC93782EFC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7474740" y="3478157"/>
            <a:ext cx="654851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614D27-361E-4806-B00A-36187286F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B8E6-AF71-EC40-A321-0E9F9EF0254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03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293BE-255A-455B-CED7-1BA3578FB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Upskill Workflow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61416-135A-C991-C097-BE94B01D05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9C42B-2341-210C-75A8-945708172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B8E6-AF71-EC40-A321-0E9F9EF0254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72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miley Face 3">
            <a:extLst>
              <a:ext uri="{FF2B5EF4-FFF2-40B4-BE49-F238E27FC236}">
                <a16:creationId xmlns:a16="http://schemas.microsoft.com/office/drawing/2014/main" id="{9C553539-7755-8AFB-0732-3A6A29EA1E07}"/>
              </a:ext>
            </a:extLst>
          </p:cNvPr>
          <p:cNvSpPr/>
          <p:nvPr/>
        </p:nvSpPr>
        <p:spPr>
          <a:xfrm>
            <a:off x="330200" y="1843077"/>
            <a:ext cx="393700" cy="368300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EED8C739-0336-4A93-FC8C-B97497D35454}"/>
              </a:ext>
            </a:extLst>
          </p:cNvPr>
          <p:cNvSpPr/>
          <p:nvPr/>
        </p:nvSpPr>
        <p:spPr>
          <a:xfrm>
            <a:off x="330200" y="3194039"/>
            <a:ext cx="393700" cy="368300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D2B62C-0736-5CF2-9775-0F6276EC5769}"/>
              </a:ext>
            </a:extLst>
          </p:cNvPr>
          <p:cNvSpPr/>
          <p:nvPr/>
        </p:nvSpPr>
        <p:spPr>
          <a:xfrm>
            <a:off x="0" y="1439853"/>
            <a:ext cx="12192000" cy="12142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082DD-0B63-8EB1-B107-743850E4242F}"/>
              </a:ext>
            </a:extLst>
          </p:cNvPr>
          <p:cNvSpPr/>
          <p:nvPr/>
        </p:nvSpPr>
        <p:spPr>
          <a:xfrm>
            <a:off x="0" y="2654088"/>
            <a:ext cx="12192000" cy="130591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9CBB2B-1230-F827-7DBF-E2B03104AC28}"/>
              </a:ext>
            </a:extLst>
          </p:cNvPr>
          <p:cNvSpPr txBox="1"/>
          <p:nvPr/>
        </p:nvSpPr>
        <p:spPr>
          <a:xfrm>
            <a:off x="0" y="2283390"/>
            <a:ext cx="1816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Employee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6D9DCA-6052-87D4-C355-76455BEDD291}"/>
              </a:ext>
            </a:extLst>
          </p:cNvPr>
          <p:cNvSpPr txBox="1"/>
          <p:nvPr/>
        </p:nvSpPr>
        <p:spPr>
          <a:xfrm>
            <a:off x="0" y="3609702"/>
            <a:ext cx="2451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Upskilling System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FA3A255-9C92-A4BD-3D13-5C852419324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HRHO Digitization Infrastructure: Suggestions for Upskilling (internal transfer)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40B61A-00EA-E6FE-CC4B-9188008C5DEC}"/>
              </a:ext>
            </a:extLst>
          </p:cNvPr>
          <p:cNvSpPr txBox="1"/>
          <p:nvPr/>
        </p:nvSpPr>
        <p:spPr>
          <a:xfrm>
            <a:off x="1227134" y="1796821"/>
            <a:ext cx="2259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State the role that he/she wants to join, and current competencies. Optional to include CV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69A99374-81A0-192D-93F7-14B582AA5D98}"/>
              </a:ext>
            </a:extLst>
          </p:cNvPr>
          <p:cNvCxnSpPr>
            <a:cxnSpLocks/>
            <a:stCxn id="15" idx="3"/>
          </p:cNvCxnSpPr>
          <p:nvPr/>
        </p:nvCxnSpPr>
        <p:spPr>
          <a:xfrm flipH="1">
            <a:off x="3252786" y="2212320"/>
            <a:ext cx="233364" cy="892713"/>
          </a:xfrm>
          <a:prstGeom prst="bentConnector4">
            <a:avLst>
              <a:gd name="adj1" fmla="val -97959"/>
              <a:gd name="adj2" fmla="val 7327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8BEDD54-5445-D0F6-771B-0AAB07A4215D}"/>
              </a:ext>
            </a:extLst>
          </p:cNvPr>
          <p:cNvSpPr txBox="1"/>
          <p:nvPr/>
        </p:nvSpPr>
        <p:spPr>
          <a:xfrm>
            <a:off x="1641472" y="3173093"/>
            <a:ext cx="2563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Check the JD database for the JD and the skills relevant to the role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CF893-AC2A-DE14-522F-1EBEDE1DA730}"/>
              </a:ext>
            </a:extLst>
          </p:cNvPr>
          <p:cNvSpPr txBox="1"/>
          <p:nvPr/>
        </p:nvSpPr>
        <p:spPr>
          <a:xfrm>
            <a:off x="5066301" y="3074154"/>
            <a:ext cx="2921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Compare the JD and the employee’s information, and recommend some steps that the employee can take to upskill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A4F89C0-A847-BA83-E2FA-892B14A901A3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 flipV="1">
            <a:off x="4204493" y="3397320"/>
            <a:ext cx="861808" cy="66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DB7A4BA-093D-F378-98AC-20E4E5A44A39}"/>
              </a:ext>
            </a:extLst>
          </p:cNvPr>
          <p:cNvSpPr txBox="1"/>
          <p:nvPr/>
        </p:nvSpPr>
        <p:spPr>
          <a:xfrm>
            <a:off x="5397397" y="1914741"/>
            <a:ext cx="2259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Employee receives suggestions and upskills accordingly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385DAFA-6E7D-AC20-004A-D931E68F9471}"/>
              </a:ext>
            </a:extLst>
          </p:cNvPr>
          <p:cNvCxnSpPr>
            <a:cxnSpLocks/>
            <a:stCxn id="22" idx="0"/>
            <a:endCxn id="33" idx="2"/>
          </p:cNvCxnSpPr>
          <p:nvPr/>
        </p:nvCxnSpPr>
        <p:spPr>
          <a:xfrm flipV="1">
            <a:off x="6526905" y="2376406"/>
            <a:ext cx="0" cy="6977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318EC91-5667-ED4D-0DB6-149338E53168}"/>
              </a:ext>
            </a:extLst>
          </p:cNvPr>
          <p:cNvSpPr txBox="1"/>
          <p:nvPr/>
        </p:nvSpPr>
        <p:spPr>
          <a:xfrm>
            <a:off x="8705850" y="1909086"/>
            <a:ext cx="2259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Employee follows internal transfer process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DF24B75-B143-0994-4C2D-465C82CF346C}"/>
              </a:ext>
            </a:extLst>
          </p:cNvPr>
          <p:cNvCxnSpPr>
            <a:stCxn id="33" idx="3"/>
            <a:endCxn id="40" idx="1"/>
          </p:cNvCxnSpPr>
          <p:nvPr/>
        </p:nvCxnSpPr>
        <p:spPr>
          <a:xfrm flipV="1">
            <a:off x="7656413" y="2139919"/>
            <a:ext cx="1049437" cy="56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Slide Number Placeholder 44">
            <a:extLst>
              <a:ext uri="{FF2B5EF4-FFF2-40B4-BE49-F238E27FC236}">
                <a16:creationId xmlns:a16="http://schemas.microsoft.com/office/drawing/2014/main" id="{FFF35EA9-3DC4-689B-E0CA-680D5E190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B8E6-AF71-EC40-A321-0E9F9EF0254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51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FED1E-5C3C-DCCC-EF67-5BFFD70DF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employee will see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2B6C8-AF23-021C-2FA7-319050123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Missing skills</a:t>
            </a:r>
          </a:p>
          <a:p>
            <a:r>
              <a:rPr lang="en-US" dirty="0"/>
              <a:t>Steps that the employee will need to take to acquire the missing skills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FDC8F-C145-5C1A-B380-2621E7298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B8E6-AF71-EC40-A321-0E9F9EF0254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22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2B89E-7FE8-53C0-5E5B-6F6D2F789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 database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BA6D753-EC45-08FD-2E08-C875625CDA74}"/>
              </a:ext>
            </a:extLst>
          </p:cNvPr>
          <p:cNvGraphicFramePr>
            <a:graphicFrameLocks/>
          </p:cNvGraphicFramePr>
          <p:nvPr/>
        </p:nvGraphicFramePr>
        <p:xfrm>
          <a:off x="838200" y="2183527"/>
          <a:ext cx="10515600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18887">
                  <a:extLst>
                    <a:ext uri="{9D8B030D-6E8A-4147-A177-3AD203B41FA5}">
                      <a16:colId xmlns:a16="http://schemas.microsoft.com/office/drawing/2014/main" val="3244118095"/>
                    </a:ext>
                  </a:extLst>
                </a:gridCol>
                <a:gridCol w="4159613">
                  <a:extLst>
                    <a:ext uri="{9D8B030D-6E8A-4147-A177-3AD203B41FA5}">
                      <a16:colId xmlns:a16="http://schemas.microsoft.com/office/drawing/2014/main" val="4116428699"/>
                    </a:ext>
                  </a:extLst>
                </a:gridCol>
                <a:gridCol w="4737100">
                  <a:extLst>
                    <a:ext uri="{9D8B030D-6E8A-4147-A177-3AD203B41FA5}">
                      <a16:colId xmlns:a16="http://schemas.microsoft.com/office/drawing/2014/main" val="1234605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Job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Relevant skills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220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HR Intern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Conduct onboarding…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Onboarding, Operations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994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HR Expert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Conduct onboarding… Calculate C&amp;B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Onboarding, Operations, C&amp;B, Leadership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03958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691A9DC-4CDD-1E1D-C926-CA5BAC18EEB6}"/>
              </a:ext>
            </a:extLst>
          </p:cNvPr>
          <p:cNvSpPr txBox="1"/>
          <p:nvPr/>
        </p:nvSpPr>
        <p:spPr>
          <a:xfrm>
            <a:off x="838200" y="1460500"/>
            <a:ext cx="1102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Stores the JD of all roles in Indorama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C8C47A-47CB-AD1B-C474-4979581F2956}"/>
              </a:ext>
            </a:extLst>
          </p:cNvPr>
          <p:cNvSpPr txBox="1"/>
          <p:nvPr/>
        </p:nvSpPr>
        <p:spPr>
          <a:xfrm>
            <a:off x="838200" y="5700713"/>
            <a:ext cx="6900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NoSQL database like MongoDB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8FFC0-45E7-1C72-305C-113D16425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B8E6-AF71-EC40-A321-0E9F9EF0254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45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2B89E-7FE8-53C0-5E5B-6F6D2F789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the recruitment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91A9DC-4CDD-1E1D-C926-CA5BAC18EEB6}"/>
              </a:ext>
            </a:extLst>
          </p:cNvPr>
          <p:cNvSpPr txBox="1"/>
          <p:nvPr/>
        </p:nvSpPr>
        <p:spPr>
          <a:xfrm>
            <a:off x="838200" y="2795761"/>
            <a:ext cx="1102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Make it </a:t>
            </a:r>
            <a:r>
              <a:rPr lang="en-US" sz="4800" u="sng" dirty="0"/>
              <a:t>faster</a:t>
            </a:r>
            <a:r>
              <a:rPr lang="en-US" sz="4800" dirty="0"/>
              <a:t> for recruitment teams to find the </a:t>
            </a:r>
            <a:r>
              <a:rPr lang="en-US" sz="4800" u="sng" dirty="0"/>
              <a:t>best</a:t>
            </a:r>
            <a:r>
              <a:rPr lang="en-US" sz="4800" dirty="0"/>
              <a:t> candidate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C32E2D-1B2F-8759-25B0-281F6B723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B8E6-AF71-EC40-A321-0E9F9EF025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79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miley Face 3">
            <a:extLst>
              <a:ext uri="{FF2B5EF4-FFF2-40B4-BE49-F238E27FC236}">
                <a16:creationId xmlns:a16="http://schemas.microsoft.com/office/drawing/2014/main" id="{9C553539-7755-8AFB-0732-3A6A29EA1E07}"/>
              </a:ext>
            </a:extLst>
          </p:cNvPr>
          <p:cNvSpPr/>
          <p:nvPr/>
        </p:nvSpPr>
        <p:spPr>
          <a:xfrm>
            <a:off x="330200" y="1843077"/>
            <a:ext cx="393700" cy="368300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EED8C739-0336-4A93-FC8C-B97497D35454}"/>
              </a:ext>
            </a:extLst>
          </p:cNvPr>
          <p:cNvSpPr/>
          <p:nvPr/>
        </p:nvSpPr>
        <p:spPr>
          <a:xfrm>
            <a:off x="330200" y="3194039"/>
            <a:ext cx="393700" cy="368300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D2B62C-0736-5CF2-9775-0F6276EC5769}"/>
              </a:ext>
            </a:extLst>
          </p:cNvPr>
          <p:cNvSpPr/>
          <p:nvPr/>
        </p:nvSpPr>
        <p:spPr>
          <a:xfrm>
            <a:off x="0" y="1439853"/>
            <a:ext cx="12192000" cy="12142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082DD-0B63-8EB1-B107-743850E4242F}"/>
              </a:ext>
            </a:extLst>
          </p:cNvPr>
          <p:cNvSpPr/>
          <p:nvPr/>
        </p:nvSpPr>
        <p:spPr>
          <a:xfrm>
            <a:off x="0" y="2654088"/>
            <a:ext cx="12192000" cy="130591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9CBB2B-1230-F827-7DBF-E2B03104AC28}"/>
              </a:ext>
            </a:extLst>
          </p:cNvPr>
          <p:cNvSpPr txBox="1"/>
          <p:nvPr/>
        </p:nvSpPr>
        <p:spPr>
          <a:xfrm>
            <a:off x="0" y="2283390"/>
            <a:ext cx="1816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Employee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6D9DCA-6052-87D4-C355-76455BEDD291}"/>
              </a:ext>
            </a:extLst>
          </p:cNvPr>
          <p:cNvSpPr txBox="1"/>
          <p:nvPr/>
        </p:nvSpPr>
        <p:spPr>
          <a:xfrm>
            <a:off x="0" y="3609702"/>
            <a:ext cx="2451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Upskilling System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FA3A255-9C92-A4BD-3D13-5C852419324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HRHO Digitization Infrastructure: Suggestions for Upskilling (upskilling)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40B61A-00EA-E6FE-CC4B-9188008C5DEC}"/>
              </a:ext>
            </a:extLst>
          </p:cNvPr>
          <p:cNvSpPr txBox="1"/>
          <p:nvPr/>
        </p:nvSpPr>
        <p:spPr>
          <a:xfrm>
            <a:off x="1227134" y="1796821"/>
            <a:ext cx="2259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State the desired skill, and current competencies. Optional to include CV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69A99374-81A0-192D-93F7-14B582AA5D98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53902" y="2506149"/>
            <a:ext cx="985048" cy="212720"/>
          </a:xfrm>
          <a:prstGeom prst="bentConnector3">
            <a:avLst>
              <a:gd name="adj1" fmla="val -76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65B0576-D376-8640-3AAA-A32F86D6CE58}"/>
              </a:ext>
            </a:extLst>
          </p:cNvPr>
          <p:cNvSpPr txBox="1"/>
          <p:nvPr/>
        </p:nvSpPr>
        <p:spPr>
          <a:xfrm>
            <a:off x="2451100" y="3105033"/>
            <a:ext cx="2259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Recommend some steps that the employee can take to upskill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C5D391-FEC8-86AB-23CD-AC1DDF69C112}"/>
              </a:ext>
            </a:extLst>
          </p:cNvPr>
          <p:cNvSpPr txBox="1"/>
          <p:nvPr/>
        </p:nvSpPr>
        <p:spPr>
          <a:xfrm>
            <a:off x="4710116" y="1889153"/>
            <a:ext cx="2259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Employee receives suggestions and upskills accordingly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336FEC73-20C8-DAE0-F405-D18A192B80A0}"/>
              </a:ext>
            </a:extLst>
          </p:cNvPr>
          <p:cNvCxnSpPr>
            <a:cxnSpLocks/>
            <a:stCxn id="2" idx="3"/>
            <a:endCxn id="3" idx="2"/>
          </p:cNvCxnSpPr>
          <p:nvPr/>
        </p:nvCxnSpPr>
        <p:spPr>
          <a:xfrm flipV="1">
            <a:off x="4710116" y="2350818"/>
            <a:ext cx="1129508" cy="107738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F3997B6-9207-2742-1AE2-9FC702BA2747}"/>
              </a:ext>
            </a:extLst>
          </p:cNvPr>
          <p:cNvSpPr txBox="1"/>
          <p:nvPr/>
        </p:nvSpPr>
        <p:spPr>
          <a:xfrm>
            <a:off x="7704931" y="1881981"/>
            <a:ext cx="2259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Employee receives suggestions and upskills accordingly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8261C5-B94C-35AD-26B9-0625A5E71BBE}"/>
              </a:ext>
            </a:extLst>
          </p:cNvPr>
          <p:cNvCxnSpPr>
            <a:stCxn id="3" idx="3"/>
            <a:endCxn id="17" idx="1"/>
          </p:cNvCxnSpPr>
          <p:nvPr/>
        </p:nvCxnSpPr>
        <p:spPr>
          <a:xfrm flipV="1">
            <a:off x="6969132" y="2112814"/>
            <a:ext cx="735799" cy="71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5CEB001-31FD-7971-2365-9194EFFFD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B8E6-AF71-EC40-A321-0E9F9EF0254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66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2B89E-7FE8-53C0-5E5B-6F6D2F789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AI in upskilling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91A9DC-4CDD-1E1D-C926-CA5BAC18EEB6}"/>
              </a:ext>
            </a:extLst>
          </p:cNvPr>
          <p:cNvSpPr txBox="1"/>
          <p:nvPr/>
        </p:nvSpPr>
        <p:spPr>
          <a:xfrm>
            <a:off x="838200" y="1460500"/>
            <a:ext cx="1102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Must be pre-prompted with the company values, vision, 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Recommendations given must be aligned with the company values and mission and vision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ED7616-100B-55F1-0AD1-9FED8054A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B8E6-AF71-EC40-A321-0E9F9EF0254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12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2B89E-7FE8-53C0-5E5B-6F6D2F789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D18D0-8F03-1FEE-1F9A-7EA7CFFE1494}"/>
              </a:ext>
            </a:extLst>
          </p:cNvPr>
          <p:cNvSpPr txBox="1"/>
          <p:nvPr/>
        </p:nvSpPr>
        <p:spPr>
          <a:xfrm>
            <a:off x="838200" y="4014061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Week 1-2:</a:t>
            </a:r>
          </a:p>
          <a:p>
            <a:r>
              <a:rPr lang="en-US" dirty="0"/>
              <a:t>Finalize requirements with the recruitment team. Need to understand the different criteria for candidate selection.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F2F6ED-6377-0A32-3762-55E2FCE4A086}"/>
              </a:ext>
            </a:extLst>
          </p:cNvPr>
          <p:cNvSpPr txBox="1"/>
          <p:nvPr/>
        </p:nvSpPr>
        <p:spPr>
          <a:xfrm>
            <a:off x="4267200" y="1690688"/>
            <a:ext cx="3429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Week 2-3:</a:t>
            </a:r>
          </a:p>
          <a:p>
            <a:r>
              <a:rPr lang="en-US" dirty="0"/>
              <a:t>Design the architecture of the recruitment system, including user interface, database schema, and integration points for the resume screener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667B4B-0F0F-5B01-5B69-48C7CBEF2F3D}"/>
              </a:ext>
            </a:extLst>
          </p:cNvPr>
          <p:cNvSpPr txBox="1"/>
          <p:nvPr/>
        </p:nvSpPr>
        <p:spPr>
          <a:xfrm>
            <a:off x="7901940" y="4014061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Week 4-5:</a:t>
            </a:r>
          </a:p>
          <a:p>
            <a:r>
              <a:rPr lang="en-US" dirty="0"/>
              <a:t>Set up the JD server, and create the JD database by importing initial JDs ***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A364A33-D99A-0623-1118-0AD28ED45B99}"/>
              </a:ext>
            </a:extLst>
          </p:cNvPr>
          <p:cNvCxnSpPr>
            <a:cxnSpLocks/>
          </p:cNvCxnSpPr>
          <p:nvPr/>
        </p:nvCxnSpPr>
        <p:spPr>
          <a:xfrm>
            <a:off x="0" y="3688080"/>
            <a:ext cx="12192000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riangle 18">
            <a:extLst>
              <a:ext uri="{FF2B5EF4-FFF2-40B4-BE49-F238E27FC236}">
                <a16:creationId xmlns:a16="http://schemas.microsoft.com/office/drawing/2014/main" id="{4C0D702F-5EB3-42F8-D7E4-E89E0D583527}"/>
              </a:ext>
            </a:extLst>
          </p:cNvPr>
          <p:cNvSpPr/>
          <p:nvPr/>
        </p:nvSpPr>
        <p:spPr>
          <a:xfrm>
            <a:off x="838200" y="5491389"/>
            <a:ext cx="2353574" cy="1001486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are here now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9C271C6F-806C-F8CF-CFE1-A1DF671D5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B8E6-AF71-EC40-A321-0E9F9EF025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81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2B89E-7FE8-53C0-5E5B-6F6D2F789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D18D0-8F03-1FEE-1F9A-7EA7CFFE1494}"/>
              </a:ext>
            </a:extLst>
          </p:cNvPr>
          <p:cNvSpPr txBox="1"/>
          <p:nvPr/>
        </p:nvSpPr>
        <p:spPr>
          <a:xfrm>
            <a:off x="609600" y="1850368"/>
            <a:ext cx="3429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Week 6-7:</a:t>
            </a:r>
          </a:p>
          <a:p>
            <a:r>
              <a:rPr lang="en-US" dirty="0"/>
              <a:t>Continue development of recruitment system, focusing on features related to updating JDs and preparing for the integration of the AI resume screener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F2F6ED-6377-0A32-3762-55E2FCE4A086}"/>
              </a:ext>
            </a:extLst>
          </p:cNvPr>
          <p:cNvSpPr txBox="1"/>
          <p:nvPr/>
        </p:nvSpPr>
        <p:spPr>
          <a:xfrm>
            <a:off x="4290061" y="4048465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Week 8-10:</a:t>
            </a:r>
          </a:p>
          <a:p>
            <a:r>
              <a:rPr lang="en-US" dirty="0"/>
              <a:t>Set up the CV server, and create the CV database by importing initial CVs ***.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667B4B-0F0F-5B01-5B69-48C7CBEF2F3D}"/>
              </a:ext>
            </a:extLst>
          </p:cNvPr>
          <p:cNvSpPr txBox="1"/>
          <p:nvPr/>
        </p:nvSpPr>
        <p:spPr>
          <a:xfrm>
            <a:off x="7924800" y="2198097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Week 11-12:</a:t>
            </a:r>
          </a:p>
          <a:p>
            <a:r>
              <a:rPr lang="en-US" dirty="0"/>
              <a:t>Integrate the CVs with the recruitment system – scanning CVs and matching them against the JDs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A364A33-D99A-0623-1118-0AD28ED45B99}"/>
              </a:ext>
            </a:extLst>
          </p:cNvPr>
          <p:cNvCxnSpPr>
            <a:cxnSpLocks/>
          </p:cNvCxnSpPr>
          <p:nvPr/>
        </p:nvCxnSpPr>
        <p:spPr>
          <a:xfrm>
            <a:off x="0" y="3688080"/>
            <a:ext cx="12192000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DFC4D6-0085-23DF-E229-17172967D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B8E6-AF71-EC40-A321-0E9F9EF0254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59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2B89E-7FE8-53C0-5E5B-6F6D2F789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D18D0-8F03-1FEE-1F9A-7EA7CFFE1494}"/>
              </a:ext>
            </a:extLst>
          </p:cNvPr>
          <p:cNvSpPr txBox="1"/>
          <p:nvPr/>
        </p:nvSpPr>
        <p:spPr>
          <a:xfrm>
            <a:off x="640080" y="3953488"/>
            <a:ext cx="2468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Week 13-14:</a:t>
            </a:r>
          </a:p>
          <a:p>
            <a:r>
              <a:rPr lang="en-US" dirty="0"/>
              <a:t>User Acceptance Testing, gather more feedback on the functionality and make the necessary changes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F2F6ED-6377-0A32-3762-55E2FCE4A086}"/>
              </a:ext>
            </a:extLst>
          </p:cNvPr>
          <p:cNvSpPr txBox="1"/>
          <p:nvPr/>
        </p:nvSpPr>
        <p:spPr>
          <a:xfrm>
            <a:off x="4945381" y="2630175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Week 15-16:</a:t>
            </a:r>
          </a:p>
          <a:p>
            <a:r>
              <a:rPr lang="en-US" dirty="0"/>
              <a:t>Improve the frontend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A364A33-D99A-0623-1118-0AD28ED45B99}"/>
              </a:ext>
            </a:extLst>
          </p:cNvPr>
          <p:cNvCxnSpPr>
            <a:cxnSpLocks/>
          </p:cNvCxnSpPr>
          <p:nvPr/>
        </p:nvCxnSpPr>
        <p:spPr>
          <a:xfrm>
            <a:off x="0" y="3688080"/>
            <a:ext cx="12192000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4ECD6FE-C795-5F4B-2652-3972BAB2A0FB}"/>
              </a:ext>
            </a:extLst>
          </p:cNvPr>
          <p:cNvSpPr txBox="1"/>
          <p:nvPr/>
        </p:nvSpPr>
        <p:spPr>
          <a:xfrm>
            <a:off x="8374381" y="3953488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Week 17-18:</a:t>
            </a:r>
          </a:p>
          <a:p>
            <a:r>
              <a:rPr lang="en-US" dirty="0"/>
              <a:t>Deploy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FDD05-D124-6E56-C630-F909E7E98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B8E6-AF71-EC40-A321-0E9F9EF025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83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2B89E-7FE8-53C0-5E5B-6F6D2F789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1-2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91A9DC-4CDD-1E1D-C926-CA5BAC18EEB6}"/>
              </a:ext>
            </a:extLst>
          </p:cNvPr>
          <p:cNvSpPr txBox="1"/>
          <p:nvPr/>
        </p:nvSpPr>
        <p:spPr>
          <a:xfrm>
            <a:off x="838200" y="2795761"/>
            <a:ext cx="1102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Gather user requirements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4D5EEA-FA6E-DCB3-2F60-A4787AB71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B8E6-AF71-EC40-A321-0E9F9EF025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1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2B89E-7FE8-53C0-5E5B-6F6D2F789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of the recruitment team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D08FDE-901E-6B63-AFCA-91AE3979A653}"/>
              </a:ext>
            </a:extLst>
          </p:cNvPr>
          <p:cNvSpPr txBox="1"/>
          <p:nvPr/>
        </p:nvSpPr>
        <p:spPr>
          <a:xfrm>
            <a:off x="838200" y="1460500"/>
            <a:ext cx="1102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DC4B21-46AF-2EDD-6276-7BC09C2F9303}"/>
              </a:ext>
            </a:extLst>
          </p:cNvPr>
          <p:cNvSpPr txBox="1"/>
          <p:nvPr/>
        </p:nvSpPr>
        <p:spPr>
          <a:xfrm>
            <a:off x="838200" y="1460500"/>
            <a:ext cx="11023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Some example requirements of the system that they may want (don’t show them this)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can see the top __ shortlisted candidates for each role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For each candidate, the percentage of the candidate matched to the role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 for filtering options based on resume search, such as years of experience, location, mandatory skills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the recruitment team want the recruitment system to be on a new website or at the HR website that P Jo created?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u="sng" dirty="0"/>
              <a:t>Some example questions we can 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the current workflow for recruiting?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part of the workflow do you find it most troublesome?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do you store the CVs, how do you search for the CVs?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do you write the JD?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the criteria you use to tell whether a candidate is suitable for the role or not?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are some additional features  you think may be good to improve the recruitment process? (ask this question last)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B163EEB-C90B-E380-AA89-AF8969632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B8E6-AF71-EC40-A321-0E9F9EF0254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95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E5D02-4BC6-A389-26BF-3A10EA920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Current Recruitment Workflow (</a:t>
            </a:r>
            <a:r>
              <a:rPr lang="en-US" sz="2400" dirty="0">
                <a:highlight>
                  <a:srgbClr val="FFFF00"/>
                </a:highlight>
              </a:rPr>
              <a:t>to find out during the workshop</a:t>
            </a:r>
            <a:r>
              <a:rPr lang="en-US" sz="2400" dirty="0"/>
              <a:t>)</a:t>
            </a:r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808F8B90-69C7-88F9-80E0-361415047E20}"/>
              </a:ext>
            </a:extLst>
          </p:cNvPr>
          <p:cNvSpPr/>
          <p:nvPr/>
        </p:nvSpPr>
        <p:spPr>
          <a:xfrm>
            <a:off x="330200" y="1749424"/>
            <a:ext cx="393700" cy="368300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133D3E9D-A11B-2354-F4D6-5E5BE91F3B19}"/>
              </a:ext>
            </a:extLst>
          </p:cNvPr>
          <p:cNvSpPr/>
          <p:nvPr/>
        </p:nvSpPr>
        <p:spPr>
          <a:xfrm>
            <a:off x="330200" y="3202781"/>
            <a:ext cx="393700" cy="368300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BC10A4B4-1598-EE98-432B-3861F5410D7C}"/>
              </a:ext>
            </a:extLst>
          </p:cNvPr>
          <p:cNvSpPr/>
          <p:nvPr/>
        </p:nvSpPr>
        <p:spPr>
          <a:xfrm>
            <a:off x="330200" y="4465638"/>
            <a:ext cx="393700" cy="368300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9DBE59-BE4C-91B7-E703-0D30076FCB45}"/>
              </a:ext>
            </a:extLst>
          </p:cNvPr>
          <p:cNvSpPr txBox="1"/>
          <p:nvPr/>
        </p:nvSpPr>
        <p:spPr>
          <a:xfrm>
            <a:off x="0" y="2130744"/>
            <a:ext cx="1816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Hiring Manager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7819A5-152F-70BB-656B-49574DE3E397}"/>
              </a:ext>
            </a:extLst>
          </p:cNvPr>
          <p:cNvSpPr txBox="1"/>
          <p:nvPr/>
        </p:nvSpPr>
        <p:spPr>
          <a:xfrm>
            <a:off x="0" y="3590726"/>
            <a:ext cx="1816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Recruitment Team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157C83-0F77-AA86-F622-099A2D257A2B}"/>
              </a:ext>
            </a:extLst>
          </p:cNvPr>
          <p:cNvSpPr txBox="1"/>
          <p:nvPr/>
        </p:nvSpPr>
        <p:spPr>
          <a:xfrm>
            <a:off x="0" y="4822308"/>
            <a:ext cx="2451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Recruitment System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36C0FA-4348-3BEC-6551-B0030BD94DD2}"/>
              </a:ext>
            </a:extLst>
          </p:cNvPr>
          <p:cNvSpPr/>
          <p:nvPr/>
        </p:nvSpPr>
        <p:spPr>
          <a:xfrm>
            <a:off x="0" y="1511300"/>
            <a:ext cx="12192000" cy="12142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D119BB-9D98-C338-4EEF-839DF1DD9063}"/>
              </a:ext>
            </a:extLst>
          </p:cNvPr>
          <p:cNvSpPr/>
          <p:nvPr/>
        </p:nvSpPr>
        <p:spPr>
          <a:xfrm>
            <a:off x="0" y="2725535"/>
            <a:ext cx="12192000" cy="130591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C48DF5-BBF7-7BC4-60F5-945A8983682C}"/>
              </a:ext>
            </a:extLst>
          </p:cNvPr>
          <p:cNvSpPr/>
          <p:nvPr/>
        </p:nvSpPr>
        <p:spPr>
          <a:xfrm>
            <a:off x="0" y="4034934"/>
            <a:ext cx="12192000" cy="11212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6" name="Slide Number Placeholder 135">
            <a:extLst>
              <a:ext uri="{FF2B5EF4-FFF2-40B4-BE49-F238E27FC236}">
                <a16:creationId xmlns:a16="http://schemas.microsoft.com/office/drawing/2014/main" id="{D43D86DE-B95E-1813-0298-A2901753B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B8E6-AF71-EC40-A321-0E9F9EF0254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0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2B89E-7FE8-53C0-5E5B-6F6D2F789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 after we get the user requirements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D08FDE-901E-6B63-AFCA-91AE3979A653}"/>
              </a:ext>
            </a:extLst>
          </p:cNvPr>
          <p:cNvSpPr txBox="1"/>
          <p:nvPr/>
        </p:nvSpPr>
        <p:spPr>
          <a:xfrm>
            <a:off x="838200" y="1460500"/>
            <a:ext cx="1102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DC4B21-46AF-2EDD-6276-7BC09C2F9303}"/>
              </a:ext>
            </a:extLst>
          </p:cNvPr>
          <p:cNvSpPr txBox="1"/>
          <p:nvPr/>
        </p:nvSpPr>
        <p:spPr>
          <a:xfrm>
            <a:off x="838200" y="1460500"/>
            <a:ext cx="11023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Group together their pain points, needs and goals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Understand what users need from the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user persona of someone in the recruitment team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Example user who will be using the product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user stories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Think and create a solution to their problem to address each user story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Schedule another meeting to verify the solution with recruitment teams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Start developing!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B163EEB-C90B-E380-AA89-AF8969632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B8E6-AF71-EC40-A321-0E9F9EF0254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93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</TotalTime>
  <Words>1045</Words>
  <Application>Microsoft Macintosh PowerPoint</Application>
  <PresentationFormat>Widescreen</PresentationFormat>
  <Paragraphs>177</Paragraphs>
  <Slides>21</Slides>
  <Notes>10</Notes>
  <HiddenSlides>8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Aptos</vt:lpstr>
      <vt:lpstr>Aptos Display</vt:lpstr>
      <vt:lpstr>Arial</vt:lpstr>
      <vt:lpstr>Courier New</vt:lpstr>
      <vt:lpstr>Office Theme</vt:lpstr>
      <vt:lpstr>Recruitment system</vt:lpstr>
      <vt:lpstr>Goal of the recruitment system</vt:lpstr>
      <vt:lpstr>Project timeline</vt:lpstr>
      <vt:lpstr>Project timeline</vt:lpstr>
      <vt:lpstr>Project timeline</vt:lpstr>
      <vt:lpstr>Week 1-2</vt:lpstr>
      <vt:lpstr>Requirements of the recruitment team</vt:lpstr>
      <vt:lpstr>Current Recruitment Workflow (to find out during the workshop)</vt:lpstr>
      <vt:lpstr>What to do after we get the user requirements</vt:lpstr>
      <vt:lpstr>CV database (to change after the workshop)</vt:lpstr>
      <vt:lpstr>JD database (to change after the workshop)</vt:lpstr>
      <vt:lpstr>Technical concerns</vt:lpstr>
      <vt:lpstr>Things we need from digital team for database approval</vt:lpstr>
      <vt:lpstr>Proposed Recruitment Workflow</vt:lpstr>
      <vt:lpstr>Proposed recruitment workflow</vt:lpstr>
      <vt:lpstr>Upskill Workflow</vt:lpstr>
      <vt:lpstr>PowerPoint Presentation</vt:lpstr>
      <vt:lpstr>What employee will see</vt:lpstr>
      <vt:lpstr>JD database</vt:lpstr>
      <vt:lpstr>PowerPoint Presentation</vt:lpstr>
      <vt:lpstr>Generative AI in upskilling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 Ji Yap</dc:creator>
  <cp:lastModifiedBy>Yi Ji Yap</cp:lastModifiedBy>
  <cp:revision>11</cp:revision>
  <dcterms:created xsi:type="dcterms:W3CDTF">2024-05-06T06:51:43Z</dcterms:created>
  <dcterms:modified xsi:type="dcterms:W3CDTF">2024-05-07T11:25:49Z</dcterms:modified>
</cp:coreProperties>
</file>