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6326B3-6BB9-5FD6-6582-04C96748FB5D}"/>
              </a:ext>
            </a:extLst>
          </p:cNvPr>
          <p:cNvSpPr/>
          <p:nvPr/>
        </p:nvSpPr>
        <p:spPr>
          <a:xfrm>
            <a:off x="1" y="0"/>
            <a:ext cx="9144000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A3A3D5-4E0D-7CA8-96DA-7A86D6A0D40B}"/>
              </a:ext>
            </a:extLst>
          </p:cNvPr>
          <p:cNvSpPr/>
          <p:nvPr/>
        </p:nvSpPr>
        <p:spPr>
          <a:xfrm>
            <a:off x="0" y="6559420"/>
            <a:ext cx="9144000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8E5412-1997-CA42-72B4-3A67F8712467}"/>
              </a:ext>
            </a:extLst>
          </p:cNvPr>
          <p:cNvSpPr/>
          <p:nvPr/>
        </p:nvSpPr>
        <p:spPr>
          <a:xfrm>
            <a:off x="2362200" y="2717901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C1C64-8AE4-148E-491F-606ACDCD329C}"/>
              </a:ext>
            </a:extLst>
          </p:cNvPr>
          <p:cNvSpPr txBox="1"/>
          <p:nvPr/>
        </p:nvSpPr>
        <p:spPr>
          <a:xfrm>
            <a:off x="2286000" y="27027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sz="1800">
                <a:solidFill>
                  <a:srgbClr val="FFFFFF"/>
                </a:solidFill>
              </a:rPr>
              <a:t>gpt4는 무엇인가?</a:t>
            </a:r>
            <a:endParaRPr altLang="en-US" dirty="0" lang="ko-KR" sz="1800">
              <a:solidFill>
                <a:schemeClr val="bg1"/>
              </a:solidFill>
              <a:latin charset="-127" panose="00000300000000000000" pitchFamily="2" typeface="KoPubWorld돋움체 Light"/>
              <a:ea charset="-127" panose="00000300000000000000" pitchFamily="2" typeface="KoPubWorld돋움체 Light"/>
              <a:cs charset="-127" panose="00000300000000000000" pitchFamily="2" typeface="KoPubWorld돋움체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925B3-1832-2285-AA95-52D45DF78CEC}"/>
              </a:ext>
            </a:extLst>
          </p:cNvPr>
          <p:cNvSpPr txBox="1"/>
          <p:nvPr/>
        </p:nvSpPr>
        <p:spPr>
          <a:xfrm>
            <a:off x="2238104" y="3016481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4400">
                <a:solidFill>
                  <a:srgbClr val="595959"/>
                </a:solidFill>
              </a:rPr>
              <a:t>GPT</a:t>
            </a:r>
            <a:endParaRPr altLang="en-US" b="1" dirty="0" lang="ko-KR" sz="4400">
              <a:solidFill>
                <a:schemeClr val="tx1">
                  <a:lumMod val="65000"/>
                  <a:lumOff val="35000"/>
                </a:schemeClr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FE1F-DC9F-D34A-4748-8C79DFD6A347}"/>
              </a:ext>
            </a:extLst>
          </p:cNvPr>
          <p:cNvSpPr txBox="1"/>
          <p:nvPr/>
        </p:nvSpPr>
        <p:spPr>
          <a:xfrm>
            <a:off x="4114800" y="5789979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sz="1800">
                <a:solidFill>
                  <a:srgbClr val="595959"/>
                </a:solidFill>
              </a:rPr>
              <a:t>구민</a:t>
            </a:r>
            <a:endParaRPr altLang="en-US" dirty="0" lang="ko-KR" sz="1800">
              <a:solidFill>
                <a:schemeClr val="tx1">
                  <a:lumMod val="65000"/>
                  <a:lumOff val="35000"/>
                </a:schemeClr>
              </a:solidFill>
              <a:latin charset="-127" panose="00000300000000000000" pitchFamily="2" typeface="KoPubWorld돋움체 Light"/>
              <a:ea charset="-127" panose="00000300000000000000" pitchFamily="2" typeface="KoPubWorld돋움체 Light"/>
              <a:cs charset="-127" panose="00000300000000000000" pitchFamily="2" typeface="KoPubWorld돋움체 Light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3638" y="1035870"/>
            <a:ext cx="8736724" cy="36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36476-7968-6FD6-27B9-7C68A75DBCDE}"/>
              </a:ext>
            </a:extLst>
          </p:cNvPr>
          <p:cNvSpPr txBox="1"/>
          <p:nvPr/>
        </p:nvSpPr>
        <p:spPr>
          <a:xfrm>
            <a:off x="457200" y="1295400"/>
            <a:ext cx="82296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/>
            </a:r>
            <a:r>
              <a:rPr lang="en-US" sz="2800"/>
              <a:t>This slide will provide an overview of OpenAI's GPT-4 language model, its capabilities, and its impact on society.</a:t>
            </a:r>
            <a:endParaRPr altLang="en-US" dirty="0" kumimoji="1" lang="ko-Kore-KR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295EA-291B-9DEC-1365-E9403B131869}"/>
              </a:ext>
            </a:extLst>
          </p:cNvPr>
          <p:cNvSpPr txBox="1"/>
          <p:nvPr/>
        </p:nvSpPr>
        <p:spPr>
          <a:xfrm>
            <a:off x="208893" y="89456"/>
            <a:ext cx="974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4800">
                <a:solidFill>
                  <a:srgbClr val="64DECF"/>
                </a:solidFill>
              </a:rPr>
              <a:t>01</a:t>
            </a:r>
            <a:endParaRPr altLang="ko-KR" b="1" dirty="0" lang="en-US" sz="4800">
              <a:solidFill>
                <a:srgbClr val="64DECF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AB849-B425-0AC6-C7CC-579E13C03D6F}"/>
              </a:ext>
            </a:extLst>
          </p:cNvPr>
          <p:cNvSpPr txBox="1"/>
          <p:nvPr/>
        </p:nvSpPr>
        <p:spPr>
          <a:xfrm>
            <a:off x="991001" y="3202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1800">
                <a:solidFill>
                  <a:srgbClr val="595959"/>
                </a:solidFill>
              </a:rPr>
              <a:t>Introduction to OpenAI's GPT-4 Language Model</a:t>
            </a:r>
            <a:endParaRPr altLang="en-US" b="1" dirty="0" lang="ko-KR">
              <a:solidFill>
                <a:srgbClr val="595959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3638" y="1035870"/>
            <a:ext cx="8736724" cy="36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36476-7968-6FD6-27B9-7C68A75DBCDE}"/>
              </a:ext>
            </a:extLst>
          </p:cNvPr>
          <p:cNvSpPr txBox="1"/>
          <p:nvPr/>
        </p:nvSpPr>
        <p:spPr>
          <a:xfrm>
            <a:off x="457200" y="1295400"/>
            <a:ext cx="82296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/>
            </a:r>
            <a:r>
              <a:rPr lang="en-US" sz="2800"/>
              <a:t>This slide will highlight the improved capabilities of GPT-4, including its performance on professional and academic exams and language benchmarks. It will also mention that the model accepts prompts consisting of both images and text.</a:t>
            </a:r>
            <a:endParaRPr altLang="en-US" dirty="0" kumimoji="1" lang="ko-Kore-KR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295EA-291B-9DEC-1365-E9403B131869}"/>
              </a:ext>
            </a:extLst>
          </p:cNvPr>
          <p:cNvSpPr txBox="1"/>
          <p:nvPr/>
        </p:nvSpPr>
        <p:spPr>
          <a:xfrm>
            <a:off x="208893" y="89456"/>
            <a:ext cx="974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4800">
                <a:solidFill>
                  <a:srgbClr val="64DECF"/>
                </a:solidFill>
              </a:rPr>
              <a:t>02</a:t>
            </a:r>
            <a:endParaRPr altLang="ko-KR" b="1" dirty="0" lang="en-US" sz="4800">
              <a:solidFill>
                <a:srgbClr val="64DECF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AB849-B425-0AC6-C7CC-579E13C03D6F}"/>
              </a:ext>
            </a:extLst>
          </p:cNvPr>
          <p:cNvSpPr txBox="1"/>
          <p:nvPr/>
        </p:nvSpPr>
        <p:spPr>
          <a:xfrm>
            <a:off x="991001" y="3202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1800">
                <a:solidFill>
                  <a:srgbClr val="595959"/>
                </a:solidFill>
              </a:rPr>
              <a:t>Improved Capabilities of GPT-4</a:t>
            </a:r>
            <a:endParaRPr altLang="en-US" b="1" dirty="0" lang="ko-KR">
              <a:solidFill>
                <a:srgbClr val="595959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3638" y="1035870"/>
            <a:ext cx="8736724" cy="36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36476-7968-6FD6-27B9-7C68A75DBCDE}"/>
              </a:ext>
            </a:extLst>
          </p:cNvPr>
          <p:cNvSpPr txBox="1"/>
          <p:nvPr/>
        </p:nvSpPr>
        <p:spPr>
          <a:xfrm>
            <a:off x="457200" y="1295400"/>
            <a:ext cx="82296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/>
            </a:r>
            <a:r>
              <a:rPr lang="en-US" sz="2800"/>
              <a:t>This slide will discuss the limitations and risks of GPT-4, including the possibility of producing false information or reasoning errors. It will also mention OpenAI's efforts to mitigate these risks, such as domain expert testing and safety measures.</a:t>
            </a:r>
            <a:endParaRPr altLang="en-US" dirty="0" kumimoji="1" lang="ko-Kore-KR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295EA-291B-9DEC-1365-E9403B131869}"/>
              </a:ext>
            </a:extLst>
          </p:cNvPr>
          <p:cNvSpPr txBox="1"/>
          <p:nvPr/>
        </p:nvSpPr>
        <p:spPr>
          <a:xfrm>
            <a:off x="208893" y="89456"/>
            <a:ext cx="974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4800">
                <a:solidFill>
                  <a:srgbClr val="64DECF"/>
                </a:solidFill>
              </a:rPr>
              <a:t>03</a:t>
            </a:r>
            <a:endParaRPr altLang="ko-KR" b="1" dirty="0" lang="en-US" sz="4800">
              <a:solidFill>
                <a:srgbClr val="64DECF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AB849-B425-0AC6-C7CC-579E13C03D6F}"/>
              </a:ext>
            </a:extLst>
          </p:cNvPr>
          <p:cNvSpPr txBox="1"/>
          <p:nvPr/>
        </p:nvSpPr>
        <p:spPr>
          <a:xfrm>
            <a:off x="991001" y="3202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1800">
                <a:solidFill>
                  <a:srgbClr val="595959"/>
                </a:solidFill>
              </a:rPr>
              <a:t>Limitations and Risks of GPT-4</a:t>
            </a:r>
            <a:endParaRPr altLang="en-US" b="1" dirty="0" lang="ko-KR">
              <a:solidFill>
                <a:srgbClr val="595959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3638" y="1035870"/>
            <a:ext cx="8736724" cy="36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36476-7968-6FD6-27B9-7C68A75DBCDE}"/>
              </a:ext>
            </a:extLst>
          </p:cNvPr>
          <p:cNvSpPr txBox="1"/>
          <p:nvPr/>
        </p:nvSpPr>
        <p:spPr>
          <a:xfrm>
            <a:off x="457200" y="1295400"/>
            <a:ext cx="82296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/>
            </a:r>
            <a:r>
              <a:rPr lang="en-US" sz="2800"/>
              <a:t>This slide will emphasize the need for usage guidelines and safety techniques to improve alignment and mitigate risks associated with AI language models like GPT-4.</a:t>
            </a:r>
            <a:endParaRPr altLang="en-US" dirty="0" kumimoji="1" lang="ko-Kore-KR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295EA-291B-9DEC-1365-E9403B131869}"/>
              </a:ext>
            </a:extLst>
          </p:cNvPr>
          <p:cNvSpPr txBox="1"/>
          <p:nvPr/>
        </p:nvSpPr>
        <p:spPr>
          <a:xfrm>
            <a:off x="208893" y="89456"/>
            <a:ext cx="974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4800">
                <a:solidFill>
                  <a:srgbClr val="64DECF"/>
                </a:solidFill>
              </a:rPr>
              <a:t>04</a:t>
            </a:r>
            <a:endParaRPr altLang="ko-KR" b="1" dirty="0" lang="en-US" sz="4800">
              <a:solidFill>
                <a:srgbClr val="64DECF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AB849-B425-0AC6-C7CC-579E13C03D6F}"/>
              </a:ext>
            </a:extLst>
          </p:cNvPr>
          <p:cNvSpPr txBox="1"/>
          <p:nvPr/>
        </p:nvSpPr>
        <p:spPr>
          <a:xfrm>
            <a:off x="991001" y="3202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1800">
                <a:solidFill>
                  <a:srgbClr val="595959"/>
                </a:solidFill>
              </a:rPr>
              <a:t>Importance of Usage Guidelines and Safety Techniques</a:t>
            </a:r>
            <a:endParaRPr altLang="en-US" b="1" dirty="0" lang="ko-KR">
              <a:solidFill>
                <a:srgbClr val="595959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3638" y="1035870"/>
            <a:ext cx="8736724" cy="36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36476-7968-6FD6-27B9-7C68A75DBCDE}"/>
              </a:ext>
            </a:extLst>
          </p:cNvPr>
          <p:cNvSpPr txBox="1"/>
          <p:nvPr/>
        </p:nvSpPr>
        <p:spPr>
          <a:xfrm>
            <a:off x="457200" y="1295400"/>
            <a:ext cx="8229600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/>
            </a:r>
            <a:r>
              <a:rPr lang="en-US" sz="2800"/>
              <a:t>This final slide will summarize the key points of the presentation and discuss the potential positive and negative impacts of GPT-4 on society. It will also mention that while GPT-4 represents a significant step towards useful and safely deployed AI systems, there is still more work to be done in this field.</a:t>
            </a:r>
            <a:endParaRPr altLang="en-US" dirty="0" kumimoji="1" lang="ko-Kore-KR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295EA-291B-9DEC-1365-E9403B131869}"/>
              </a:ext>
            </a:extLst>
          </p:cNvPr>
          <p:cNvSpPr txBox="1"/>
          <p:nvPr/>
        </p:nvSpPr>
        <p:spPr>
          <a:xfrm>
            <a:off x="208893" y="89456"/>
            <a:ext cx="974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4800">
                <a:solidFill>
                  <a:srgbClr val="64DECF"/>
                </a:solidFill>
              </a:rPr>
              <a:t>05</a:t>
            </a:r>
            <a:endParaRPr altLang="ko-KR" b="1" dirty="0" lang="en-US" sz="4800">
              <a:solidFill>
                <a:srgbClr val="64DECF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AB849-B425-0AC6-C7CC-579E13C03D6F}"/>
              </a:ext>
            </a:extLst>
          </p:cNvPr>
          <p:cNvSpPr txBox="1"/>
          <p:nvPr/>
        </p:nvSpPr>
        <p:spPr>
          <a:xfrm>
            <a:off x="991001" y="3202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/>
            </a:r>
            <a:r>
              <a:rPr lang="en-US" b="true" sz="1800">
                <a:solidFill>
                  <a:srgbClr val="595959"/>
                </a:solidFill>
              </a:rPr>
              <a:t>Conclusion and Future Work</a:t>
            </a:r>
            <a:endParaRPr altLang="en-US" b="1" dirty="0" lang="ko-KR">
              <a:solidFill>
                <a:srgbClr val="595959"/>
              </a:solidFill>
              <a:latin charset="-127" panose="00000800000000000000" pitchFamily="2" typeface="KoPubWorld돋움체 Bold"/>
              <a:ea charset="-127" panose="00000800000000000000" pitchFamily="2" typeface="KoPubWorld돋움체 Bold"/>
              <a:cs charset="-127" panose="00000800000000000000" pitchFamily="2" typeface="KoPubWorld돋움체 Bold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51D83A-9B5A-FA0F-BAD8-8C2E7B5A43B3}"/>
              </a:ext>
            </a:extLst>
          </p:cNvPr>
          <p:cNvSpPr/>
          <p:nvPr/>
        </p:nvSpPr>
        <p:spPr>
          <a:xfrm>
            <a:off x="1" y="0"/>
            <a:ext cx="9144000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E9E4F3-329F-2F77-9F9F-4C5E13E9E9FA}"/>
              </a:ext>
            </a:extLst>
          </p:cNvPr>
          <p:cNvSpPr/>
          <p:nvPr/>
        </p:nvSpPr>
        <p:spPr>
          <a:xfrm>
            <a:off x="1" y="6559420"/>
            <a:ext cx="9144000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CDF6B-0DDB-3B0A-EC62-E079D1358B70}"/>
              </a:ext>
            </a:extLst>
          </p:cNvPr>
          <p:cNvSpPr txBox="1"/>
          <p:nvPr/>
        </p:nvSpPr>
        <p:spPr>
          <a:xfrm>
            <a:off x="1842103" y="3105834"/>
            <a:ext cx="6922506" cy="64633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err="1" lang="ko-KR" sz="3600">
                <a:solidFill>
                  <a:schemeClr val="tx1">
                    <a:lumMod val="65000"/>
                    <a:lumOff val="35000"/>
                  </a:schemeClr>
                </a:solidFill>
                <a:latin charset="-127" panose="00000300000000000000" pitchFamily="2" typeface="KoPubWorld돋움체 Light"/>
                <a:ea charset="-127" panose="00000300000000000000" pitchFamily="2" typeface="KoPubWorld돋움체 Light"/>
                <a:cs charset="-127" panose="00000300000000000000" pitchFamily="2" typeface="KoPubWorld돋움체 Light"/>
              </a:rPr>
              <a:t>경청해주셔서</a:t>
            </a:r>
            <a:r>
              <a:rPr altLang="ko-KR" dirty="0" lang="en-US" sz="3600">
                <a:solidFill>
                  <a:schemeClr val="tx1">
                    <a:lumMod val="65000"/>
                    <a:lumOff val="35000"/>
                  </a:schemeClr>
                </a:solidFill>
                <a:latin charset="-127" panose="00000800000000000000" pitchFamily="2" typeface="KoPubWorld돋움체 Bold"/>
                <a:ea charset="-127" panose="00000800000000000000" pitchFamily="2" typeface="KoPubWorld돋움체 Bold"/>
                <a:cs charset="-127" panose="00000800000000000000" pitchFamily="2" typeface="KoPubWorld돋움체 Bold"/>
              </a:rPr>
              <a:t> </a:t>
            </a:r>
            <a:r>
              <a:rPr altLang="en-US" b="1" dirty="0" lang="ko-KR" sz="3600">
                <a:solidFill>
                  <a:schemeClr val="tx1">
                    <a:lumMod val="65000"/>
                    <a:lumOff val="35000"/>
                  </a:schemeClr>
                </a:solidFill>
                <a:latin charset="-127" panose="00000800000000000000" pitchFamily="2" typeface="KoPubWorld돋움체 Bold"/>
                <a:ea charset="-127" panose="00000800000000000000" pitchFamily="2" typeface="KoPubWorld돋움체 Bold"/>
                <a:cs charset="-127" panose="00000800000000000000" pitchFamily="2" typeface="KoPubWorld돋움체 Bold"/>
              </a:rPr>
              <a:t>감사합니다</a:t>
            </a:r>
            <a:r>
              <a:rPr altLang="ko-KR" b="1" dirty="0" lang="en-US" sz="3600">
                <a:solidFill>
                  <a:schemeClr val="tx1">
                    <a:lumMod val="65000"/>
                    <a:lumOff val="35000"/>
                  </a:schemeClr>
                </a:solidFill>
                <a:latin charset="-127" panose="00000800000000000000" pitchFamily="2" typeface="KoPubWorld돋움체 Bold"/>
                <a:ea charset="-127" panose="00000800000000000000" pitchFamily="2" typeface="KoPubWorld돋움체 Bold"/>
                <a:cs charset="-127" panose="00000800000000000000" pitchFamily="2" typeface="KoPubWorld돋움체 Bold"/>
              </a:rPr>
              <a:t>.</a:t>
            </a:r>
            <a:endParaRPr altLang="en-US" b="1" dirty="0" lang="ko-KR" sz="3600">
              <a:solidFill>
                <a:schemeClr val="tx1">
                  <a:lumMod val="65000"/>
                  <a:lumOff val="35000"/>
                </a:schemeClr>
              </a:solidFill>
              <a:latin charset="-127" panose="00000300000000000000" pitchFamily="2" typeface="KoPubWorld돋움체 Light"/>
              <a:ea charset="-127" panose="00000300000000000000" pitchFamily="2" typeface="KoPubWorld돋움체 Light"/>
              <a:cs charset="-127" panose="00000300000000000000" pitchFamily="2" typeface="KoPubWorld돋움체 Ligh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35D48D-BD8A-7A44-42CB-BFD512E3BD46}"/>
              </a:ext>
            </a:extLst>
          </p:cNvPr>
          <p:cNvSpPr/>
          <p:nvPr/>
        </p:nvSpPr>
        <p:spPr>
          <a:xfrm>
            <a:off x="1981201" y="2724386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821A-E5E3-B4BA-A891-F4BC0871B741}"/>
              </a:ext>
            </a:extLst>
          </p:cNvPr>
          <p:cNvSpPr txBox="1"/>
          <p:nvPr/>
        </p:nvSpPr>
        <p:spPr>
          <a:xfrm>
            <a:off x="1981200" y="2705724"/>
            <a:ext cx="1838428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ko-KR" dirty="0" lang="en-US" sz="2000">
                <a:solidFill>
                  <a:schemeClr val="bg1"/>
                </a:solidFill>
                <a:latin charset="-127" panose="00000300000000000000" pitchFamily="2" typeface="KoPubWorld돋움체 Light"/>
                <a:ea charset="-127" panose="00000300000000000000" pitchFamily="2" typeface="KoPubWorld돋움체 Light"/>
                <a:cs charset="-127" panose="00000300000000000000" pitchFamily="2" typeface="KoPubWorld돋움체 Light"/>
              </a:rPr>
              <a:t>THANK YOU -</a:t>
            </a:r>
            <a:endParaRPr altLang="en-US" dirty="0" lang="ko-KR" sz="2000">
              <a:solidFill>
                <a:schemeClr val="bg1"/>
              </a:solidFill>
              <a:latin charset="-127" panose="00000300000000000000" pitchFamily="2" typeface="KoPubWorld돋움체 Light"/>
              <a:ea charset="-127" panose="00000300000000000000" pitchFamily="2" typeface="KoPubWorld돋움체 Light"/>
              <a:cs charset="-127" panose="00000300000000000000" pitchFamily="2" typeface="KoPubWorld돋움체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