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3" r:id="rId3"/>
    <p:sldId id="280" r:id="rId4"/>
    <p:sldId id="286" r:id="rId5"/>
    <p:sldId id="265" r:id="rId6"/>
    <p:sldId id="303" r:id="rId7"/>
    <p:sldId id="304" r:id="rId8"/>
    <p:sldId id="305" r:id="rId9"/>
    <p:sldId id="309" r:id="rId10"/>
    <p:sldId id="310" r:id="rId11"/>
    <p:sldId id="272" r:id="rId12"/>
    <p:sldId id="312" r:id="rId13"/>
    <p:sldId id="317" r:id="rId14"/>
    <p:sldId id="319" r:id="rId15"/>
    <p:sldId id="322" r:id="rId16"/>
    <p:sldId id="327" r:id="rId17"/>
    <p:sldId id="324" r:id="rId18"/>
    <p:sldId id="326" r:id="rId19"/>
    <p:sldId id="274" r:id="rId20"/>
    <p:sldId id="329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7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2A304-5B8C-43A4-8B80-A1C42A6D6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F61094-6D94-46BC-B664-06E7C2BF1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E91FC-D70E-4E80-B586-8AC0A8F6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6D5D-2CE9-479A-9901-E652861F753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6CF2D-6EE4-456E-953D-923455EE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7B780-16B6-4F77-BBCD-9D4BC765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B76-C1C7-4DAB-8593-17A32197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893F0-3C18-49AF-BC92-4C4B3478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4DCFD4-8BC9-4730-A5AA-9C21352D0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D2CE2-472E-409A-B3BB-EB909E4D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6D5D-2CE9-479A-9901-E652861F753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78CD2-D262-4B16-A959-1D1DD263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FE8AD-D943-4E48-A4AE-E6702B7C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B76-C1C7-4DAB-8593-17A32197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5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336184-F5B2-408B-90AA-92B104F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EEF72-2842-49EF-A348-9A99A8622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97F82-D474-4BE8-B5FE-CA662D36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6D5D-2CE9-479A-9901-E652861F753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859DA-32C8-4FC8-8947-5594F63C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959F8-8FBD-497A-8C3D-292E4A27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B76-C1C7-4DAB-8593-17A32197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36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05261"/>
      </p:ext>
    </p:extLst>
  </p:cSld>
  <p:clrMapOvr>
    <a:masterClrMapping/>
  </p:clrMapOvr>
  <p:transition spd="slow" advClick="0" advTm="1000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/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165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981200"/>
            <a:ext cx="12192000" cy="240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5"/>
      </p:ext>
    </p:extLst>
  </p:cSld>
  <p:clrMapOvr>
    <a:masterClrMapping/>
  </p:clrMapOvr>
  <p:transition spd="slow" advClick="0" advTm="1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8204-A864-440B-8297-33805DA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11411-65F4-44A0-BE38-01A92F56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B40EF-9CDE-4106-A6D4-447E18B5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6D5D-2CE9-479A-9901-E652861F753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44366-6C04-4ED7-972F-4DD93A88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A2B94-3070-4AF9-88A6-EECB1483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B76-C1C7-4DAB-8593-17A32197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0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FD32A-9326-42B7-BF65-F085BD7B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A5941A-DB6C-49C8-94D2-FBCC58F8B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12638-2E93-4F56-9B11-828F95D3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6D5D-2CE9-479A-9901-E652861F753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90267-5CAD-4689-BCF7-74272D8E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F5B48-4106-4BCC-9E80-7789028E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B76-C1C7-4DAB-8593-17A32197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6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67E9C-9933-46E7-9DCE-E90B5DAD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0B3F4-510B-4DFE-8DFA-BB750CC1E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B0C33-3632-438C-8D5B-4202F9C03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396AF3-3325-4C8E-A7D2-9164E768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6D5D-2CE9-479A-9901-E652861F753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2417E1-F19E-4FE5-A15C-200C2BFB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31B39-9200-43C0-9F26-ACF743A3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B76-C1C7-4DAB-8593-17A32197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6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BBEC5-81E9-4E8E-9A68-349DBF70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1EC14-B1EB-4886-99A4-44EB8E518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810B24-ED33-494F-AEA3-1479735B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F9E9AB-0505-4E8C-99B2-F1A8FE710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91B4F5-8F72-4223-8EAD-7E2B5595E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73B1BC-E272-4F18-AEFA-7D6481FE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6D5D-2CE9-479A-9901-E652861F753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028954-2E8E-45D2-94B0-EAC6E094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69636A-2127-4176-AD50-E7646337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B76-C1C7-4DAB-8593-17A32197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12AC2-8BBD-4422-8A0B-F694348F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648E9B-8640-4B3E-B435-13D19A13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6D5D-2CE9-479A-9901-E652861F753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A6E139-FC31-4BD2-A844-210C3F19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870490-6844-4C0F-BF22-E00AD630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B76-C1C7-4DAB-8593-17A32197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5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E97432-7636-4C95-96E8-2D87B0E9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6D5D-2CE9-479A-9901-E652861F753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F236BD-4509-455B-89C4-60EB450B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3F092-000E-44D5-A2AC-1684E7AA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B76-C1C7-4DAB-8593-17A32197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4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245C-FF2E-4288-93BF-8BA17815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D57AC-E7F2-4EF3-8CCC-77F28EC7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C8CF4-5256-4F29-A7A2-A2FD8E4B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59EEB-2396-4636-9BA5-10A16271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6D5D-2CE9-479A-9901-E652861F753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297CC-202B-4B56-8BCB-68B3DA3F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BB900D-C3D4-4A24-AB14-2960C8AF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B76-C1C7-4DAB-8593-17A32197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7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06C56-FF87-4DB9-972B-9B9683C0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55797B-68A4-4BC8-997D-7148726F8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E9BFF-3DA8-4365-BF3C-E361FA4A2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DE34A-ED58-4A01-99AD-A13D36A6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6D5D-2CE9-479A-9901-E652861F753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62A07-AA7B-434D-8BAE-A064B1B1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5D41E-8621-4791-91AD-4F60D24E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5B76-C1C7-4DAB-8593-17A32197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6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38D48C-FB0B-4622-B286-FE58D364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FE984-44D9-42BC-8AD9-5D8CFC2A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95239-C1FC-4D78-8BE2-1721F7EA8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6D5D-2CE9-479A-9901-E652861F753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86ECB-9AAE-46FB-8963-8EDF4C47A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B2DC4-59D8-475D-846A-5A192AC84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5B76-C1C7-4DAB-8593-17A321973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11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9351" y="3830872"/>
            <a:ext cx="814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母婴用品销售数据分析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数据探索  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en-US" altLang="zh-CN" sz="2800" dirty="0" err="1"/>
              <a:t>babyinfo</a:t>
            </a:r>
            <a:r>
              <a:rPr lang="zh-CN" altLang="en-US" sz="2800" dirty="0"/>
              <a:t>表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36B681-CE8E-4DEF-B970-EF9D9C0F1D41}"/>
              </a:ext>
            </a:extLst>
          </p:cNvPr>
          <p:cNvSpPr txBox="1"/>
          <p:nvPr/>
        </p:nvSpPr>
        <p:spPr>
          <a:xfrm>
            <a:off x="357809" y="1258957"/>
            <a:ext cx="11198087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统计缺失值信息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：没有缺失记录。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统计有信息的用户数量：没有重复值，在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的表中共有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29944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名用户记录，其中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953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名用户在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babyinfo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表中有详细的婴儿记录。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gender: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表示男孩，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表示女孩，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表示性别不明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不同性别的婴儿数量：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AC1D39-E49C-433E-9149-2E6EA534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89" y="5599044"/>
            <a:ext cx="2758523" cy="10410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16CE45-B854-4171-BC90-FACEC0706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11" y="1833755"/>
            <a:ext cx="6355443" cy="8858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FED0F1-7513-4300-BFE7-A5EC4423F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37" y="3803461"/>
            <a:ext cx="3464615" cy="830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582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4659014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 Placeholder 3"/>
          <p:cNvSpPr txBox="1"/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销售趋势分析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产品销量情况分布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用户画像分析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复购情况分析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销售趋势分析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B8E2ED-9880-4E13-BD5E-73E918487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1033668"/>
            <a:ext cx="7933243" cy="40750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7A14A48-9E07-4B42-B095-201A4A25BDB4}"/>
              </a:ext>
            </a:extLst>
          </p:cNvPr>
          <p:cNvSpPr txBox="1"/>
          <p:nvPr/>
        </p:nvSpPr>
        <p:spPr>
          <a:xfrm>
            <a:off x="8282609" y="1033668"/>
            <a:ext cx="37202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每年的双十一，双十二都是销量高峰。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春节期间出现明显低谷。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2-5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月销量上升，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月销量下降，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月销量上升，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月销量下降。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可能的影响因素：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月间处于春节，快递停运，卖家暂停歇业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不同月份活动不同，比如双十一双十二。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不同月份出生的婴儿数量不尽相同。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7F09D4-7FE8-4E18-9BCD-C1C983BAC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9" y="1046921"/>
            <a:ext cx="8094161" cy="41346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E17894-A683-4251-A4E1-EB35E8A84CD2}"/>
              </a:ext>
            </a:extLst>
          </p:cNvPr>
          <p:cNvSpPr txBox="1"/>
          <p:nvPr/>
        </p:nvSpPr>
        <p:spPr>
          <a:xfrm>
            <a:off x="130719" y="141654"/>
            <a:ext cx="6402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春节销量低谷分析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C0EFBB-E2FC-4ED0-97D0-101422D9F166}"/>
              </a:ext>
            </a:extLst>
          </p:cNvPr>
          <p:cNvSpPr txBox="1"/>
          <p:nvPr/>
        </p:nvSpPr>
        <p:spPr>
          <a:xfrm rot="10800000" flipV="1">
            <a:off x="8560904" y="849540"/>
            <a:ext cx="350037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年腊月初一至十五虽然销量仍然很大，但是同比增速降低。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要想超过去年的同比增长率，还需要完成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1029*1.7741 -1129 = 696罐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每天约需完成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696/14 = 49.7罐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大类的销售同比增速超过了去年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腊月十五之后，销量会逐渐下降，需要在接下来的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轴内指定推广计划， 刺激消费。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28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E17894-A683-4251-A4E1-EB35E8A84CD2}"/>
              </a:ext>
            </a:extLst>
          </p:cNvPr>
          <p:cNvSpPr txBox="1"/>
          <p:nvPr/>
        </p:nvSpPr>
        <p:spPr>
          <a:xfrm>
            <a:off x="104213" y="206513"/>
            <a:ext cx="6402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销售周期性分析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A66C36-E5BD-43FF-BFD0-41A18ECBB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" y="980660"/>
            <a:ext cx="8098882" cy="41370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6BB3BA-F74E-42E4-A79F-20E70B077F7C}"/>
              </a:ext>
            </a:extLst>
          </p:cNvPr>
          <p:cNvSpPr txBox="1"/>
          <p:nvPr/>
        </p:nvSpPr>
        <p:spPr>
          <a:xfrm>
            <a:off x="8484434" y="914399"/>
            <a:ext cx="36033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月份出生的婴儿数量最多，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月份最少，对比按月购买情况，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月销量高峰的原因之一可能是为即将出生的婴儿做准备。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季度到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季度，销量整体在增长，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季度可能是受春节影响，销量最低，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季度由于受双十一双十二活动影响，销量最高。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周六周日的销量和活跃用户数量明显小于工作日。</a:t>
            </a:r>
          </a:p>
        </p:txBody>
      </p:sp>
    </p:spTree>
    <p:extLst>
      <p:ext uri="{BB962C8B-B14F-4D97-AF65-F5344CB8AC3E}">
        <p14:creationId xmlns:p14="http://schemas.microsoft.com/office/powerpoint/2010/main" val="319199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104066-EF6D-426D-9027-19B505E82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4" y="1054722"/>
            <a:ext cx="7979612" cy="40761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3B4F85-75DA-484C-8F6E-C38E3E7CAE56}"/>
              </a:ext>
            </a:extLst>
          </p:cNvPr>
          <p:cNvSpPr txBox="1"/>
          <p:nvPr/>
        </p:nvSpPr>
        <p:spPr>
          <a:xfrm>
            <a:off x="104214" y="168159"/>
            <a:ext cx="6891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产品销量情况分布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E7E367-D550-418A-B127-5CA1FA5B42B1}"/>
              </a:ext>
            </a:extLst>
          </p:cNvPr>
          <p:cNvSpPr txBox="1"/>
          <p:nvPr/>
        </p:nvSpPr>
        <p:spPr>
          <a:xfrm>
            <a:off x="8295860" y="876045"/>
            <a:ext cx="3791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50008168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50014815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大类不管在销量还是用户数量上都是名列前茅，并且这三大类销量合计占总销量的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，属于热销商品。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大类销量排名第四，用户数量排名最末，可能是一些用户单次购买量比较大导致。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50008168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大类中有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种热销子类。结合销售趋势图，有助于制定销售策略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44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3B4F85-75DA-484C-8F6E-C38E3E7CAE56}"/>
              </a:ext>
            </a:extLst>
          </p:cNvPr>
          <p:cNvSpPr txBox="1"/>
          <p:nvPr/>
        </p:nvSpPr>
        <p:spPr>
          <a:xfrm>
            <a:off x="104214" y="168159"/>
            <a:ext cx="762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用户画像分析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产品的用户群体分布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18F04E-40C2-45D3-A3B4-4278924BF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4" y="1179443"/>
            <a:ext cx="7933595" cy="40526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F58F05-6446-4DD0-AA13-A1224D2ED870}"/>
              </a:ext>
            </a:extLst>
          </p:cNvPr>
          <p:cNvSpPr txBox="1"/>
          <p:nvPr/>
        </p:nvSpPr>
        <p:spPr>
          <a:xfrm>
            <a:off x="8037809" y="876045"/>
            <a:ext cx="3319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由图可知，大类产品中，“未出生“，”“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岁，”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岁”，“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岁” 是主要的用户群体。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子类产品的用户群体也主要在”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岁”内，其他年龄段也有分布。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2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71C39A-2026-4F12-8576-074E33ACD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3" y="955558"/>
            <a:ext cx="7873594" cy="39614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2D8E24-E25F-4185-9719-AF2F402A9778}"/>
              </a:ext>
            </a:extLst>
          </p:cNvPr>
          <p:cNvSpPr txBox="1"/>
          <p:nvPr/>
        </p:nvSpPr>
        <p:spPr>
          <a:xfrm>
            <a:off x="157223" y="247672"/>
            <a:ext cx="7263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用户群体的偏好和构成分析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A80C68-DE14-4650-B9D9-C757EAE0BBB3}"/>
              </a:ext>
            </a:extLst>
          </p:cNvPr>
          <p:cNvSpPr txBox="1"/>
          <p:nvPr/>
        </p:nvSpPr>
        <p:spPr>
          <a:xfrm>
            <a:off x="8297276" y="955558"/>
            <a:ext cx="3737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关于年龄和性别组合之后的用护产品偏好，可以看出，奶粉的销量主要集中在“未出生”，“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岁”，“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”岁阶段的孩子上。因此，整理标签如下：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9E0B3C4-CB0C-4FF6-8F12-C1270AE4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215207"/>
              </p:ext>
            </p:extLst>
          </p:nvPr>
        </p:nvGraphicFramePr>
        <p:xfrm>
          <a:off x="8297277" y="2706613"/>
          <a:ext cx="3737500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8750">
                  <a:extLst>
                    <a:ext uri="{9D8B030D-6E8A-4147-A177-3AD203B41FA5}">
                      <a16:colId xmlns:a16="http://schemas.microsoft.com/office/drawing/2014/main" val="3804715312"/>
                    </a:ext>
                  </a:extLst>
                </a:gridCol>
                <a:gridCol w="1868750">
                  <a:extLst>
                    <a:ext uri="{9D8B030D-6E8A-4147-A177-3AD203B41FA5}">
                      <a16:colId xmlns:a16="http://schemas.microsoft.com/office/drawing/2014/main" val="1250445771"/>
                    </a:ext>
                  </a:extLst>
                </a:gridCol>
              </a:tblGrid>
              <a:tr h="345716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偏好产品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04495"/>
                  </a:ext>
                </a:extLst>
              </a:tr>
              <a:tr h="350518">
                <a:tc>
                  <a:txBody>
                    <a:bodyPr/>
                    <a:lstStyle/>
                    <a:p>
                      <a:r>
                        <a:rPr lang="zh-CN" altLang="en-US" dirty="0"/>
                        <a:t>男，未出生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50014815</a:t>
                      </a:r>
                      <a:r>
                        <a:rPr lang="zh-CN" altLang="en-US" dirty="0"/>
                        <a:t>大类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328232"/>
                  </a:ext>
                </a:extLst>
              </a:tr>
              <a:tr h="350518">
                <a:tc>
                  <a:txBody>
                    <a:bodyPr/>
                    <a:lstStyle/>
                    <a:p>
                      <a:r>
                        <a:rPr lang="zh-CN" altLang="en-US" dirty="0"/>
                        <a:t>男，</a:t>
                      </a:r>
                      <a:r>
                        <a:rPr lang="en-US" altLang="zh-CN" dirty="0"/>
                        <a:t>0-1</a:t>
                      </a:r>
                      <a:r>
                        <a:rPr lang="zh-CN" altLang="en-US" dirty="0"/>
                        <a:t>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50014815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88875"/>
                  </a:ext>
                </a:extLst>
              </a:tr>
              <a:tr h="350518">
                <a:tc>
                  <a:txBody>
                    <a:bodyPr/>
                    <a:lstStyle/>
                    <a:p>
                      <a:r>
                        <a:rPr lang="zh-CN" altLang="en-US" dirty="0"/>
                        <a:t>男，</a:t>
                      </a:r>
                      <a:r>
                        <a:rPr lang="en-US" altLang="zh-CN" dirty="0"/>
                        <a:t>1-2</a:t>
                      </a:r>
                      <a:r>
                        <a:rPr lang="zh-CN" altLang="en-US" dirty="0"/>
                        <a:t>岁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50008168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85608"/>
                  </a:ext>
                </a:extLst>
              </a:tr>
              <a:tr h="350518">
                <a:tc>
                  <a:txBody>
                    <a:bodyPr/>
                    <a:lstStyle/>
                    <a:p>
                      <a:r>
                        <a:rPr lang="zh-CN" altLang="en-US" dirty="0"/>
                        <a:t>女，未出生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50022520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19544"/>
                  </a:ext>
                </a:extLst>
              </a:tr>
              <a:tr h="350518">
                <a:tc>
                  <a:txBody>
                    <a:bodyPr/>
                    <a:lstStyle/>
                    <a:p>
                      <a:r>
                        <a:rPr lang="zh-CN" altLang="en-US" dirty="0"/>
                        <a:t>女，</a:t>
                      </a:r>
                      <a:r>
                        <a:rPr lang="en-US" altLang="zh-CN" dirty="0"/>
                        <a:t>0-1</a:t>
                      </a:r>
                      <a:r>
                        <a:rPr lang="zh-CN" altLang="en-US" dirty="0"/>
                        <a:t>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50014815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56452"/>
                  </a:ext>
                </a:extLst>
              </a:tr>
              <a:tr h="350518">
                <a:tc>
                  <a:txBody>
                    <a:bodyPr/>
                    <a:lstStyle/>
                    <a:p>
                      <a:r>
                        <a:rPr lang="zh-CN" altLang="en-US" dirty="0"/>
                        <a:t>女，</a:t>
                      </a:r>
                      <a:r>
                        <a:rPr lang="en-US" altLang="zh-CN" dirty="0"/>
                        <a:t>1-2</a:t>
                      </a:r>
                      <a:r>
                        <a:rPr lang="zh-CN" altLang="en-US" dirty="0"/>
                        <a:t>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50008168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69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80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FA4389-2E4B-47EC-8DAF-0F7EE967BC5B}"/>
              </a:ext>
            </a:extLst>
          </p:cNvPr>
          <p:cNvSpPr txBox="1"/>
          <p:nvPr/>
        </p:nvSpPr>
        <p:spPr>
          <a:xfrm>
            <a:off x="119269" y="106017"/>
            <a:ext cx="4929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复购情况分析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A47D83-BECE-4EE9-8A1A-A8E1A96E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43" y="1101192"/>
            <a:ext cx="4054489" cy="8576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BFDDE1-EB38-4948-9961-0478993B6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99" y="2945077"/>
            <a:ext cx="2893959" cy="11939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5B0C118-E0E7-44AB-8683-D3540BCEF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99" y="5024836"/>
            <a:ext cx="2786917" cy="105120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28E5FF5-A11C-4D1A-898D-C09AB1156739}"/>
              </a:ext>
            </a:extLst>
          </p:cNvPr>
          <p:cNvSpPr txBox="1"/>
          <p:nvPr/>
        </p:nvSpPr>
        <p:spPr>
          <a:xfrm>
            <a:off x="208074" y="1123615"/>
            <a:ext cx="142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复购率</a:t>
            </a:r>
            <a:r>
              <a:rPr lang="zh-CN" altLang="en-US" dirty="0"/>
              <a:t>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D01CE6-6A3C-4B66-8867-5923C3C6ED52}"/>
              </a:ext>
            </a:extLst>
          </p:cNvPr>
          <p:cNvSpPr txBox="1"/>
          <p:nvPr/>
        </p:nvSpPr>
        <p:spPr>
          <a:xfrm>
            <a:off x="208074" y="2464996"/>
            <a:ext cx="786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查询有重复购买行为用户复购的是否是同一小类的奶粉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CC7028-7DE7-437B-9E62-F6DF418E06B5}"/>
              </a:ext>
            </a:extLst>
          </p:cNvPr>
          <p:cNvSpPr txBox="1"/>
          <p:nvPr/>
        </p:nvSpPr>
        <p:spPr>
          <a:xfrm>
            <a:off x="208074" y="4377983"/>
            <a:ext cx="648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查询有重复购买行为用户复购的是否是同一大类的奶粉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6CCB63-FDC0-49AC-9BF1-4E90471E4871}"/>
              </a:ext>
            </a:extLst>
          </p:cNvPr>
          <p:cNvSpPr txBox="1"/>
          <p:nvPr/>
        </p:nvSpPr>
        <p:spPr>
          <a:xfrm>
            <a:off x="5767622" y="1120795"/>
            <a:ext cx="603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大多用户只有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次购买行为，复购率约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0.08%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，平均购买次数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1.009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，复购情况不理想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7CC0D4-2324-421D-AE59-DB36A5E2D85D}"/>
              </a:ext>
            </a:extLst>
          </p:cNvPr>
          <p:cNvSpPr txBox="1"/>
          <p:nvPr/>
        </p:nvSpPr>
        <p:spPr>
          <a:xfrm>
            <a:off x="5767622" y="2965057"/>
            <a:ext cx="6136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名有过复购行为的用户中，其中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名用户多次购买的是同一类产品，占复购用户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84%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用户多次购买的是不同的小类，说明随着婴儿长大，需求在不断变化，婴儿用品具有阶段性。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94C781-732F-4188-8B25-74A9DE6E799B}"/>
              </a:ext>
            </a:extLst>
          </p:cNvPr>
          <p:cNvSpPr txBox="1"/>
          <p:nvPr/>
        </p:nvSpPr>
        <p:spPr>
          <a:xfrm>
            <a:off x="5767622" y="4979700"/>
            <a:ext cx="6039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名用户复购的是同一大类，占总复购人数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，大类产品的复购率比子类产品的复购率高，可能因为随着婴儿的长大，需要的产品有相当部分仍然属于同一大类。</a:t>
            </a:r>
          </a:p>
        </p:txBody>
      </p:sp>
    </p:spTree>
    <p:extLst>
      <p:ext uri="{BB962C8B-B14F-4D97-AF65-F5344CB8AC3E}">
        <p14:creationId xmlns:p14="http://schemas.microsoft.com/office/powerpoint/2010/main" val="367576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分析结果汇总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grpSp>
        <p:nvGrpSpPr>
          <p:cNvPr id="7" name="Group 4"/>
          <p:cNvGrpSpPr/>
          <p:nvPr/>
        </p:nvGrpSpPr>
        <p:grpSpPr bwMode="auto">
          <a:xfrm>
            <a:off x="7731654" y="965200"/>
            <a:ext cx="3339268" cy="771525"/>
            <a:chOff x="0" y="0"/>
            <a:chExt cx="3339131" cy="771525"/>
          </a:xfrm>
        </p:grpSpPr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23390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分析背景与目的</a:t>
              </a:r>
            </a:p>
          </p:txBody>
        </p:sp>
      </p:grpSp>
      <p:grpSp>
        <p:nvGrpSpPr>
          <p:cNvPr id="12" name="Group 7"/>
          <p:cNvGrpSpPr/>
          <p:nvPr/>
        </p:nvGrpSpPr>
        <p:grpSpPr bwMode="auto">
          <a:xfrm>
            <a:off x="7731654" y="2208213"/>
            <a:ext cx="3339006" cy="771525"/>
            <a:chOff x="0" y="0"/>
            <a:chExt cx="3339745" cy="771525"/>
          </a:xfrm>
        </p:grpSpPr>
        <p:sp>
          <p:nvSpPr>
            <p:cNvPr id="13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4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23396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项目数据集介绍</a:t>
              </a:r>
            </a:p>
          </p:txBody>
        </p:sp>
      </p:grpSp>
      <p:grpSp>
        <p:nvGrpSpPr>
          <p:cNvPr id="15" name="Group 4"/>
          <p:cNvGrpSpPr/>
          <p:nvPr/>
        </p:nvGrpSpPr>
        <p:grpSpPr bwMode="auto">
          <a:xfrm>
            <a:off x="7731654" y="3451226"/>
            <a:ext cx="3606970" cy="771525"/>
            <a:chOff x="0" y="0"/>
            <a:chExt cx="3606822" cy="771525"/>
          </a:xfrm>
        </p:grpSpPr>
        <p:sp>
          <p:nvSpPr>
            <p:cNvPr id="16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7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26066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数据分析</a:t>
              </a: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&amp;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可视化</a:t>
              </a: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7731654" y="4694239"/>
            <a:ext cx="3031228" cy="771525"/>
            <a:chOff x="0" y="0"/>
            <a:chExt cx="3031902" cy="771525"/>
          </a:xfrm>
        </p:grpSpPr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20317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分析结果汇总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436EE3-76EF-4978-9E82-204CBB85910D}"/>
              </a:ext>
            </a:extLst>
          </p:cNvPr>
          <p:cNvSpPr txBox="1"/>
          <p:nvPr/>
        </p:nvSpPr>
        <p:spPr>
          <a:xfrm>
            <a:off x="112542" y="154744"/>
            <a:ext cx="5430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EC366B-1EAA-4D1C-9F2A-8DFA512B46B5}"/>
              </a:ext>
            </a:extLst>
          </p:cNvPr>
          <p:cNvSpPr txBox="1"/>
          <p:nvPr/>
        </p:nvSpPr>
        <p:spPr>
          <a:xfrm>
            <a:off x="112542" y="1309255"/>
            <a:ext cx="116499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根据销量趋势分析，在春节，要注意不要囤积太多库存，以免积压，在节日前增加推广，提高商品库存，保证商品供应稳定。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根据产品销量情况分析，对于热销商品，可以增加商品推广，增加供应，搭赠或捆绑一些卖不好的商品，从而减少囤货压力，带动整体销量。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从产品用户群体构成可知，主要的群体是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岁的宝宝，结合产品用户画像，可以有针对性的进行精准营销。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以年龄和性别划分的用户群体构成和偏好，针对所划分的用户群体，为用户指定贯穿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岁的婴幼儿的购物方案，针对用户宝宝不同年龄阶段和性别主动推送购物建议。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复购情况不理想，大多都是一次性消费，要尽快弄清复购率低的原因，如果和婴儿用品的阶段性有关，建议商家可以做些“以老带新”的激励活动。</a:t>
            </a:r>
          </a:p>
        </p:txBody>
      </p:sp>
    </p:spTree>
    <p:extLst>
      <p:ext uri="{BB962C8B-B14F-4D97-AF65-F5344CB8AC3E}">
        <p14:creationId xmlns:p14="http://schemas.microsoft.com/office/powerpoint/2010/main" val="1844710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4088674"/>
            <a:ext cx="12192001" cy="392944"/>
          </a:xfrm>
          <a:prstGeom prst="rect">
            <a:avLst/>
          </a:prstGeom>
          <a:solidFill>
            <a:srgbClr val="F9E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E14B"/>
              </a:solidFill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6" b="35246"/>
          <a:stretch>
            <a:fillRect/>
          </a:stretch>
        </p:blipFill>
        <p:spPr/>
      </p:pic>
      <p:sp>
        <p:nvSpPr>
          <p:cNvPr id="17" name="TextBox 16"/>
          <p:cNvSpPr txBox="1"/>
          <p:nvPr/>
        </p:nvSpPr>
        <p:spPr>
          <a:xfrm>
            <a:off x="590550" y="2651369"/>
            <a:ext cx="10287000" cy="1626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5000" b="1" dirty="0">
                <a:solidFill>
                  <a:srgbClr val="FAE82D"/>
                </a:solidFill>
                <a:latin typeface="Montserrat" panose="00000500000000000000" pitchFamily="50" charset="0"/>
              </a:rPr>
              <a:t>thanks</a:t>
            </a:r>
            <a:endParaRPr lang="ru-RU" sz="15000" b="1" dirty="0">
              <a:solidFill>
                <a:srgbClr val="FAE82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4287954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分析背景与目的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分析背景与目的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246A92-4B30-4BD4-A317-902D157AFC69}"/>
              </a:ext>
            </a:extLst>
          </p:cNvPr>
          <p:cNvSpPr txBox="1"/>
          <p:nvPr/>
        </p:nvSpPr>
        <p:spPr>
          <a:xfrm>
            <a:off x="331303" y="1844214"/>
            <a:ext cx="113173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本文对2012年7月2日至2015年2月5日发生在淘宝天猫交易平台关于婴幼儿产品的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交易数据进行数据分析，挖掘数据背后的价值信息，找到提升商家的产品销量的路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径。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271380" y="2397567"/>
            <a:ext cx="4151993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项目数据集介绍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271380" y="3100939"/>
            <a:ext cx="2455716" cy="12590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理解数据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数据探索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4168" y="1070475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22D8FD-490C-40E5-8B8F-4BDEE4552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5" y="1314921"/>
            <a:ext cx="1088838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数据来自淘宝和天猫上购买婴儿用品的信息，本数据集包括2个文件：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表1：(sample)sam_tianchi_mum_baby_trade_history.csv——交易记录，后面简称为trade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表2：(sample)sam_tianchi_mum_baby.csv——婴儿信息，后面简称为babyinfo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理解数据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1CF5946-04D4-4D58-B277-9B1C706F3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6" y="1007760"/>
            <a:ext cx="532737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trade表：包含29972行，7列。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user_id:用户id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auction_id:购买行为编号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cat1:商品所属的大类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cat_id:cat1的子类，是更细分的类别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property:商品属性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buy_mount:购买数量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day:购买日期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345310A-4BA3-4CA3-9E94-1D2786A9E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837" y="1007760"/>
            <a:ext cx="568397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babyinfo表：954行，3列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uder_id:用户id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birthday:出生日期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gender:性别（0男孩 1女孩 2性别不明）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数据探索         </a:t>
            </a: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trade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1672E9-852D-4FDC-BE7A-AD34746F879E}"/>
              </a:ext>
            </a:extLst>
          </p:cNvPr>
          <p:cNvSpPr txBox="1"/>
          <p:nvPr/>
        </p:nvSpPr>
        <p:spPr>
          <a:xfrm>
            <a:off x="189186" y="948690"/>
            <a:ext cx="119118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统计缺失值信息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商品属性中有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条缺失记录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统计用户数量：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29971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条购买记录，唯一的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29944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，即总共有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29944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名用户有过购买记录，其中复购用户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名，可以看出产品的复购率不高。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统计不同购买次数对应的用户数：购买过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次产品的有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29919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名用户，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次购买产品的有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名用户，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次购买产品的有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名用户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auction_id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购买行为编号，同一个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不同时间的购买记录对应的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auction_id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不同，没有缺失值，但存在重复值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cat1: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商品所属的大类：共有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个商品大类，分别为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122650008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50008168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50022520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50014815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cat_id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商品小类，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的子类，是更细分的类别，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cat_id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数据完整，没有缺失值，共有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大类有多少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cat_id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小类：可以看出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大类拥有最多的种类的小类，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122650008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大类的小类种类最少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：商品属性，不仅存在部分缺失值，也存在部分重复值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数据探索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E1858F-2703-4D85-8032-9DF01124F350}"/>
              </a:ext>
            </a:extLst>
          </p:cNvPr>
          <p:cNvSpPr txBox="1"/>
          <p:nvPr/>
        </p:nvSpPr>
        <p:spPr>
          <a:xfrm>
            <a:off x="344557" y="1179443"/>
            <a:ext cx="114366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buy_mount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购买数量，表示每个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一次购买对应商品的数量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统计每次购买数量对应的消费次数：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购买时间，销售数据是从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2012-07-02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2015-02-05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月份数据量最少，且只有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天的数据，数据并不完整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91F0A1-73C6-4134-89DD-45E59C51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54" y="1921038"/>
            <a:ext cx="2729526" cy="26907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4309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1578</Words>
  <Application>Microsoft Office PowerPoint</Application>
  <PresentationFormat>宽屏</PresentationFormat>
  <Paragraphs>198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Impact</vt:lpstr>
      <vt:lpstr>Montserrat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yijun</dc:creator>
  <cp:lastModifiedBy>chen yijun</cp:lastModifiedBy>
  <cp:revision>8</cp:revision>
  <dcterms:created xsi:type="dcterms:W3CDTF">2021-10-22T13:46:29Z</dcterms:created>
  <dcterms:modified xsi:type="dcterms:W3CDTF">2021-10-23T02:20:31Z</dcterms:modified>
</cp:coreProperties>
</file>