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3" r:id="rId3"/>
    <p:sldId id="280" r:id="rId4"/>
    <p:sldId id="285" r:id="rId5"/>
    <p:sldId id="265" r:id="rId6"/>
    <p:sldId id="295" r:id="rId7"/>
    <p:sldId id="288" r:id="rId8"/>
    <p:sldId id="299" r:id="rId9"/>
    <p:sldId id="290" r:id="rId10"/>
    <p:sldId id="305" r:id="rId11"/>
    <p:sldId id="306" r:id="rId12"/>
    <p:sldId id="307" r:id="rId13"/>
    <p:sldId id="309" r:id="rId14"/>
    <p:sldId id="291" r:id="rId15"/>
    <p:sldId id="310" r:id="rId16"/>
    <p:sldId id="311" r:id="rId17"/>
    <p:sldId id="312" r:id="rId18"/>
    <p:sldId id="313" r:id="rId19"/>
    <p:sldId id="315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30E34-A730-4AEE-A939-94BB9488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DD4244-1030-4D4C-9A10-212FA5FDD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B0AA8-AACD-456E-B86B-03992532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36094-30A7-4628-BB0C-E68C9D7D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B6B36-A91B-4748-88FB-36F2C5CD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EEB7D-4430-49B7-A7B3-523DB2A9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12D149-0C4F-461E-BAF8-E40B2131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8D81E-91F7-4BE3-81A6-52C1BAB8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B9A07-CED9-48D4-8ACD-DC0C365B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AAC26-1B61-4C27-A8DA-B806EDD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5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1CBD66-AAB7-4F5C-B8B4-738E85E13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4CA33-2F6D-4AB4-BAE2-760144DF2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4625A-3D43-477C-85BC-C56CC644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47500-FD6B-437E-A951-96DEAD90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C4066-992B-47A6-883C-D6DD057E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2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3903"/>
      </p:ext>
    </p:extLst>
  </p:cSld>
  <p:clrMapOvr>
    <a:masterClrMapping/>
  </p:clrMapOvr>
  <p:transition spd="slow" advClick="0" advTm="1000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/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01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981200"/>
            <a:ext cx="12192000" cy="240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2392"/>
      </p:ext>
    </p:extLst>
  </p:cSld>
  <p:clrMapOvr>
    <a:masterClrMapping/>
  </p:clrMapOvr>
  <p:transition spd="slow" advClick="0" advTm="1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4AC03-8DDB-4230-AB38-05D26984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25703-CCF3-4642-8726-512099E4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EE9DC-61BA-4A7A-BE5A-F0DDBC37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797DA-5D53-45F8-B871-52765B35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8E415-099B-4437-A32C-FF1CB525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4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CCAE-52C3-468F-9F53-A9363C7B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6A307-AC79-4950-AFEE-271993A1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6388D-E930-443C-AB26-DD28C0D8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E3178-6B89-4C51-830C-692BABA3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13D4C-B19A-4592-82E0-015968BF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7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AF480-D467-4A85-AF68-DAFADB7B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FE40C-2339-4FC7-AD69-5C06985D6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49318-CB99-4DE6-9563-7B387BA2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DFB76-5DEF-40D6-8A8F-4E459A5E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E2F0F-F6D0-4EAA-A832-5A7CC3F7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173CF-6D38-4120-9068-80EBDD6F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0E25A-4598-4A9B-95A2-85AA2CC8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8CB02-E30A-402A-820A-DB852180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04E5C8-0C8D-4F99-A5FB-5C92FF128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0D2F96-6BA7-41B0-814C-A7D619279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E8B7A4-0AEB-4334-8540-269B81C07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C5690C-169F-4EBA-B8EC-42B3B8C5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1E712B-6BAC-44B3-BDE5-843EFAD4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D29A0B-6742-4095-9A25-CFF6F87B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267D-2354-450C-9D58-AFF6454B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CB1B93-22CB-4FBA-81AE-8742F9D2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8DE844-02DA-457E-8694-584DECD3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2778C2-DBDB-4A14-AE8F-7D6FFD1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4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28E9BD-E307-4DF0-B0F6-275628D2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BF51B-0553-4001-973A-CD8246B6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DA1C8-731C-49ED-B382-E006A902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7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E779B-C46B-4CA8-87C5-A27F524B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D2B24-FD9D-4B77-8547-02FB2527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A0B617-C70E-40AB-BF89-DF49FE42F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D646A-922D-4C67-9E7B-D558252F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C0919-C04D-414F-AEBB-B8CB3641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92AB6-FED7-42C6-B654-BCB6EB2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C9DC3-996D-41EE-990B-670691F2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D485EC-81C9-4D33-92ED-72FB6D255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A90A1-7CF8-48E4-8C70-E0B9DF8D2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C0E2F-DFF5-4B70-A0A1-96CF3901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B8847-FB54-4F20-8A21-6A551235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8C1AD-C577-4D18-9D21-788EB372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6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6C561A-0378-462B-A165-B8D0BAB5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C6F70-225D-48BD-BBEC-3535AF31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715E7-3BAF-4C3E-A8ED-454E9D832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472A7-D450-4C2F-96FD-C4B39BEBE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9FA04-EC2B-4131-BB36-1C95421A0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3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+retail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2999" y="3413051"/>
            <a:ext cx="9720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基于</a:t>
            </a:r>
            <a:r>
              <a:rPr lang="en-US" altLang="zh-CN" sz="4800" b="1" dirty="0"/>
              <a:t>Python</a:t>
            </a:r>
            <a:r>
              <a:rPr lang="zh-CN" altLang="en-US" sz="4800" b="1" dirty="0"/>
              <a:t>的</a:t>
            </a:r>
            <a:r>
              <a:rPr lang="en-US" altLang="zh-CN" sz="4800" b="1" dirty="0"/>
              <a:t>RFM</a:t>
            </a:r>
            <a:r>
              <a:rPr lang="zh-CN" altLang="en-US" sz="4800" b="1" dirty="0"/>
              <a:t>模型和</a:t>
            </a:r>
            <a:r>
              <a:rPr lang="en-US" altLang="zh-CN" sz="4800" b="1" dirty="0"/>
              <a:t>K-Means</a:t>
            </a:r>
            <a:r>
              <a:rPr lang="zh-CN" altLang="en-US" sz="4800" b="1" dirty="0"/>
              <a:t>算法实现用户价值分层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指标计算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9A05F8-0D0F-48D9-B2E7-B4FBF4A7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5" y="3429000"/>
            <a:ext cx="8128222" cy="23356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CBC745-F28F-4694-BC94-75C18A9943C7}"/>
              </a:ext>
            </a:extLst>
          </p:cNvPr>
          <p:cNvSpPr txBox="1"/>
          <p:nvPr/>
        </p:nvSpPr>
        <p:spPr>
          <a:xfrm>
            <a:off x="319915" y="1093304"/>
            <a:ext cx="973848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R,F,M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对于最近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次消费时间间隔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，上一次消费离的越近，也就是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值越小，用户价值越高。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对于消费频率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，购买的频率越高，也就是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的值越大，用户价值越高。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对于消费金额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，消费金额越高，也就是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的值越大，用户价值越高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R,F,M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根据定义进行运算出值后，进行分箱并评分。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77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模型搭建（方法一）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C813B1-FF12-4821-93E2-6F2B78730F70}"/>
              </a:ext>
            </a:extLst>
          </p:cNvPr>
          <p:cNvSpPr txBox="1"/>
          <p:nvPr/>
        </p:nvSpPr>
        <p:spPr>
          <a:xfrm>
            <a:off x="189186" y="1152939"/>
            <a:ext cx="11590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值的中位数，每个指标与中位数进行比较，为每一个用户的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F, 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值进行高低维度的划分。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'H'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表示，低用‘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表示，高与低值针对用户的价值而言的。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值若小于中位数，则为高，否则为低。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值若大于中位数，则为高，否则为低。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值若大于中位数，则为高，否则为低。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一共会得到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组分类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E092AD-B413-4EC6-9BCA-541758F0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13" y="4938591"/>
            <a:ext cx="9525000" cy="1695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B8F7C4-A3AB-40A8-AA34-C134BD3BA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426" y="2223730"/>
            <a:ext cx="6133930" cy="2549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701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模型搭建（方法二）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4E35BE-C3CB-4286-9C17-C1C3F4CE26FE}"/>
              </a:ext>
            </a:extLst>
          </p:cNvPr>
          <p:cNvSpPr txBox="1"/>
          <p:nvPr/>
        </p:nvSpPr>
        <p:spPr>
          <a:xfrm>
            <a:off x="189186" y="1245704"/>
            <a:ext cx="106270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分别计算出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值打分，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值打分，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值打分的平均值，将每个指标与平均值进行比较，为每一个用户的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R,F,M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值进行高低维度的打分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'H'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表示，低用‘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一共会得到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组分类。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02F3D5-4505-4809-A9A8-0713C000F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763625"/>
            <a:ext cx="5715000" cy="2562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116551-71FB-4D7B-8B10-83BB3637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6" y="4843771"/>
            <a:ext cx="9639300" cy="1704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04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DC5DE5-761A-487E-884C-5F040C16D081}"/>
              </a:ext>
            </a:extLst>
          </p:cNvPr>
          <p:cNvSpPr txBox="1"/>
          <p:nvPr/>
        </p:nvSpPr>
        <p:spPr>
          <a:xfrm>
            <a:off x="364223" y="1194857"/>
            <a:ext cx="11006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R,F,M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高低区分的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类客户，可以根据其特点，给出针对性的营销策略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结合图表，总结如下：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41EBCBB-2321-455C-A417-4A0181DE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59" y="1637655"/>
            <a:ext cx="6477932" cy="51077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425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271381" y="2397567"/>
            <a:ext cx="4147986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K-Means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聚类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271379" y="3100939"/>
            <a:ext cx="4388669" cy="2319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K-Means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4168" y="10704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7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50BCC1-145B-42D4-A3B3-7ED3BC313B0B}"/>
              </a:ext>
            </a:extLst>
          </p:cNvPr>
          <p:cNvSpPr txBox="1"/>
          <p:nvPr/>
        </p:nvSpPr>
        <p:spPr>
          <a:xfrm>
            <a:off x="189186" y="1102961"/>
            <a:ext cx="6996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对数变换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F02775-2486-46D7-BC88-DF47E1F2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5" y="2381079"/>
            <a:ext cx="7433927" cy="16343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04D14F-8942-4FF0-8E84-8829E74CE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6" y="4301116"/>
            <a:ext cx="7433926" cy="13422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EFE440-C04B-4003-8CBB-16FD97A7C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018" y="2381080"/>
            <a:ext cx="4103406" cy="2756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71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K-Means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ED5283-D258-4EC2-BB34-5E6C3949D3DC}"/>
              </a:ext>
            </a:extLst>
          </p:cNvPr>
          <p:cNvSpPr txBox="1"/>
          <p:nvPr/>
        </p:nvSpPr>
        <p:spPr>
          <a:xfrm>
            <a:off x="189186" y="1074658"/>
            <a:ext cx="115115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值的选取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inertia_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，使用轮廓系数评估聚类效果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轮廓系数的区间为：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[-1, 1]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calinski-harabaz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，结果说明了分类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类效果好，其次是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zh-CN" altLang="en-US" sz="2000" dirty="0"/>
              <a:t>但是不符合业务诉求，分</a:t>
            </a:r>
            <a:r>
              <a:rPr lang="en-US" altLang="zh-CN" sz="2000" dirty="0"/>
              <a:t>3</a:t>
            </a:r>
            <a:r>
              <a:rPr lang="zh-CN" altLang="en-US" sz="2000" dirty="0"/>
              <a:t>类效果次之，验证</a:t>
            </a:r>
            <a:r>
              <a:rPr lang="en-US" altLang="zh-CN" sz="2000" dirty="0"/>
              <a:t>k=3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BC68A4-22A0-4CF6-BDDC-D17CB6B5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819" y="4482362"/>
            <a:ext cx="5794965" cy="22642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AC582F-E8B1-4467-BF99-693FA1ED2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461" y="2558197"/>
            <a:ext cx="5871323" cy="17416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366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K-Means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ED5283-D258-4EC2-BB34-5E6C3949D3DC}"/>
              </a:ext>
            </a:extLst>
          </p:cNvPr>
          <p:cNvSpPr txBox="1"/>
          <p:nvPr/>
        </p:nvSpPr>
        <p:spPr>
          <a:xfrm>
            <a:off x="189186" y="1074658"/>
            <a:ext cx="11511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2AE8C8-D5DB-442B-BFD5-698867F5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6" y="1531661"/>
            <a:ext cx="7960901" cy="1647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6B9AA1-271E-46D6-A1C5-F7B6AD61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19" y="3330145"/>
            <a:ext cx="8055252" cy="18912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CA60AA-89D2-487D-B35A-DA90EF7E0DFA}"/>
              </a:ext>
            </a:extLst>
          </p:cNvPr>
          <p:cNvSpPr txBox="1"/>
          <p:nvPr/>
        </p:nvSpPr>
        <p:spPr>
          <a:xfrm>
            <a:off x="8453304" y="923998"/>
            <a:ext cx="354950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观察可知：</a:t>
            </a:r>
          </a:p>
          <a:p>
            <a:pPr rtl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类客户数量占比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19.5%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，占比最少，但是创造了近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的消费金额，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57.1%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的订单总量，是主要的消费客户。</a:t>
            </a:r>
          </a:p>
          <a:p>
            <a:pPr rtl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类客户数量占比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38.5%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，消费金额占比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23.3%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，订单总量占比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30.5%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，对平台具有一定的价值。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类客户数量占比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41.9%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，总人数最多，仅创造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6.9%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的消费金额，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12.4%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的订单总量，最近消费天数均值已经超过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个月了，消费频率低，已基本流失。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16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-69227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271381" y="2397567"/>
            <a:ext cx="4147986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4168" y="10704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06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23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DF2ECF-B609-4E5E-9873-28117374905C}"/>
              </a:ext>
            </a:extLst>
          </p:cNvPr>
          <p:cNvSpPr txBox="1"/>
          <p:nvPr/>
        </p:nvSpPr>
        <p:spPr>
          <a:xfrm>
            <a:off x="189185" y="1033707"/>
            <a:ext cx="11181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本次分析主要使用Python语言对某份英国电子零售企业的交易数据进行数据挖掘，使用RFM模型和K-Means聚类算法对用户进行分层，寻找有价值的用户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A69496-745F-4804-94A7-40E30E9D02EB}"/>
              </a:ext>
            </a:extLst>
          </p:cNvPr>
          <p:cNvSpPr txBox="1"/>
          <p:nvPr/>
        </p:nvSpPr>
        <p:spPr>
          <a:xfrm>
            <a:off x="189186" y="1789747"/>
            <a:ext cx="111811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无论是进行传统的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模型搭建还是使用聚类算法，都能将用户进行分层，在进行传统的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模型搭建的时候，使用两种方法来对用户进行分层，两个方法得出的结果有所差距，需要结合具体的业务来衡量所搭建模型的好坏。使用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聚类算法也能在一定程度上将用户分层。但这两大类方法都有使用场景，也都有局限性。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模型得到的不同层级的客户，可以采取针对性措施进行营销，但销售场景受限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聚类算法可以较好的区分出各层用户，对于业务来说解释性还不够，数据更新前后的两次聚类结果会不同。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7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114554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/>
          <p:nvPr/>
        </p:nvGrpSpPr>
        <p:grpSpPr bwMode="auto">
          <a:xfrm>
            <a:off x="7642661" y="449042"/>
            <a:ext cx="2438400" cy="771525"/>
            <a:chOff x="0" y="0"/>
            <a:chExt cx="2415839" cy="771525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7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项目背景</a:t>
              </a:r>
            </a:p>
          </p:txBody>
        </p:sp>
      </p:grpSp>
      <p:grpSp>
        <p:nvGrpSpPr>
          <p:cNvPr id="12" name="Group 7"/>
          <p:cNvGrpSpPr/>
          <p:nvPr/>
        </p:nvGrpSpPr>
        <p:grpSpPr bwMode="auto">
          <a:xfrm>
            <a:off x="7642661" y="1430963"/>
            <a:ext cx="2403255" cy="729990"/>
            <a:chOff x="0" y="0"/>
            <a:chExt cx="2416211" cy="771525"/>
          </a:xfrm>
        </p:grpSpPr>
        <p:sp>
          <p:nvSpPr>
            <p:cNvPr id="13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60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理解数据</a:t>
              </a:r>
            </a:p>
          </p:txBody>
        </p:sp>
      </p:grpSp>
      <p:grpSp>
        <p:nvGrpSpPr>
          <p:cNvPr id="15" name="Group 4"/>
          <p:cNvGrpSpPr/>
          <p:nvPr/>
        </p:nvGrpSpPr>
        <p:grpSpPr bwMode="auto">
          <a:xfrm>
            <a:off x="7630239" y="2465727"/>
            <a:ext cx="2318499" cy="785335"/>
            <a:chOff x="-39900" y="0"/>
            <a:chExt cx="2455739" cy="771525"/>
          </a:xfrm>
        </p:grpSpPr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-39900" y="0"/>
              <a:ext cx="8114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7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数据清洗</a:t>
              </a: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7630239" y="3492507"/>
            <a:ext cx="2355509" cy="723615"/>
            <a:chOff x="0" y="0"/>
            <a:chExt cx="2465916" cy="771525"/>
          </a:xfrm>
        </p:grpSpPr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657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RFM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模型</a:t>
              </a:r>
            </a:p>
          </p:txBody>
        </p:sp>
      </p:grpSp>
      <p:grpSp>
        <p:nvGrpSpPr>
          <p:cNvPr id="21" name="Group 7">
            <a:extLst>
              <a:ext uri="{FF2B5EF4-FFF2-40B4-BE49-F238E27FC236}">
                <a16:creationId xmlns:a16="http://schemas.microsoft.com/office/drawing/2014/main" id="{302E4487-DDA0-48ED-9589-8EFFD09FCC7B}"/>
              </a:ext>
            </a:extLst>
          </p:cNvPr>
          <p:cNvGrpSpPr/>
          <p:nvPr/>
        </p:nvGrpSpPr>
        <p:grpSpPr bwMode="auto">
          <a:xfrm>
            <a:off x="7630240" y="4511093"/>
            <a:ext cx="2997541" cy="723615"/>
            <a:chOff x="0" y="0"/>
            <a:chExt cx="3107259" cy="771525"/>
          </a:xfrm>
        </p:grpSpPr>
        <p:sp>
          <p:nvSpPr>
            <p:cNvPr id="22" name="椭圆 7">
              <a:extLst>
                <a:ext uri="{FF2B5EF4-FFF2-40B4-BE49-F238E27FC236}">
                  <a16:creationId xmlns:a16="http://schemas.microsoft.com/office/drawing/2014/main" id="{E52518B8-27AA-4891-AD6D-DBC6F943E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charset="0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F4B6A3CF-9B76-4305-99A9-4C9994EF1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21071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K-Means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聚类</a:t>
              </a:r>
            </a:p>
          </p:txBody>
        </p:sp>
      </p:grpSp>
      <p:grpSp>
        <p:nvGrpSpPr>
          <p:cNvPr id="24" name="Group 7">
            <a:extLst>
              <a:ext uri="{FF2B5EF4-FFF2-40B4-BE49-F238E27FC236}">
                <a16:creationId xmlns:a16="http://schemas.microsoft.com/office/drawing/2014/main" id="{E406A9E1-FDD5-45A3-9169-2670208CA22F}"/>
              </a:ext>
            </a:extLst>
          </p:cNvPr>
          <p:cNvGrpSpPr/>
          <p:nvPr/>
        </p:nvGrpSpPr>
        <p:grpSpPr bwMode="auto">
          <a:xfrm>
            <a:off x="7642661" y="5427580"/>
            <a:ext cx="1765029" cy="723615"/>
            <a:chOff x="0" y="0"/>
            <a:chExt cx="1829634" cy="771525"/>
          </a:xfrm>
        </p:grpSpPr>
        <p:sp>
          <p:nvSpPr>
            <p:cNvPr id="25" name="椭圆 7">
              <a:extLst>
                <a:ext uri="{FF2B5EF4-FFF2-40B4-BE49-F238E27FC236}">
                  <a16:creationId xmlns:a16="http://schemas.microsoft.com/office/drawing/2014/main" id="{D25B7915-84D1-469E-9230-E19311B4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charset="0"/>
                </a:rPr>
                <a:t>06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BFF18988-56D2-4A5D-9E76-7A78889E5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829509" cy="492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总结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4088674"/>
            <a:ext cx="12192001" cy="392944"/>
          </a:xfrm>
          <a:prstGeom prst="rect">
            <a:avLst/>
          </a:prstGeom>
          <a:solidFill>
            <a:srgbClr val="F9E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4B"/>
              </a:solidFill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6" b="35246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590550" y="2651369"/>
            <a:ext cx="10287000" cy="1626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5000" b="1" dirty="0">
                <a:solidFill>
                  <a:srgbClr val="FAE82D"/>
                </a:solidFill>
                <a:latin typeface="Font Awesome 5 Pro Regular" panose="02000503000000000000" charset="0"/>
              </a:rPr>
              <a:t>thanks</a:t>
            </a:r>
            <a:endParaRPr lang="ru-RU" sz="15000" b="1" dirty="0">
              <a:solidFill>
                <a:srgbClr val="FAE82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290151" y="1698088"/>
            <a:ext cx="10733787" cy="13592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通过真实电商订单数据，采用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聚类算法对电商用户按照其价值进行分层。分析用户交易数据的用户行为特征，锁定最有价值的用户，从而实现个性化服务和运营。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271381" y="2397567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理解数据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271380" y="3100939"/>
            <a:ext cx="2574369" cy="14862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数据简介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字段含义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4168" y="10704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理解数据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C813B1-FF12-4821-93E2-6F2B78730F70}"/>
              </a:ext>
            </a:extLst>
          </p:cNvPr>
          <p:cNvSpPr txBox="1"/>
          <p:nvPr/>
        </p:nvSpPr>
        <p:spPr>
          <a:xfrm>
            <a:off x="189185" y="1169581"/>
            <a:ext cx="1136671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https://archive.ics.uci.edu/ml/datasets/online+retail#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数据简介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这是一个交易数据集，里面包含了在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日之间所有网络交易订单信息。数据集一共包含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541909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字段含义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802F8-9290-4BA2-9604-AE8D46E8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655" y="3568084"/>
            <a:ext cx="6091758" cy="2865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52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271381" y="2397567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数据清洗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271380" y="3100939"/>
            <a:ext cx="3595094" cy="26865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4168" y="10704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0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数据清洗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C813B1-FF12-4821-93E2-6F2B78730F70}"/>
              </a:ext>
            </a:extLst>
          </p:cNvPr>
          <p:cNvSpPr txBox="1"/>
          <p:nvPr/>
        </p:nvSpPr>
        <p:spPr>
          <a:xfrm>
            <a:off x="189186" y="1152939"/>
            <a:ext cx="11590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重复值处理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共删除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条重复值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81A07A3-EB2B-4D51-89AF-F1FDA531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2" y="2201310"/>
            <a:ext cx="11484152" cy="74067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136A256-0E1C-4D5E-9B6D-343C97511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3" y="3542584"/>
            <a:ext cx="5338798" cy="2740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1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271381" y="2397567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271379" y="3100939"/>
            <a:ext cx="4388669" cy="2319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指标计算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2.RFM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模型搭建（方法一）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3.RFM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模型搭建（方法二）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4168" y="10704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8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909</Words>
  <Application>Microsoft Office PowerPoint</Application>
  <PresentationFormat>宽屏</PresentationFormat>
  <Paragraphs>142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Font Awesome 5 Pro Regular</vt:lpstr>
      <vt:lpstr>等线</vt:lpstr>
      <vt:lpstr>等线 Light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yijun</dc:creator>
  <cp:lastModifiedBy>chen yijun</cp:lastModifiedBy>
  <cp:revision>7</cp:revision>
  <dcterms:created xsi:type="dcterms:W3CDTF">2021-10-22T18:35:23Z</dcterms:created>
  <dcterms:modified xsi:type="dcterms:W3CDTF">2021-10-23T02:24:25Z</dcterms:modified>
</cp:coreProperties>
</file>