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0275213" cy="214058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298" d="100"/>
          <a:sy n="298" d="100"/>
        </p:scale>
        <p:origin x="-23688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503227"/>
            <a:ext cx="25733931" cy="7452407"/>
          </a:xfrm>
        </p:spPr>
        <p:txBody>
          <a:bodyPr anchor="b"/>
          <a:lstStyle>
            <a:lvl1pPr algn="ctr">
              <a:defRPr sz="187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43028"/>
            <a:ext cx="22706410" cy="5168124"/>
          </a:xfrm>
        </p:spPr>
        <p:txBody>
          <a:bodyPr/>
          <a:lstStyle>
            <a:lvl1pPr marL="0" indent="0" algn="ctr">
              <a:buNone/>
              <a:defRPr sz="7491"/>
            </a:lvl1pPr>
            <a:lvl2pPr marL="1427058" indent="0" algn="ctr">
              <a:buNone/>
              <a:defRPr sz="6243"/>
            </a:lvl2pPr>
            <a:lvl3pPr marL="2854117" indent="0" algn="ctr">
              <a:buNone/>
              <a:defRPr sz="5618"/>
            </a:lvl3pPr>
            <a:lvl4pPr marL="4281175" indent="0" algn="ctr">
              <a:buNone/>
              <a:defRPr sz="4994"/>
            </a:lvl4pPr>
            <a:lvl5pPr marL="5708233" indent="0" algn="ctr">
              <a:buNone/>
              <a:defRPr sz="4994"/>
            </a:lvl5pPr>
            <a:lvl6pPr marL="7135292" indent="0" algn="ctr">
              <a:buNone/>
              <a:defRPr sz="4994"/>
            </a:lvl6pPr>
            <a:lvl7pPr marL="8562350" indent="0" algn="ctr">
              <a:buNone/>
              <a:defRPr sz="4994"/>
            </a:lvl7pPr>
            <a:lvl8pPr marL="9989409" indent="0" algn="ctr">
              <a:buNone/>
              <a:defRPr sz="4994"/>
            </a:lvl8pPr>
            <a:lvl9pPr marL="11416467" indent="0" algn="ctr">
              <a:buNone/>
              <a:defRPr sz="499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87DFA-C969-4F0A-BE8E-3052EC083C3F}" type="datetimeFigureOut">
              <a:rPr lang="en-SG" smtClean="0"/>
              <a:t>25/1/2021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3D71-EC54-42F1-AD02-5F9CA6F9FB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210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87DFA-C969-4F0A-BE8E-3052EC083C3F}" type="datetimeFigureOut">
              <a:rPr lang="en-SG" smtClean="0"/>
              <a:t>25/1/2021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3D71-EC54-42F1-AD02-5F9CA6F9FB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4899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9664"/>
            <a:ext cx="6528093" cy="181404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9664"/>
            <a:ext cx="19205838" cy="1814046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87DFA-C969-4F0A-BE8E-3052EC083C3F}" type="datetimeFigureOut">
              <a:rPr lang="en-SG" smtClean="0"/>
              <a:t>25/1/2021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3D71-EC54-42F1-AD02-5F9CA6F9FB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7591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87DFA-C969-4F0A-BE8E-3052EC083C3F}" type="datetimeFigureOut">
              <a:rPr lang="en-SG" smtClean="0"/>
              <a:t>25/1/2021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3D71-EC54-42F1-AD02-5F9CA6F9FB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0392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6604"/>
            <a:ext cx="26112371" cy="8904237"/>
          </a:xfrm>
        </p:spPr>
        <p:txBody>
          <a:bodyPr anchor="b"/>
          <a:lstStyle>
            <a:lvl1pPr>
              <a:defRPr sz="187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25079"/>
            <a:ext cx="26112371" cy="4682528"/>
          </a:xfrm>
        </p:spPr>
        <p:txBody>
          <a:bodyPr/>
          <a:lstStyle>
            <a:lvl1pPr marL="0" indent="0">
              <a:buNone/>
              <a:defRPr sz="7491">
                <a:solidFill>
                  <a:schemeClr val="tx1"/>
                </a:solidFill>
              </a:defRPr>
            </a:lvl1pPr>
            <a:lvl2pPr marL="1427058" indent="0">
              <a:buNone/>
              <a:defRPr sz="6243">
                <a:solidFill>
                  <a:schemeClr val="tx1">
                    <a:tint val="75000"/>
                  </a:schemeClr>
                </a:solidFill>
              </a:defRPr>
            </a:lvl2pPr>
            <a:lvl3pPr marL="2854117" indent="0">
              <a:buNone/>
              <a:defRPr sz="5618">
                <a:solidFill>
                  <a:schemeClr val="tx1">
                    <a:tint val="75000"/>
                  </a:schemeClr>
                </a:solidFill>
              </a:defRPr>
            </a:lvl3pPr>
            <a:lvl4pPr marL="4281175" indent="0">
              <a:buNone/>
              <a:defRPr sz="4994">
                <a:solidFill>
                  <a:schemeClr val="tx1">
                    <a:tint val="75000"/>
                  </a:schemeClr>
                </a:solidFill>
              </a:defRPr>
            </a:lvl4pPr>
            <a:lvl5pPr marL="5708233" indent="0">
              <a:buNone/>
              <a:defRPr sz="4994">
                <a:solidFill>
                  <a:schemeClr val="tx1">
                    <a:tint val="75000"/>
                  </a:schemeClr>
                </a:solidFill>
              </a:defRPr>
            </a:lvl5pPr>
            <a:lvl6pPr marL="7135292" indent="0">
              <a:buNone/>
              <a:defRPr sz="4994">
                <a:solidFill>
                  <a:schemeClr val="tx1">
                    <a:tint val="75000"/>
                  </a:schemeClr>
                </a:solidFill>
              </a:defRPr>
            </a:lvl6pPr>
            <a:lvl7pPr marL="8562350" indent="0">
              <a:buNone/>
              <a:defRPr sz="4994">
                <a:solidFill>
                  <a:schemeClr val="tx1">
                    <a:tint val="75000"/>
                  </a:schemeClr>
                </a:solidFill>
              </a:defRPr>
            </a:lvl7pPr>
            <a:lvl8pPr marL="9989409" indent="0">
              <a:buNone/>
              <a:defRPr sz="4994">
                <a:solidFill>
                  <a:schemeClr val="tx1">
                    <a:tint val="75000"/>
                  </a:schemeClr>
                </a:solidFill>
              </a:defRPr>
            </a:lvl8pPr>
            <a:lvl9pPr marL="11416467" indent="0">
              <a:buNone/>
              <a:defRPr sz="49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87DFA-C969-4F0A-BE8E-3052EC083C3F}" type="datetimeFigureOut">
              <a:rPr lang="en-SG" smtClean="0"/>
              <a:t>25/1/2021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3D71-EC54-42F1-AD02-5F9CA6F9FB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6838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8317"/>
            <a:ext cx="12866966" cy="135818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8317"/>
            <a:ext cx="12866966" cy="135818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87DFA-C969-4F0A-BE8E-3052EC083C3F}" type="datetimeFigureOut">
              <a:rPr lang="en-SG" smtClean="0"/>
              <a:t>25/1/2021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3D71-EC54-42F1-AD02-5F9CA6F9FB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2651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9668"/>
            <a:ext cx="26112371" cy="41374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7408"/>
            <a:ext cx="12807832" cy="2571673"/>
          </a:xfrm>
        </p:spPr>
        <p:txBody>
          <a:bodyPr anchor="b"/>
          <a:lstStyle>
            <a:lvl1pPr marL="0" indent="0">
              <a:buNone/>
              <a:defRPr sz="7491" b="1"/>
            </a:lvl1pPr>
            <a:lvl2pPr marL="1427058" indent="0">
              <a:buNone/>
              <a:defRPr sz="6243" b="1"/>
            </a:lvl2pPr>
            <a:lvl3pPr marL="2854117" indent="0">
              <a:buNone/>
              <a:defRPr sz="5618" b="1"/>
            </a:lvl3pPr>
            <a:lvl4pPr marL="4281175" indent="0">
              <a:buNone/>
              <a:defRPr sz="4994" b="1"/>
            </a:lvl4pPr>
            <a:lvl5pPr marL="5708233" indent="0">
              <a:buNone/>
              <a:defRPr sz="4994" b="1"/>
            </a:lvl5pPr>
            <a:lvl6pPr marL="7135292" indent="0">
              <a:buNone/>
              <a:defRPr sz="4994" b="1"/>
            </a:lvl6pPr>
            <a:lvl7pPr marL="8562350" indent="0">
              <a:buNone/>
              <a:defRPr sz="4994" b="1"/>
            </a:lvl7pPr>
            <a:lvl8pPr marL="9989409" indent="0">
              <a:buNone/>
              <a:defRPr sz="4994" b="1"/>
            </a:lvl8pPr>
            <a:lvl9pPr marL="11416467" indent="0">
              <a:buNone/>
              <a:defRPr sz="49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9081"/>
            <a:ext cx="12807832" cy="115006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7408"/>
            <a:ext cx="12870909" cy="2571673"/>
          </a:xfrm>
        </p:spPr>
        <p:txBody>
          <a:bodyPr anchor="b"/>
          <a:lstStyle>
            <a:lvl1pPr marL="0" indent="0">
              <a:buNone/>
              <a:defRPr sz="7491" b="1"/>
            </a:lvl1pPr>
            <a:lvl2pPr marL="1427058" indent="0">
              <a:buNone/>
              <a:defRPr sz="6243" b="1"/>
            </a:lvl2pPr>
            <a:lvl3pPr marL="2854117" indent="0">
              <a:buNone/>
              <a:defRPr sz="5618" b="1"/>
            </a:lvl3pPr>
            <a:lvl4pPr marL="4281175" indent="0">
              <a:buNone/>
              <a:defRPr sz="4994" b="1"/>
            </a:lvl4pPr>
            <a:lvl5pPr marL="5708233" indent="0">
              <a:buNone/>
              <a:defRPr sz="4994" b="1"/>
            </a:lvl5pPr>
            <a:lvl6pPr marL="7135292" indent="0">
              <a:buNone/>
              <a:defRPr sz="4994" b="1"/>
            </a:lvl6pPr>
            <a:lvl7pPr marL="8562350" indent="0">
              <a:buNone/>
              <a:defRPr sz="4994" b="1"/>
            </a:lvl7pPr>
            <a:lvl8pPr marL="9989409" indent="0">
              <a:buNone/>
              <a:defRPr sz="4994" b="1"/>
            </a:lvl8pPr>
            <a:lvl9pPr marL="11416467" indent="0">
              <a:buNone/>
              <a:defRPr sz="49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9081"/>
            <a:ext cx="12870909" cy="115006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87DFA-C969-4F0A-BE8E-3052EC083C3F}" type="datetimeFigureOut">
              <a:rPr lang="en-SG" smtClean="0"/>
              <a:t>25/1/2021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3D71-EC54-42F1-AD02-5F9CA6F9FB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156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87DFA-C969-4F0A-BE8E-3052EC083C3F}" type="datetimeFigureOut">
              <a:rPr lang="en-SG" smtClean="0"/>
              <a:t>25/1/2021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3D71-EC54-42F1-AD02-5F9CA6F9FB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7324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87DFA-C969-4F0A-BE8E-3052EC083C3F}" type="datetimeFigureOut">
              <a:rPr lang="en-SG" smtClean="0"/>
              <a:t>25/1/2021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3D71-EC54-42F1-AD02-5F9CA6F9FB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0482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7057"/>
            <a:ext cx="9764544" cy="4994698"/>
          </a:xfrm>
        </p:spPr>
        <p:txBody>
          <a:bodyPr anchor="b"/>
          <a:lstStyle>
            <a:lvl1pPr>
              <a:defRPr sz="99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82051"/>
            <a:ext cx="15326827" cy="15212028"/>
          </a:xfrm>
        </p:spPr>
        <p:txBody>
          <a:bodyPr/>
          <a:lstStyle>
            <a:lvl1pPr>
              <a:defRPr sz="9988"/>
            </a:lvl1pPr>
            <a:lvl2pPr>
              <a:defRPr sz="8740"/>
            </a:lvl2pPr>
            <a:lvl3pPr>
              <a:defRPr sz="7491"/>
            </a:lvl3pPr>
            <a:lvl4pPr>
              <a:defRPr sz="6243"/>
            </a:lvl4pPr>
            <a:lvl5pPr>
              <a:defRPr sz="6243"/>
            </a:lvl5pPr>
            <a:lvl6pPr>
              <a:defRPr sz="6243"/>
            </a:lvl6pPr>
            <a:lvl7pPr>
              <a:defRPr sz="6243"/>
            </a:lvl7pPr>
            <a:lvl8pPr>
              <a:defRPr sz="6243"/>
            </a:lvl8pPr>
            <a:lvl9pPr>
              <a:defRPr sz="62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21755"/>
            <a:ext cx="9764544" cy="11897096"/>
          </a:xfrm>
        </p:spPr>
        <p:txBody>
          <a:bodyPr/>
          <a:lstStyle>
            <a:lvl1pPr marL="0" indent="0">
              <a:buNone/>
              <a:defRPr sz="4994"/>
            </a:lvl1pPr>
            <a:lvl2pPr marL="1427058" indent="0">
              <a:buNone/>
              <a:defRPr sz="4370"/>
            </a:lvl2pPr>
            <a:lvl3pPr marL="2854117" indent="0">
              <a:buNone/>
              <a:defRPr sz="3746"/>
            </a:lvl3pPr>
            <a:lvl4pPr marL="4281175" indent="0">
              <a:buNone/>
              <a:defRPr sz="3121"/>
            </a:lvl4pPr>
            <a:lvl5pPr marL="5708233" indent="0">
              <a:buNone/>
              <a:defRPr sz="3121"/>
            </a:lvl5pPr>
            <a:lvl6pPr marL="7135292" indent="0">
              <a:buNone/>
              <a:defRPr sz="3121"/>
            </a:lvl6pPr>
            <a:lvl7pPr marL="8562350" indent="0">
              <a:buNone/>
              <a:defRPr sz="3121"/>
            </a:lvl7pPr>
            <a:lvl8pPr marL="9989409" indent="0">
              <a:buNone/>
              <a:defRPr sz="3121"/>
            </a:lvl8pPr>
            <a:lvl9pPr marL="11416467" indent="0">
              <a:buNone/>
              <a:defRPr sz="312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87DFA-C969-4F0A-BE8E-3052EC083C3F}" type="datetimeFigureOut">
              <a:rPr lang="en-SG" smtClean="0"/>
              <a:t>25/1/2021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3D71-EC54-42F1-AD02-5F9CA6F9FB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084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7057"/>
            <a:ext cx="9764544" cy="4994698"/>
          </a:xfrm>
        </p:spPr>
        <p:txBody>
          <a:bodyPr anchor="b"/>
          <a:lstStyle>
            <a:lvl1pPr>
              <a:defRPr sz="99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82051"/>
            <a:ext cx="15326827" cy="15212028"/>
          </a:xfrm>
        </p:spPr>
        <p:txBody>
          <a:bodyPr anchor="t"/>
          <a:lstStyle>
            <a:lvl1pPr marL="0" indent="0">
              <a:buNone/>
              <a:defRPr sz="9988"/>
            </a:lvl1pPr>
            <a:lvl2pPr marL="1427058" indent="0">
              <a:buNone/>
              <a:defRPr sz="8740"/>
            </a:lvl2pPr>
            <a:lvl3pPr marL="2854117" indent="0">
              <a:buNone/>
              <a:defRPr sz="7491"/>
            </a:lvl3pPr>
            <a:lvl4pPr marL="4281175" indent="0">
              <a:buNone/>
              <a:defRPr sz="6243"/>
            </a:lvl4pPr>
            <a:lvl5pPr marL="5708233" indent="0">
              <a:buNone/>
              <a:defRPr sz="6243"/>
            </a:lvl5pPr>
            <a:lvl6pPr marL="7135292" indent="0">
              <a:buNone/>
              <a:defRPr sz="6243"/>
            </a:lvl6pPr>
            <a:lvl7pPr marL="8562350" indent="0">
              <a:buNone/>
              <a:defRPr sz="6243"/>
            </a:lvl7pPr>
            <a:lvl8pPr marL="9989409" indent="0">
              <a:buNone/>
              <a:defRPr sz="6243"/>
            </a:lvl8pPr>
            <a:lvl9pPr marL="11416467" indent="0">
              <a:buNone/>
              <a:defRPr sz="624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21755"/>
            <a:ext cx="9764544" cy="11897096"/>
          </a:xfrm>
        </p:spPr>
        <p:txBody>
          <a:bodyPr/>
          <a:lstStyle>
            <a:lvl1pPr marL="0" indent="0">
              <a:buNone/>
              <a:defRPr sz="4994"/>
            </a:lvl1pPr>
            <a:lvl2pPr marL="1427058" indent="0">
              <a:buNone/>
              <a:defRPr sz="4370"/>
            </a:lvl2pPr>
            <a:lvl3pPr marL="2854117" indent="0">
              <a:buNone/>
              <a:defRPr sz="3746"/>
            </a:lvl3pPr>
            <a:lvl4pPr marL="4281175" indent="0">
              <a:buNone/>
              <a:defRPr sz="3121"/>
            </a:lvl4pPr>
            <a:lvl5pPr marL="5708233" indent="0">
              <a:buNone/>
              <a:defRPr sz="3121"/>
            </a:lvl5pPr>
            <a:lvl6pPr marL="7135292" indent="0">
              <a:buNone/>
              <a:defRPr sz="3121"/>
            </a:lvl6pPr>
            <a:lvl7pPr marL="8562350" indent="0">
              <a:buNone/>
              <a:defRPr sz="3121"/>
            </a:lvl7pPr>
            <a:lvl8pPr marL="9989409" indent="0">
              <a:buNone/>
              <a:defRPr sz="3121"/>
            </a:lvl8pPr>
            <a:lvl9pPr marL="11416467" indent="0">
              <a:buNone/>
              <a:defRPr sz="312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87DFA-C969-4F0A-BE8E-3052EC083C3F}" type="datetimeFigureOut">
              <a:rPr lang="en-SG" smtClean="0"/>
              <a:t>25/1/2021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3D71-EC54-42F1-AD02-5F9CA6F9FB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127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9668"/>
            <a:ext cx="26112371" cy="4137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8317"/>
            <a:ext cx="26112371" cy="1358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40057"/>
            <a:ext cx="6811923" cy="11396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87DFA-C969-4F0A-BE8E-3052EC083C3F}" type="datetimeFigureOut">
              <a:rPr lang="en-SG" smtClean="0"/>
              <a:t>25/1/2021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40057"/>
            <a:ext cx="10217884" cy="11396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40057"/>
            <a:ext cx="6811923" cy="11396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43D71-EC54-42F1-AD02-5F9CA6F9FB08}" type="slidenum">
              <a:rPr lang="en-SG" smtClean="0"/>
              <a:t>‹#›</a:t>
            </a:fld>
            <a:endParaRPr lang="en-SG"/>
          </a:p>
        </p:txBody>
      </p:sp>
      <p:sp>
        <p:nvSpPr>
          <p:cNvPr id="7" name="MSIPCMContentMarking" descr="{&quot;HashCode&quot;:1068245140,&quot;Placement&quot;:&quot;Header&quot;}">
            <a:extLst>
              <a:ext uri="{FF2B5EF4-FFF2-40B4-BE49-F238E27FC236}">
                <a16:creationId xmlns:a16="http://schemas.microsoft.com/office/drawing/2014/main" xmlns="" id="{DF5A2550-B7DE-4068-9403-857E2849C8BE}"/>
              </a:ext>
            </a:extLst>
          </p:cNvPr>
          <p:cNvSpPr txBox="1"/>
          <p:nvPr userDrawn="1"/>
        </p:nvSpPr>
        <p:spPr>
          <a:xfrm>
            <a:off x="14390616" y="0"/>
            <a:ext cx="1493980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SG" sz="800">
                <a:solidFill>
                  <a:srgbClr val="000000"/>
                </a:solidFill>
                <a:latin typeface="Calibri" panose="020F0502020204030204" pitchFamily="34" charset="0"/>
              </a:rPr>
              <a:t>SMU Classification: Restricted</a:t>
            </a:r>
          </a:p>
        </p:txBody>
      </p:sp>
    </p:spTree>
    <p:extLst>
      <p:ext uri="{BB962C8B-B14F-4D97-AF65-F5344CB8AC3E}">
        <p14:creationId xmlns:p14="http://schemas.microsoft.com/office/powerpoint/2010/main" val="2427500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854117" rtl="0" eaLnBrk="1" latinLnBrk="0" hangingPunct="1">
        <a:lnSpc>
          <a:spcPct val="90000"/>
        </a:lnSpc>
        <a:spcBef>
          <a:spcPct val="0"/>
        </a:spcBef>
        <a:buNone/>
        <a:defRPr sz="137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3529" indent="-713529" algn="l" defTabSz="2854117" rtl="0" eaLnBrk="1" latinLnBrk="0" hangingPunct="1">
        <a:lnSpc>
          <a:spcPct val="90000"/>
        </a:lnSpc>
        <a:spcBef>
          <a:spcPts val="3121"/>
        </a:spcBef>
        <a:buFont typeface="Arial" panose="020B0604020202020204" pitchFamily="34" charset="0"/>
        <a:buChar char="•"/>
        <a:defRPr sz="8740" kern="1200">
          <a:solidFill>
            <a:schemeClr val="tx1"/>
          </a:solidFill>
          <a:latin typeface="+mn-lt"/>
          <a:ea typeface="+mn-ea"/>
          <a:cs typeface="+mn-cs"/>
        </a:defRPr>
      </a:lvl1pPr>
      <a:lvl2pPr marL="2140588" indent="-713529" algn="l" defTabSz="2854117" rtl="0" eaLnBrk="1" latinLnBrk="0" hangingPunct="1">
        <a:lnSpc>
          <a:spcPct val="90000"/>
        </a:lnSpc>
        <a:spcBef>
          <a:spcPts val="1561"/>
        </a:spcBef>
        <a:buFont typeface="Arial" panose="020B0604020202020204" pitchFamily="34" charset="0"/>
        <a:buChar char="•"/>
        <a:defRPr sz="7491" kern="1200">
          <a:solidFill>
            <a:schemeClr val="tx1"/>
          </a:solidFill>
          <a:latin typeface="+mn-lt"/>
          <a:ea typeface="+mn-ea"/>
          <a:cs typeface="+mn-cs"/>
        </a:defRPr>
      </a:lvl2pPr>
      <a:lvl3pPr marL="3567646" indent="-713529" algn="l" defTabSz="2854117" rtl="0" eaLnBrk="1" latinLnBrk="0" hangingPunct="1">
        <a:lnSpc>
          <a:spcPct val="90000"/>
        </a:lnSpc>
        <a:spcBef>
          <a:spcPts val="1561"/>
        </a:spcBef>
        <a:buFont typeface="Arial" panose="020B0604020202020204" pitchFamily="34" charset="0"/>
        <a:buChar char="•"/>
        <a:defRPr sz="6243" kern="1200">
          <a:solidFill>
            <a:schemeClr val="tx1"/>
          </a:solidFill>
          <a:latin typeface="+mn-lt"/>
          <a:ea typeface="+mn-ea"/>
          <a:cs typeface="+mn-cs"/>
        </a:defRPr>
      </a:lvl3pPr>
      <a:lvl4pPr marL="4994704" indent="-713529" algn="l" defTabSz="2854117" rtl="0" eaLnBrk="1" latinLnBrk="0" hangingPunct="1">
        <a:lnSpc>
          <a:spcPct val="90000"/>
        </a:lnSpc>
        <a:spcBef>
          <a:spcPts val="1561"/>
        </a:spcBef>
        <a:buFont typeface="Arial" panose="020B0604020202020204" pitchFamily="34" charset="0"/>
        <a:buChar char="•"/>
        <a:defRPr sz="5618" kern="1200">
          <a:solidFill>
            <a:schemeClr val="tx1"/>
          </a:solidFill>
          <a:latin typeface="+mn-lt"/>
          <a:ea typeface="+mn-ea"/>
          <a:cs typeface="+mn-cs"/>
        </a:defRPr>
      </a:lvl4pPr>
      <a:lvl5pPr marL="6421763" indent="-713529" algn="l" defTabSz="2854117" rtl="0" eaLnBrk="1" latinLnBrk="0" hangingPunct="1">
        <a:lnSpc>
          <a:spcPct val="90000"/>
        </a:lnSpc>
        <a:spcBef>
          <a:spcPts val="1561"/>
        </a:spcBef>
        <a:buFont typeface="Arial" panose="020B0604020202020204" pitchFamily="34" charset="0"/>
        <a:buChar char="•"/>
        <a:defRPr sz="5618" kern="1200">
          <a:solidFill>
            <a:schemeClr val="tx1"/>
          </a:solidFill>
          <a:latin typeface="+mn-lt"/>
          <a:ea typeface="+mn-ea"/>
          <a:cs typeface="+mn-cs"/>
        </a:defRPr>
      </a:lvl5pPr>
      <a:lvl6pPr marL="7848821" indent="-713529" algn="l" defTabSz="2854117" rtl="0" eaLnBrk="1" latinLnBrk="0" hangingPunct="1">
        <a:lnSpc>
          <a:spcPct val="90000"/>
        </a:lnSpc>
        <a:spcBef>
          <a:spcPts val="1561"/>
        </a:spcBef>
        <a:buFont typeface="Arial" panose="020B0604020202020204" pitchFamily="34" charset="0"/>
        <a:buChar char="•"/>
        <a:defRPr sz="5618" kern="1200">
          <a:solidFill>
            <a:schemeClr val="tx1"/>
          </a:solidFill>
          <a:latin typeface="+mn-lt"/>
          <a:ea typeface="+mn-ea"/>
          <a:cs typeface="+mn-cs"/>
        </a:defRPr>
      </a:lvl6pPr>
      <a:lvl7pPr marL="9275879" indent="-713529" algn="l" defTabSz="2854117" rtl="0" eaLnBrk="1" latinLnBrk="0" hangingPunct="1">
        <a:lnSpc>
          <a:spcPct val="90000"/>
        </a:lnSpc>
        <a:spcBef>
          <a:spcPts val="1561"/>
        </a:spcBef>
        <a:buFont typeface="Arial" panose="020B0604020202020204" pitchFamily="34" charset="0"/>
        <a:buChar char="•"/>
        <a:defRPr sz="5618" kern="1200">
          <a:solidFill>
            <a:schemeClr val="tx1"/>
          </a:solidFill>
          <a:latin typeface="+mn-lt"/>
          <a:ea typeface="+mn-ea"/>
          <a:cs typeface="+mn-cs"/>
        </a:defRPr>
      </a:lvl7pPr>
      <a:lvl8pPr marL="10702938" indent="-713529" algn="l" defTabSz="2854117" rtl="0" eaLnBrk="1" latinLnBrk="0" hangingPunct="1">
        <a:lnSpc>
          <a:spcPct val="90000"/>
        </a:lnSpc>
        <a:spcBef>
          <a:spcPts val="1561"/>
        </a:spcBef>
        <a:buFont typeface="Arial" panose="020B0604020202020204" pitchFamily="34" charset="0"/>
        <a:buChar char="•"/>
        <a:defRPr sz="5618" kern="1200">
          <a:solidFill>
            <a:schemeClr val="tx1"/>
          </a:solidFill>
          <a:latin typeface="+mn-lt"/>
          <a:ea typeface="+mn-ea"/>
          <a:cs typeface="+mn-cs"/>
        </a:defRPr>
      </a:lvl8pPr>
      <a:lvl9pPr marL="12129996" indent="-713529" algn="l" defTabSz="2854117" rtl="0" eaLnBrk="1" latinLnBrk="0" hangingPunct="1">
        <a:lnSpc>
          <a:spcPct val="90000"/>
        </a:lnSpc>
        <a:spcBef>
          <a:spcPts val="1561"/>
        </a:spcBef>
        <a:buFont typeface="Arial" panose="020B0604020202020204" pitchFamily="34" charset="0"/>
        <a:buChar char="•"/>
        <a:defRPr sz="56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4117" rtl="0" eaLnBrk="1" latinLnBrk="0" hangingPunct="1">
        <a:defRPr sz="5618" kern="1200">
          <a:solidFill>
            <a:schemeClr val="tx1"/>
          </a:solidFill>
          <a:latin typeface="+mn-lt"/>
          <a:ea typeface="+mn-ea"/>
          <a:cs typeface="+mn-cs"/>
        </a:defRPr>
      </a:lvl1pPr>
      <a:lvl2pPr marL="1427058" algn="l" defTabSz="2854117" rtl="0" eaLnBrk="1" latinLnBrk="0" hangingPunct="1">
        <a:defRPr sz="5618" kern="1200">
          <a:solidFill>
            <a:schemeClr val="tx1"/>
          </a:solidFill>
          <a:latin typeface="+mn-lt"/>
          <a:ea typeface="+mn-ea"/>
          <a:cs typeface="+mn-cs"/>
        </a:defRPr>
      </a:lvl2pPr>
      <a:lvl3pPr marL="2854117" algn="l" defTabSz="2854117" rtl="0" eaLnBrk="1" latinLnBrk="0" hangingPunct="1">
        <a:defRPr sz="5618" kern="1200">
          <a:solidFill>
            <a:schemeClr val="tx1"/>
          </a:solidFill>
          <a:latin typeface="+mn-lt"/>
          <a:ea typeface="+mn-ea"/>
          <a:cs typeface="+mn-cs"/>
        </a:defRPr>
      </a:lvl3pPr>
      <a:lvl4pPr marL="4281175" algn="l" defTabSz="2854117" rtl="0" eaLnBrk="1" latinLnBrk="0" hangingPunct="1">
        <a:defRPr sz="5618" kern="1200">
          <a:solidFill>
            <a:schemeClr val="tx1"/>
          </a:solidFill>
          <a:latin typeface="+mn-lt"/>
          <a:ea typeface="+mn-ea"/>
          <a:cs typeface="+mn-cs"/>
        </a:defRPr>
      </a:lvl4pPr>
      <a:lvl5pPr marL="5708233" algn="l" defTabSz="2854117" rtl="0" eaLnBrk="1" latinLnBrk="0" hangingPunct="1">
        <a:defRPr sz="5618" kern="1200">
          <a:solidFill>
            <a:schemeClr val="tx1"/>
          </a:solidFill>
          <a:latin typeface="+mn-lt"/>
          <a:ea typeface="+mn-ea"/>
          <a:cs typeface="+mn-cs"/>
        </a:defRPr>
      </a:lvl5pPr>
      <a:lvl6pPr marL="7135292" algn="l" defTabSz="2854117" rtl="0" eaLnBrk="1" latinLnBrk="0" hangingPunct="1">
        <a:defRPr sz="5618" kern="1200">
          <a:solidFill>
            <a:schemeClr val="tx1"/>
          </a:solidFill>
          <a:latin typeface="+mn-lt"/>
          <a:ea typeface="+mn-ea"/>
          <a:cs typeface="+mn-cs"/>
        </a:defRPr>
      </a:lvl6pPr>
      <a:lvl7pPr marL="8562350" algn="l" defTabSz="2854117" rtl="0" eaLnBrk="1" latinLnBrk="0" hangingPunct="1">
        <a:defRPr sz="5618" kern="1200">
          <a:solidFill>
            <a:schemeClr val="tx1"/>
          </a:solidFill>
          <a:latin typeface="+mn-lt"/>
          <a:ea typeface="+mn-ea"/>
          <a:cs typeface="+mn-cs"/>
        </a:defRPr>
      </a:lvl7pPr>
      <a:lvl8pPr marL="9989409" algn="l" defTabSz="2854117" rtl="0" eaLnBrk="1" latinLnBrk="0" hangingPunct="1">
        <a:defRPr sz="5618" kern="1200">
          <a:solidFill>
            <a:schemeClr val="tx1"/>
          </a:solidFill>
          <a:latin typeface="+mn-lt"/>
          <a:ea typeface="+mn-ea"/>
          <a:cs typeface="+mn-cs"/>
        </a:defRPr>
      </a:lvl8pPr>
      <a:lvl9pPr marL="11416467" algn="l" defTabSz="2854117" rtl="0" eaLnBrk="1" latinLnBrk="0" hangingPunct="1">
        <a:defRPr sz="56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tiff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10">
            <a:extLst>
              <a:ext uri="{FF2B5EF4-FFF2-40B4-BE49-F238E27FC236}">
                <a16:creationId xmlns:a16="http://schemas.microsoft.com/office/drawing/2014/main" xmlns="" id="{DCC5CF21-34CB-4FE5-A8A6-D7EEBD0A7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0"/>
            <a:ext cx="30275213" cy="2820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60388"/>
            <a:endParaRPr lang="en-US" sz="46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" name="Text Box 229">
            <a:extLst>
              <a:ext uri="{FF2B5EF4-FFF2-40B4-BE49-F238E27FC236}">
                <a16:creationId xmlns:a16="http://schemas.microsoft.com/office/drawing/2014/main" xmlns="" id="{3E999593-A310-4ACB-9944-309D682EA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8500" y="163393"/>
            <a:ext cx="21834006" cy="872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560388">
              <a:lnSpc>
                <a:spcPts val="6000"/>
              </a:lnSpc>
            </a:pPr>
            <a:r>
              <a:rPr lang="en-GB" sz="6000" b="1" dirty="0" err="1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TreeCaps</a:t>
            </a:r>
            <a:r>
              <a:rPr lang="en-GB" sz="6000" b="1" dirty="0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: Tree-Based Capsule Networks for Source Code Processing</a:t>
            </a:r>
            <a:endParaRPr lang="en-SG" sz="6000" b="1" dirty="0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Line 12">
            <a:extLst>
              <a:ext uri="{FF2B5EF4-FFF2-40B4-BE49-F238E27FC236}">
                <a16:creationId xmlns:a16="http://schemas.microsoft.com/office/drawing/2014/main" xmlns="" id="{1F3C6B96-620C-4D58-9354-D3E518F3482B}"/>
              </a:ext>
            </a:extLst>
          </p:cNvPr>
          <p:cNvSpPr>
            <a:spLocks noChangeShapeType="1"/>
          </p:cNvSpPr>
          <p:nvPr/>
        </p:nvSpPr>
        <p:spPr bwMode="auto">
          <a:xfrm>
            <a:off x="-1" y="2820988"/>
            <a:ext cx="302752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9646185-0768-415D-A542-E0D0FE1CC588}"/>
              </a:ext>
            </a:extLst>
          </p:cNvPr>
          <p:cNvSpPr txBox="1"/>
          <p:nvPr/>
        </p:nvSpPr>
        <p:spPr>
          <a:xfrm>
            <a:off x="7610054" y="1043770"/>
            <a:ext cx="156006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halkboard" charset="0"/>
                <a:ea typeface="Chalkboard" charset="0"/>
                <a:cs typeface="Chalkboard" charset="0"/>
              </a:rPr>
              <a:t>Nghi D.Q Bui</a:t>
            </a:r>
            <a:r>
              <a:rPr lang="en-US" sz="3200" dirty="0">
                <a:latin typeface="Chalkboard" charset="0"/>
                <a:ea typeface="Chalkboard" charset="0"/>
                <a:cs typeface="Chalkboard" charset="0"/>
              </a:rPr>
              <a:t>(*), </a:t>
            </a:r>
            <a:r>
              <a:rPr lang="en-US" sz="3200" dirty="0" err="1">
                <a:latin typeface="Chalkboard" charset="0"/>
                <a:ea typeface="Chalkboard" charset="0"/>
                <a:cs typeface="Chalkboard" charset="0"/>
              </a:rPr>
              <a:t>Yi</a:t>
            </a:r>
            <a:r>
              <a:rPr lang="en-US" altLang="zh-CN" sz="3200" dirty="0" err="1">
                <a:latin typeface="Chalkboard" charset="0"/>
                <a:ea typeface="Chalkboard" charset="0"/>
                <a:cs typeface="Chalkboard" charset="0"/>
              </a:rPr>
              <a:t>j</a:t>
            </a:r>
            <a:r>
              <a:rPr lang="en-US" sz="3200" dirty="0" err="1">
                <a:latin typeface="Chalkboard" charset="0"/>
                <a:ea typeface="Chalkboard" charset="0"/>
                <a:cs typeface="Chalkboard" charset="0"/>
              </a:rPr>
              <a:t>un</a:t>
            </a:r>
            <a:r>
              <a:rPr lang="en-US" sz="3200" dirty="0">
                <a:latin typeface="Chalkboard" charset="0"/>
                <a:ea typeface="Chalkboard" charset="0"/>
                <a:cs typeface="Chalkboard" charset="0"/>
              </a:rPr>
              <a:t> YU(**), Lingxiao Jiang(*)</a:t>
            </a:r>
          </a:p>
          <a:p>
            <a:pPr algn="ctr"/>
            <a:r>
              <a:rPr lang="en-US" sz="3200" dirty="0">
                <a:solidFill>
                  <a:srgbClr val="C00000"/>
                </a:solidFill>
                <a:latin typeface="Chalkboard" charset="0"/>
                <a:ea typeface="Chalkboard" charset="0"/>
                <a:cs typeface="Chalkboard" charset="0"/>
              </a:rPr>
              <a:t>(*) School of Computing and Information Systems, Singapore Management University</a:t>
            </a:r>
          </a:p>
          <a:p>
            <a:pPr algn="ctr"/>
            <a:r>
              <a:rPr lang="en-US" sz="3200" dirty="0">
                <a:solidFill>
                  <a:srgbClr val="C00000"/>
                </a:solidFill>
                <a:latin typeface="Chalkboard" charset="0"/>
                <a:ea typeface="Chalkboard" charset="0"/>
                <a:cs typeface="Chalkboard" charset="0"/>
              </a:rPr>
              <a:t>(**) School of Computing &amp; Communications, The Open University, UK</a:t>
            </a: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xmlns="" id="{15C4399F-49B2-4587-A72E-29AC4BAF30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46" y="471818"/>
            <a:ext cx="4156814" cy="24077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76886859-E65D-459D-8DE8-B813770ABE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8087" y="888458"/>
            <a:ext cx="1828959" cy="13082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4DF4EDEE-07D3-42B4-92E8-481B4F4CB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6393" y="1223445"/>
            <a:ext cx="3333737" cy="11953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95A192F6-2556-4AD7-A479-E98F7DB396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23628" y="937324"/>
            <a:ext cx="1876513" cy="1507363"/>
          </a:xfrm>
          <a:prstGeom prst="rect">
            <a:avLst/>
          </a:prstGeom>
        </p:spPr>
      </p:pic>
      <p:pic>
        <p:nvPicPr>
          <p:cNvPr id="16" name="Picture 2" descr="http://sead.open.ac.uk/images/news/royal_big_data.jpg">
            <a:extLst>
              <a:ext uri="{FF2B5EF4-FFF2-40B4-BE49-F238E27FC236}">
                <a16:creationId xmlns:a16="http://schemas.microsoft.com/office/drawing/2014/main" xmlns="" id="{EFFED371-4473-4F2F-9D55-65524255B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8557" y="1181465"/>
            <a:ext cx="2406620" cy="104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utoShape 217">
            <a:extLst>
              <a:ext uri="{FF2B5EF4-FFF2-40B4-BE49-F238E27FC236}">
                <a16:creationId xmlns:a16="http://schemas.microsoft.com/office/drawing/2014/main" xmlns="" id="{6B86B5DE-364B-4F4C-9A9F-C2695221A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46" y="3342744"/>
            <a:ext cx="20545425" cy="5013077"/>
          </a:xfrm>
          <a:prstGeom prst="roundRect">
            <a:avLst>
              <a:gd name="adj" fmla="val 10377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dist="127000" dir="2700000" algn="ctr" rotWithShape="0">
              <a:srgbClr val="000000">
                <a:alpha val="43137"/>
              </a:srgbClr>
            </a:outerShdw>
          </a:effectLst>
        </p:spPr>
        <p:txBody>
          <a:bodyPr wrap="none" lIns="85277" tIns="42638" rIns="85277" bIns="42638" anchor="ctr"/>
          <a:lstStyle/>
          <a:p>
            <a:pPr marL="457200" indent="-457200">
              <a:buFont typeface="Arial" pitchFamily="34" charset="0"/>
              <a:buChar char="•"/>
            </a:pPr>
            <a:endParaRPr lang="en-SG" sz="3200" dirty="0"/>
          </a:p>
          <a:p>
            <a:pPr marL="457200" indent="-457200">
              <a:buFont typeface="Arial" pitchFamily="34" charset="0"/>
              <a:buChar char="•"/>
            </a:pPr>
            <a:endParaRPr lang="en-SG" sz="3200" dirty="0"/>
          </a:p>
          <a:p>
            <a:pPr marL="457200" indent="-457200">
              <a:buFont typeface="Arial" pitchFamily="34" charset="0"/>
              <a:buChar char="•"/>
            </a:pPr>
            <a:endParaRPr lang="en-SG" sz="3200" dirty="0"/>
          </a:p>
          <a:p>
            <a:pPr marL="914400" lvl="1" indent="-457200">
              <a:buFont typeface="Arial" pitchFamily="34" charset="0"/>
              <a:buChar char="•"/>
            </a:pPr>
            <a:endParaRPr lang="en-SG" sz="3200" dirty="0"/>
          </a:p>
          <a:p>
            <a:pPr marL="457200" indent="-457200">
              <a:buFont typeface="Arial" pitchFamily="34" charset="0"/>
              <a:buChar char="•"/>
            </a:pPr>
            <a:endParaRPr lang="en-SG" sz="3200" dirty="0"/>
          </a:p>
          <a:p>
            <a:endParaRPr lang="en-GB" sz="3000" dirty="0"/>
          </a:p>
        </p:txBody>
      </p:sp>
      <p:sp>
        <p:nvSpPr>
          <p:cNvPr id="18" name="AutoShape 218">
            <a:extLst>
              <a:ext uri="{FF2B5EF4-FFF2-40B4-BE49-F238E27FC236}">
                <a16:creationId xmlns:a16="http://schemas.microsoft.com/office/drawing/2014/main" xmlns="" id="{C66CC0D9-0067-47CB-8F76-66D7D194E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5027" y="3015388"/>
            <a:ext cx="5467350" cy="766123"/>
          </a:xfrm>
          <a:prstGeom prst="roundRect">
            <a:avLst>
              <a:gd name="adj" fmla="val 22727"/>
            </a:avLst>
          </a:prstGeom>
          <a:solidFill>
            <a:srgbClr val="003399"/>
          </a:solidFill>
          <a:ln w="50800">
            <a:noFill/>
            <a:round/>
            <a:headEnd/>
            <a:tailEnd/>
          </a:ln>
          <a:effectLst>
            <a:outerShdw dist="127000" dir="2700000" algn="ctr" rotWithShape="0">
              <a:srgbClr val="000000">
                <a:alpha val="43137"/>
              </a:srgbClr>
            </a:outerShdw>
          </a:effectLst>
        </p:spPr>
        <p:txBody>
          <a:bodyPr wrap="none" lIns="26875" tIns="0" rIns="26875" bIns="0" anchor="ctr"/>
          <a:lstStyle/>
          <a:p>
            <a:pPr algn="ctr" defTabSz="252413" eaLnBrk="0" hangingPunct="0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Motivation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17732C74-3595-42E6-9A84-9913C10779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801" y="3431060"/>
            <a:ext cx="11934232" cy="490742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A863F03-C332-47C4-A03F-4AEFD410AEC8}"/>
              </a:ext>
            </a:extLst>
          </p:cNvPr>
          <p:cNvSpPr txBox="1"/>
          <p:nvPr/>
        </p:nvSpPr>
        <p:spPr>
          <a:xfrm>
            <a:off x="12859559" y="4018984"/>
            <a:ext cx="7715249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>
                <a:latin typeface="cmsy10"/>
              </a:rPr>
              <a:t>Code reuse, search, analysis, repair, refactoring, synthesis for improving software quality, developer productivity and reducing costs.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>
                <a:latin typeface="cmsy10"/>
              </a:rPr>
              <a:t>Need of deep learning models of code to support intelligent software engineering tools.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>
                <a:latin typeface="cmsy10"/>
              </a:rPr>
              <a:t>Existing models are insufficient and inefficient in capturing code syntax, context, or semantics.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SG" sz="2000" dirty="0">
                <a:latin typeface="cmsy10"/>
              </a:rPr>
              <a:t>Sequence-based models encode lexical meaning of tokens while missing structures and semantics.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SG" sz="2000" dirty="0">
                <a:latin typeface="cmsy10"/>
              </a:rPr>
              <a:t>Tree-based models miss code dependencies.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SG" sz="2000" dirty="0">
                <a:latin typeface="cmsy10"/>
              </a:rPr>
              <a:t>Graph-based models rely on unsound program analysis and expensive graph-based </a:t>
            </a:r>
            <a:r>
              <a:rPr lang="en-SG" sz="2000" dirty="0" smtClean="0">
                <a:latin typeface="cmsy10"/>
              </a:rPr>
              <a:t>learning.</a:t>
            </a:r>
            <a:endParaRPr lang="en-SG" sz="2000" dirty="0">
              <a:latin typeface="cmsy1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7008DD2-20A8-404F-88B9-CD0DEAECBE98}"/>
              </a:ext>
            </a:extLst>
          </p:cNvPr>
          <p:cNvSpPr txBox="1"/>
          <p:nvPr/>
        </p:nvSpPr>
        <p:spPr>
          <a:xfrm>
            <a:off x="8718424" y="5030803"/>
            <a:ext cx="24606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lang="en-SG" sz="2000" dirty="0">
                <a:latin typeface="cmsy10"/>
              </a:rPr>
              <a:t>Source code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en-SG" sz="2000" dirty="0">
                <a:latin typeface="cmsy10"/>
              </a:rPr>
              <a:t>Test cases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en-SG" sz="2000" dirty="0">
                <a:latin typeface="cmsy10"/>
              </a:rPr>
              <a:t>Bug reports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en-SG" sz="2000" dirty="0">
                <a:latin typeface="cmsy10"/>
              </a:rPr>
              <a:t>Change histories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en-SG" sz="2000" dirty="0">
                <a:latin typeface="cmsy10"/>
              </a:rPr>
              <a:t>Discussions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en-SG" sz="2000" dirty="0">
                <a:latin typeface="cmsy10"/>
              </a:rPr>
              <a:t>Developer social network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en-SG" sz="2000" dirty="0">
                <a:latin typeface="cmsy10"/>
              </a:rPr>
              <a:t>……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endParaRPr lang="en-SG" sz="2000" dirty="0">
              <a:latin typeface="cmsy10"/>
            </a:endParaRPr>
          </a:p>
        </p:txBody>
      </p:sp>
      <p:sp>
        <p:nvSpPr>
          <p:cNvPr id="22" name="Text Box 280">
            <a:extLst>
              <a:ext uri="{FF2B5EF4-FFF2-40B4-BE49-F238E27FC236}">
                <a16:creationId xmlns:a16="http://schemas.microsoft.com/office/drawing/2014/main" xmlns="" id="{91F0C86C-0260-4EB4-A200-3924A00CD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376" y="14369272"/>
            <a:ext cx="8786813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560388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en-GB" sz="3300">
              <a:solidFill>
                <a:srgbClr val="000000"/>
              </a:solidFill>
              <a:latin typeface="Symbol" pitchFamily="18" charset="2"/>
              <a:sym typeface="Symbol" pitchFamily="18" charset="2"/>
            </a:endParaRPr>
          </a:p>
        </p:txBody>
      </p:sp>
      <p:sp>
        <p:nvSpPr>
          <p:cNvPr id="23" name="AutoShape 217">
            <a:extLst>
              <a:ext uri="{FF2B5EF4-FFF2-40B4-BE49-F238E27FC236}">
                <a16:creationId xmlns:a16="http://schemas.microsoft.com/office/drawing/2014/main" xmlns="" id="{54056F00-C783-4478-A895-3A9F1AC66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46" y="9117990"/>
            <a:ext cx="20545424" cy="5713511"/>
          </a:xfrm>
          <a:prstGeom prst="roundRect">
            <a:avLst>
              <a:gd name="adj" fmla="val 10377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dist="127000" dir="2700000" algn="ctr" rotWithShape="0">
              <a:srgbClr val="000000">
                <a:alpha val="43137"/>
              </a:srgbClr>
            </a:outerShdw>
          </a:effectLst>
        </p:spPr>
        <p:txBody>
          <a:bodyPr wrap="none" lIns="85277" tIns="42638" rIns="85277" bIns="42638" anchor="ctr"/>
          <a:lstStyle/>
          <a:p>
            <a:endParaRPr lang="en-GB" sz="3000" dirty="0"/>
          </a:p>
        </p:txBody>
      </p:sp>
      <p:sp>
        <p:nvSpPr>
          <p:cNvPr id="24" name="AutoShape 218">
            <a:extLst>
              <a:ext uri="{FF2B5EF4-FFF2-40B4-BE49-F238E27FC236}">
                <a16:creationId xmlns:a16="http://schemas.microsoft.com/office/drawing/2014/main" xmlns="" id="{32C93676-93A4-4575-A48A-A64EF479D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4229" y="8629900"/>
            <a:ext cx="5467350" cy="841593"/>
          </a:xfrm>
          <a:prstGeom prst="roundRect">
            <a:avLst>
              <a:gd name="adj" fmla="val 22727"/>
            </a:avLst>
          </a:prstGeom>
          <a:solidFill>
            <a:srgbClr val="003399"/>
          </a:solidFill>
          <a:ln w="50800">
            <a:noFill/>
            <a:round/>
            <a:headEnd/>
            <a:tailEnd/>
          </a:ln>
          <a:effectLst>
            <a:outerShdw dist="127000" dir="2700000" algn="ctr" rotWithShape="0">
              <a:srgbClr val="000000">
                <a:alpha val="43137"/>
              </a:srgbClr>
            </a:outerShdw>
          </a:effectLst>
        </p:spPr>
        <p:txBody>
          <a:bodyPr wrap="none" lIns="26875" tIns="0" rIns="26875" bIns="0" anchor="ctr"/>
          <a:lstStyle/>
          <a:p>
            <a:pPr algn="ctr" defTabSz="252413" eaLnBrk="0" hangingPunct="0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Goal &amp; </a:t>
            </a:r>
            <a:r>
              <a:rPr lang="en-US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Main Idea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8B9CC7C-8141-4D6D-BA25-4AB625E1A9CC}"/>
              </a:ext>
            </a:extLst>
          </p:cNvPr>
          <p:cNvSpPr txBox="1"/>
          <p:nvPr/>
        </p:nvSpPr>
        <p:spPr>
          <a:xfrm>
            <a:off x="606003" y="9520158"/>
            <a:ext cx="19509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cmsy10"/>
              </a:rPr>
              <a:t>Design an efficient and effective code models based on abstract syntax trees without inaccurate program analysis, while capturing code dependencies</a:t>
            </a:r>
            <a:r>
              <a:rPr lang="en-SG" sz="2400" dirty="0">
                <a:latin typeface="cmsy10"/>
              </a:rPr>
              <a:t>.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4CF646D5-2618-4364-BB42-A7B3A0E05C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74059" y="9919019"/>
            <a:ext cx="10867631" cy="482692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18DB46C9-1A72-4345-8F87-7B27C1F024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90435" y="10198545"/>
            <a:ext cx="6123955" cy="4468383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xmlns="" id="{2E4841EF-6FFE-4696-B85F-B2F9B3AC852E}"/>
              </a:ext>
            </a:extLst>
          </p:cNvPr>
          <p:cNvSpPr/>
          <p:nvPr/>
        </p:nvSpPr>
        <p:spPr bwMode="auto">
          <a:xfrm>
            <a:off x="7735001" y="11950687"/>
            <a:ext cx="686917" cy="64136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603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14B6179F-0547-4145-BE72-B74737BEC598}"/>
              </a:ext>
            </a:extLst>
          </p:cNvPr>
          <p:cNvSpPr txBox="1"/>
          <p:nvPr/>
        </p:nvSpPr>
        <p:spPr>
          <a:xfrm>
            <a:off x="3212562" y="20332330"/>
            <a:ext cx="1847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0" name="AutoShape 217">
            <a:extLst>
              <a:ext uri="{FF2B5EF4-FFF2-40B4-BE49-F238E27FC236}">
                <a16:creationId xmlns:a16="http://schemas.microsoft.com/office/drawing/2014/main" xmlns="" id="{49FA03F0-A22B-47C4-A1DE-1361C4462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887" y="15639477"/>
            <a:ext cx="20545424" cy="5537774"/>
          </a:xfrm>
          <a:prstGeom prst="roundRect">
            <a:avLst>
              <a:gd name="adj" fmla="val 10377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dist="127000" dir="2700000" algn="ctr" rotWithShape="0">
              <a:srgbClr val="000000">
                <a:alpha val="43137"/>
              </a:srgbClr>
            </a:outerShdw>
          </a:effectLst>
        </p:spPr>
        <p:txBody>
          <a:bodyPr wrap="none" lIns="85277" tIns="42638" rIns="85277" bIns="42638" anchor="ctr"/>
          <a:lstStyle/>
          <a:p>
            <a:endParaRPr lang="en-GB" sz="3000" dirty="0"/>
          </a:p>
        </p:txBody>
      </p:sp>
      <p:sp>
        <p:nvSpPr>
          <p:cNvPr id="31" name="AutoShape 218">
            <a:extLst>
              <a:ext uri="{FF2B5EF4-FFF2-40B4-BE49-F238E27FC236}">
                <a16:creationId xmlns:a16="http://schemas.microsoft.com/office/drawing/2014/main" xmlns="" id="{F847B755-D5BD-4890-9174-7194D4D50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4773" y="15105864"/>
            <a:ext cx="10508342" cy="882211"/>
          </a:xfrm>
          <a:prstGeom prst="roundRect">
            <a:avLst>
              <a:gd name="adj" fmla="val 22727"/>
            </a:avLst>
          </a:prstGeom>
          <a:solidFill>
            <a:srgbClr val="003399"/>
          </a:solidFill>
          <a:ln w="50800">
            <a:noFill/>
            <a:round/>
            <a:headEnd/>
            <a:tailEnd/>
          </a:ln>
          <a:effectLst>
            <a:outerShdw dist="127000" dir="2700000" algn="ctr" rotWithShape="0">
              <a:srgbClr val="000000">
                <a:alpha val="43137"/>
              </a:srgbClr>
            </a:outerShdw>
          </a:effectLst>
        </p:spPr>
        <p:txBody>
          <a:bodyPr wrap="none" lIns="26875" tIns="0" rIns="26875" bIns="0" anchor="ctr"/>
          <a:lstStyle/>
          <a:p>
            <a:pPr algn="ctr" defTabSz="252413" eaLnBrk="0" hangingPunct="0"/>
            <a:r>
              <a:rPr lang="en-GB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TreeCaps</a:t>
            </a: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with Variable-to-Static Routing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285BE0F3-45A9-481D-8D0F-CA2926C36D8C}"/>
              </a:ext>
            </a:extLst>
          </p:cNvPr>
          <p:cNvSpPr txBox="1"/>
          <p:nvPr/>
        </p:nvSpPr>
        <p:spPr>
          <a:xfrm>
            <a:off x="538699" y="16009823"/>
            <a:ext cx="719630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cmsy10"/>
              </a:rPr>
              <a:t>Key technical challenges: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2400" dirty="0">
                <a:latin typeface="cmsy10"/>
              </a:rPr>
              <a:t>Tree-based convolutions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2400" dirty="0">
                <a:latin typeface="cmsy10"/>
              </a:rPr>
              <a:t>Varying sizes of trees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2400" dirty="0">
                <a:latin typeface="cmsy10"/>
              </a:rPr>
              <a:t>Different programming languages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2400" dirty="0">
                <a:latin typeface="cmsy10"/>
              </a:rPr>
              <a:t>Diverse downstream tasks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latin typeface="cmsy10"/>
              </a:rPr>
              <a:t>Sample training tasks: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2400" dirty="0">
                <a:latin typeface="cmsy10"/>
              </a:rPr>
              <a:t>Code Functionality Classification – SA dataset (Bui et al. 2019) 1000 Java programs in 10 Sorting Algorithms and OJ Dataset (</a:t>
            </a:r>
            <a:r>
              <a:rPr lang="en-GB" sz="2400" dirty="0" err="1">
                <a:latin typeface="cmsy10"/>
              </a:rPr>
              <a:t>Mou</a:t>
            </a:r>
            <a:r>
              <a:rPr lang="en-GB" sz="2400" dirty="0">
                <a:latin typeface="cmsy10"/>
              </a:rPr>
              <a:t> et al. 2016) 52000 C programs of 104 classes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2400" dirty="0">
                <a:latin typeface="cmsy10"/>
              </a:rPr>
              <a:t>Function Name Prediction - Java-Small (700k functions), Java-Med (4M functions), Java-Large (16M functions) (Alon et al. 2019)</a:t>
            </a:r>
            <a:endParaRPr lang="en-SG" sz="2400" dirty="0">
              <a:latin typeface="cmsy1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AE2F2FDB-572B-4836-B0EC-DC7A8EF2529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43792" y="16041697"/>
            <a:ext cx="12878906" cy="4779056"/>
          </a:xfrm>
          <a:prstGeom prst="rect">
            <a:avLst/>
          </a:prstGeom>
        </p:spPr>
      </p:pic>
      <p:sp>
        <p:nvSpPr>
          <p:cNvPr id="34" name="AutoShape 223">
            <a:extLst>
              <a:ext uri="{FF2B5EF4-FFF2-40B4-BE49-F238E27FC236}">
                <a16:creationId xmlns:a16="http://schemas.microsoft.com/office/drawing/2014/main" xmlns="" id="{BD4D480B-457E-4B84-9E3E-504026C53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9881" y="3342743"/>
            <a:ext cx="8941486" cy="14516630"/>
          </a:xfrm>
          <a:prstGeom prst="roundRect">
            <a:avLst>
              <a:gd name="adj" fmla="val 9946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dist="127000" dir="2700000" algn="ctr" rotWithShape="0">
              <a:srgbClr val="000000">
                <a:alpha val="43137"/>
              </a:srgbClr>
            </a:outerShdw>
          </a:effectLst>
        </p:spPr>
        <p:txBody>
          <a:bodyPr wrap="none" lIns="85277" tIns="42638" rIns="85277" bIns="42638" anchor="ctr"/>
          <a:lstStyle/>
          <a:p>
            <a:pPr marL="457200" indent="-457200" defTabSz="560388">
              <a:buFont typeface="Arial" pitchFamily="34" charset="0"/>
              <a:buChar char="•"/>
            </a:pPr>
            <a:endParaRPr lang="en-GB" sz="2600" dirty="0">
              <a:latin typeface="cmsy10" pitchFamily="34" charset="0"/>
            </a:endParaRPr>
          </a:p>
          <a:p>
            <a:pPr marL="457200" indent="-457200" defTabSz="560388">
              <a:buFont typeface="Arial" pitchFamily="34" charset="0"/>
              <a:buChar char="•"/>
            </a:pPr>
            <a:endParaRPr lang="en-GB" sz="2600" dirty="0">
              <a:latin typeface="cmsy10" pitchFamily="34" charset="0"/>
            </a:endParaRPr>
          </a:p>
          <a:p>
            <a:pPr marL="457200" indent="-457200" defTabSz="560388">
              <a:buFont typeface="Arial" pitchFamily="34" charset="0"/>
              <a:buChar char="•"/>
            </a:pPr>
            <a:endParaRPr lang="en-GB" sz="2600" dirty="0">
              <a:latin typeface="cmsy10" pitchFamily="34" charset="0"/>
            </a:endParaRPr>
          </a:p>
          <a:p>
            <a:pPr defTabSz="560388"/>
            <a:endParaRPr lang="en-GB" sz="2600" dirty="0">
              <a:latin typeface="cmsy10" pitchFamily="34" charset="0"/>
            </a:endParaRPr>
          </a:p>
          <a:p>
            <a:pPr defTabSz="560388"/>
            <a:endParaRPr lang="en-GB" sz="2600" dirty="0">
              <a:latin typeface="cmsy10" pitchFamily="34" charset="0"/>
            </a:endParaRPr>
          </a:p>
          <a:p>
            <a:pPr defTabSz="560388"/>
            <a:endParaRPr lang="en-GB" sz="2600" dirty="0">
              <a:latin typeface="cmsy10" pitchFamily="34" charset="0"/>
            </a:endParaRPr>
          </a:p>
          <a:p>
            <a:pPr defTabSz="560388"/>
            <a:endParaRPr lang="en-GB" sz="2600" dirty="0">
              <a:latin typeface="cmsy10" pitchFamily="34" charset="0"/>
            </a:endParaRPr>
          </a:p>
          <a:p>
            <a:pPr defTabSz="560388"/>
            <a:endParaRPr lang="en-GB" sz="2600" dirty="0">
              <a:latin typeface="cmsy10" pitchFamily="34" charset="0"/>
            </a:endParaRPr>
          </a:p>
          <a:p>
            <a:pPr defTabSz="560388"/>
            <a:endParaRPr lang="en-GB" sz="2600" dirty="0">
              <a:latin typeface="cmsy10" pitchFamily="34" charset="0"/>
            </a:endParaRPr>
          </a:p>
          <a:p>
            <a:pPr defTabSz="560388"/>
            <a:endParaRPr lang="en-GB" sz="2600" dirty="0">
              <a:latin typeface="cmsy10" pitchFamily="34" charset="0"/>
            </a:endParaRPr>
          </a:p>
          <a:p>
            <a:pPr defTabSz="560388"/>
            <a:endParaRPr lang="en-GB" sz="2600" dirty="0">
              <a:latin typeface="cmsy10" pitchFamily="34" charset="0"/>
            </a:endParaRPr>
          </a:p>
          <a:p>
            <a:pPr defTabSz="560388"/>
            <a:endParaRPr lang="en-GB" sz="2600" dirty="0">
              <a:latin typeface="cmsy10" pitchFamily="34" charset="0"/>
            </a:endParaRPr>
          </a:p>
          <a:p>
            <a:pPr defTabSz="560388"/>
            <a:endParaRPr lang="en-GB" sz="2600" dirty="0">
              <a:latin typeface="cmsy10" pitchFamily="34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DBB3B75A-69E2-4DD2-8691-09F1E77675B7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86685"/>
          <a:stretch/>
        </p:blipFill>
        <p:spPr>
          <a:xfrm>
            <a:off x="21480223" y="4696328"/>
            <a:ext cx="1574518" cy="226008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CB721E2B-787A-42B1-A2DA-7F85A9966D8A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53475"/>
          <a:stretch/>
        </p:blipFill>
        <p:spPr>
          <a:xfrm>
            <a:off x="22229635" y="7088671"/>
            <a:ext cx="6860366" cy="3823350"/>
          </a:xfrm>
          <a:prstGeom prst="rect">
            <a:avLst/>
          </a:prstGeom>
        </p:spPr>
      </p:pic>
      <p:sp>
        <p:nvSpPr>
          <p:cNvPr id="37" name="AutoShape 224">
            <a:extLst>
              <a:ext uri="{FF2B5EF4-FFF2-40B4-BE49-F238E27FC236}">
                <a16:creationId xmlns:a16="http://schemas.microsoft.com/office/drawing/2014/main" xmlns="" id="{75FB9F18-7E6A-4310-885E-AF885F6FA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0" y="2996002"/>
            <a:ext cx="5820230" cy="785509"/>
          </a:xfrm>
          <a:prstGeom prst="roundRect">
            <a:avLst>
              <a:gd name="adj" fmla="val 22727"/>
            </a:avLst>
          </a:prstGeom>
          <a:solidFill>
            <a:srgbClr val="003399"/>
          </a:solidFill>
          <a:ln w="50800">
            <a:noFill/>
            <a:round/>
            <a:headEnd/>
            <a:tailEnd/>
          </a:ln>
          <a:effectLst>
            <a:outerShdw dist="127000" dir="2700000" algn="ctr" rotWithShape="0">
              <a:srgbClr val="000000">
                <a:alpha val="43137"/>
              </a:srgbClr>
            </a:outerShdw>
          </a:effectLst>
        </p:spPr>
        <p:txBody>
          <a:bodyPr wrap="none" lIns="26875" tIns="0" rIns="26875" bIns="0" anchor="ctr"/>
          <a:lstStyle/>
          <a:p>
            <a:pPr algn="ctr" defTabSz="252413" eaLnBrk="0" hangingPunct="0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Empirical Evaluations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11B4D79C-3306-41C6-9F2D-0EC9E009FE00}"/>
              </a:ext>
            </a:extLst>
          </p:cNvPr>
          <p:cNvSpPr txBox="1"/>
          <p:nvPr/>
        </p:nvSpPr>
        <p:spPr>
          <a:xfrm>
            <a:off x="21299715" y="3822765"/>
            <a:ext cx="8587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>
                <a:latin typeface="cmsy10"/>
              </a:rPr>
              <a:t>TreeCaps</a:t>
            </a:r>
            <a:r>
              <a:rPr lang="en-GB" sz="2400" dirty="0">
                <a:latin typeface="cmsy10"/>
              </a:rPr>
              <a:t> achieve better Function Name Prediction performance than other sequence-, tree-, graph-based baselines.</a:t>
            </a:r>
            <a:endParaRPr lang="en-SG" sz="2400" dirty="0">
              <a:latin typeface="cmsy10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562837B1-7F40-4A08-99BF-475E5172CAA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1985"/>
          <a:stretch/>
        </p:blipFill>
        <p:spPr>
          <a:xfrm>
            <a:off x="23018456" y="4697468"/>
            <a:ext cx="6860366" cy="226008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C145FC6A-1F42-43AE-AC2C-4DFD9591550F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54922"/>
          <a:stretch/>
        </p:blipFill>
        <p:spPr>
          <a:xfrm>
            <a:off x="22297148" y="11072166"/>
            <a:ext cx="6646952" cy="382335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EE7C515C-8615-4BF5-9BE6-D354FBA1AAB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407997" y="15383161"/>
            <a:ext cx="8257079" cy="2199924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D1D7F194-5D58-4E5B-B2D6-16ABC795946A}"/>
              </a:ext>
            </a:extLst>
          </p:cNvPr>
          <p:cNvSpPr txBox="1"/>
          <p:nvPr/>
        </p:nvSpPr>
        <p:spPr>
          <a:xfrm>
            <a:off x="21407997" y="14964585"/>
            <a:ext cx="9462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err="1">
                <a:latin typeface="cmsy10"/>
              </a:rPr>
              <a:t>TreeCaps</a:t>
            </a:r>
            <a:r>
              <a:rPr lang="en-GB" sz="2000" dirty="0">
                <a:latin typeface="cmsy10"/>
              </a:rPr>
              <a:t> achieve better Functionality Classification performance.</a:t>
            </a:r>
            <a:endParaRPr lang="en-SG" sz="2000" dirty="0">
              <a:latin typeface="cmsy10"/>
            </a:endParaRPr>
          </a:p>
        </p:txBody>
      </p:sp>
      <p:sp>
        <p:nvSpPr>
          <p:cNvPr id="44" name="AutoShape 238">
            <a:extLst>
              <a:ext uri="{FF2B5EF4-FFF2-40B4-BE49-F238E27FC236}">
                <a16:creationId xmlns:a16="http://schemas.microsoft.com/office/drawing/2014/main" xmlns="" id="{0BC7FF30-B0DA-48C0-BE0A-4917D78B6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9881" y="18459451"/>
            <a:ext cx="8941486" cy="2717800"/>
          </a:xfrm>
          <a:prstGeom prst="roundRect">
            <a:avLst>
              <a:gd name="adj" fmla="val 8516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dist="127000" dir="2700000" algn="ctr" rotWithShape="0">
              <a:srgbClr val="000000">
                <a:alpha val="43137"/>
              </a:srgbClr>
            </a:outerShdw>
          </a:effectLst>
        </p:spPr>
        <p:txBody>
          <a:bodyPr wrap="square" lIns="85277" tIns="42638" rIns="85277" bIns="42638" anchor="b"/>
          <a:lstStyle/>
          <a:p>
            <a:pPr marL="342900" indent="-342900" defTabSz="560388">
              <a:buFont typeface="Arial" panose="020B0604020202020204" pitchFamily="34" charset="0"/>
              <a:buChar char="•"/>
            </a:pPr>
            <a:endParaRPr lang="en-SG" sz="1600" dirty="0">
              <a:latin typeface="cmsy10"/>
            </a:endParaRPr>
          </a:p>
          <a:p>
            <a:pPr marL="342900" indent="-342900" defTabSz="560388">
              <a:buFont typeface="Arial" panose="020B0604020202020204" pitchFamily="34" charset="0"/>
              <a:buChar char="•"/>
            </a:pPr>
            <a:r>
              <a:rPr lang="en-SG" sz="1600" dirty="0">
                <a:latin typeface="cmsy10"/>
              </a:rPr>
              <a:t>(</a:t>
            </a:r>
            <a:r>
              <a:rPr lang="en-SG" sz="1600" dirty="0" err="1">
                <a:latin typeface="cmsy10"/>
              </a:rPr>
              <a:t>Mou</a:t>
            </a:r>
            <a:r>
              <a:rPr lang="en-SG" sz="1600" dirty="0">
                <a:latin typeface="cmsy10"/>
              </a:rPr>
              <a:t> et al. 2016) Lili </a:t>
            </a:r>
            <a:r>
              <a:rPr lang="en-SG" sz="1600" dirty="0" err="1">
                <a:latin typeface="cmsy10"/>
              </a:rPr>
              <a:t>Mou</a:t>
            </a:r>
            <a:r>
              <a:rPr lang="en-SG" sz="1600" dirty="0">
                <a:latin typeface="cmsy10"/>
              </a:rPr>
              <a:t>, Ge Li, Lu Zhang, Tao Wang, Zhi Jin. Convolutional neural networks over tree structures for programming language processing. In 30th AAAI, 2016</a:t>
            </a:r>
          </a:p>
          <a:p>
            <a:pPr marL="342900" indent="-342900" defTabSz="560388">
              <a:buFont typeface="Arial" panose="020B0604020202020204" pitchFamily="34" charset="0"/>
              <a:buChar char="•"/>
            </a:pPr>
            <a:r>
              <a:rPr lang="en-GB" sz="1600" dirty="0">
                <a:latin typeface="cmsy10"/>
              </a:rPr>
              <a:t>(Alon et al. 2019) Uri Alon, </a:t>
            </a:r>
            <a:r>
              <a:rPr lang="en-GB" sz="1600" dirty="0" err="1">
                <a:latin typeface="cmsy10"/>
              </a:rPr>
              <a:t>Shaked</a:t>
            </a:r>
            <a:r>
              <a:rPr lang="en-GB" sz="1600" dirty="0">
                <a:latin typeface="cmsy10"/>
              </a:rPr>
              <a:t> Brody, Omer Levy, Eran </a:t>
            </a:r>
            <a:r>
              <a:rPr lang="en-GB" sz="1600" dirty="0" err="1">
                <a:latin typeface="cmsy10"/>
              </a:rPr>
              <a:t>Yahav</a:t>
            </a:r>
            <a:r>
              <a:rPr lang="en-GB" sz="1600" dirty="0">
                <a:latin typeface="cmsy10"/>
              </a:rPr>
              <a:t>. code2seq: Generating Sequences from Structured Representations of Code. In ICLR 2019. </a:t>
            </a:r>
          </a:p>
          <a:p>
            <a:pPr marL="342900" indent="-342900" defTabSz="560388">
              <a:buFont typeface="Arial" panose="020B0604020202020204" pitchFamily="34" charset="0"/>
              <a:buChar char="•"/>
            </a:pPr>
            <a:r>
              <a:rPr lang="en-GB" sz="1600" dirty="0">
                <a:latin typeface="cmsy10"/>
              </a:rPr>
              <a:t>(Bui et al. 2019) Nghi D. Q. Bui, </a:t>
            </a:r>
            <a:r>
              <a:rPr lang="en-GB" sz="1600" dirty="0" err="1">
                <a:latin typeface="cmsy10"/>
              </a:rPr>
              <a:t>Yijun</a:t>
            </a:r>
            <a:r>
              <a:rPr lang="en-GB" sz="1600" dirty="0">
                <a:latin typeface="cmsy10"/>
              </a:rPr>
              <a:t> Yu, Lingxiao Jiang. SAR: Learning Cross-Language API Mappings with Little Knowledge. In 27th ESEC/FSE 2019.</a:t>
            </a:r>
          </a:p>
          <a:p>
            <a:pPr marL="342900" indent="-342900" defTabSz="560388">
              <a:buFont typeface="Arial" panose="020B0604020202020204" pitchFamily="34" charset="0"/>
              <a:buChar char="•"/>
            </a:pPr>
            <a:r>
              <a:rPr lang="en-GB" sz="1600" dirty="0">
                <a:latin typeface="cmsy10"/>
              </a:rPr>
              <a:t>(Bui et al. 2020) Nghi D. Q. Bui, </a:t>
            </a:r>
            <a:r>
              <a:rPr lang="en-GB" sz="1600" dirty="0" err="1">
                <a:latin typeface="cmsy10"/>
              </a:rPr>
              <a:t>Yijun</a:t>
            </a:r>
            <a:r>
              <a:rPr lang="en-GB" sz="1600" dirty="0">
                <a:latin typeface="cmsy10"/>
              </a:rPr>
              <a:t> Yu, Lingxiao Jiang. </a:t>
            </a:r>
            <a:r>
              <a:rPr lang="en-GB" sz="1600" dirty="0" err="1">
                <a:latin typeface="cmsy10"/>
              </a:rPr>
              <a:t>TreeCaps</a:t>
            </a:r>
            <a:r>
              <a:rPr lang="en-GB" sz="1600" dirty="0">
                <a:latin typeface="cmsy10"/>
              </a:rPr>
              <a:t>: Tree-based Capsule Networks for Source Code Processing. In AAAI 2021. https://arxiv.org/abs/2009.09777</a:t>
            </a:r>
          </a:p>
        </p:txBody>
      </p:sp>
      <p:sp>
        <p:nvSpPr>
          <p:cNvPr id="45" name="AutoShape 239">
            <a:extLst>
              <a:ext uri="{FF2B5EF4-FFF2-40B4-BE49-F238E27FC236}">
                <a16:creationId xmlns:a16="http://schemas.microsoft.com/office/drawing/2014/main" xmlns="" id="{E0DBEFF3-B1F1-43D5-A911-D07D777B5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56993" y="18153257"/>
            <a:ext cx="4005649" cy="649093"/>
          </a:xfrm>
          <a:prstGeom prst="roundRect">
            <a:avLst>
              <a:gd name="adj" fmla="val 22727"/>
            </a:avLst>
          </a:prstGeom>
          <a:solidFill>
            <a:srgbClr val="003399"/>
          </a:solidFill>
          <a:ln w="50800">
            <a:noFill/>
            <a:round/>
            <a:headEnd/>
            <a:tailEnd/>
          </a:ln>
          <a:effectLst>
            <a:outerShdw dist="127000" dir="2700000" algn="ctr" rotWithShape="0">
              <a:srgbClr val="000000">
                <a:alpha val="43137"/>
              </a:srgbClr>
            </a:outerShdw>
          </a:effectLst>
        </p:spPr>
        <p:txBody>
          <a:bodyPr wrap="none" lIns="26875" tIns="0" rIns="26875" bIns="0" anchor="ctr"/>
          <a:lstStyle/>
          <a:p>
            <a:pPr algn="ctr" defTabSz="252413" eaLnBrk="0" hangingPunct="0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95736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421</Words>
  <Application>Microsoft Office PowerPoint</Application>
  <PresentationFormat>Custom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Chalkboard</vt:lpstr>
      <vt:lpstr>cmsy10</vt:lpstr>
      <vt:lpstr>Arial</vt:lpstr>
      <vt:lpstr>Calibri</vt:lpstr>
      <vt:lpstr>Calibri Light</vt:lpstr>
      <vt:lpstr>Courier New</vt:lpstr>
      <vt:lpstr>Symbol</vt:lpstr>
      <vt:lpstr>Times New Roman</vt:lpstr>
      <vt:lpstr>Verdana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 Lingxiao</dc:creator>
  <cp:lastModifiedBy>Yijun Yu</cp:lastModifiedBy>
  <cp:revision>7</cp:revision>
  <dcterms:created xsi:type="dcterms:W3CDTF">2021-01-20T09:39:36Z</dcterms:created>
  <dcterms:modified xsi:type="dcterms:W3CDTF">2021-01-25T13:30:06Z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51d41b-6b8e-4636-984f-012bff14ba18_Enabled">
    <vt:lpwstr>True</vt:lpwstr>
  </property>
  <property fmtid="{D5CDD505-2E9C-101B-9397-08002B2CF9AE}" pid="3" name="MSIP_Label_6951d41b-6b8e-4636-984f-012bff14ba18_SiteId">
    <vt:lpwstr>c98a79ca-5a9a-4791-a243-f06afd67464d</vt:lpwstr>
  </property>
  <property fmtid="{D5CDD505-2E9C-101B-9397-08002B2CF9AE}" pid="4" name="MSIP_Label_6951d41b-6b8e-4636-984f-012bff14ba18_Owner">
    <vt:lpwstr>lxjiang@smu.edu.sg</vt:lpwstr>
  </property>
  <property fmtid="{D5CDD505-2E9C-101B-9397-08002B2CF9AE}" pid="5" name="MSIP_Label_6951d41b-6b8e-4636-984f-012bff14ba18_SetDate">
    <vt:lpwstr>2021-01-20T10:09:41.9185965Z</vt:lpwstr>
  </property>
  <property fmtid="{D5CDD505-2E9C-101B-9397-08002B2CF9AE}" pid="6" name="MSIP_Label_6951d41b-6b8e-4636-984f-012bff14ba18_Name">
    <vt:lpwstr>Restricted</vt:lpwstr>
  </property>
  <property fmtid="{D5CDD505-2E9C-101B-9397-08002B2CF9AE}" pid="7" name="MSIP_Label_6951d41b-6b8e-4636-984f-012bff14ba18_Application">
    <vt:lpwstr>Microsoft Azure Information Protection</vt:lpwstr>
  </property>
  <property fmtid="{D5CDD505-2E9C-101B-9397-08002B2CF9AE}" pid="8" name="MSIP_Label_6951d41b-6b8e-4636-984f-012bff14ba18_ActionId">
    <vt:lpwstr>1d858dfd-e4ee-4f0a-bf33-294faa75f047</vt:lpwstr>
  </property>
  <property fmtid="{D5CDD505-2E9C-101B-9397-08002B2CF9AE}" pid="9" name="MSIP_Label_6951d41b-6b8e-4636-984f-012bff14ba18_Extended_MSFT_Method">
    <vt:lpwstr>Automatic</vt:lpwstr>
  </property>
  <property fmtid="{D5CDD505-2E9C-101B-9397-08002B2CF9AE}" pid="10" name="Sensitivity">
    <vt:lpwstr>Restricted</vt:lpwstr>
  </property>
</Properties>
</file>