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76" r:id="rId14"/>
    <p:sldId id="268" r:id="rId15"/>
    <p:sldId id="274" r:id="rId16"/>
    <p:sldId id="270" r:id="rId17"/>
    <p:sldId id="271" r:id="rId18"/>
    <p:sldId id="273" r:id="rId19"/>
    <p:sldId id="272" r:id="rId20"/>
    <p:sldId id="269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9E50A-749D-4D16-A677-D8BC060E1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169670" cy="1646302"/>
          </a:xfrm>
        </p:spPr>
        <p:txBody>
          <a:bodyPr/>
          <a:lstStyle/>
          <a:p>
            <a:r>
              <a:rPr lang="en-US" altLang="zh-CN" dirty="0"/>
              <a:t>Similarity Network Fusion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FD5495-D2C7-43BE-992D-54ED6F990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3070" y="4050836"/>
            <a:ext cx="7766936" cy="1096899"/>
          </a:xfrm>
        </p:spPr>
        <p:txBody>
          <a:bodyPr/>
          <a:lstStyle/>
          <a:p>
            <a:r>
              <a:rPr lang="en-US" altLang="zh-CN" dirty="0"/>
              <a:t>bluerose73</a:t>
            </a:r>
          </a:p>
          <a:p>
            <a:r>
              <a:rPr lang="en-US" altLang="zh-CN" dirty="0" err="1"/>
              <a:t>yik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10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E2F6C-06F4-480C-B257-2A0524AB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0217D57-3DA1-4C34-AF6A-C27512F54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330" y="68070"/>
            <a:ext cx="8177254" cy="6737598"/>
          </a:xfrm>
        </p:spPr>
      </p:pic>
    </p:spTree>
    <p:extLst>
      <p:ext uri="{BB962C8B-B14F-4D97-AF65-F5344CB8AC3E}">
        <p14:creationId xmlns:p14="http://schemas.microsoft.com/office/powerpoint/2010/main" val="180840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064200-F6DF-4B87-A3B8-2BABE22EB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37323"/>
            <a:ext cx="8596668" cy="5604040"/>
          </a:xfrm>
        </p:spPr>
        <p:txBody>
          <a:bodyPr/>
          <a:lstStyle/>
          <a:p>
            <a:r>
              <a:rPr lang="en-US" altLang="zh-CN" dirty="0"/>
              <a:t>Details: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E50788-AC28-4F77-9705-B06046A49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77" y="954449"/>
            <a:ext cx="11271562" cy="489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37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B3EF0F-F904-4B13-A228-910D776D7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49" y="787179"/>
            <a:ext cx="11569206" cy="528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2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36C58FD-F64C-4785-8A84-FC3C804B5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96" y="1337891"/>
            <a:ext cx="9693480" cy="20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68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921B9-21FC-46F2-97BC-5D5C798D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ANF</a:t>
            </a:r>
            <a:r>
              <a:rPr lang="zh-CN" altLang="en-US" dirty="0"/>
              <a:t>：</a:t>
            </a:r>
            <a:r>
              <a:rPr lang="en-US" altLang="zh-CN" dirty="0"/>
              <a:t>Affinity Graph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17F77E-C310-4191-8EE0-2CEB086E8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42" r="83631" b="58665"/>
          <a:stretch/>
        </p:blipFill>
        <p:spPr>
          <a:xfrm>
            <a:off x="850088" y="1888612"/>
            <a:ext cx="2358474" cy="15403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3A46E8D-2831-4732-9541-E5B02B8DD6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83000"/>
                    </a14:imgEffect>
                  </a14:imgLayer>
                </a14:imgProps>
              </a:ext>
            </a:extLst>
          </a:blip>
          <a:srcRect l="17910" t="8739" r="66559" b="50000"/>
          <a:stretch/>
        </p:blipFill>
        <p:spPr>
          <a:xfrm>
            <a:off x="3298321" y="4563850"/>
            <a:ext cx="2138748" cy="18926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23B3E35-8FF1-47B3-9CBE-FD6D5F349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0" t="8739" r="66559" b="50000"/>
          <a:stretch/>
        </p:blipFill>
        <p:spPr>
          <a:xfrm>
            <a:off x="9496898" y="1739145"/>
            <a:ext cx="2138747" cy="18926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CF14D45-E6F9-4D7C-9D12-28FDDAFEE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6410" y="1665016"/>
            <a:ext cx="2319179" cy="2040878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E8146D1F-1A78-45C6-8326-BA5DEC0CFF50}"/>
              </a:ext>
            </a:extLst>
          </p:cNvPr>
          <p:cNvSpPr/>
          <p:nvPr/>
        </p:nvSpPr>
        <p:spPr>
          <a:xfrm>
            <a:off x="3431458" y="2885767"/>
            <a:ext cx="1278194" cy="43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F7C0D7BD-1E85-4C11-A274-2581F3EC20FF}"/>
              </a:ext>
            </a:extLst>
          </p:cNvPr>
          <p:cNvSpPr/>
          <p:nvPr/>
        </p:nvSpPr>
        <p:spPr>
          <a:xfrm>
            <a:off x="7690534" y="2890682"/>
            <a:ext cx="1278194" cy="43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3EEF07CE-64BE-497F-A2C7-94E05A6E8F5C}"/>
              </a:ext>
            </a:extLst>
          </p:cNvPr>
          <p:cNvSpPr/>
          <p:nvPr/>
        </p:nvSpPr>
        <p:spPr>
          <a:xfrm>
            <a:off x="1317523" y="5639330"/>
            <a:ext cx="1278194" cy="43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2E8A57-DC36-43DF-9C6D-60718888554B}"/>
              </a:ext>
            </a:extLst>
          </p:cNvPr>
          <p:cNvSpPr txBox="1"/>
          <p:nvPr/>
        </p:nvSpPr>
        <p:spPr>
          <a:xfrm>
            <a:off x="3249342" y="2310368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Euclid distance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BA1CF6D-6A59-4A61-B2FE-6A89AB8D9B10}"/>
              </a:ext>
            </a:extLst>
          </p:cNvPr>
          <p:cNvSpPr txBox="1"/>
          <p:nvPr/>
        </p:nvSpPr>
        <p:spPr>
          <a:xfrm>
            <a:off x="7467097" y="1369813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Gaussian kernel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B96A4B3-B017-4219-BA1D-F3F22127E99E}"/>
              </a:ext>
            </a:extLst>
          </p:cNvPr>
          <p:cNvSpPr txBox="1"/>
          <p:nvPr/>
        </p:nvSpPr>
        <p:spPr>
          <a:xfrm>
            <a:off x="889661" y="4992999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K nearest neighbor</a:t>
            </a:r>
          </a:p>
          <a:p>
            <a:pPr algn="ctr"/>
            <a:r>
              <a:rPr lang="en-US" altLang="zh-CN" dirty="0"/>
              <a:t>pruning</a:t>
            </a:r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E96467C4-FA89-4C02-B86B-51F71C84E7F0}"/>
              </a:ext>
            </a:extLst>
          </p:cNvPr>
          <p:cNvSpPr/>
          <p:nvPr/>
        </p:nvSpPr>
        <p:spPr>
          <a:xfrm>
            <a:off x="6282194" y="5271877"/>
            <a:ext cx="2409521" cy="43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F141A4A-4D40-48BE-AD52-CB112A4D6F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83000"/>
                    </a14:imgEffect>
                  </a14:imgLayer>
                </a14:imgProps>
              </a:ext>
            </a:extLst>
          </a:blip>
          <a:srcRect l="17910" t="8739" r="66559" b="50000"/>
          <a:stretch/>
        </p:blipFill>
        <p:spPr>
          <a:xfrm>
            <a:off x="6754933" y="4281527"/>
            <a:ext cx="903015" cy="79909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9B265E8-C079-4EB0-B54D-5A529FE922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83000"/>
                    </a14:imgEffect>
                  </a14:imgLayer>
                </a14:imgProps>
              </a:ext>
            </a:extLst>
          </a:blip>
          <a:srcRect l="17910" t="8739" r="66559" b="50000"/>
          <a:stretch/>
        </p:blipFill>
        <p:spPr>
          <a:xfrm>
            <a:off x="7788700" y="4283583"/>
            <a:ext cx="903015" cy="799095"/>
          </a:xfrm>
          <a:prstGeom prst="rect">
            <a:avLst/>
          </a:prstGeom>
        </p:spPr>
      </p:pic>
      <p:sp>
        <p:nvSpPr>
          <p:cNvPr id="24" name="爆炸形: 8 pt  23">
            <a:extLst>
              <a:ext uri="{FF2B5EF4-FFF2-40B4-BE49-F238E27FC236}">
                <a16:creationId xmlns:a16="http://schemas.microsoft.com/office/drawing/2014/main" id="{9AD5F4E7-31B9-4B12-BF00-71939CC1481A}"/>
              </a:ext>
            </a:extLst>
          </p:cNvPr>
          <p:cNvSpPr/>
          <p:nvPr/>
        </p:nvSpPr>
        <p:spPr>
          <a:xfrm>
            <a:off x="9226124" y="4185887"/>
            <a:ext cx="2409521" cy="240952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Fusion!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F69870B-C240-46EC-9691-EA362DCB9C63}"/>
              </a:ext>
            </a:extLst>
          </p:cNvPr>
          <p:cNvSpPr txBox="1"/>
          <p:nvPr/>
        </p:nvSpPr>
        <p:spPr>
          <a:xfrm>
            <a:off x="6220524" y="4346668"/>
            <a:ext cx="352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+</a:t>
            </a:r>
            <a:endParaRPr lang="zh-CN" altLang="en-US" sz="360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46D91A68-F7CD-4284-8305-B426D00270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180" t="11462" r="3548"/>
          <a:stretch/>
        </p:blipFill>
        <p:spPr>
          <a:xfrm>
            <a:off x="7609413" y="1803345"/>
            <a:ext cx="1533661" cy="101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95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7A4D0-1FCE-471F-81BA-70CE633D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ANF: Graph Fusion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44BF10-2BB9-428F-B0E5-7C019692E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01" y="1782937"/>
            <a:ext cx="5402799" cy="411641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505197E-DCB3-4737-81C2-75E827C661E6}"/>
              </a:ext>
            </a:extLst>
          </p:cNvPr>
          <p:cNvSpPr txBox="1"/>
          <p:nvPr/>
        </p:nvSpPr>
        <p:spPr>
          <a:xfrm>
            <a:off x="6722281" y="1852386"/>
            <a:ext cx="47765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Intuition:</a:t>
            </a:r>
          </a:p>
          <a:p>
            <a:endParaRPr lang="en-US" altLang="zh-CN" dirty="0"/>
          </a:p>
          <a:p>
            <a:r>
              <a:rPr lang="en-US" altLang="zh-CN" dirty="0"/>
              <a:t>Similarity graph can be regarded as a </a:t>
            </a:r>
            <a:r>
              <a:rPr lang="en-US" altLang="zh-CN" dirty="0">
                <a:solidFill>
                  <a:srgbClr val="FFFF00"/>
                </a:solidFill>
              </a:rPr>
              <a:t>state transition matrix</a:t>
            </a:r>
            <a:r>
              <a:rPr lang="en-US" altLang="zh-CN" dirty="0"/>
              <a:t>, where the similarity between patient </a:t>
            </a:r>
            <a:r>
              <a:rPr lang="en-US" altLang="zh-CN" dirty="0" err="1"/>
              <a:t>i</a:t>
            </a:r>
            <a:r>
              <a:rPr lang="en-US" altLang="zh-CN" dirty="0"/>
              <a:t> and j is the probability of state </a:t>
            </a:r>
            <a:r>
              <a:rPr lang="en-US" altLang="zh-CN" dirty="0" err="1"/>
              <a:t>i</a:t>
            </a:r>
            <a:r>
              <a:rPr lang="en-US" altLang="zh-CN" dirty="0"/>
              <a:t> transitions to patient j.</a:t>
            </a:r>
          </a:p>
          <a:p>
            <a:endParaRPr lang="en-US" altLang="zh-CN" dirty="0"/>
          </a:p>
          <a:p>
            <a:r>
              <a:rPr lang="en-US" altLang="zh-CN" dirty="0"/>
              <a:t>Multiplying two similarity matrix is a </a:t>
            </a:r>
            <a:r>
              <a:rPr lang="en-US" altLang="zh-CN" dirty="0">
                <a:solidFill>
                  <a:srgbClr val="FFFF00"/>
                </a:solidFill>
              </a:rPr>
              <a:t>2-step random walk</a:t>
            </a:r>
            <a:r>
              <a:rPr lang="en-US" altLang="zh-CN" dirty="0"/>
              <a:t> on the transition graphs.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280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AFCE5-C77E-4CC2-99A3-8A34BBC9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Evaluate Clustering Performance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38CCA-B68C-446D-AF2F-BB482F2A9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3885"/>
            <a:ext cx="8596668" cy="3880773"/>
          </a:xfrm>
        </p:spPr>
        <p:txBody>
          <a:bodyPr/>
          <a:lstStyle/>
          <a:p>
            <a:r>
              <a:rPr lang="en-US" altLang="zh-CN" dirty="0"/>
              <a:t>Ground truth available: accuracy, NMI, ARI, ...</a:t>
            </a:r>
          </a:p>
          <a:p>
            <a:r>
              <a:rPr lang="en-US" altLang="zh-CN" dirty="0"/>
              <a:t>No ground truth: survival analysis + Silhouette score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F1E3AC-5DF5-4120-86AD-C08433305C95}"/>
              </a:ext>
            </a:extLst>
          </p:cNvPr>
          <p:cNvSpPr txBox="1"/>
          <p:nvPr/>
        </p:nvSpPr>
        <p:spPr>
          <a:xfrm>
            <a:off x="797260" y="5488007"/>
            <a:ext cx="4384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log rank test provides the difference </a:t>
            </a:r>
          </a:p>
          <a:p>
            <a:pPr algn="ctr"/>
            <a:r>
              <a:rPr lang="en-US" altLang="zh-CN" dirty="0"/>
              <a:t>between two survival curves (in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value)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92C19-648A-4B29-839E-FCDAF26F9E2C}"/>
              </a:ext>
            </a:extLst>
          </p:cNvPr>
          <p:cNvSpPr txBox="1"/>
          <p:nvPr/>
        </p:nvSpPr>
        <p:spPr>
          <a:xfrm>
            <a:off x="6242042" y="5488007"/>
            <a:ext cx="4523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Silhouette score measures</a:t>
            </a:r>
          </a:p>
          <a:p>
            <a:pPr algn="ctr"/>
            <a:r>
              <a:rPr lang="en-US" altLang="zh-CN" dirty="0"/>
              <a:t>how similar an object is to its own cluster</a:t>
            </a:r>
          </a:p>
          <a:p>
            <a:pPr algn="ctr"/>
            <a:r>
              <a:rPr lang="en-US" altLang="zh-CN" dirty="0"/>
              <a:t>compared to other clusters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F548B0-68E4-44EA-9BD8-E25F344AD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303" y="2986344"/>
            <a:ext cx="5781044" cy="23328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41C626-FAB0-4493-AEDB-1E70C7A9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783" y="2873468"/>
            <a:ext cx="3411488" cy="255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94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FC45F-1C4C-4A13-953E-E3E8F91A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03" y="494189"/>
            <a:ext cx="3681602" cy="3820357"/>
          </a:xfrm>
        </p:spPr>
        <p:txBody>
          <a:bodyPr>
            <a:normAutofit/>
          </a:bodyPr>
          <a:lstStyle/>
          <a:p>
            <a:r>
              <a:rPr lang="en-US" altLang="zh-CN" dirty="0"/>
              <a:t>Evaluate with</a:t>
            </a:r>
            <a:br>
              <a:rPr lang="en-US" altLang="zh-CN" dirty="0"/>
            </a:br>
            <a:r>
              <a:rPr lang="en-US" altLang="zh-CN" dirty="0"/>
              <a:t>Labeled Data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9C7A62-45D2-44F9-AABB-E0F189873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44"/>
          <a:stretch/>
        </p:blipFill>
        <p:spPr>
          <a:xfrm>
            <a:off x="5742750" y="256189"/>
            <a:ext cx="6038245" cy="3172811"/>
          </a:xfr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C0029875-C151-46AD-8B31-CB53D7E0E557}"/>
              </a:ext>
            </a:extLst>
          </p:cNvPr>
          <p:cNvGrpSpPr/>
          <p:nvPr/>
        </p:nvGrpSpPr>
        <p:grpSpPr>
          <a:xfrm>
            <a:off x="363985" y="3428999"/>
            <a:ext cx="11417010" cy="3172812"/>
            <a:chOff x="97655" y="3428999"/>
            <a:chExt cx="11417010" cy="317281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D3FA5E6-2815-466B-A4D6-616AE3135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9044" y="3429000"/>
              <a:ext cx="6345621" cy="3172811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9567855-81B4-4D0B-A328-43F9C524B2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42" r="7460"/>
            <a:stretch/>
          </p:blipFill>
          <p:spPr>
            <a:xfrm>
              <a:off x="97655" y="3428999"/>
              <a:ext cx="5584054" cy="3172811"/>
            </a:xfrm>
            <a:prstGeom prst="rect">
              <a:avLst/>
            </a:prstGeom>
          </p:spPr>
        </p:pic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A5E78D3E-9061-4026-B451-52EECF2F72D3}"/>
              </a:ext>
            </a:extLst>
          </p:cNvPr>
          <p:cNvSpPr txBox="1"/>
          <p:nvPr/>
        </p:nvSpPr>
        <p:spPr>
          <a:xfrm>
            <a:off x="8328299" y="30952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NMI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7C1C271-D02A-4F2D-A74F-254BD415DC93}"/>
              </a:ext>
            </a:extLst>
          </p:cNvPr>
          <p:cNvSpPr txBox="1"/>
          <p:nvPr/>
        </p:nvSpPr>
        <p:spPr>
          <a:xfrm>
            <a:off x="8328298" y="342899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F8E0B44-62A0-47BB-A36E-57ED5A19EB29}"/>
              </a:ext>
            </a:extLst>
          </p:cNvPr>
          <p:cNvSpPr txBox="1"/>
          <p:nvPr/>
        </p:nvSpPr>
        <p:spPr>
          <a:xfrm>
            <a:off x="2802722" y="3428998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ARI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915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4A62A-D61D-44D1-A1C6-FAA6D73E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Silhouette score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1E93372-A6CD-4053-AAC1-249E6CF2F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22" r="5084"/>
          <a:stretch/>
        </p:blipFill>
        <p:spPr>
          <a:xfrm>
            <a:off x="1660125" y="1580225"/>
            <a:ext cx="8596668" cy="4923439"/>
          </a:xfrm>
        </p:spPr>
      </p:pic>
    </p:spTree>
    <p:extLst>
      <p:ext uri="{BB962C8B-B14F-4D97-AF65-F5344CB8AC3E}">
        <p14:creationId xmlns:p14="http://schemas.microsoft.com/office/powerpoint/2010/main" val="2851661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038B6-64C6-43F9-AFDD-9217BBEE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Logrank</a:t>
            </a:r>
            <a:r>
              <a:rPr lang="en-US" altLang="zh-CN" dirty="0"/>
              <a:t> test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42D9BC4-49B9-44CF-995E-C767C07B8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56" r="4745"/>
          <a:stretch/>
        </p:blipFill>
        <p:spPr>
          <a:xfrm>
            <a:off x="1597981" y="1589104"/>
            <a:ext cx="8815526" cy="4941195"/>
          </a:xfrm>
        </p:spPr>
      </p:pic>
    </p:spTree>
    <p:extLst>
      <p:ext uri="{BB962C8B-B14F-4D97-AF65-F5344CB8AC3E}">
        <p14:creationId xmlns:p14="http://schemas.microsoft.com/office/powerpoint/2010/main" val="303953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A3EFA-4380-4A64-95C5-8BB8D322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Background</a:t>
            </a:r>
            <a:endParaRPr lang="zh-CN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EBF7-65FB-4441-B63B-7D0997C41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multiple and diverse genome-scale data</a:t>
            </a:r>
          </a:p>
          <a:p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integrative methods are essential for capture biological information</a:t>
            </a:r>
          </a:p>
          <a:p>
            <a:r>
              <a:rPr lang="en-US" altLang="zh-CN" sz="2000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Integrative challenge</a:t>
            </a:r>
          </a:p>
          <a:p>
            <a:pPr marL="0" indent="0">
              <a:buNone/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- the small number of samples compared to the large number of measurements.</a:t>
            </a:r>
          </a:p>
          <a:p>
            <a:pPr marL="0" indent="0">
              <a:buNone/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- the differences in scale, collection bias and noise in each data set</a:t>
            </a:r>
          </a:p>
          <a:p>
            <a:pPr marL="0" indent="0">
              <a:buNone/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- the complementary nature of the information provided by different types of data</a:t>
            </a:r>
          </a:p>
          <a:p>
            <a:endParaRPr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identification of homogeneous subtypes in one cancer</a:t>
            </a:r>
            <a:endParaRPr lang="zh-CN" alt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1887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C5DA2-7D74-4EBA-B218-70541D23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Machine Learning on Affinity Networks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A1461-518E-456C-92AC-763321F1F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5987"/>
            <a:ext cx="8596668" cy="3880773"/>
          </a:xfrm>
        </p:spPr>
        <p:txBody>
          <a:bodyPr/>
          <a:lstStyle/>
          <a:p>
            <a:r>
              <a:rPr lang="en-US" altLang="zh-CN" dirty="0"/>
              <a:t>Linear combination + 2 full-connected layers</a:t>
            </a:r>
          </a:p>
          <a:p>
            <a:r>
              <a:rPr lang="en-US" altLang="zh-CN" dirty="0"/>
              <a:t>Learn from true type information / ANF cluster results</a:t>
            </a:r>
          </a:p>
          <a:p>
            <a:r>
              <a:rPr lang="en-US" altLang="zh-CN" dirty="0"/>
              <a:t>few shot learning</a:t>
            </a:r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47BEF437-5D0A-48F6-8C54-834888692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70" y="2726787"/>
            <a:ext cx="2900367" cy="3575739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333584BF-ED5D-4555-B71C-39520E0C3DC3}"/>
              </a:ext>
            </a:extLst>
          </p:cNvPr>
          <p:cNvSpPr/>
          <p:nvPr/>
        </p:nvSpPr>
        <p:spPr>
          <a:xfrm>
            <a:off x="3645237" y="4235086"/>
            <a:ext cx="817800" cy="363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92F67F63-685A-4E34-B61B-7CB45773D015}"/>
              </a:ext>
            </a:extLst>
          </p:cNvPr>
          <p:cNvSpPr/>
          <p:nvPr/>
        </p:nvSpPr>
        <p:spPr>
          <a:xfrm>
            <a:off x="7345524" y="4235087"/>
            <a:ext cx="914400" cy="363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93E577-AE67-4FBF-8AAF-4847BCB60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535" y="3522169"/>
            <a:ext cx="2659491" cy="17645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2649118-DC51-4BE9-9337-CBA4D8CD0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924" y="3346375"/>
            <a:ext cx="3513124" cy="214140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58265EB-98DC-4D7E-B8D5-170F2F8B5B37}"/>
              </a:ext>
            </a:extLst>
          </p:cNvPr>
          <p:cNvSpPr txBox="1"/>
          <p:nvPr/>
        </p:nvSpPr>
        <p:spPr>
          <a:xfrm>
            <a:off x="9615774" y="2919550"/>
            <a:ext cx="246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0F9871-2073-426D-948E-9B89B3A36DD2}"/>
              </a:ext>
            </a:extLst>
          </p:cNvPr>
          <p:cNvSpPr txBox="1"/>
          <p:nvPr/>
        </p:nvSpPr>
        <p:spPr>
          <a:xfrm>
            <a:off x="5450159" y="3104216"/>
            <a:ext cx="246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440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0F457-41D7-4217-8446-71B77ED6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9BF7C-7BFB-41D4-8FC0-14DC0AB53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Wang B, </a:t>
            </a:r>
            <a:r>
              <a:rPr lang="en-US" altLang="zh-CN" dirty="0" err="1"/>
              <a:t>Mezlini</a:t>
            </a:r>
            <a:r>
              <a:rPr lang="en-US" altLang="zh-CN" dirty="0"/>
              <a:t> A M, Demir F, et al. Similarity network fusion for aggregating data types on a genomic scale</a:t>
            </a:r>
          </a:p>
          <a:p>
            <a:r>
              <a:rPr lang="en-US" altLang="zh-CN" b="0" i="0" dirty="0">
                <a:effectLst/>
                <a:latin typeface="-apple-system"/>
              </a:rPr>
              <a:t>Xu T, Le TD, Liu L, Wang R, Sun B, et al. (2016) Identifying Cancer Subtypes from miRNA-TF-mRNA Regulatory Networks and Expression Data.</a:t>
            </a:r>
          </a:p>
          <a:p>
            <a:r>
              <a:rPr lang="en-US" altLang="zh-CN" dirty="0"/>
              <a:t>Ma T, Zhang A. Affinity network fusion and semi-supervised learning for cancer patient clustering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89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C2847-6AC1-47B1-8CB4-EBD84C91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Former methods</a:t>
            </a:r>
            <a:endParaRPr lang="zh-CN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93A46-464C-4B78-8475-8BE1E0FE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concatenate normalized measurements</a:t>
            </a:r>
          </a:p>
          <a:p>
            <a:pPr marL="0" indent="0">
              <a:buNone/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- low signal-noise ratio</a:t>
            </a:r>
          </a:p>
          <a:p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analyze each data type independently before combining</a:t>
            </a:r>
          </a:p>
          <a:p>
            <a:pPr marL="0" indent="0">
              <a:buNone/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- hard to integrate</a:t>
            </a:r>
          </a:p>
          <a:p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preselect important genes and use Consensus Clustering</a:t>
            </a:r>
          </a:p>
          <a:p>
            <a:pPr marL="0" indent="0">
              <a:buNone/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- biased analysis</a:t>
            </a:r>
            <a:endParaRPr lang="zh-CN" alt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813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8F2CA-06FD-4EA2-8B18-C8919171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SNF</a:t>
            </a:r>
            <a:endParaRPr lang="zh-CN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FEDBFC-26B5-474D-B8E0-C5DD9D3A3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Main steps:</a:t>
            </a:r>
          </a:p>
          <a:p>
            <a:pPr marL="0" indent="0">
              <a:buNone/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- construct a </a:t>
            </a:r>
            <a:r>
              <a:rPr lang="en-US" altLang="zh-CN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sample-similarity network 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 each data type</a:t>
            </a:r>
          </a:p>
          <a:p>
            <a:pPr marL="0" indent="0">
              <a:buNone/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- integrate these networks into a single similarity network using a </a:t>
            </a:r>
            <a:r>
              <a:rPr lang="en-US" altLang="zh-CN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nonlinear combination method</a:t>
            </a:r>
            <a:endParaRPr lang="zh-CN" altLang="en-US" u="sng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8D54DD-1C62-4F3C-84AD-F1B92A340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35" y="3163533"/>
            <a:ext cx="9260718" cy="308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6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E2B4E5-C06F-400A-A948-B8A873D69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08883"/>
            <a:ext cx="8596668" cy="5532479"/>
          </a:xfrm>
        </p:spPr>
        <p:txBody>
          <a:bodyPr/>
          <a:lstStyle/>
          <a:p>
            <a:r>
              <a:rPr lang="en-US" altLang="zh-CN" dirty="0"/>
              <a:t>Details: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DC03C2-8C24-4C95-863D-AA16AD1CB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026423"/>
            <a:ext cx="9031209" cy="354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2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85EB53-EFF0-4EB7-9D64-E5F288053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40" y="588397"/>
            <a:ext cx="9244432" cy="586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7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D4C52FC-81C4-4F0F-8E83-A333267A0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33488"/>
            <a:ext cx="9813016" cy="392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3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7E5CF-5F4F-4A4A-8A3A-9B5353AEC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36105"/>
            <a:ext cx="9063014" cy="540525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Advantages</a:t>
            </a:r>
          </a:p>
          <a:p>
            <a:pPr marL="0" indent="0">
              <a:buNone/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- capture both </a:t>
            </a:r>
            <a:r>
              <a:rPr lang="en-US" altLang="zh-CN" sz="2000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shared and complementary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information, offered insight into how informative each data type is to the observed similarity</a:t>
            </a:r>
          </a:p>
          <a:p>
            <a:pPr marL="0" indent="0">
              <a:buNone/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- derive useful information from a </a:t>
            </a:r>
            <a:r>
              <a:rPr lang="en-US" altLang="zh-CN" sz="2000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small number of samples</a:t>
            </a:r>
          </a:p>
          <a:p>
            <a:pPr marL="0" indent="0">
              <a:buNone/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- </a:t>
            </a:r>
            <a:r>
              <a:rPr lang="en-US" altLang="zh-CN" sz="2000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robust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to noise, data heterogeneity and scales to a large number of genes</a:t>
            </a:r>
          </a:p>
          <a:p>
            <a:pPr marL="0" indent="0">
              <a:buNone/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- make </a:t>
            </a:r>
            <a:r>
              <a:rPr lang="en-US" altLang="zh-CN" sz="2000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efficient identifies 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of subtypes among existing samples by clustering and predict labels for new samples</a:t>
            </a:r>
            <a:endParaRPr lang="zh-CN" alt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4460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274FC-FB43-40EE-B71F-2C1BD02C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WSNF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6B0D9-33DE-4E65-9755-C09BF536C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Background</a:t>
            </a:r>
          </a:p>
          <a:p>
            <a:pPr marL="0" indent="0">
              <a:buNone/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- Existing methods rarely use information from gene regulatory networks to facilitate the subtype identification. In other words, the information between features is ignored.</a:t>
            </a:r>
          </a:p>
          <a:p>
            <a:pPr marL="0" indent="0">
              <a:buNone/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Main steps:</a:t>
            </a:r>
          </a:p>
          <a:p>
            <a:pPr marL="0" indent="0">
              <a:buNone/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- Construct the regulatory network</a:t>
            </a:r>
          </a:p>
          <a:p>
            <a:pPr marL="0" indent="0">
              <a:buNone/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- Calculate feature weights</a:t>
            </a:r>
          </a:p>
          <a:p>
            <a:pPr marL="0" indent="0">
              <a:buNone/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- Weighted similarity network fusion</a:t>
            </a:r>
            <a:endParaRPr lang="zh-CN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E4B8B0-B690-42F9-831C-2EB0CD8FA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427" y="3230406"/>
            <a:ext cx="6243016" cy="339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6951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563</TotalTime>
  <Words>486</Words>
  <Application>Microsoft Office PowerPoint</Application>
  <PresentationFormat>宽屏</PresentationFormat>
  <Paragraphs>74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-apple-system</vt:lpstr>
      <vt:lpstr>Microsoft JhengHei</vt:lpstr>
      <vt:lpstr>方正姚体</vt:lpstr>
      <vt:lpstr>华文新魏</vt:lpstr>
      <vt:lpstr>Arial</vt:lpstr>
      <vt:lpstr>Trebuchet MS</vt:lpstr>
      <vt:lpstr>Wingdings 3</vt:lpstr>
      <vt:lpstr>平面</vt:lpstr>
      <vt:lpstr>Similarity Network Fusion</vt:lpstr>
      <vt:lpstr>Background</vt:lpstr>
      <vt:lpstr>Former methods</vt:lpstr>
      <vt:lpstr>SNF</vt:lpstr>
      <vt:lpstr>PowerPoint 演示文稿</vt:lpstr>
      <vt:lpstr>PowerPoint 演示文稿</vt:lpstr>
      <vt:lpstr>PowerPoint 演示文稿</vt:lpstr>
      <vt:lpstr>PowerPoint 演示文稿</vt:lpstr>
      <vt:lpstr>WSNF</vt:lpstr>
      <vt:lpstr>PowerPoint 演示文稿</vt:lpstr>
      <vt:lpstr>PowerPoint 演示文稿</vt:lpstr>
      <vt:lpstr>PowerPoint 演示文稿</vt:lpstr>
      <vt:lpstr>PowerPoint 演示文稿</vt:lpstr>
      <vt:lpstr>ANF：Affinity Graph</vt:lpstr>
      <vt:lpstr>ANF: Graph Fusion</vt:lpstr>
      <vt:lpstr>Evaluate Clustering Performance</vt:lpstr>
      <vt:lpstr>Evaluate with Labeled Data</vt:lpstr>
      <vt:lpstr>Silhouette score</vt:lpstr>
      <vt:lpstr>Logrank test</vt:lpstr>
      <vt:lpstr>Machine Learning on Affinity Networks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Similarity Network Fusion</dc:title>
  <dc:creator>Hongjing Xiang</dc:creator>
  <cp:lastModifiedBy>Hongjing Xiang</cp:lastModifiedBy>
  <cp:revision>46</cp:revision>
  <dcterms:created xsi:type="dcterms:W3CDTF">2021-06-17T01:37:07Z</dcterms:created>
  <dcterms:modified xsi:type="dcterms:W3CDTF">2021-06-18T06:05:05Z</dcterms:modified>
</cp:coreProperties>
</file>