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ld Standard TT"/>
      <p:regular r:id="rId26"/>
      <p:bold r:id="rId27"/>
      <p: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EFE6D6C-4B66-4B1F-9069-CD01FA20E6AC}">
  <a:tblStyle styleId="{3EFE6D6C-4B66-4B1F-9069-CD01FA20E6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font" Target="fonts/Average-regular.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1b99faba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b99fab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20ab5d44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ab5d44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b99faba6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99faba6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b99faba6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99faba6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b99faba6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99faba6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0ab5d44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ab5d4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0ab5d44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ab5d44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0ab5d44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ab5d44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0ab5d44c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ab5d44c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0ab5d44c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ab5d44c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0ab5d44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ab5d44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b99faba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99faba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b9c395f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9c395f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b99faba6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99faba6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b99faba6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99faba6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b99faba6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99faba6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20ab5d44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ab5d44c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20ab5d44c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ab5d44c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0ab5d44c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ab5d44c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Red Brand Canner And Its Supply Chain Case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Yikai Guo &amp; Andrew Wheeler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41725" y="42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Development(GF)</a:t>
            </a:r>
            <a:endParaRPr/>
          </a:p>
        </p:txBody>
      </p:sp>
      <p:sp>
        <p:nvSpPr>
          <p:cNvPr id="114" name="Google Shape;114;p22"/>
          <p:cNvSpPr txBox="1"/>
          <p:nvPr>
            <p:ph idx="2" type="body"/>
          </p:nvPr>
        </p:nvSpPr>
        <p:spPr>
          <a:xfrm>
            <a:off x="431550" y="1152475"/>
            <a:ext cx="840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t>Extra profit of GF  </a:t>
            </a:r>
            <a:r>
              <a:rPr b="1" lang="en" sz="1800"/>
              <a:t>=</a:t>
            </a:r>
            <a:r>
              <a:rPr lang="en" sz="1800"/>
              <a:t>Ua*Na+Ub*Nb-30000-0.075(Na+Nb)-(0.163703*Na+0.046635*Nb)-80000</a:t>
            </a:r>
            <a:endParaRPr sz="1800"/>
          </a:p>
          <a:p>
            <a:pPr indent="0" lvl="0" marL="0" rtl="0" algn="l">
              <a:spcBef>
                <a:spcPts val="1600"/>
              </a:spcBef>
              <a:spcAft>
                <a:spcPts val="0"/>
              </a:spcAft>
              <a:buNone/>
            </a:pPr>
            <a:r>
              <a:rPr lang="en" sz="1800"/>
              <a:t>Sales value get by each type of tomato sold times their selling price.</a:t>
            </a:r>
            <a:endParaRPr sz="1800"/>
          </a:p>
          <a:p>
            <a:pPr indent="0" lvl="0" marL="0" rtl="0" algn="l">
              <a:spcBef>
                <a:spcPts val="1600"/>
              </a:spcBef>
              <a:spcAft>
                <a:spcPts val="0"/>
              </a:spcAft>
              <a:buNone/>
            </a:pPr>
            <a:r>
              <a:rPr lang="en" sz="1800"/>
              <a:t>Minus the fixed cost of the field:30000</a:t>
            </a:r>
            <a:endParaRPr sz="1800"/>
          </a:p>
          <a:p>
            <a:pPr indent="0" lvl="0" marL="0" rtl="0" algn="l">
              <a:spcBef>
                <a:spcPts val="1600"/>
              </a:spcBef>
              <a:spcAft>
                <a:spcPts val="0"/>
              </a:spcAft>
              <a:buNone/>
            </a:pPr>
            <a:r>
              <a:rPr lang="en" sz="1800"/>
              <a:t>Minus the fixed variable cost:0.075 per pound</a:t>
            </a:r>
            <a:endParaRPr sz="1800"/>
          </a:p>
          <a:p>
            <a:pPr indent="0" lvl="0" marL="0" rtl="0" algn="l">
              <a:spcBef>
                <a:spcPts val="1600"/>
              </a:spcBef>
              <a:spcAft>
                <a:spcPts val="0"/>
              </a:spcAft>
              <a:buNone/>
            </a:pPr>
            <a:r>
              <a:rPr lang="en" sz="1800"/>
              <a:t>Minus the changing variable cost calculated by linear regression</a:t>
            </a:r>
            <a:endParaRPr sz="1800"/>
          </a:p>
          <a:p>
            <a:pPr indent="0" lvl="0" marL="0" rtl="0" algn="l">
              <a:spcBef>
                <a:spcPts val="1600"/>
              </a:spcBef>
              <a:spcAft>
                <a:spcPts val="0"/>
              </a:spcAft>
              <a:buNone/>
            </a:pPr>
            <a:r>
              <a:rPr lang="en" sz="1800"/>
              <a:t>Minus the old profit:80000</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Constraints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Whole Tomato: Wa * 9 + Wb * 5 &gt;= (Wa + Wb) * 8</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Juice: Ja * 9 + Jb * 5 &gt;= (Ja + Jb) * 6</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paste: Use entirely grade ‘B’ tomato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Constraint</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Whole Tomato: Wa + Wb &lt;= 800,000 * 18</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Juice: Ja + Jb &lt;= 50,000 * 20</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Tomato Paste: Pa + Pb &lt;= 80,000 * 25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Quantity Constraint(RBC part)</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Grade A and Grade B tomatoes are both within the range given in </a:t>
            </a:r>
            <a:r>
              <a:rPr lang="en"/>
              <a:t>Exhibit</a:t>
            </a:r>
            <a:r>
              <a:rPr lang="en"/>
              <a:t> 2.</a:t>
            </a:r>
            <a:endParaRPr/>
          </a:p>
          <a:p>
            <a:pPr indent="-342900" lvl="0" marL="457200" rtl="0" algn="l">
              <a:spcBef>
                <a:spcPts val="0"/>
              </a:spcBef>
              <a:spcAft>
                <a:spcPts val="0"/>
              </a:spcAft>
              <a:buSzPts val="1800"/>
              <a:buChar char="●"/>
            </a:pPr>
            <a:r>
              <a:rPr lang="en"/>
              <a:t>50000&lt;=Na&lt;=900000 </a:t>
            </a:r>
            <a:endParaRPr/>
          </a:p>
          <a:p>
            <a:pPr indent="-342900" lvl="0" marL="457200" rtl="0" algn="l">
              <a:spcBef>
                <a:spcPts val="0"/>
              </a:spcBef>
              <a:spcAft>
                <a:spcPts val="0"/>
              </a:spcAft>
              <a:buSzPts val="1800"/>
              <a:buChar char="●"/>
            </a:pPr>
            <a:r>
              <a:rPr lang="en"/>
              <a:t>220000&lt;=Nb&lt;=2600000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Solution</a:t>
            </a:r>
            <a:endParaRPr/>
          </a:p>
        </p:txBody>
      </p:sp>
      <p:sp>
        <p:nvSpPr>
          <p:cNvPr id="138" name="Google Shape;138;p26"/>
          <p:cNvSpPr txBox="1"/>
          <p:nvPr>
            <p:ph idx="1" type="body"/>
          </p:nvPr>
        </p:nvSpPr>
        <p:spPr>
          <a:xfrm>
            <a:off x="311700" y="114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graphicFrame>
        <p:nvGraphicFramePr>
          <p:cNvPr id="139" name="Google Shape;139;p26"/>
          <p:cNvGraphicFramePr/>
          <p:nvPr/>
        </p:nvGraphicFramePr>
        <p:xfrm>
          <a:off x="752750" y="2050950"/>
          <a:ext cx="3000000" cy="3000000"/>
        </p:xfrm>
        <a:graphic>
          <a:graphicData uri="http://schemas.openxmlformats.org/drawingml/2006/table">
            <a:tbl>
              <a:tblPr>
                <a:noFill/>
                <a:tableStyleId>{3EFE6D6C-4B66-4B1F-9069-CD01FA20E6AC}</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solidFill>
                            <a:srgbClr val="F3F3F3"/>
                          </a:solidFill>
                        </a:rPr>
                        <a:t>Ua</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Ub</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Na</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Nb</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Profit</a:t>
                      </a:r>
                      <a:endParaRPr>
                        <a:solidFill>
                          <a:srgbClr val="F3F3F3"/>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3F3F3"/>
                          </a:solidFill>
                        </a:rPr>
                        <a:t>0.4632</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0.0862</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900,000</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2,600,000</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14950.3</a:t>
                      </a:r>
                      <a:endParaRPr>
                        <a:solidFill>
                          <a:srgbClr val="F3F3F3"/>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 Results</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Total incremental profit: 14950.3</a:t>
            </a:r>
            <a:endParaRPr/>
          </a:p>
          <a:p>
            <a:pPr indent="-342900" lvl="0" marL="457200" rtl="0" algn="l">
              <a:spcBef>
                <a:spcPts val="0"/>
              </a:spcBef>
              <a:spcAft>
                <a:spcPts val="0"/>
              </a:spcAft>
              <a:buSzPts val="1800"/>
              <a:buChar char="●"/>
            </a:pPr>
            <a:r>
              <a:rPr lang="en"/>
              <a:t>Price for grade ‘A’ tomatoes: 0.46</a:t>
            </a:r>
            <a:endParaRPr/>
          </a:p>
          <a:p>
            <a:pPr indent="-342900" lvl="0" marL="457200" rtl="0" algn="l">
              <a:spcBef>
                <a:spcPts val="0"/>
              </a:spcBef>
              <a:spcAft>
                <a:spcPts val="0"/>
              </a:spcAft>
              <a:buSzPts val="1800"/>
              <a:buChar char="●"/>
            </a:pPr>
            <a:r>
              <a:rPr lang="en"/>
              <a:t>Price for grade ‘B’ tomatoes: 0.086</a:t>
            </a:r>
            <a:endParaRPr/>
          </a:p>
          <a:p>
            <a:pPr indent="-342900" lvl="0" marL="457200" rtl="0" algn="l">
              <a:spcBef>
                <a:spcPts val="0"/>
              </a:spcBef>
              <a:spcAft>
                <a:spcPts val="0"/>
              </a:spcAft>
              <a:buSzPts val="1800"/>
              <a:buChar char="●"/>
            </a:pPr>
            <a:r>
              <a:rPr lang="en"/>
              <a:t>Amount of grade ‘A’ tomatoes produce: 900000</a:t>
            </a:r>
            <a:endParaRPr/>
          </a:p>
          <a:p>
            <a:pPr indent="-342900" lvl="0" marL="457200" rtl="0" algn="l">
              <a:spcBef>
                <a:spcPts val="0"/>
              </a:spcBef>
              <a:spcAft>
                <a:spcPts val="0"/>
              </a:spcAft>
              <a:buSzPts val="1800"/>
              <a:buChar char="●"/>
            </a:pPr>
            <a:r>
              <a:rPr lang="en"/>
              <a:t>Amount of grade ‘A’ tomatoes produce: 2600000</a:t>
            </a:r>
            <a:endParaRPr/>
          </a:p>
          <a:p>
            <a:pPr indent="0" lvl="0" marL="0" rtl="0" algn="l">
              <a:spcBef>
                <a:spcPts val="1600"/>
              </a:spcBef>
              <a:spcAft>
                <a:spcPts val="0"/>
              </a:spcAft>
              <a:buNone/>
            </a:pPr>
            <a:r>
              <a:rPr lang="en"/>
              <a:t>The model of variable cost of tomatoes for GF are built by linear regression, however, the model cannot perfectly simulate the real-life situation, especially when the amount of grade ‘A’ and grade ‘B’ tomatoes are very large. The result might be considered “taking the advantage of” this fact.</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originally assumed that there is no weather condition effect of the total amount of growing tomatoes. However, in real life, the produced amount could be lower than expected. Therefore we added a loss parameter α.</a:t>
            </a:r>
            <a:r>
              <a:rPr lang="en"/>
              <a:t> We assume the loss parameter will affect all plants to the same extent. T</a:t>
            </a:r>
            <a:r>
              <a:rPr lang="en"/>
              <a:t>he new amount will be Na* (1 - α), Nb*(1 - α).</a:t>
            </a:r>
            <a:endParaRPr/>
          </a:p>
          <a:p>
            <a:pPr indent="0" lvl="0" marL="0" rtl="0" algn="l">
              <a:spcBef>
                <a:spcPts val="1600"/>
              </a:spcBef>
              <a:spcAft>
                <a:spcPts val="0"/>
              </a:spcAft>
              <a:buNone/>
            </a:pPr>
            <a:r>
              <a:rPr lang="en"/>
              <a:t>The new objective function will be </a:t>
            </a:r>
            <a:r>
              <a:rPr b="1" lang="en"/>
              <a:t>(Wa+Wb)*(12-7.56)/18 + (Ja+Jb)*(13.5-9.54)/20 + (Pa+Pb)*(11.4-5.85)/25 -Ua*Na</a:t>
            </a:r>
            <a:r>
              <a:rPr lang="en"/>
              <a:t>*(1-α)</a:t>
            </a:r>
            <a:r>
              <a:rPr b="1" lang="en"/>
              <a:t>-Ub*Nb</a:t>
            </a:r>
            <a:r>
              <a:rPr lang="en"/>
              <a:t>*(1-α)</a:t>
            </a:r>
            <a:r>
              <a:rPr b="1" lang="en"/>
              <a:t>-136066 + </a:t>
            </a:r>
            <a:r>
              <a:rPr lang="en"/>
              <a:t>Ua*Na*(1-α)+Ub*Nb*(1-α)-30000-0.075[Na+Nb]-[0.163703*Na+0.046635*Nb]-80000</a:t>
            </a:r>
            <a:endParaRPr/>
          </a:p>
          <a:p>
            <a:pPr indent="0" lvl="0" marL="0" rtl="0" algn="l">
              <a:spcBef>
                <a:spcPts val="1600"/>
              </a:spcBef>
              <a:spcAft>
                <a:spcPts val="0"/>
              </a:spcAft>
              <a:buNone/>
            </a:pPr>
            <a:r>
              <a:rPr lang="en"/>
              <a:t>Updated constraints: Wa + Pa + Ja &lt;= Na*(1-α)</a:t>
            </a:r>
            <a:endParaRPr/>
          </a:p>
          <a:p>
            <a:pPr indent="0" lvl="0" marL="0" rtl="0" algn="l">
              <a:spcBef>
                <a:spcPts val="1600"/>
              </a:spcBef>
              <a:spcAft>
                <a:spcPts val="1600"/>
              </a:spcAft>
              <a:buNone/>
            </a:pPr>
            <a:r>
              <a:rPr lang="en"/>
              <a:t>Wb + Pb + Jb &lt;= Nb*(1-α)</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t>
            </a:r>
            <a:r>
              <a:rPr lang="en"/>
              <a:t>Analysis</a:t>
            </a:r>
            <a:r>
              <a:rPr lang="en"/>
              <a:t> Cont’d</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the two companies cannot both earn extra profit in this </a:t>
            </a:r>
            <a:r>
              <a:rPr lang="en"/>
              <a:t>scenario</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Original results:</a:t>
            </a:r>
            <a:endParaRPr/>
          </a:p>
        </p:txBody>
      </p:sp>
      <p:graphicFrame>
        <p:nvGraphicFramePr>
          <p:cNvPr id="158" name="Google Shape;158;p29"/>
          <p:cNvGraphicFramePr/>
          <p:nvPr/>
        </p:nvGraphicFramePr>
        <p:xfrm>
          <a:off x="952500" y="1809750"/>
          <a:ext cx="3000000" cy="3000000"/>
        </p:xfrm>
        <a:graphic>
          <a:graphicData uri="http://schemas.openxmlformats.org/drawingml/2006/table">
            <a:tbl>
              <a:tblPr>
                <a:noFill/>
                <a:tableStyleId>{3EFE6D6C-4B66-4B1F-9069-CD01FA20E6AC}</a:tableStyleId>
              </a:tblPr>
              <a:tblGrid>
                <a:gridCol w="1297375"/>
                <a:gridCol w="1297375"/>
                <a:gridCol w="1297375"/>
                <a:gridCol w="1297375"/>
                <a:gridCol w="1297375"/>
              </a:tblGrid>
              <a:tr h="381000">
                <a:tc>
                  <a:txBody>
                    <a:bodyPr>
                      <a:noAutofit/>
                    </a:bodyPr>
                    <a:lstStyle/>
                    <a:p>
                      <a:pPr indent="0" lvl="0" marL="0" rtl="0" algn="l">
                        <a:spcBef>
                          <a:spcPts val="0"/>
                        </a:spcBef>
                        <a:spcAft>
                          <a:spcPts val="0"/>
                        </a:spcAft>
                        <a:buNone/>
                      </a:pPr>
                      <a:r>
                        <a:rPr lang="en">
                          <a:solidFill>
                            <a:srgbClr val="FFFFFF"/>
                          </a:solidFill>
                        </a:rPr>
                        <a:t>Ua</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Ub</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NB</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Profit</a:t>
                      </a:r>
                      <a:endParaRPr>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0.2515</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900,000</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2,600,000</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-19821.367</a:t>
                      </a:r>
                      <a:endParaRPr>
                        <a:solidFill>
                          <a:srgbClr val="FFFFFF"/>
                        </a:solidFill>
                      </a:endParaRPr>
                    </a:p>
                  </a:txBody>
                  <a:tcPr marT="91425" marB="91425" marR="91425" marL="91425"/>
                </a:tc>
              </a:tr>
            </a:tbl>
          </a:graphicData>
        </a:graphic>
      </p:graphicFrame>
      <p:graphicFrame>
        <p:nvGraphicFramePr>
          <p:cNvPr id="159" name="Google Shape;159;p29"/>
          <p:cNvGraphicFramePr/>
          <p:nvPr/>
        </p:nvGraphicFramePr>
        <p:xfrm>
          <a:off x="841125" y="3386575"/>
          <a:ext cx="3000000" cy="3000000"/>
        </p:xfrm>
        <a:graphic>
          <a:graphicData uri="http://schemas.openxmlformats.org/drawingml/2006/table">
            <a:tbl>
              <a:tblPr>
                <a:noFill/>
                <a:tableStyleId>{3EFE6D6C-4B66-4B1F-9069-CD01FA20E6AC}</a:tableStyleId>
              </a:tblPr>
              <a:tblGrid>
                <a:gridCol w="1341925"/>
                <a:gridCol w="1341925"/>
                <a:gridCol w="1341925"/>
                <a:gridCol w="1341925"/>
                <a:gridCol w="1341925"/>
              </a:tblGrid>
              <a:tr h="381000">
                <a:tc>
                  <a:txBody>
                    <a:bodyPr>
                      <a:noAutofit/>
                    </a:bodyPr>
                    <a:lstStyle/>
                    <a:p>
                      <a:pPr indent="0" lvl="0" marL="0" rtl="0" algn="l">
                        <a:spcBef>
                          <a:spcPts val="0"/>
                        </a:spcBef>
                        <a:spcAft>
                          <a:spcPts val="0"/>
                        </a:spcAft>
                        <a:buNone/>
                      </a:pPr>
                      <a:r>
                        <a:rPr lang="en">
                          <a:solidFill>
                            <a:srgbClr val="F3F3F3"/>
                          </a:solidFill>
                        </a:rPr>
                        <a:t>Ua</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Ub</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Na</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Nb</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Profit</a:t>
                      </a:r>
                      <a:endParaRPr>
                        <a:solidFill>
                          <a:srgbClr val="F3F3F3"/>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3F3F3"/>
                          </a:solidFill>
                        </a:rPr>
                        <a:t>0.4632</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0.0862</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900,000</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2,600,000</a:t>
                      </a:r>
                      <a:endParaRPr>
                        <a:solidFill>
                          <a:srgbClr val="F3F3F3"/>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3F3F3"/>
                          </a:solidFill>
                        </a:rPr>
                        <a:t>14950.3</a:t>
                      </a:r>
                      <a:endParaRPr>
                        <a:solidFill>
                          <a:srgbClr val="F3F3F3"/>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 Cont’d</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Profit decreases by 34771.6 when the loss parameter is 5%</a:t>
            </a:r>
            <a:endParaRPr/>
          </a:p>
          <a:p>
            <a:pPr indent="-342900" lvl="0" marL="457200" rtl="0" algn="l">
              <a:spcBef>
                <a:spcPts val="0"/>
              </a:spcBef>
              <a:spcAft>
                <a:spcPts val="0"/>
              </a:spcAft>
              <a:buSzPts val="1800"/>
              <a:buChar char="●"/>
            </a:pPr>
            <a:r>
              <a:rPr lang="en"/>
              <a:t>The amount of grade A and grade B tomato remains the same</a:t>
            </a:r>
            <a:endParaRPr/>
          </a:p>
          <a:p>
            <a:pPr indent="0" lvl="0" marL="0" rtl="0" algn="l">
              <a:spcBef>
                <a:spcPts val="1600"/>
              </a:spcBef>
              <a:spcAft>
                <a:spcPts val="0"/>
              </a:spcAft>
              <a:buNone/>
            </a:pPr>
            <a:r>
              <a:rPr lang="en"/>
              <a:t>At what rate the profit will remain the same as the very original condition (same as case 1)?</a:t>
            </a:r>
            <a:endParaRPr/>
          </a:p>
          <a:p>
            <a:pPr indent="0" lvl="0" marL="0" rtl="0" algn="l">
              <a:spcBef>
                <a:spcPts val="1600"/>
              </a:spcBef>
              <a:spcAft>
                <a:spcPts val="0"/>
              </a:spcAft>
              <a:buNone/>
            </a:pPr>
            <a:r>
              <a:rPr lang="en"/>
              <a:t>We resolve the model and find when the rate =</a:t>
            </a:r>
            <a:r>
              <a:rPr lang="en">
                <a:solidFill>
                  <a:srgbClr val="D9D9D9"/>
                </a:solidFill>
              </a:rPr>
              <a:t> </a:t>
            </a:r>
            <a:r>
              <a:rPr lang="en">
                <a:solidFill>
                  <a:srgbClr val="D9D9D9"/>
                </a:solidFill>
              </a:rPr>
              <a:t>0.067, the profit would remain unchanged for the 2 companies</a:t>
            </a:r>
            <a:endParaRPr>
              <a:solidFill>
                <a:srgbClr val="D9D9D9"/>
              </a:solidFill>
            </a:endParaRPr>
          </a:p>
          <a:p>
            <a:pPr indent="0" lvl="0" marL="0" rtl="0" algn="l">
              <a:lnSpc>
                <a:spcPct val="100000"/>
              </a:lnSpc>
              <a:spcBef>
                <a:spcPts val="1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31"/>
          <p:cNvSpPr txBox="1"/>
          <p:nvPr>
            <p:ph idx="1" type="body"/>
          </p:nvPr>
        </p:nvSpPr>
        <p:spPr>
          <a:xfrm>
            <a:off x="2218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not </a:t>
            </a:r>
            <a:r>
              <a:rPr lang="en"/>
              <a:t>considering weather and other factors that may cost production loss, the 2 firms will make an extra amount of profit of 14950.3 with:</a:t>
            </a:r>
            <a:endParaRPr/>
          </a:p>
          <a:p>
            <a:pPr indent="0" lvl="0" marL="0" rtl="0" algn="l">
              <a:spcBef>
                <a:spcPts val="1600"/>
              </a:spcBef>
              <a:spcAft>
                <a:spcPts val="0"/>
              </a:spcAft>
              <a:buNone/>
            </a:pPr>
            <a:r>
              <a:rPr lang="en"/>
              <a:t>Price of grade ‘A’ tomato: 0.4632</a:t>
            </a:r>
            <a:endParaRPr/>
          </a:p>
          <a:p>
            <a:pPr indent="0" lvl="0" marL="0" rtl="0" algn="l">
              <a:spcBef>
                <a:spcPts val="1600"/>
              </a:spcBef>
              <a:spcAft>
                <a:spcPts val="0"/>
              </a:spcAft>
              <a:buNone/>
            </a:pPr>
            <a:r>
              <a:rPr lang="en"/>
              <a:t>Price of grade ‘B’ tomato : 0.0862</a:t>
            </a:r>
            <a:endParaRPr/>
          </a:p>
          <a:p>
            <a:pPr indent="0" lvl="0" marL="0" rtl="0" algn="l">
              <a:spcBef>
                <a:spcPts val="1600"/>
              </a:spcBef>
              <a:spcAft>
                <a:spcPts val="0"/>
              </a:spcAft>
              <a:buNone/>
            </a:pPr>
            <a:r>
              <a:rPr lang="en"/>
              <a:t>Amount of grade ‘A’ tomato: 900000</a:t>
            </a:r>
            <a:endParaRPr/>
          </a:p>
          <a:p>
            <a:pPr indent="0" lvl="0" marL="0" rtl="0" algn="l">
              <a:spcBef>
                <a:spcPts val="1600"/>
              </a:spcBef>
              <a:spcAft>
                <a:spcPts val="0"/>
              </a:spcAft>
              <a:buNone/>
            </a:pPr>
            <a:r>
              <a:rPr lang="en"/>
              <a:t>Amount of  grade ‘B’ tomato: 2600000</a:t>
            </a:r>
            <a:endParaRPr/>
          </a:p>
          <a:p>
            <a:pPr indent="0" lvl="0" marL="0" rtl="0" algn="l">
              <a:spcBef>
                <a:spcPts val="1600"/>
              </a:spcBef>
              <a:spcAft>
                <a:spcPts val="0"/>
              </a:spcAft>
              <a:buNone/>
            </a:pPr>
            <a:r>
              <a:rPr lang="en"/>
              <a:t>They would still make an extra profit will the loss rate is lower than 0.067, however in real situation, the number might be a lot more bigger. Therefore, the plan changing is not recommended for RBC and GF.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 Brand Canner- A company produces tomato products to make profit</a:t>
            </a:r>
            <a:endParaRPr/>
          </a:p>
          <a:p>
            <a:pPr indent="-342900" lvl="0" marL="457200" rtl="0" algn="l">
              <a:spcBef>
                <a:spcPts val="0"/>
              </a:spcBef>
              <a:spcAft>
                <a:spcPts val="0"/>
              </a:spcAft>
              <a:buSzPts val="1800"/>
              <a:buChar char="●"/>
            </a:pPr>
            <a:r>
              <a:rPr lang="en"/>
              <a:t>Greenfield Farms- A farm that provide fresh tomato to Red Brand Canner to make profit</a:t>
            </a:r>
            <a:endParaRPr/>
          </a:p>
          <a:p>
            <a:pPr indent="-342900" lvl="0" marL="457200" rtl="0" algn="l">
              <a:spcBef>
                <a:spcPts val="0"/>
              </a:spcBef>
              <a:spcAft>
                <a:spcPts val="0"/>
              </a:spcAft>
              <a:buSzPts val="1800"/>
              <a:buChar char="●"/>
            </a:pPr>
            <a:r>
              <a:rPr lang="en"/>
              <a:t>Based on the Red Brand Canner Case, the two firms want to adjust the </a:t>
            </a:r>
            <a:r>
              <a:rPr lang="en"/>
              <a:t>separate</a:t>
            </a:r>
            <a:r>
              <a:rPr lang="en"/>
              <a:t> unit delivery price of grade A tomatoes and grade B tomatoes as well the total amount each kind should be planted so that an equal win-win situation can be achieved</a:t>
            </a:r>
            <a:endParaRPr/>
          </a:p>
          <a:p>
            <a:pPr indent="-342900" lvl="0" marL="457200" rtl="0" algn="l">
              <a:spcBef>
                <a:spcPts val="0"/>
              </a:spcBef>
              <a:spcAft>
                <a:spcPts val="0"/>
              </a:spcAft>
              <a:buSzPts val="1800"/>
              <a:buChar char="●"/>
            </a:pPr>
            <a:r>
              <a:rPr lang="en"/>
              <a:t>Two firms will share the incremental profit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Solve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en" sz="2400"/>
              <a:t>What is the unit delivery price of grade a tomato and grade b tomatoes?</a:t>
            </a:r>
            <a:endParaRPr sz="2400"/>
          </a:p>
          <a:p>
            <a:pPr indent="-381000" lvl="0" marL="457200" rtl="0" algn="l">
              <a:lnSpc>
                <a:spcPct val="150000"/>
              </a:lnSpc>
              <a:spcBef>
                <a:spcPts val="0"/>
              </a:spcBef>
              <a:spcAft>
                <a:spcPts val="0"/>
              </a:spcAft>
              <a:buSzPts val="2400"/>
              <a:buAutoNum type="arabicPeriod"/>
            </a:pPr>
            <a:r>
              <a:rPr lang="en" sz="2400"/>
              <a:t>How many grade A and grade B tomatoes should be planted?</a:t>
            </a:r>
            <a:endParaRPr sz="2400"/>
          </a:p>
          <a:p>
            <a:pPr indent="-381000" lvl="0" marL="457200" rtl="0" algn="l">
              <a:lnSpc>
                <a:spcPct val="150000"/>
              </a:lnSpc>
              <a:spcBef>
                <a:spcPts val="0"/>
              </a:spcBef>
              <a:spcAft>
                <a:spcPts val="0"/>
              </a:spcAft>
              <a:buSzPts val="2400"/>
              <a:buAutoNum type="arabicPeriod"/>
            </a:pPr>
            <a:r>
              <a:rPr lang="en" sz="2400"/>
              <a:t>What is the profit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r>
              <a:rPr lang="en"/>
              <a:t>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demands and costs of the RBC products stay the same </a:t>
            </a:r>
            <a:endParaRPr/>
          </a:p>
          <a:p>
            <a:pPr indent="-342900" lvl="0" marL="457200" rtl="0" algn="l">
              <a:spcBef>
                <a:spcPts val="0"/>
              </a:spcBef>
              <a:spcAft>
                <a:spcPts val="0"/>
              </a:spcAft>
              <a:buSzPts val="1800"/>
              <a:buAutoNum type="arabicPeriod"/>
            </a:pPr>
            <a:r>
              <a:rPr lang="en"/>
              <a:t>The waste rate of </a:t>
            </a:r>
            <a:r>
              <a:rPr lang="en"/>
              <a:t>tomatoes</a:t>
            </a:r>
            <a:r>
              <a:rPr lang="en"/>
              <a:t> is 5% (due to weather, plant, transportation, etc)</a:t>
            </a:r>
            <a:endParaRPr/>
          </a:p>
          <a:p>
            <a:pPr indent="-342900" lvl="0" marL="457200" rtl="0" algn="l">
              <a:spcBef>
                <a:spcPts val="0"/>
              </a:spcBef>
              <a:spcAft>
                <a:spcPts val="0"/>
              </a:spcAft>
              <a:buSzPts val="1800"/>
              <a:buAutoNum type="arabicPeriod"/>
            </a:pPr>
            <a:r>
              <a:rPr lang="en"/>
              <a:t>The two companies will share their incremental profit so the objective is to maximize the net </a:t>
            </a:r>
            <a:r>
              <a:rPr lang="en"/>
              <a:t>incremental</a:t>
            </a:r>
            <a:r>
              <a:rPr lang="en"/>
              <a:t> profit.</a:t>
            </a:r>
            <a:endParaRPr/>
          </a:p>
          <a:p>
            <a:pPr indent="-342900" lvl="0" marL="457200" rtl="0" algn="l">
              <a:spcBef>
                <a:spcPts val="0"/>
              </a:spcBef>
              <a:spcAft>
                <a:spcPts val="0"/>
              </a:spcAft>
              <a:buSzPts val="1800"/>
              <a:buAutoNum type="arabicPeriod"/>
            </a:pPr>
            <a:r>
              <a:rPr lang="en"/>
              <a:t>The two companies should be more profitable than original </a:t>
            </a:r>
            <a:r>
              <a:rPr lang="en"/>
              <a:t>scenario</a:t>
            </a:r>
            <a:endParaRPr/>
          </a:p>
          <a:p>
            <a:pPr indent="-342900" lvl="0" marL="457200" rtl="0" algn="l">
              <a:spcBef>
                <a:spcPts val="0"/>
              </a:spcBef>
              <a:spcAft>
                <a:spcPts val="0"/>
              </a:spcAft>
              <a:buSzPts val="1800"/>
              <a:buAutoNum type="arabicPeriod"/>
            </a:pPr>
            <a:r>
              <a:rPr lang="en"/>
              <a:t>The amount of grade A and grade B tomato is within the range in the chart</a:t>
            </a:r>
            <a:endParaRPr/>
          </a:p>
          <a:p>
            <a:pPr indent="-342900" lvl="0" marL="457200" rtl="0" algn="l">
              <a:spcBef>
                <a:spcPts val="0"/>
              </a:spcBef>
              <a:spcAft>
                <a:spcPts val="0"/>
              </a:spcAft>
              <a:buSzPts val="1800"/>
              <a:buAutoNum type="arabicPeriod"/>
            </a:pPr>
            <a:r>
              <a:rPr lang="en"/>
              <a:t>The production cost can fit in a linear formula of Na and Nb</a:t>
            </a:r>
            <a:endParaRPr/>
          </a:p>
          <a:p>
            <a:pPr indent="-342900" lvl="0" marL="457200" rtl="0" algn="l">
              <a:spcBef>
                <a:spcPts val="0"/>
              </a:spcBef>
              <a:spcAft>
                <a:spcPts val="0"/>
              </a:spcAft>
              <a:buSzPts val="1800"/>
              <a:buAutoNum type="arabicPeriod"/>
            </a:pPr>
            <a:r>
              <a:rPr lang="en"/>
              <a:t>The variable cost of tomato for GF follows linear distribution based on amount of grade A and grade B with no intercept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t>
            </a:r>
            <a:r>
              <a:rPr lang="en"/>
              <a:t>variables(RBC part)</a:t>
            </a:r>
            <a:r>
              <a:rPr lang="en"/>
              <a:t>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Wa - Amount of grade ‘A’ tomato used to produce whole tomato</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Wb - Amount of grade ‘B’ tomato used to produce whole tomato</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Ja - Amount of grade ‘A’ tomato used to produce tomato juice</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Jb - Amount of grade ‘B’ tomato used to produce tomato juice</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Pa - Amount of grade ‘A’ tomato used to produce tomato paste</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Pb - Amount of grade ‘B’ tomato used to produce tomato paste</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Ua - Unit price of purchasing grade ‘A’ tomato</a:t>
            </a:r>
            <a:endParaRPr>
              <a:solidFill>
                <a:srgbClr val="F3F3F3"/>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rgbClr val="F3F3F3"/>
              </a:buClr>
              <a:buSzPts val="1800"/>
              <a:buFont typeface="Old Standard TT"/>
              <a:buChar char="●"/>
            </a:pPr>
            <a:r>
              <a:rPr lang="en">
                <a:solidFill>
                  <a:srgbClr val="F3F3F3"/>
                </a:solidFill>
                <a:latin typeface="Old Standard TT"/>
                <a:ea typeface="Old Standard TT"/>
                <a:cs typeface="Old Standard TT"/>
                <a:sym typeface="Old Standard TT"/>
              </a:rPr>
              <a:t>Ub - Unit price of purchasing grade ‘B’ tomato</a:t>
            </a:r>
            <a:endParaRPr>
              <a:solidFill>
                <a:srgbClr val="F3F3F3"/>
              </a:solidFill>
              <a:latin typeface="Old Standard TT"/>
              <a:ea typeface="Old Standard TT"/>
              <a:cs typeface="Old Standard TT"/>
              <a:sym typeface="Old Standard TT"/>
            </a:endParaRPr>
          </a:p>
          <a:p>
            <a:pPr indent="0" lvl="0" marL="0" rtl="0" algn="l">
              <a:lnSpc>
                <a:spcPct val="150000"/>
              </a:lnSpc>
              <a:spcBef>
                <a:spcPts val="1600"/>
              </a:spcBef>
              <a:spcAft>
                <a:spcPts val="1600"/>
              </a:spcAft>
              <a:buNone/>
            </a:pPr>
            <a:r>
              <a:t/>
            </a:r>
            <a:endParaRPr>
              <a:solidFill>
                <a:srgbClr val="F3F3F3"/>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Function(RBC part)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amount of whole tomato = Wa + Wb</a:t>
            </a:r>
            <a:endParaRPr/>
          </a:p>
          <a:p>
            <a:pPr indent="0" lvl="0" marL="0" rtl="0" algn="l">
              <a:spcBef>
                <a:spcPts val="1600"/>
              </a:spcBef>
              <a:spcAft>
                <a:spcPts val="0"/>
              </a:spcAft>
              <a:buNone/>
            </a:pPr>
            <a:r>
              <a:rPr lang="en"/>
              <a:t>Total amount of tomato juice = Ja + Jb</a:t>
            </a:r>
            <a:endParaRPr/>
          </a:p>
          <a:p>
            <a:pPr indent="0" lvl="0" marL="0" rtl="0" algn="l">
              <a:spcBef>
                <a:spcPts val="1600"/>
              </a:spcBef>
              <a:spcAft>
                <a:spcPts val="0"/>
              </a:spcAft>
              <a:buNone/>
            </a:pPr>
            <a:r>
              <a:rPr lang="en"/>
              <a:t>Total amount of tomato paste = Pa + Pb</a:t>
            </a:r>
            <a:endParaRPr/>
          </a:p>
          <a:p>
            <a:pPr indent="0" lvl="0" marL="0" rtl="0" algn="l">
              <a:spcBef>
                <a:spcPts val="1600"/>
              </a:spcBef>
              <a:spcAft>
                <a:spcPts val="0"/>
              </a:spcAft>
              <a:buNone/>
            </a:pPr>
            <a:r>
              <a:rPr lang="en"/>
              <a:t>Na=Wa+Ja+Pa</a:t>
            </a:r>
            <a:endParaRPr/>
          </a:p>
          <a:p>
            <a:pPr indent="0" lvl="0" marL="0" rtl="0" algn="l">
              <a:spcBef>
                <a:spcPts val="1600"/>
              </a:spcBef>
              <a:spcAft>
                <a:spcPts val="0"/>
              </a:spcAft>
              <a:buNone/>
            </a:pPr>
            <a:r>
              <a:rPr lang="en"/>
              <a:t>Nb=Wb+Jb+Pb</a:t>
            </a:r>
            <a:endParaRPr/>
          </a:p>
          <a:p>
            <a:pPr indent="0" lvl="0" marL="0" rtl="0" algn="l">
              <a:spcBef>
                <a:spcPts val="1600"/>
              </a:spcBef>
              <a:spcAft>
                <a:spcPts val="1600"/>
              </a:spcAft>
              <a:buNone/>
            </a:pPr>
            <a:r>
              <a:rPr i="1" lang="en"/>
              <a:t>Max Extra profit of RBC </a:t>
            </a:r>
            <a:r>
              <a:rPr b="1" lang="en"/>
              <a:t>= (Wa+Wb)*(12-7.56)/18 + (Ja+Jb)*(13.5-9.54)/20 + (Pa+Pb)*(11.4-5.85)/25 -Ua*Na-Ub*Nb-136066</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241725" y="42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Development(RBC)</a:t>
            </a:r>
            <a:endParaRPr/>
          </a:p>
        </p:txBody>
      </p:sp>
      <p:sp>
        <p:nvSpPr>
          <p:cNvPr id="96" name="Google Shape;96;p19"/>
          <p:cNvSpPr txBox="1"/>
          <p:nvPr>
            <p:ph idx="1" type="body"/>
          </p:nvPr>
        </p:nvSpPr>
        <p:spPr>
          <a:xfrm>
            <a:off x="311700" y="1152475"/>
            <a:ext cx="838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t>Extra profit of RBC</a:t>
            </a:r>
            <a:r>
              <a:rPr b="1" lang="en" sz="1800"/>
              <a:t>= (Wa+Wb)*(12-7.56)/18 + (Ja+Jb)*(13.5-9.54)/20 + (Pa+Pb)*(11.4-5.85)/25 -Ua*Na-Ub*Nb-136066</a:t>
            </a:r>
            <a:endParaRPr b="1" sz="1800"/>
          </a:p>
          <a:p>
            <a:pPr indent="0" lvl="0" marL="0" rtl="0" algn="l">
              <a:spcBef>
                <a:spcPts val="1600"/>
              </a:spcBef>
              <a:spcAft>
                <a:spcPts val="0"/>
              </a:spcAft>
              <a:buNone/>
            </a:pPr>
            <a:r>
              <a:rPr b="1" lang="en" sz="1800"/>
              <a:t>The unit profit for each type of tomato product times their amount of tomato used, this gives the total sale amount.</a:t>
            </a:r>
            <a:endParaRPr b="1" sz="1800"/>
          </a:p>
          <a:p>
            <a:pPr indent="0" lvl="0" marL="0" rtl="0" algn="l">
              <a:spcBef>
                <a:spcPts val="1600"/>
              </a:spcBef>
              <a:spcAft>
                <a:spcPts val="0"/>
              </a:spcAft>
              <a:buNone/>
            </a:pPr>
            <a:r>
              <a:rPr b="1" lang="en" sz="1800"/>
              <a:t>Then minus the cost of buying tomatoes from GF, amount of each type of tomato times their price</a:t>
            </a:r>
            <a:endParaRPr b="1" sz="1800"/>
          </a:p>
          <a:p>
            <a:pPr indent="0" lvl="0" marL="0" rtl="0" algn="l">
              <a:spcBef>
                <a:spcPts val="1600"/>
              </a:spcBef>
              <a:spcAft>
                <a:spcPts val="1600"/>
              </a:spcAft>
              <a:buNone/>
            </a:pPr>
            <a:r>
              <a:rPr b="1" lang="en" sz="1800"/>
              <a:t>Finally, minus the old revenue to get the incremental value required by the case.</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Production Cost Model (GF)</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all the grade A tomato and grade B tomato is within the range in the table, that is 600,000 &lt;= Na &lt;= 900,000 and 2,200,000 &lt;= Nb &lt;= 2,600,000. </a:t>
            </a:r>
            <a:endParaRPr/>
          </a:p>
          <a:p>
            <a:pPr indent="0" lvl="0" marL="0" rtl="0" algn="l">
              <a:spcBef>
                <a:spcPts val="1600"/>
              </a:spcBef>
              <a:spcAft>
                <a:spcPts val="0"/>
              </a:spcAft>
              <a:buNone/>
            </a:pPr>
            <a:r>
              <a:rPr lang="en"/>
              <a:t>We enter all the given profit data into Excel and use that to generate new sets of variable cost data using the formula: variable cost = profit - 30000 [fixed cost] - 0.075*(Na+Nb) [Labour variable cost]. </a:t>
            </a:r>
            <a:endParaRPr/>
          </a:p>
          <a:p>
            <a:pPr indent="0" lvl="0" marL="0" rtl="0" algn="l">
              <a:spcBef>
                <a:spcPts val="1600"/>
              </a:spcBef>
              <a:spcAft>
                <a:spcPts val="0"/>
              </a:spcAft>
              <a:buNone/>
            </a:pPr>
            <a:r>
              <a:rPr lang="en"/>
              <a:t>Using the production variable cost data and </a:t>
            </a:r>
            <a:r>
              <a:rPr lang="en"/>
              <a:t>corresponding</a:t>
            </a:r>
            <a:r>
              <a:rPr lang="en"/>
              <a:t> Na and Nb value, we performed a linear regression and got the following production cost formula:</a:t>
            </a:r>
            <a:endParaRPr/>
          </a:p>
          <a:p>
            <a:pPr indent="0" lvl="0" marL="0" rtl="0" algn="l">
              <a:spcBef>
                <a:spcPts val="1600"/>
              </a:spcBef>
              <a:spcAft>
                <a:spcPts val="0"/>
              </a:spcAft>
              <a:buNone/>
            </a:pPr>
            <a:r>
              <a:rPr lang="en"/>
              <a:t>Production Cost = </a:t>
            </a:r>
            <a:r>
              <a:rPr lang="en">
                <a:solidFill>
                  <a:srgbClr val="D9D9D9"/>
                </a:solidFill>
              </a:rPr>
              <a:t>0.163703*Na+0.046635*Nb </a:t>
            </a:r>
            <a:endParaRPr>
              <a:solidFill>
                <a:srgbClr val="D9D9D9"/>
              </a:solidFill>
            </a:endParaRPr>
          </a:p>
          <a:p>
            <a:pPr indent="0" lvl="0" marL="0" rtl="0" algn="l">
              <a:spcBef>
                <a:spcPts val="1600"/>
              </a:spcBef>
              <a:spcAft>
                <a:spcPts val="1600"/>
              </a:spcAft>
              <a:buNone/>
            </a:pPr>
            <a:r>
              <a:rPr lang="en">
                <a:solidFill>
                  <a:srgbClr val="D9D9D9"/>
                </a:solidFill>
              </a:rPr>
              <a:t>Constant Zero is Assumed in the calculation due to the context of production cost.</a:t>
            </a:r>
            <a:endParaRPr>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Function(GF part)</a:t>
            </a:r>
            <a:endParaRPr/>
          </a:p>
        </p:txBody>
      </p:sp>
      <p:sp>
        <p:nvSpPr>
          <p:cNvPr id="108" name="Google Shape;108;p21"/>
          <p:cNvSpPr txBox="1"/>
          <p:nvPr>
            <p:ph idx="1" type="body"/>
          </p:nvPr>
        </p:nvSpPr>
        <p:spPr>
          <a:xfrm>
            <a:off x="195400" y="1055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Ua,Ub,Na,Nb with RBC</a:t>
            </a:r>
            <a:endParaRPr/>
          </a:p>
          <a:p>
            <a:pPr indent="0" lvl="0" marL="0" rtl="0" algn="l">
              <a:spcBef>
                <a:spcPts val="1600"/>
              </a:spcBef>
              <a:spcAft>
                <a:spcPts val="0"/>
              </a:spcAft>
              <a:buNone/>
            </a:pPr>
            <a:r>
              <a:rPr lang="en"/>
              <a:t>Extra profit of GF: Ua*Na+Ub*Nb-30000-0.075(Na+Nb)-(0.163703*Na+0.046635*Nb)-80000</a:t>
            </a:r>
            <a:endParaRPr/>
          </a:p>
          <a:p>
            <a:pPr indent="0" lvl="0" marL="0" rtl="0" algn="l">
              <a:spcBef>
                <a:spcPts val="1600"/>
              </a:spcBef>
              <a:spcAft>
                <a:spcPts val="0"/>
              </a:spcAft>
              <a:buNone/>
            </a:pPr>
            <a:r>
              <a:rPr lang="en"/>
              <a:t>Fitted using regression in excel </a:t>
            </a:r>
            <a:endParaRPr/>
          </a:p>
          <a:p>
            <a:pPr indent="0" lvl="0" marL="0" rtl="0" algn="l">
              <a:spcBef>
                <a:spcPts val="1600"/>
              </a:spcBef>
              <a:spcAft>
                <a:spcPts val="0"/>
              </a:spcAft>
              <a:buNone/>
            </a:pPr>
            <a:r>
              <a:rPr i="1" lang="en"/>
              <a:t>Extra profit of RBC</a:t>
            </a:r>
            <a:r>
              <a:rPr b="1" lang="en"/>
              <a:t>= (Wa+Wb)*(12-7.56)/18 + (Ja+Jb)*(13.5-9.54)/20 + (Pa+Pb)*(11.4-5.85)/25 -Ua*Na-Ub*Nb-136066</a:t>
            </a:r>
            <a:endParaRPr b="1"/>
          </a:p>
          <a:p>
            <a:pPr indent="0" lvl="0" marL="0" rtl="0" algn="l">
              <a:spcBef>
                <a:spcPts val="1600"/>
              </a:spcBef>
              <a:spcAft>
                <a:spcPts val="1600"/>
              </a:spcAft>
              <a:buNone/>
            </a:pPr>
            <a:r>
              <a:rPr b="1" lang="en"/>
              <a:t>Both of them should be greater than 0 and objective is to maximize the net incremental profit which is the sum of the two  profits.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