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ACCBD4-A80C-4EBE-8264-F4C3F3085AB8}">
  <a:tblStyle styleId="{F4ACCBD4-A80C-4EBE-8264-F4C3F3085A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2032291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203229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203229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203229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1f6f15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1f6f15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1f6f15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1f6f15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1f6f15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1f6f15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203229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203229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203229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203229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2095b3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2095b3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203229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203229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203229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203229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Claim Case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Peter &amp; Jack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 (Pt. 2)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polynomial regression was extended for 10 years to forecast future gold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inspection is sufficient to determine that the projected cash flow would be much higher than using triangular distribution to select existing gold prices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.png"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925" y="2516300"/>
            <a:ext cx="4174150" cy="25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Murphy to go ahead with </a:t>
            </a:r>
            <a:r>
              <a:rPr lang="en"/>
              <a:t>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Sensitivity analysis reveals that attempting to forecast gold price would yield extremely high future prices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would give even more incentive for Murphy to develop as it increases likelihood of the gold claim having positive returns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Grant Murphy has hired his friend Andrew McKendry to evaluate gold claims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Murphy is interested in the possibility of developing the claims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Renewed gold prices and advancements in technology has renewed interest in developing the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start mining, Murphy needs to do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a permanent road to the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an exploratory drill to see if gold can be feasibly mined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that a permanent road isn`t necessary for exploratory drilling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is to determine the most economical option for Murphy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Assume </a:t>
            </a:r>
            <a:r>
              <a:rPr lang="en" sz="1400"/>
              <a:t>the Specific Gravity is</a:t>
            </a:r>
            <a:r>
              <a:rPr lang="en" sz="1400"/>
              <a:t> uniformly </a:t>
            </a:r>
            <a:r>
              <a:rPr lang="en" sz="1400"/>
              <a:t>distributed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Assume estimates for distance, cost, as well as success probability for both permanent road and diamond drilling are uniformly distributed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Assume the length, width, and depth are normally distributed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Assume </a:t>
            </a:r>
            <a:r>
              <a:rPr lang="en" sz="1400"/>
              <a:t>historical-based </a:t>
            </a:r>
            <a:r>
              <a:rPr lang="en" sz="1400"/>
              <a:t>triangular distribution for 2009-2010 gold prices</a:t>
            </a:r>
            <a:endParaRPr sz="14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</a:pPr>
            <a:r>
              <a:rPr lang="en" sz="1200"/>
              <a:t>Possibility of a concrete trend for gold prices will be </a:t>
            </a:r>
            <a:r>
              <a:rPr lang="en" sz="1200"/>
              <a:t>explored</a:t>
            </a:r>
            <a:r>
              <a:rPr lang="en" sz="1200"/>
              <a:t> in sensitivity analysis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Assume no storage is possible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Any gold that is mined will be immediately sold based on market price at the time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Assume ice road has no build time or cost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Assume diamond drilling has negligible lead time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Assume drilling and road costs are paid during year 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Assume first cash flow will arrive at end of year 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Assume the ice road will always be built first since Murphy would wait until the results of diamond drilling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(Pt. 1)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Normal d</a:t>
            </a:r>
            <a:r>
              <a:rPr lang="en"/>
              <a:t>istribution</a:t>
            </a:r>
            <a:r>
              <a:rPr lang="en"/>
              <a:t> numbers for vein width, depth, length, and grade of gold vein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{F4ACCBD4-A80C-4EBE-8264-F4C3F3085AB8}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Width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Depth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Length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grade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Avg min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5.75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32.7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79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0.927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Avg max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10.75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50.4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102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4.373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μ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8.25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41.6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90.5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2.65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σ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0.833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2.933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3.833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0.574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(Pt. 2)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Uniform distribution parameters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916588" y="200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{F4ACCBD4-A80C-4EBE-8264-F4C3F3085AB8}</a:tableStyleId>
              </a:tblPr>
              <a:tblGrid>
                <a:gridCol w="599675"/>
                <a:gridCol w="1003600"/>
                <a:gridCol w="931800"/>
                <a:gridCol w="725400"/>
                <a:gridCol w="1335700"/>
                <a:gridCol w="833075"/>
                <a:gridCol w="626600"/>
                <a:gridCol w="1254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Specific Gravity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Road Distance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Road Cost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Road Success Prob.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Drill Length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Drill Cost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Drill Success Prob.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49%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2500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32%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14000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91%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7500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(Pt. 3)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various parameters from the previous 2 charts are fed into a SIMUL8 model in order to accurately determine probabilities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Gold cash flows are determined by the equation given in the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present value (PV), substitute cash flow for a given year into C1, use 20% as r, and year number is 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entire 10-year period’s total cash flow, sum up cash flow as follows: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175" y="2913638"/>
            <a:ext cx="1221550" cy="5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175" y="3996175"/>
            <a:ext cx="231239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(Pt. 3)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750"/>
            <a:ext cx="73914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Solution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10 runs of 10,000 samples through SIMUL8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33.72% chance of diamond drilling failing with confidence interval of (33.3%, 34.15%)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19.85% of permanent road failing with confidence interval of (18.82%, 20.88%)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of negative return (cost &gt; revenue) is 11.18% with confidence interval of (10.83%, 11.43%)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of profiting is 35.12% with confidence interval of (33.94%, 36.3%)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confidence intervals are within 95%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nature of SIMUL8, we were unable to obtain actual revenue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Murphy to go ahead with development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 (Pt. 1)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Gold prices have trend instead of be triangularly distributed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Trial-and-error indicates that a 6th-order polynomial distribution is best fit for gold prices over the years (see dotted lines for projections)</a:t>
            </a:r>
            <a:endParaRPr/>
          </a:p>
        </p:txBody>
      </p:sp>
      <p:pic>
        <p:nvPicPr>
          <p:cNvPr descr="Capture (1).PNG"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436" y="2183623"/>
            <a:ext cx="4837124" cy="28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