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F1696F0-64DD-4A84-AE7D-E3F476B3F042}">
  <a:tblStyle styleId="{FF1696F0-64DD-4A84-AE7D-E3F476B3F0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verag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0b885c96b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0b885c96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0b885c96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0b885c96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0b885c96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0b885c96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b885c96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b885c96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0b885c96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0b885c96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0b885c96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0b885c96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0b885c96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0b885c96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0b885c96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0b885c96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0b885c96b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0b885c96b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b885c96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b885c96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 Asia Pacific Case Study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Jack &amp; Yang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Sensitivity Analysis Results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253875" y="1171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a total cost of 95000, the impressions by areas and by regions are as follows: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New total click through: 143417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Improved by 10.5% compared to the former result of 129782</a:t>
            </a:r>
            <a:endParaRPr/>
          </a:p>
        </p:txBody>
      </p:sp>
      <p:graphicFrame>
        <p:nvGraphicFramePr>
          <p:cNvPr id="118" name="Google Shape;118;p22"/>
          <p:cNvGraphicFramePr/>
          <p:nvPr/>
        </p:nvGraphicFramePr>
        <p:xfrm>
          <a:off x="952475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{FF1696F0-64DD-4A84-AE7D-E3F476B3F042}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9D9D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variables</a:t>
                      </a:r>
                      <a:endParaRPr sz="1100">
                        <a:solidFill>
                          <a:srgbClr val="D9D9D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9D9D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indonesia</a:t>
                      </a:r>
                      <a:endParaRPr sz="1100">
                        <a:solidFill>
                          <a:srgbClr val="D9D9D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9D9D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korea</a:t>
                      </a:r>
                      <a:endParaRPr sz="1100">
                        <a:solidFill>
                          <a:srgbClr val="D9D9D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9D9D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malaysia</a:t>
                      </a:r>
                      <a:endParaRPr sz="1100">
                        <a:solidFill>
                          <a:srgbClr val="D9D9D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9D9D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pakistan</a:t>
                      </a:r>
                      <a:endParaRPr sz="1100">
                        <a:solidFill>
                          <a:srgbClr val="D9D9D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9D9D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philippines</a:t>
                      </a:r>
                      <a:endParaRPr sz="1100">
                        <a:solidFill>
                          <a:srgbClr val="D9D9D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9D9D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singapore</a:t>
                      </a:r>
                      <a:endParaRPr sz="1100">
                        <a:solidFill>
                          <a:srgbClr val="D9D9D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9D9D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marketplace</a:t>
                      </a:r>
                      <a:endParaRPr sz="1100">
                        <a:solidFill>
                          <a:srgbClr val="D9D9D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9D9D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4500000</a:t>
                      </a:r>
                      <a:endParaRPr sz="1100">
                        <a:solidFill>
                          <a:srgbClr val="D9D9D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9D9D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4500000</a:t>
                      </a:r>
                      <a:endParaRPr sz="1100">
                        <a:solidFill>
                          <a:srgbClr val="D9D9D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9D9D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7500000</a:t>
                      </a:r>
                      <a:endParaRPr sz="1100">
                        <a:solidFill>
                          <a:srgbClr val="D9D9D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9D9D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1250000</a:t>
                      </a:r>
                      <a:endParaRPr sz="1100">
                        <a:solidFill>
                          <a:srgbClr val="D9D9D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9D9D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7500000</a:t>
                      </a:r>
                      <a:endParaRPr sz="1100">
                        <a:solidFill>
                          <a:srgbClr val="D9D9D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9D9D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2088681</a:t>
                      </a:r>
                      <a:endParaRPr sz="1100">
                        <a:solidFill>
                          <a:srgbClr val="D9D9D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9D9D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premium</a:t>
                      </a:r>
                      <a:endParaRPr sz="1100">
                        <a:solidFill>
                          <a:srgbClr val="D9D9D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9D9D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2625000</a:t>
                      </a:r>
                      <a:endParaRPr sz="1100">
                        <a:solidFill>
                          <a:srgbClr val="D9D9D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9D9D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2775000</a:t>
                      </a:r>
                      <a:endParaRPr sz="1100">
                        <a:solidFill>
                          <a:srgbClr val="D9D9D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9D9D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2775000</a:t>
                      </a:r>
                      <a:endParaRPr sz="1100">
                        <a:solidFill>
                          <a:srgbClr val="D9D9D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9D9D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875000</a:t>
                      </a:r>
                      <a:endParaRPr sz="1100">
                        <a:solidFill>
                          <a:srgbClr val="D9D9D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9D9D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4625000</a:t>
                      </a:r>
                      <a:endParaRPr sz="1100">
                        <a:solidFill>
                          <a:srgbClr val="D9D9D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9D9D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1012500</a:t>
                      </a:r>
                      <a:endParaRPr sz="1100">
                        <a:solidFill>
                          <a:srgbClr val="D9D9D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9D9D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mobile</a:t>
                      </a:r>
                      <a:endParaRPr sz="1100">
                        <a:solidFill>
                          <a:srgbClr val="D9D9D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9D9D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3750000</a:t>
                      </a:r>
                      <a:endParaRPr sz="1100">
                        <a:solidFill>
                          <a:srgbClr val="D9D9D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9D9D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>
                        <a:solidFill>
                          <a:srgbClr val="D9D9D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9D9D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3750000</a:t>
                      </a:r>
                      <a:endParaRPr sz="1100">
                        <a:solidFill>
                          <a:srgbClr val="D9D9D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9D9D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3750000</a:t>
                      </a:r>
                      <a:endParaRPr sz="1100">
                        <a:solidFill>
                          <a:srgbClr val="D9D9D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9D9D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3750000</a:t>
                      </a:r>
                      <a:endParaRPr sz="1100">
                        <a:solidFill>
                          <a:srgbClr val="D9D9D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9D9D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3750000</a:t>
                      </a:r>
                      <a:endParaRPr sz="1100">
                        <a:solidFill>
                          <a:srgbClr val="D9D9D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271750" y="1122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number of click throughs can get by 1 dollar is 129782/95000 = 1.366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While the sensitivity report shows that as </a:t>
            </a:r>
            <a:r>
              <a:rPr lang="en"/>
              <a:t>raising</a:t>
            </a:r>
            <a:r>
              <a:rPr lang="en"/>
              <a:t> the budget limit by 1 dollar, the total click throughs will raise 1.558. Therefore we recommend Intel to invest more money in advertising.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as the mobile CTR is floating, when it is larger than 0.05%, the total click throughs will increase and vice versa.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Intel Asia Pacific Marketing team decides to promote one of their new products called Ultrabook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three main promotion strategy is marketplace, mobile ads, and premium ads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six main promoting regions: Malaysia, Korea, Philippines, Singapore, Pakistan, Indonesia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Intel wants to purchase impressions at a given unit price to max the total click throughs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click through rates by region and by areas are given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to Solve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What the maximum click throughs that Intel can achieve?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For how many impressions should Intel purchase for marketplace, premium ads, mobile ads for each of the six countries?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Ignored the Facebook fans in Exhibit 2 since they makes no difference to our plan.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Assumed only Premium and mobile ads will have social click throughs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Ignored the earned media rate in exhibit 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Ignored the population limits in exhibit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Assumed Korea’s Mobile impression is zero (not allowed for some reason)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Assumed the given mobile CTR of 0.05% is accurate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Assumed the real CPM is 1.09 times the given price in exhibit 4 because of agency fees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X1 to X6: marketplace impression in </a:t>
            </a:r>
            <a:r>
              <a:rPr lang="en">
                <a:solidFill>
                  <a:srgbClr val="B7B7B7"/>
                </a:solidFill>
              </a:rPr>
              <a:t>indonesia,korea,malaysia,pakistan,philippines and singapore.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X7 to X12: Premium impression in </a:t>
            </a:r>
            <a:r>
              <a:rPr lang="en">
                <a:solidFill>
                  <a:srgbClr val="B7B7B7"/>
                </a:solidFill>
              </a:rPr>
              <a:t>indonesia,korea,malaysia,pakistan,philippines and singapore.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X13 to X18: Mobile impression in </a:t>
            </a:r>
            <a:r>
              <a:rPr lang="en">
                <a:solidFill>
                  <a:srgbClr val="B7B7B7"/>
                </a:solidFill>
              </a:rPr>
              <a:t>indonesia,korea,malaysia,pakistan,philippines and singapore.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Function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13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Maximize the total click through: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Where Yi s are the ctr of the corresponding Impression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Ci= corresponding Social Impression </a:t>
            </a:r>
            <a:r>
              <a:rPr lang="en"/>
              <a:t>Multiplier * corresponding Social CTR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Screen Shot 2017-01-26 at 15.00.54.png"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1550" y="2033275"/>
            <a:ext cx="316230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Impression constraints: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Ii*0.75&lt;=Xi&lt;=Ii*1.25 for i from 1 to 18 where Ii is the old number of impression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Cost constraints: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Where Zi is the corresponding number of cpm</a:t>
            </a:r>
            <a:endParaRPr/>
          </a:p>
        </p:txBody>
      </p:sp>
      <p:pic>
        <p:nvPicPr>
          <p:cNvPr descr="Screen Shot 2017-01-26 at 15.05.25.png"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700" y="3183200"/>
            <a:ext cx="2268800" cy="44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19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a total cost of 95000, the impressions by areas and by regions are as follows: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Total click through: 129782</a:t>
            </a:r>
            <a:endParaRPr/>
          </a:p>
        </p:txBody>
      </p:sp>
      <p:graphicFrame>
        <p:nvGraphicFramePr>
          <p:cNvPr id="105" name="Google Shape;105;p20"/>
          <p:cNvGraphicFramePr/>
          <p:nvPr/>
        </p:nvGraphicFramePr>
        <p:xfrm>
          <a:off x="792675" y="1749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{FF1696F0-64DD-4A84-AE7D-E3F476B3F042}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variables</a:t>
                      </a:r>
                      <a:endParaRPr>
                        <a:solidFill>
                          <a:srgbClr val="EFEFE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indonesia</a:t>
                      </a:r>
                      <a:endParaRPr>
                        <a:solidFill>
                          <a:srgbClr val="EFEFE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korea</a:t>
                      </a:r>
                      <a:endParaRPr>
                        <a:solidFill>
                          <a:srgbClr val="EFEFE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malaysia</a:t>
                      </a:r>
                      <a:endParaRPr>
                        <a:solidFill>
                          <a:srgbClr val="EFEFE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pakistan</a:t>
                      </a:r>
                      <a:endParaRPr>
                        <a:solidFill>
                          <a:srgbClr val="EFEFE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philippines</a:t>
                      </a:r>
                      <a:endParaRPr>
                        <a:solidFill>
                          <a:srgbClr val="EFEFE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singapore</a:t>
                      </a:r>
                      <a:endParaRPr>
                        <a:solidFill>
                          <a:srgbClr val="EFEFE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marketplace</a:t>
                      </a:r>
                      <a:endParaRPr>
                        <a:solidFill>
                          <a:srgbClr val="EFEFE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6213138</a:t>
                      </a:r>
                      <a:endParaRPr>
                        <a:solidFill>
                          <a:srgbClr val="EFEFE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4500000</a:t>
                      </a:r>
                      <a:endParaRPr>
                        <a:solidFill>
                          <a:srgbClr val="EFEFE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7500000</a:t>
                      </a:r>
                      <a:endParaRPr>
                        <a:solidFill>
                          <a:srgbClr val="EFEFE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1250000</a:t>
                      </a:r>
                      <a:endParaRPr>
                        <a:solidFill>
                          <a:srgbClr val="EFEFE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7500000</a:t>
                      </a:r>
                      <a:endParaRPr>
                        <a:solidFill>
                          <a:srgbClr val="EFEFE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2500000</a:t>
                      </a:r>
                      <a:endParaRPr>
                        <a:solidFill>
                          <a:srgbClr val="EFEFE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premium</a:t>
                      </a:r>
                      <a:endParaRPr>
                        <a:solidFill>
                          <a:srgbClr val="EFEFE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2625000</a:t>
                      </a:r>
                      <a:endParaRPr>
                        <a:solidFill>
                          <a:srgbClr val="EFEFE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2775000</a:t>
                      </a:r>
                      <a:endParaRPr>
                        <a:solidFill>
                          <a:srgbClr val="EFEFE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2775000</a:t>
                      </a:r>
                      <a:endParaRPr>
                        <a:solidFill>
                          <a:srgbClr val="EFEFE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875000</a:t>
                      </a:r>
                      <a:endParaRPr>
                        <a:solidFill>
                          <a:srgbClr val="EFEFE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4625000</a:t>
                      </a:r>
                      <a:endParaRPr>
                        <a:solidFill>
                          <a:srgbClr val="EFEFE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1012500</a:t>
                      </a:r>
                      <a:endParaRPr>
                        <a:solidFill>
                          <a:srgbClr val="EFEFE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mobile</a:t>
                      </a:r>
                      <a:endParaRPr>
                        <a:solidFill>
                          <a:srgbClr val="EFEFE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2250000</a:t>
                      </a:r>
                      <a:endParaRPr>
                        <a:solidFill>
                          <a:srgbClr val="EFEFE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</a:t>
                      </a:r>
                      <a:endParaRPr>
                        <a:solidFill>
                          <a:srgbClr val="EFEFE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3750000</a:t>
                      </a:r>
                      <a:endParaRPr>
                        <a:solidFill>
                          <a:srgbClr val="EFEFE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3750000</a:t>
                      </a:r>
                      <a:endParaRPr>
                        <a:solidFill>
                          <a:srgbClr val="EFEFE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3750000</a:t>
                      </a:r>
                      <a:endParaRPr>
                        <a:solidFill>
                          <a:srgbClr val="EFEFE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2250000</a:t>
                      </a:r>
                      <a:endParaRPr>
                        <a:solidFill>
                          <a:srgbClr val="EFEFE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Sensitivity Analysis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Since there are no empirical data for mobile ads ctr, the given data is estimated which is 0.05%. For the sensitivity analysis, we changed the Mobile CTR to 0.1% and how that will affect the final decision and total click through number.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