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ldStandardT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italic.fntdata"/><Relationship Id="rId6" Type="http://schemas.openxmlformats.org/officeDocument/2006/relationships/slide" Target="slides/slide2.xml"/><Relationship Id="rId18" Type="http://schemas.openxmlformats.org/officeDocument/2006/relationships/font" Target="fonts/OldStandardT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b89df82b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89df82b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1b89df82b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89df82b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b89df82b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89df82b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b89df82b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89df82b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b86d7ce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86d7ce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b86d7ce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86d7ce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b89df8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89df8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b89df82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89df82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b89df82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89df82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b89df82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89df82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b89df82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89df82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 Brand Canner Case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Jack &amp;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sp>
        <p:nvSpPr>
          <p:cNvPr id="117" name="Google Shape;117;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359975" y="1131225"/>
            <a:ext cx="7548076" cy="3477925"/>
          </a:xfrm>
          <a:prstGeom prst="rect">
            <a:avLst/>
          </a:prstGeom>
          <a:noFill/>
          <a:ln>
            <a:noFill/>
          </a:ln>
        </p:spPr>
      </p:pic>
      <p:sp>
        <p:nvSpPr>
          <p:cNvPr id="119" name="Google Shape;119;p22"/>
          <p:cNvSpPr/>
          <p:nvPr/>
        </p:nvSpPr>
        <p:spPr>
          <a:xfrm>
            <a:off x="3814025" y="3282950"/>
            <a:ext cx="1033200" cy="299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3794700" y="3910575"/>
            <a:ext cx="1062000" cy="299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a:off x="3823675" y="3601600"/>
            <a:ext cx="1033200" cy="2994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7" name="Google Shape;127;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company should not purchase any of the extra grade ‘A’ tomatoes at $0.255 per pound</a:t>
            </a:r>
            <a:endParaRPr/>
          </a:p>
          <a:p>
            <a:pPr indent="-342900" lvl="0" marL="457200" rtl="0" algn="l">
              <a:lnSpc>
                <a:spcPct val="150000"/>
              </a:lnSpc>
              <a:spcBef>
                <a:spcPts val="0"/>
              </a:spcBef>
              <a:spcAft>
                <a:spcPts val="0"/>
              </a:spcAft>
              <a:buSzPts val="1800"/>
              <a:buChar char="●"/>
            </a:pPr>
            <a:r>
              <a:rPr lang="en"/>
              <a:t>The total profit would increase when the demand of tomato paste increases, at a maximum amount of 200,000</a:t>
            </a:r>
            <a:endParaRPr/>
          </a:p>
          <a:p>
            <a:pPr indent="-342900" lvl="0" marL="457200" rtl="0" algn="l">
              <a:lnSpc>
                <a:spcPct val="150000"/>
              </a:lnSpc>
              <a:spcBef>
                <a:spcPts val="0"/>
              </a:spcBef>
              <a:spcAft>
                <a:spcPts val="0"/>
              </a:spcAft>
              <a:buSzPts val="1800"/>
              <a:buChar char="●"/>
            </a:pPr>
            <a:r>
              <a:rPr lang="en"/>
              <a:t>The total profit would increase when extra grade ‘A’ tomatoes can be purchased under the price of 0.0266 per pound or lower</a:t>
            </a:r>
            <a:endParaRPr/>
          </a:p>
          <a:p>
            <a:pPr indent="-342900" lvl="0" marL="457200" rtl="0" algn="l">
              <a:lnSpc>
                <a:spcPct val="150000"/>
              </a:lnSpc>
              <a:spcBef>
                <a:spcPts val="0"/>
              </a:spcBef>
              <a:spcAft>
                <a:spcPts val="0"/>
              </a:spcAft>
              <a:buSzPts val="1800"/>
              <a:buChar char="●"/>
            </a:pPr>
            <a:r>
              <a:rPr lang="en"/>
              <a:t>A maximum total net profit of 44,800 can be made, if 600,000 grade ‘A’ tomato and 200,000 grade ‘B’ tomato are used to produce whole tomato cans, and the rest of grade ‘B’ tomates are used to produce tomato paste.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1380325" y="2053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Questions or Comments</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 Brand Canner - A company packages fruit &amp; vegetables in cans and make profit</a:t>
            </a:r>
            <a:endParaRPr/>
          </a:p>
          <a:p>
            <a:pPr indent="-342900" lvl="0" marL="457200" rtl="0" algn="l">
              <a:spcBef>
                <a:spcPts val="0"/>
              </a:spcBef>
              <a:spcAft>
                <a:spcPts val="0"/>
              </a:spcAft>
              <a:buSzPts val="1800"/>
              <a:buChar char="●"/>
            </a:pPr>
            <a:r>
              <a:rPr lang="en"/>
              <a:t>Determine how many whole tomato cans, tomato juice, and tomato paste the company should produce</a:t>
            </a:r>
            <a:endParaRPr/>
          </a:p>
          <a:p>
            <a:pPr indent="-342900" lvl="0" marL="457200" rtl="0" algn="l">
              <a:spcBef>
                <a:spcPts val="0"/>
              </a:spcBef>
              <a:spcAft>
                <a:spcPts val="0"/>
              </a:spcAft>
              <a:buSzPts val="1800"/>
              <a:buChar char="●"/>
            </a:pPr>
            <a:r>
              <a:rPr lang="en"/>
              <a:t>20% grade ‘A’ tomato, 80% grade ‘B’ tomato, 3 million pounds</a:t>
            </a:r>
            <a:endParaRPr/>
          </a:p>
          <a:p>
            <a:pPr indent="-342900" lvl="0" marL="457200" rtl="0" algn="l">
              <a:spcBef>
                <a:spcPts val="0"/>
              </a:spcBef>
              <a:spcAft>
                <a:spcPts val="0"/>
              </a:spcAft>
              <a:buSzPts val="1800"/>
              <a:buChar char="●"/>
            </a:pPr>
            <a:r>
              <a:rPr lang="en"/>
              <a:t>Mix the two kinds of tomato to make sure the products can meet certain standards</a:t>
            </a:r>
            <a:endParaRPr/>
          </a:p>
          <a:p>
            <a:pPr indent="-342900" lvl="0" marL="457200" rtl="0" algn="l">
              <a:spcBef>
                <a:spcPts val="0"/>
              </a:spcBef>
              <a:spcAft>
                <a:spcPts val="0"/>
              </a:spcAft>
              <a:buSzPts val="1800"/>
              <a:buChar char="●"/>
            </a:pPr>
            <a:r>
              <a:rPr lang="en"/>
              <a:t>Determine whether or not to purchase an extra 800,000 pounds of grade ‘A’ tomato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Cont’d</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a:p>
            <a:pPr indent="-342900" lvl="0" marL="457200" rtl="0" algn="l">
              <a:spcBef>
                <a:spcPts val="1600"/>
              </a:spcBef>
              <a:spcAft>
                <a:spcPts val="0"/>
              </a:spcAft>
              <a:buSzPts val="1800"/>
              <a:buAutoNum type="arabicPeriod"/>
            </a:pPr>
            <a:r>
              <a:rPr lang="en"/>
              <a:t>Only whole tomato, tomato juice and tomato paste are being produced</a:t>
            </a:r>
            <a:endParaRPr/>
          </a:p>
          <a:p>
            <a:pPr indent="-342900" lvl="0" marL="457200" rtl="0" algn="l">
              <a:spcBef>
                <a:spcPts val="0"/>
              </a:spcBef>
              <a:spcAft>
                <a:spcPts val="0"/>
              </a:spcAft>
              <a:buSzPts val="1800"/>
              <a:buAutoNum type="arabicPeriod"/>
            </a:pPr>
            <a:r>
              <a:rPr lang="en"/>
              <a:t>Use unit net profits given in Exhibit 2 and ignore Exhibit 3 </a:t>
            </a:r>
            <a:endParaRPr/>
          </a:p>
          <a:p>
            <a:pPr indent="-342900" lvl="0" marL="457200" rtl="0" algn="l">
              <a:spcBef>
                <a:spcPts val="0"/>
              </a:spcBef>
              <a:spcAft>
                <a:spcPts val="0"/>
              </a:spcAft>
              <a:buSzPts val="1800"/>
              <a:buAutoNum type="arabicPeriod"/>
            </a:pPr>
            <a:r>
              <a:rPr lang="en"/>
              <a:t>I</a:t>
            </a:r>
            <a:r>
              <a:rPr lang="en"/>
              <a:t>gnore the difference in individual quality of each type of tomato and assume all tomato can achieve average level for quality constraints of mixtures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Variables</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Wa - Amount of grade ‘A’ tomato used to produce whole tomato</a:t>
            </a:r>
            <a:endParaRPr/>
          </a:p>
          <a:p>
            <a:pPr indent="-342900" lvl="0" marL="457200" rtl="0" algn="l">
              <a:lnSpc>
                <a:spcPct val="150000"/>
              </a:lnSpc>
              <a:spcBef>
                <a:spcPts val="0"/>
              </a:spcBef>
              <a:spcAft>
                <a:spcPts val="0"/>
              </a:spcAft>
              <a:buSzPts val="1800"/>
              <a:buChar char="●"/>
            </a:pPr>
            <a:r>
              <a:rPr lang="en"/>
              <a:t>Wb - Amount of grade ‘B’ tomato used to produce whole tomato</a:t>
            </a:r>
            <a:endParaRPr/>
          </a:p>
          <a:p>
            <a:pPr indent="-342900" lvl="0" marL="457200" rtl="0" algn="l">
              <a:lnSpc>
                <a:spcPct val="150000"/>
              </a:lnSpc>
              <a:spcBef>
                <a:spcPts val="0"/>
              </a:spcBef>
              <a:spcAft>
                <a:spcPts val="0"/>
              </a:spcAft>
              <a:buSzPts val="1800"/>
              <a:buChar char="●"/>
            </a:pPr>
            <a:r>
              <a:rPr lang="en"/>
              <a:t>Ja - Amount of grade ‘A’ tomato used to produce tomato juice</a:t>
            </a:r>
            <a:endParaRPr/>
          </a:p>
          <a:p>
            <a:pPr indent="-342900" lvl="0" marL="457200" rtl="0" algn="l">
              <a:lnSpc>
                <a:spcPct val="150000"/>
              </a:lnSpc>
              <a:spcBef>
                <a:spcPts val="0"/>
              </a:spcBef>
              <a:spcAft>
                <a:spcPts val="0"/>
              </a:spcAft>
              <a:buSzPts val="1800"/>
              <a:buChar char="●"/>
            </a:pPr>
            <a:r>
              <a:rPr lang="en"/>
              <a:t>Jb - Amount of grade ‘B’ tomato used to produce tomato juice</a:t>
            </a:r>
            <a:endParaRPr/>
          </a:p>
          <a:p>
            <a:pPr indent="-342900" lvl="0" marL="457200" rtl="0" algn="l">
              <a:lnSpc>
                <a:spcPct val="150000"/>
              </a:lnSpc>
              <a:spcBef>
                <a:spcPts val="0"/>
              </a:spcBef>
              <a:spcAft>
                <a:spcPts val="0"/>
              </a:spcAft>
              <a:buSzPts val="1800"/>
              <a:buChar char="●"/>
            </a:pPr>
            <a:r>
              <a:rPr lang="en"/>
              <a:t>Pa - Amount of grade ‘A’ tomato used to produce tomato paste</a:t>
            </a:r>
            <a:endParaRPr/>
          </a:p>
          <a:p>
            <a:pPr indent="-342900" lvl="0" marL="457200" rtl="0" algn="l">
              <a:lnSpc>
                <a:spcPct val="150000"/>
              </a:lnSpc>
              <a:spcBef>
                <a:spcPts val="0"/>
              </a:spcBef>
              <a:spcAft>
                <a:spcPts val="0"/>
              </a:spcAft>
              <a:buSzPts val="1800"/>
              <a:buChar char="●"/>
            </a:pPr>
            <a:r>
              <a:rPr lang="en"/>
              <a:t>Pb - Amount of grade ‘B’ tomato used to produce tomato paste</a:t>
            </a:r>
            <a:endParaRPr/>
          </a:p>
          <a:p>
            <a:pPr indent="-342900" lvl="0" marL="457200" rtl="0" algn="l">
              <a:lnSpc>
                <a:spcPct val="150000"/>
              </a:lnSpc>
              <a:spcBef>
                <a:spcPts val="0"/>
              </a:spcBef>
              <a:spcAft>
                <a:spcPts val="0"/>
              </a:spcAft>
              <a:buSzPts val="1800"/>
              <a:buChar char="●"/>
            </a:pPr>
            <a:r>
              <a:rPr lang="en"/>
              <a:t>Xa - Amount of extra grade ‘A’ tomato purchased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Function</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amount of whole tomato = Wa + Wb</a:t>
            </a:r>
            <a:endParaRPr/>
          </a:p>
          <a:p>
            <a:pPr indent="0" lvl="0" marL="0" rtl="0" algn="l">
              <a:spcBef>
                <a:spcPts val="1600"/>
              </a:spcBef>
              <a:spcAft>
                <a:spcPts val="0"/>
              </a:spcAft>
              <a:buNone/>
            </a:pPr>
            <a:r>
              <a:rPr lang="en"/>
              <a:t>Total amount of tomato juice = Ja + Jb</a:t>
            </a:r>
            <a:endParaRPr/>
          </a:p>
          <a:p>
            <a:pPr indent="0" lvl="0" marL="0" rtl="0" algn="l">
              <a:spcBef>
                <a:spcPts val="1600"/>
              </a:spcBef>
              <a:spcAft>
                <a:spcPts val="0"/>
              </a:spcAft>
              <a:buNone/>
            </a:pPr>
            <a:r>
              <a:rPr lang="en"/>
              <a:t>Total amount of tomato paste = Pa + Pb</a:t>
            </a:r>
            <a:endParaRPr/>
          </a:p>
          <a:p>
            <a:pPr indent="0" lvl="0" marL="0" rtl="0" algn="l">
              <a:spcBef>
                <a:spcPts val="1600"/>
              </a:spcBef>
              <a:spcAft>
                <a:spcPts val="0"/>
              </a:spcAft>
              <a:buNone/>
            </a:pPr>
            <a:r>
              <a:rPr lang="en"/>
              <a:t>Extra tomato cost = Xa * 0.255</a:t>
            </a:r>
            <a:endParaRPr/>
          </a:p>
          <a:p>
            <a:pPr indent="0" lvl="0" marL="0" rtl="0" algn="l">
              <a:spcBef>
                <a:spcPts val="1600"/>
              </a:spcBef>
              <a:spcAft>
                <a:spcPts val="1600"/>
              </a:spcAft>
              <a:buNone/>
            </a:pPr>
            <a:r>
              <a:rPr i="1" lang="en"/>
              <a:t>Max</a:t>
            </a:r>
            <a:r>
              <a:rPr lang="en"/>
              <a:t> </a:t>
            </a:r>
            <a:r>
              <a:rPr i="1" lang="en"/>
              <a:t>Z</a:t>
            </a:r>
            <a:r>
              <a:rPr b="1" i="1" lang="en"/>
              <a:t> </a:t>
            </a:r>
            <a:r>
              <a:rPr b="1" lang="en"/>
              <a:t>= (Wa+Wb)*0.36/18 + (Ja+Jb)*(-0.27)/20 + (Pa+Pb)*0.36/25 - 0.255*Xa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a:t>
            </a:r>
            <a:r>
              <a:rPr lang="en"/>
              <a:t> Constraints</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Whole Tomato: Wa * 9 + Wb * 5 &gt;= (Wa + Wb) * 8</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Juice: Ja * 9 + Jb * 5 &gt;= (Ja + Jb) * 6</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paste: Use entirely grade ‘B’ tomato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Constraint</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Whole Tomato: Wa + Wb &lt;= 800,000 * 18</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Juice: Ja + Jb &lt;= 50,000 * 20</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Paste: Pa + Pb &lt;= 80,000 * 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Quantity Constraint</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Grade ‘A’ tomato: Wa + Ja + Pa &lt;= 3,000,000 * 0.2 + Xa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Grade ‘B’ tomato: Wb + Jb + Pb &lt;= 3,000,000 * 0.8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Extra tomato: Xa &lt;= 800,000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Excel Solver</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219750" y="1171600"/>
            <a:ext cx="8612549" cy="3667299"/>
          </a:xfrm>
          <a:prstGeom prst="rect">
            <a:avLst/>
          </a:prstGeom>
          <a:noFill/>
          <a:ln>
            <a:noFill/>
          </a:ln>
        </p:spPr>
      </p:pic>
      <p:sp>
        <p:nvSpPr>
          <p:cNvPr id="110" name="Google Shape;110;p21"/>
          <p:cNvSpPr/>
          <p:nvPr/>
        </p:nvSpPr>
        <p:spPr>
          <a:xfrm>
            <a:off x="1449250" y="1171600"/>
            <a:ext cx="978600" cy="229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7935300" y="1826075"/>
            <a:ext cx="897000" cy="229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