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59402C4-0B1F-4AE7-B114-CD97BC3CE87B}">
  <a:tblStyle styleId="{959402C4-0B1F-4AE7-B114-CD97BC3CE87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325FB0D-E7BD-4F14-8E13-0B97689FDFC6}"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1ccf53d14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ccf53d14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1ccf53d14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ccf53d14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1ccf53d14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ccf53d14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1ccf53d14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ccf53d14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1ccf53d14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ccf53d14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1ccf4b494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ccf4b494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1ccf4b494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ccf4b494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1ccf4b494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ccf4b494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1ccf4b494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ccf4b494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1ccf53d14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ccf53d14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1ccf53d14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ccf53d14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1ccf53d14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ccf53d14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1ccf4b49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ccf4b49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1ccf53d14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ccf53d14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1ccf4b494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ccf4b494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1ccf4b494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ccf4b494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1ccf4b494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ccf4b494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Oakville Hydro Case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Jack &amp; Yang</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With Tank</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Variables:</a:t>
            </a:r>
            <a:endParaRPr/>
          </a:p>
          <a:p>
            <a:pPr indent="0" lvl="0" marL="0" rtl="0" algn="l">
              <a:spcBef>
                <a:spcPts val="1600"/>
              </a:spcBef>
              <a:spcAft>
                <a:spcPts val="0"/>
              </a:spcAft>
              <a:buNone/>
            </a:pPr>
            <a:r>
              <a:rPr lang="en"/>
              <a:t>Let’s say the daily gas intake value to be X</a:t>
            </a:r>
            <a:endParaRPr/>
          </a:p>
          <a:p>
            <a:pPr indent="0" lvl="0" marL="0" rtl="0" algn="l">
              <a:spcBef>
                <a:spcPts val="1600"/>
              </a:spcBef>
              <a:spcAft>
                <a:spcPts val="0"/>
              </a:spcAft>
              <a:buNone/>
            </a:pPr>
            <a:r>
              <a:rPr lang="en"/>
              <a:t>The current tank storage to be T</a:t>
            </a:r>
            <a:endParaRPr/>
          </a:p>
          <a:p>
            <a:pPr indent="0" lvl="0" marL="0" rtl="0" algn="l">
              <a:spcBef>
                <a:spcPts val="1600"/>
              </a:spcBef>
              <a:spcAft>
                <a:spcPts val="0"/>
              </a:spcAft>
              <a:buNone/>
            </a:pPr>
            <a:r>
              <a:rPr lang="en"/>
              <a:t>The working threshold to be A, For instance, 8755 for J312</a:t>
            </a:r>
            <a:endParaRPr/>
          </a:p>
          <a:p>
            <a:pPr indent="0" lvl="0" marL="0" rtl="0" algn="l">
              <a:spcBef>
                <a:spcPts val="1600"/>
              </a:spcBef>
              <a:spcAft>
                <a:spcPts val="0"/>
              </a:spcAft>
              <a:buNone/>
            </a:pPr>
            <a:r>
              <a:rPr lang="en"/>
              <a:t>The maximum tank value to be B, which is constantly 1855</a:t>
            </a:r>
            <a:endParaRPr/>
          </a:p>
          <a:p>
            <a:pPr indent="0" lvl="0" marL="0" rtl="0" algn="l">
              <a:spcBef>
                <a:spcPts val="1600"/>
              </a:spcBef>
              <a:spcAft>
                <a:spcPts val="0"/>
              </a:spcAft>
              <a:buNone/>
            </a:pPr>
            <a:r>
              <a:rPr lang="en"/>
              <a:t>A binary variable Y = 0 means can’t work, Y= 1 means can work</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With Tank      Logics Flowchart</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8" name="Google Shape;118;p23"/>
          <p:cNvPicPr preferRelativeResize="0"/>
          <p:nvPr/>
        </p:nvPicPr>
        <p:blipFill>
          <a:blip r:embed="rId3">
            <a:alphaModFix/>
          </a:blip>
          <a:stretch>
            <a:fillRect/>
          </a:stretch>
        </p:blipFill>
        <p:spPr>
          <a:xfrm>
            <a:off x="1190450" y="1152474"/>
            <a:ext cx="6192394" cy="3694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With Tank Cont’d</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Follow the flowchart, we can get five end points each returns a new tank value T and </a:t>
            </a:r>
            <a:r>
              <a:rPr lang="en"/>
              <a:t>binary</a:t>
            </a:r>
            <a:r>
              <a:rPr lang="en"/>
              <a:t> value of Y to represent if the engine will make profit that day. Only three T values will be reflect:</a:t>
            </a:r>
            <a:endParaRPr/>
          </a:p>
          <a:p>
            <a:pPr indent="-342900" lvl="0" marL="457200" rtl="0" algn="l">
              <a:spcBef>
                <a:spcPts val="1600"/>
              </a:spcBef>
              <a:spcAft>
                <a:spcPts val="0"/>
              </a:spcAft>
              <a:buSzPts val="1800"/>
              <a:buAutoNum type="arabicPeriod"/>
            </a:pPr>
            <a:r>
              <a:rPr lang="en"/>
              <a:t>T1 when X&gt;A, can work</a:t>
            </a:r>
            <a:endParaRPr/>
          </a:p>
          <a:p>
            <a:pPr indent="-342900" lvl="0" marL="457200" rtl="0" algn="l">
              <a:spcBef>
                <a:spcPts val="0"/>
              </a:spcBef>
              <a:spcAft>
                <a:spcPts val="0"/>
              </a:spcAft>
              <a:buSzPts val="1800"/>
              <a:buAutoNum type="arabicPeriod"/>
            </a:pPr>
            <a:r>
              <a:rPr lang="en"/>
              <a:t>T2 when X+T&gt;A, can work</a:t>
            </a:r>
            <a:endParaRPr/>
          </a:p>
          <a:p>
            <a:pPr indent="-342900" lvl="0" marL="457200" rtl="0" algn="l">
              <a:spcBef>
                <a:spcPts val="0"/>
              </a:spcBef>
              <a:spcAft>
                <a:spcPts val="0"/>
              </a:spcAft>
              <a:buSzPts val="1800"/>
              <a:buAutoNum type="arabicPeriod"/>
            </a:pPr>
            <a:r>
              <a:rPr lang="en"/>
              <a:t>T3 when X+T&lt;A, can’t work</a:t>
            </a:r>
            <a:endParaRPr/>
          </a:p>
          <a:p>
            <a:pPr indent="0" lvl="0" marL="0" rtl="0" algn="l">
              <a:spcBef>
                <a:spcPts val="1600"/>
              </a:spcBef>
              <a:spcAft>
                <a:spcPts val="1600"/>
              </a:spcAft>
              <a:buNone/>
            </a:pPr>
            <a:r>
              <a:rPr lang="en"/>
              <a:t>However in excel, we are doing it a bit differently. We added a boolean value (0 for no and 1 for yes) for if X&gt;A which stores in column D, T1 stores in column F, another boolean for if X&lt;A in column G. T2 stores in column I and T3 stores in column K. Introduce a new T4 in column L when X+T&gt;A, returns T2, Otherwise returns T3.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With Tank Cont’d</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X can only be larger than or smaller than A, the sum of value in column D and G will be 1. Therefore the new tank value will be value in D * T1+ value in G * T4. For example, the tank value at the start of day 2 is D1*F1+G1*L1.</a:t>
            </a:r>
            <a:endParaRPr/>
          </a:p>
          <a:p>
            <a:pPr indent="0" lvl="0" marL="0" rtl="0" algn="l">
              <a:spcBef>
                <a:spcPts val="1600"/>
              </a:spcBef>
              <a:spcAft>
                <a:spcPts val="0"/>
              </a:spcAft>
              <a:buNone/>
            </a:pPr>
            <a:r>
              <a:rPr lang="en"/>
              <a:t>To determine if the engine will work, add a new column N. The formula will be D1+if(I1&gt;0,1,0). Since when D1 is 1, I1 must be 0 and the system is working; when D1 is 0, I1 can &gt; 0 (working) or 0 (not working). Count the total number of the boolean value stores in N and divided by 3650, getting the following new rate:</a:t>
            </a:r>
            <a:endParaRPr/>
          </a:p>
          <a:p>
            <a:pPr indent="0" lvl="0" marL="0" rtl="0" algn="l">
              <a:spcBef>
                <a:spcPts val="1600"/>
              </a:spcBef>
              <a:spcAft>
                <a:spcPts val="1600"/>
              </a:spcAft>
              <a:buNone/>
            </a:pPr>
            <a:r>
              <a:t/>
            </a:r>
            <a:endParaRPr/>
          </a:p>
        </p:txBody>
      </p:sp>
      <p:graphicFrame>
        <p:nvGraphicFramePr>
          <p:cNvPr id="131" name="Google Shape;131;p25"/>
          <p:cNvGraphicFramePr/>
          <p:nvPr/>
        </p:nvGraphicFramePr>
        <p:xfrm>
          <a:off x="794850" y="3827225"/>
          <a:ext cx="3000000" cy="3000000"/>
        </p:xfrm>
        <a:graphic>
          <a:graphicData uri="http://schemas.openxmlformats.org/drawingml/2006/table">
            <a:tbl>
              <a:tblPr>
                <a:noFill/>
                <a:tableStyleId>{959402C4-0B1F-4AE7-B114-CD97BC3CE87B}</a:tableStyleId>
              </a:tblPr>
              <a:tblGrid>
                <a:gridCol w="2413000"/>
                <a:gridCol w="2413000"/>
                <a:gridCol w="2413000"/>
              </a:tblGrid>
              <a:tr h="100000">
                <a:tc>
                  <a:txBody>
                    <a:bodyPr>
                      <a:noAutofit/>
                    </a:bodyPr>
                    <a:lstStyle/>
                    <a:p>
                      <a:pPr indent="0" lvl="0" marL="0" rtl="0" algn="l">
                        <a:spcBef>
                          <a:spcPts val="0"/>
                        </a:spcBef>
                        <a:spcAft>
                          <a:spcPts val="0"/>
                        </a:spcAft>
                        <a:buNone/>
                      </a:pPr>
                      <a:r>
                        <a:rPr lang="en">
                          <a:solidFill>
                            <a:srgbClr val="D9D9D9"/>
                          </a:solidFill>
                        </a:rPr>
                        <a:t>J312</a:t>
                      </a:r>
                      <a:endParaRPr>
                        <a:solidFill>
                          <a:srgbClr val="D9D9D9"/>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D9D9D9"/>
                          </a:solidFill>
                        </a:rPr>
                        <a:t>J320</a:t>
                      </a:r>
                      <a:endParaRPr>
                        <a:solidFill>
                          <a:srgbClr val="D9D9D9"/>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D9D9D9"/>
                          </a:solidFill>
                        </a:rPr>
                        <a:t>J420</a:t>
                      </a:r>
                      <a:endParaRPr>
                        <a:solidFill>
                          <a:srgbClr val="D9D9D9"/>
                        </a:solidFill>
                      </a:endParaRPr>
                    </a:p>
                  </a:txBody>
                  <a:tcPr marT="91425" marB="91425" marR="91425" marL="91425"/>
                </a:tc>
              </a:tr>
              <a:tr h="381000">
                <a:tc>
                  <a:txBody>
                    <a:bodyPr>
                      <a:noAutofit/>
                    </a:bodyPr>
                    <a:lstStyle/>
                    <a:p>
                      <a:pPr indent="0" lvl="0" marL="0" rtl="0" algn="l">
                        <a:spcBef>
                          <a:spcPts val="0"/>
                        </a:spcBef>
                        <a:spcAft>
                          <a:spcPts val="0"/>
                        </a:spcAft>
                        <a:buNone/>
                      </a:pPr>
                      <a:r>
                        <a:rPr lang="en">
                          <a:solidFill>
                            <a:srgbClr val="D9D9D9"/>
                          </a:solidFill>
                        </a:rPr>
                        <a:t>0.802</a:t>
                      </a:r>
                      <a:endParaRPr>
                        <a:solidFill>
                          <a:srgbClr val="D9D9D9"/>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D9D9D9"/>
                          </a:solidFill>
                        </a:rPr>
                        <a:t>0.724</a:t>
                      </a:r>
                      <a:endParaRPr>
                        <a:solidFill>
                          <a:srgbClr val="D9D9D9"/>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D9D9D9"/>
                          </a:solidFill>
                        </a:rPr>
                        <a:t>0.519</a:t>
                      </a:r>
                      <a:endParaRPr>
                        <a:solidFill>
                          <a:srgbClr val="D9D9D9"/>
                        </a:solidFill>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With Tank Cont’d</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the rate is floating since our data is generated from random numbers, but the value will change much. Therefore, we know that J312 and J320 is qualified with a maximum tank </a:t>
            </a:r>
            <a:r>
              <a:rPr lang="en"/>
              <a:t>volume</a:t>
            </a:r>
            <a:r>
              <a:rPr lang="en"/>
              <a:t> of 1855. </a:t>
            </a:r>
            <a:endParaRPr/>
          </a:p>
          <a:p>
            <a:pPr indent="0" lvl="0" marL="0" rtl="0" algn="l">
              <a:spcBef>
                <a:spcPts val="1600"/>
              </a:spcBef>
              <a:spcAft>
                <a:spcPts val="1600"/>
              </a:spcAft>
              <a:buNone/>
            </a:pPr>
            <a:r>
              <a:rPr lang="en"/>
              <a:t>We only need to calculate the profit of Situation 3 and 4 in this case.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With Tank    Profit Calculation</a:t>
            </a:r>
            <a:endParaRPr/>
          </a:p>
        </p:txBody>
      </p:sp>
      <p:sp>
        <p:nvSpPr>
          <p:cNvPr id="143" name="Google Shape;143;p27"/>
          <p:cNvSpPr txBox="1"/>
          <p:nvPr>
            <p:ph idx="1" type="body"/>
          </p:nvPr>
        </p:nvSpPr>
        <p:spPr>
          <a:xfrm>
            <a:off x="2171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profit calculation process is same as the no tank </a:t>
            </a:r>
            <a:r>
              <a:rPr lang="en"/>
              <a:t>scenario:</a:t>
            </a:r>
            <a:endParaRPr/>
          </a:p>
          <a:p>
            <a:pPr indent="-342900" lvl="0" marL="457200" rtl="0" algn="l">
              <a:spcBef>
                <a:spcPts val="1600"/>
              </a:spcBef>
              <a:spcAft>
                <a:spcPts val="0"/>
              </a:spcAft>
              <a:buSzPts val="1800"/>
              <a:buAutoNum type="arabicPeriod"/>
            </a:pPr>
            <a:r>
              <a:rPr lang="en"/>
              <a:t>Revenue for each day: (0.1985*2080/(2080+6680)+0.1336*6680/(2080+6680))*24*rated output</a:t>
            </a:r>
            <a:endParaRPr/>
          </a:p>
          <a:p>
            <a:pPr indent="-342900" lvl="0" marL="457200" rtl="0" algn="l">
              <a:spcBef>
                <a:spcPts val="0"/>
              </a:spcBef>
              <a:spcAft>
                <a:spcPts val="0"/>
              </a:spcAft>
              <a:buSzPts val="1800"/>
              <a:buAutoNum type="arabicPeriod"/>
            </a:pPr>
            <a:r>
              <a:rPr lang="en"/>
              <a:t>Revenue for each year: daily revenue*365*working proportion</a:t>
            </a:r>
            <a:endParaRPr/>
          </a:p>
          <a:p>
            <a:pPr indent="-342900" lvl="0" marL="457200" rtl="0" algn="l">
              <a:spcBef>
                <a:spcPts val="0"/>
              </a:spcBef>
              <a:spcAft>
                <a:spcPts val="0"/>
              </a:spcAft>
              <a:buSzPts val="1800"/>
              <a:buAutoNum type="arabicPeriod"/>
            </a:pPr>
            <a:r>
              <a:rPr lang="en"/>
              <a:t>Calculate cash flow and find net present value using build-in function “npv” in excel.</a:t>
            </a:r>
            <a:endParaRPr/>
          </a:p>
          <a:p>
            <a:pPr indent="0" lvl="0" marL="0" rtl="0" algn="l">
              <a:spcBef>
                <a:spcPts val="1600"/>
              </a:spcBef>
              <a:spcAft>
                <a:spcPts val="0"/>
              </a:spcAft>
              <a:buNone/>
            </a:pPr>
            <a:r>
              <a:rPr lang="en"/>
              <a:t>The results are as follows:</a:t>
            </a:r>
            <a:endParaRPr/>
          </a:p>
          <a:p>
            <a:pPr indent="0" lvl="0" marL="0" rtl="0" algn="l">
              <a:spcBef>
                <a:spcPts val="1600"/>
              </a:spcBef>
              <a:spcAft>
                <a:spcPts val="1600"/>
              </a:spcAft>
              <a:buNone/>
            </a:pPr>
            <a:r>
              <a:t/>
            </a:r>
            <a:endParaRPr/>
          </a:p>
        </p:txBody>
      </p:sp>
      <p:graphicFrame>
        <p:nvGraphicFramePr>
          <p:cNvPr id="144" name="Google Shape;144;p27"/>
          <p:cNvGraphicFramePr/>
          <p:nvPr/>
        </p:nvGraphicFramePr>
        <p:xfrm>
          <a:off x="1859025" y="3866650"/>
          <a:ext cx="3000000" cy="3000000"/>
        </p:xfrm>
        <a:graphic>
          <a:graphicData uri="http://schemas.openxmlformats.org/drawingml/2006/table">
            <a:tbl>
              <a:tblPr>
                <a:noFill/>
                <a:tableStyleId>{959402C4-0B1F-4AE7-B114-CD97BC3CE87B}</a:tableStyleId>
              </a:tblPr>
              <a:tblGrid>
                <a:gridCol w="2413000"/>
                <a:gridCol w="2413000"/>
              </a:tblGrid>
              <a:tr h="100000">
                <a:tc>
                  <a:txBody>
                    <a:bodyPr>
                      <a:noAutofit/>
                    </a:bodyPr>
                    <a:lstStyle/>
                    <a:p>
                      <a:pPr indent="0" lvl="0" marL="0" rtl="0" algn="l">
                        <a:spcBef>
                          <a:spcPts val="0"/>
                        </a:spcBef>
                        <a:spcAft>
                          <a:spcPts val="0"/>
                        </a:spcAft>
                        <a:buNone/>
                      </a:pPr>
                      <a:r>
                        <a:rPr lang="en">
                          <a:solidFill>
                            <a:srgbClr val="D9D9D9"/>
                          </a:solidFill>
                        </a:rPr>
                        <a:t>J316</a:t>
                      </a:r>
                      <a:endParaRPr>
                        <a:solidFill>
                          <a:srgbClr val="D9D9D9"/>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D9D9D9"/>
                          </a:solidFill>
                        </a:rPr>
                        <a:t>J320</a:t>
                      </a:r>
                      <a:endParaRPr>
                        <a:solidFill>
                          <a:srgbClr val="D9D9D9"/>
                        </a:solidFill>
                      </a:endParaRPr>
                    </a:p>
                  </a:txBody>
                  <a:tcPr marT="91425" marB="91425" marR="91425" marL="91425"/>
                </a:tc>
              </a:tr>
              <a:tr h="381000">
                <a:tc>
                  <a:txBody>
                    <a:bodyPr>
                      <a:noAutofit/>
                    </a:bodyPr>
                    <a:lstStyle/>
                    <a:p>
                      <a:pPr indent="0" lvl="0" marL="0" rtl="0" algn="l">
                        <a:spcBef>
                          <a:spcPts val="0"/>
                        </a:spcBef>
                        <a:spcAft>
                          <a:spcPts val="0"/>
                        </a:spcAft>
                        <a:buNone/>
                      </a:pPr>
                      <a:r>
                        <a:rPr lang="en">
                          <a:solidFill>
                            <a:srgbClr val="D9D9D9"/>
                          </a:solidFill>
                        </a:rPr>
                        <a:t>$5137926</a:t>
                      </a:r>
                      <a:endParaRPr>
                        <a:solidFill>
                          <a:srgbClr val="D9D9D9"/>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D9D9D9"/>
                          </a:solidFill>
                        </a:rPr>
                        <a:t>$5300242</a:t>
                      </a:r>
                      <a:endParaRPr>
                        <a:solidFill>
                          <a:srgbClr val="D9D9D9"/>
                        </a:solidFill>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Sensitivity analysis: volume  of the tank changes</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found out that the tank can significantly increase the work rate to gain more profit, so we want to </a:t>
            </a:r>
            <a:r>
              <a:rPr lang="en"/>
              <a:t>analyze</a:t>
            </a:r>
            <a:r>
              <a:rPr lang="en"/>
              <a:t> the effect of tank volume change. Here we change the volume to 2500 and change its cost to 70000.</a:t>
            </a:r>
            <a:endParaRPr/>
          </a:p>
          <a:p>
            <a:pPr indent="0" lvl="0" marL="0" rtl="0" algn="l">
              <a:spcBef>
                <a:spcPts val="1600"/>
              </a:spcBef>
              <a:spcAft>
                <a:spcPts val="1600"/>
              </a:spcAft>
              <a:buNone/>
            </a:pPr>
            <a:r>
              <a:t/>
            </a:r>
            <a:endParaRPr/>
          </a:p>
        </p:txBody>
      </p:sp>
      <p:graphicFrame>
        <p:nvGraphicFramePr>
          <p:cNvPr id="151" name="Google Shape;151;p28"/>
          <p:cNvGraphicFramePr/>
          <p:nvPr/>
        </p:nvGraphicFramePr>
        <p:xfrm>
          <a:off x="816525" y="2142800"/>
          <a:ext cx="3000000" cy="3000000"/>
        </p:xfrm>
        <a:graphic>
          <a:graphicData uri="http://schemas.openxmlformats.org/drawingml/2006/table">
            <a:tbl>
              <a:tblPr>
                <a:noFill/>
                <a:tableStyleId>{959402C4-0B1F-4AE7-B114-CD97BC3CE87B}</a:tableStyleId>
              </a:tblPr>
              <a:tblGrid>
                <a:gridCol w="2413000"/>
                <a:gridCol w="2413000"/>
                <a:gridCol w="2413000"/>
              </a:tblGrid>
              <a:tr h="381000">
                <a:tc>
                  <a:txBody>
                    <a:bodyPr>
                      <a:noAutofit/>
                    </a:bodyPr>
                    <a:lstStyle/>
                    <a:p>
                      <a:pPr indent="0" lvl="0" marL="0" rtl="0" algn="l">
                        <a:spcBef>
                          <a:spcPts val="0"/>
                        </a:spcBef>
                        <a:spcAft>
                          <a:spcPts val="0"/>
                        </a:spcAft>
                        <a:buNone/>
                      </a:pPr>
                      <a:r>
                        <a:t/>
                      </a:r>
                      <a:endParaRPr>
                        <a:solidFill>
                          <a:srgbClr val="CCCCCC"/>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CCCCCC"/>
                          </a:solidFill>
                        </a:rPr>
                        <a:t>Work rate </a:t>
                      </a:r>
                      <a:endParaRPr>
                        <a:solidFill>
                          <a:srgbClr val="CCCCCC"/>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CCCCCC"/>
                          </a:solidFill>
                        </a:rPr>
                        <a:t>profit</a:t>
                      </a:r>
                      <a:endParaRPr>
                        <a:solidFill>
                          <a:srgbClr val="CCCCCC"/>
                        </a:solidFill>
                      </a:endParaRPr>
                    </a:p>
                  </a:txBody>
                  <a:tcPr marT="91425" marB="91425" marR="91425" marL="91425"/>
                </a:tc>
              </a:tr>
              <a:tr h="381000">
                <a:tc>
                  <a:txBody>
                    <a:bodyPr>
                      <a:noAutofit/>
                    </a:bodyPr>
                    <a:lstStyle/>
                    <a:p>
                      <a:pPr indent="0" lvl="0" marL="0" rtl="0" algn="l">
                        <a:spcBef>
                          <a:spcPts val="0"/>
                        </a:spcBef>
                        <a:spcAft>
                          <a:spcPts val="0"/>
                        </a:spcAft>
                        <a:buNone/>
                      </a:pPr>
                      <a:r>
                        <a:rPr lang="en">
                          <a:solidFill>
                            <a:srgbClr val="CCCCCC"/>
                          </a:solidFill>
                        </a:rPr>
                        <a:t>J316  1855</a:t>
                      </a:r>
                      <a:endParaRPr>
                        <a:solidFill>
                          <a:srgbClr val="CCCCCC"/>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CCCCCC"/>
                          </a:solidFill>
                        </a:rPr>
                        <a:t>0.82</a:t>
                      </a:r>
                      <a:endParaRPr>
                        <a:solidFill>
                          <a:srgbClr val="CCCCCC"/>
                        </a:solidFill>
                      </a:endParaRPr>
                    </a:p>
                  </a:txBody>
                  <a:tcPr marT="91425" marB="91425" marR="91425" marL="91425"/>
                </a:tc>
                <a:tc>
                  <a:txBody>
                    <a:bodyPr>
                      <a:noAutofit/>
                    </a:bodyPr>
                    <a:lstStyle/>
                    <a:p>
                      <a:pPr indent="0" lvl="0" marL="0" rtl="0" algn="r">
                        <a:lnSpc>
                          <a:spcPct val="115000"/>
                        </a:lnSpc>
                        <a:spcBef>
                          <a:spcPts val="0"/>
                        </a:spcBef>
                        <a:spcAft>
                          <a:spcPts val="0"/>
                        </a:spcAft>
                        <a:buNone/>
                      </a:pPr>
                      <a:r>
                        <a:rPr lang="en" sz="1100">
                          <a:solidFill>
                            <a:srgbClr val="CCCCCC"/>
                          </a:solidFill>
                          <a:latin typeface="Calibri"/>
                          <a:ea typeface="Calibri"/>
                          <a:cs typeface="Calibri"/>
                          <a:sym typeface="Calibri"/>
                        </a:rPr>
                        <a:t>$5,137,926.73</a:t>
                      </a:r>
                      <a:endParaRPr sz="1100">
                        <a:solidFill>
                          <a:srgbClr val="CCCCCC"/>
                        </a:solidFill>
                        <a:latin typeface="Calibri"/>
                        <a:ea typeface="Calibri"/>
                        <a:cs typeface="Calibri"/>
                        <a:sym typeface="Calibri"/>
                      </a:endParaRPr>
                    </a:p>
                  </a:txBody>
                  <a:tcPr marT="91425" marB="91425" marR="91425" marL="91425"/>
                </a:tc>
              </a:tr>
              <a:tr h="381000">
                <a:tc>
                  <a:txBody>
                    <a:bodyPr>
                      <a:noAutofit/>
                    </a:bodyPr>
                    <a:lstStyle/>
                    <a:p>
                      <a:pPr indent="0" lvl="0" marL="0" rtl="0" algn="l">
                        <a:spcBef>
                          <a:spcPts val="0"/>
                        </a:spcBef>
                        <a:spcAft>
                          <a:spcPts val="0"/>
                        </a:spcAft>
                        <a:buNone/>
                      </a:pPr>
                      <a:r>
                        <a:rPr lang="en">
                          <a:solidFill>
                            <a:srgbClr val="CCCCCC"/>
                          </a:solidFill>
                        </a:rPr>
                        <a:t>J320 1855</a:t>
                      </a:r>
                      <a:endParaRPr>
                        <a:solidFill>
                          <a:srgbClr val="CCCCCC"/>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CCCCCC"/>
                          </a:solidFill>
                        </a:rPr>
                        <a:t>0.73</a:t>
                      </a:r>
                      <a:endParaRPr>
                        <a:solidFill>
                          <a:srgbClr val="CCCCCC"/>
                        </a:solidFill>
                      </a:endParaRPr>
                    </a:p>
                  </a:txBody>
                  <a:tcPr marT="91425" marB="91425" marR="91425" marL="91425"/>
                </a:tc>
                <a:tc>
                  <a:txBody>
                    <a:bodyPr>
                      <a:noAutofit/>
                    </a:bodyPr>
                    <a:lstStyle/>
                    <a:p>
                      <a:pPr indent="0" lvl="0" marL="0" rtl="0" algn="r">
                        <a:lnSpc>
                          <a:spcPct val="115000"/>
                        </a:lnSpc>
                        <a:spcBef>
                          <a:spcPts val="0"/>
                        </a:spcBef>
                        <a:spcAft>
                          <a:spcPts val="0"/>
                        </a:spcAft>
                        <a:buNone/>
                      </a:pPr>
                      <a:r>
                        <a:rPr lang="en" sz="1100">
                          <a:solidFill>
                            <a:srgbClr val="CCCCCC"/>
                          </a:solidFill>
                          <a:latin typeface="Calibri"/>
                          <a:ea typeface="Calibri"/>
                          <a:cs typeface="Calibri"/>
                          <a:sym typeface="Calibri"/>
                        </a:rPr>
                        <a:t>$5,352,100.70</a:t>
                      </a:r>
                      <a:endParaRPr sz="1100">
                        <a:solidFill>
                          <a:srgbClr val="CCCCCC"/>
                        </a:solidFill>
                        <a:latin typeface="Calibri"/>
                        <a:ea typeface="Calibri"/>
                        <a:cs typeface="Calibri"/>
                        <a:sym typeface="Calibri"/>
                      </a:endParaRPr>
                    </a:p>
                  </a:txBody>
                  <a:tcPr marT="91425" marB="91425" marR="91425" marL="91425"/>
                </a:tc>
              </a:tr>
              <a:tr h="381000">
                <a:tc>
                  <a:txBody>
                    <a:bodyPr>
                      <a:noAutofit/>
                    </a:bodyPr>
                    <a:lstStyle/>
                    <a:p>
                      <a:pPr indent="0" lvl="0" marL="0" rtl="0" algn="l">
                        <a:spcBef>
                          <a:spcPts val="0"/>
                        </a:spcBef>
                        <a:spcAft>
                          <a:spcPts val="0"/>
                        </a:spcAft>
                        <a:buNone/>
                      </a:pPr>
                      <a:r>
                        <a:rPr lang="en">
                          <a:solidFill>
                            <a:srgbClr val="CCCCCC"/>
                          </a:solidFill>
                        </a:rPr>
                        <a:t>J420 1855</a:t>
                      </a:r>
                      <a:endParaRPr>
                        <a:solidFill>
                          <a:srgbClr val="CCCCCC"/>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CCCCCC"/>
                          </a:solidFill>
                        </a:rPr>
                        <a:t>0.52</a:t>
                      </a:r>
                      <a:endParaRPr>
                        <a:solidFill>
                          <a:srgbClr val="CCCCCC"/>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CCCCCC"/>
                          </a:solidFill>
                        </a:rPr>
                        <a:t>-</a:t>
                      </a:r>
                      <a:endParaRPr>
                        <a:solidFill>
                          <a:srgbClr val="CCCCCC"/>
                        </a:solidFill>
                      </a:endParaRPr>
                    </a:p>
                  </a:txBody>
                  <a:tcPr marT="91425" marB="91425" marR="91425" marL="91425"/>
                </a:tc>
              </a:tr>
              <a:tr h="381000">
                <a:tc>
                  <a:txBody>
                    <a:bodyPr>
                      <a:noAutofit/>
                    </a:bodyPr>
                    <a:lstStyle/>
                    <a:p>
                      <a:pPr indent="0" lvl="0" marL="0" rtl="0" algn="l">
                        <a:spcBef>
                          <a:spcPts val="0"/>
                        </a:spcBef>
                        <a:spcAft>
                          <a:spcPts val="0"/>
                        </a:spcAft>
                        <a:buNone/>
                      </a:pPr>
                      <a:r>
                        <a:rPr lang="en">
                          <a:solidFill>
                            <a:srgbClr val="CCCCCC"/>
                          </a:solidFill>
                        </a:rPr>
                        <a:t>J316  2500</a:t>
                      </a:r>
                      <a:endParaRPr>
                        <a:solidFill>
                          <a:srgbClr val="CCCCCC"/>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CCCCCC"/>
                          </a:solidFill>
                        </a:rPr>
                        <a:t>0.84</a:t>
                      </a:r>
                      <a:endParaRPr>
                        <a:solidFill>
                          <a:srgbClr val="CCCCCC"/>
                        </a:solidFill>
                      </a:endParaRPr>
                    </a:p>
                  </a:txBody>
                  <a:tcPr marT="91425" marB="91425" marR="91425" marL="91425"/>
                </a:tc>
                <a:tc>
                  <a:txBody>
                    <a:bodyPr>
                      <a:noAutofit/>
                    </a:bodyPr>
                    <a:lstStyle/>
                    <a:p>
                      <a:pPr indent="0" lvl="0" marL="0" rtl="0" algn="r">
                        <a:lnSpc>
                          <a:spcPct val="115000"/>
                        </a:lnSpc>
                        <a:spcBef>
                          <a:spcPts val="0"/>
                        </a:spcBef>
                        <a:spcAft>
                          <a:spcPts val="0"/>
                        </a:spcAft>
                        <a:buNone/>
                      </a:pPr>
                      <a:r>
                        <a:rPr lang="en" sz="1100">
                          <a:solidFill>
                            <a:srgbClr val="CCCCCC"/>
                          </a:solidFill>
                          <a:latin typeface="Calibri"/>
                          <a:ea typeface="Calibri"/>
                          <a:cs typeface="Calibri"/>
                          <a:sym typeface="Calibri"/>
                        </a:rPr>
                        <a:t>$5,334,821.25</a:t>
                      </a:r>
                      <a:endParaRPr sz="1100">
                        <a:solidFill>
                          <a:srgbClr val="CCCCCC"/>
                        </a:solidFill>
                        <a:latin typeface="Calibri"/>
                        <a:ea typeface="Calibri"/>
                        <a:cs typeface="Calibri"/>
                        <a:sym typeface="Calibri"/>
                      </a:endParaRPr>
                    </a:p>
                  </a:txBody>
                  <a:tcPr marT="91425" marB="91425" marR="91425" marL="91425"/>
                </a:tc>
              </a:tr>
              <a:tr h="381000">
                <a:tc>
                  <a:txBody>
                    <a:bodyPr>
                      <a:noAutofit/>
                    </a:bodyPr>
                    <a:lstStyle/>
                    <a:p>
                      <a:pPr indent="0" lvl="0" marL="0" rtl="0" algn="l">
                        <a:spcBef>
                          <a:spcPts val="0"/>
                        </a:spcBef>
                        <a:spcAft>
                          <a:spcPts val="0"/>
                        </a:spcAft>
                        <a:buNone/>
                      </a:pPr>
                      <a:r>
                        <a:rPr lang="en">
                          <a:solidFill>
                            <a:srgbClr val="CCCCCC"/>
                          </a:solidFill>
                        </a:rPr>
                        <a:t>J320 2500</a:t>
                      </a:r>
                      <a:endParaRPr>
                        <a:solidFill>
                          <a:srgbClr val="CCCCCC"/>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CCCCCC"/>
                          </a:solidFill>
                        </a:rPr>
                        <a:t>0.75</a:t>
                      </a:r>
                      <a:endParaRPr>
                        <a:solidFill>
                          <a:srgbClr val="CCCCCC"/>
                        </a:solidFill>
                      </a:endParaRPr>
                    </a:p>
                  </a:txBody>
                  <a:tcPr marT="91425" marB="91425" marR="91425" marL="91425"/>
                </a:tc>
                <a:tc>
                  <a:txBody>
                    <a:bodyPr>
                      <a:noAutofit/>
                    </a:bodyPr>
                    <a:lstStyle/>
                    <a:p>
                      <a:pPr indent="0" lvl="0" marL="0" rtl="0" algn="r">
                        <a:lnSpc>
                          <a:spcPct val="115000"/>
                        </a:lnSpc>
                        <a:spcBef>
                          <a:spcPts val="0"/>
                        </a:spcBef>
                        <a:spcAft>
                          <a:spcPts val="0"/>
                        </a:spcAft>
                        <a:buNone/>
                      </a:pPr>
                      <a:r>
                        <a:rPr lang="en" sz="1100">
                          <a:solidFill>
                            <a:srgbClr val="CCCCCC"/>
                          </a:solidFill>
                          <a:latin typeface="Calibri"/>
                          <a:ea typeface="Calibri"/>
                          <a:cs typeface="Calibri"/>
                          <a:sym typeface="Calibri"/>
                        </a:rPr>
                        <a:t>$5,508,945.24</a:t>
                      </a:r>
                      <a:endParaRPr sz="1100">
                        <a:solidFill>
                          <a:srgbClr val="CCCCCC"/>
                        </a:solidFill>
                        <a:latin typeface="Calibri"/>
                        <a:ea typeface="Calibri"/>
                        <a:cs typeface="Calibri"/>
                        <a:sym typeface="Calibri"/>
                      </a:endParaRPr>
                    </a:p>
                  </a:txBody>
                  <a:tcPr marT="91425" marB="91425" marR="91425" marL="91425"/>
                </a:tc>
              </a:tr>
              <a:tr h="381000">
                <a:tc>
                  <a:txBody>
                    <a:bodyPr>
                      <a:noAutofit/>
                    </a:bodyPr>
                    <a:lstStyle/>
                    <a:p>
                      <a:pPr indent="0" lvl="0" marL="0" rtl="0" algn="l">
                        <a:spcBef>
                          <a:spcPts val="0"/>
                        </a:spcBef>
                        <a:spcAft>
                          <a:spcPts val="0"/>
                        </a:spcAft>
                        <a:buNone/>
                      </a:pPr>
                      <a:r>
                        <a:rPr lang="en">
                          <a:solidFill>
                            <a:srgbClr val="CCCCCC"/>
                          </a:solidFill>
                        </a:rPr>
                        <a:t>J420 2500</a:t>
                      </a:r>
                      <a:endParaRPr>
                        <a:solidFill>
                          <a:srgbClr val="CCCCCC"/>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CCCCCC"/>
                          </a:solidFill>
                        </a:rPr>
                        <a:t>0.54</a:t>
                      </a:r>
                      <a:endParaRPr>
                        <a:solidFill>
                          <a:srgbClr val="CCCCCC"/>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CCCCCC"/>
                          </a:solidFill>
                        </a:rPr>
                        <a:t>-</a:t>
                      </a:r>
                      <a:endParaRPr>
                        <a:solidFill>
                          <a:srgbClr val="CCCCCC"/>
                        </a:solidFill>
                      </a:endParaRPr>
                    </a:p>
                  </a:txBody>
                  <a:tcPr marT="91425" marB="91425" marR="91425" marL="91425"/>
                </a:tc>
              </a:tr>
            </a:tbl>
          </a:graphicData>
        </a:graphic>
      </p:graphicFrame>
      <p:graphicFrame>
        <p:nvGraphicFramePr>
          <p:cNvPr id="152" name="Google Shape;152;p28"/>
          <p:cNvGraphicFramePr/>
          <p:nvPr/>
        </p:nvGraphicFramePr>
        <p:xfrm>
          <a:off x="152400" y="152400"/>
          <a:ext cx="3000000" cy="3000000"/>
        </p:xfrm>
        <a:graphic>
          <a:graphicData uri="http://schemas.openxmlformats.org/drawingml/2006/table">
            <a:tbl>
              <a:tblPr>
                <a:noFill/>
                <a:tableStyleId>{8325FB0D-E7BD-4F14-8E13-0B97689FDFC6}</a:tableStyleId>
              </a:tblPr>
              <a:tblGrid>
                <a:gridCol w="942975"/>
              </a:tblGrid>
              <a:tr h="190500">
                <a:tc>
                  <a:txBody>
                    <a:bodyPr>
                      <a:noAutofit/>
                    </a:bodyPr>
                    <a:lstStyle/>
                    <a:p>
                      <a:pPr indent="0" lvl="0" marL="0" rtl="0" algn="r">
                        <a:lnSpc>
                          <a:spcPct val="115000"/>
                        </a:lnSpc>
                        <a:spcBef>
                          <a:spcPts val="0"/>
                        </a:spcBef>
                        <a:spcAft>
                          <a:spcPts val="0"/>
                        </a:spcAft>
                        <a:buNone/>
                      </a:pPr>
                      <a:r>
                        <a:rPr lang="en" sz="1100">
                          <a:latin typeface="Calibri"/>
                          <a:ea typeface="Calibri"/>
                          <a:cs typeface="Calibri"/>
                          <a:sym typeface="Calibri"/>
                        </a:rPr>
                        <a:t>$5,352,100.70</a:t>
                      </a:r>
                      <a:endParaRPr sz="1100">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Sensitivity analysis: volume  of the tank changes</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table, we can see that increase the tank volume will bring much more profit even if the cost for tank is increased. However, to bring the work rate of J420 to 70%, the tank volume need to be at least 6000. We assumed the tank cost in this case is 200000 with volume of 6183 , then the total profit can achieve</a:t>
            </a:r>
            <a:r>
              <a:rPr lang="en">
                <a:solidFill>
                  <a:srgbClr val="D9D9D9"/>
                </a:solidFill>
              </a:rPr>
              <a:t> </a:t>
            </a:r>
            <a:r>
              <a:rPr lang="en">
                <a:solidFill>
                  <a:srgbClr val="D9D9D9"/>
                </a:solidFill>
                <a:latin typeface="Calibri"/>
                <a:ea typeface="Calibri"/>
                <a:cs typeface="Calibri"/>
                <a:sym typeface="Calibri"/>
              </a:rPr>
              <a:t>$8,281,498.30.</a:t>
            </a:r>
            <a:endParaRPr>
              <a:solidFill>
                <a:srgbClr val="D9D9D9"/>
              </a:solidFill>
              <a:latin typeface="Calibri"/>
              <a:ea typeface="Calibri"/>
              <a:cs typeface="Calibri"/>
              <a:sym typeface="Calibri"/>
            </a:endParaRPr>
          </a:p>
          <a:p>
            <a:pPr indent="0" lvl="0" marL="0" rtl="0" algn="l">
              <a:spcBef>
                <a:spcPts val="1600"/>
              </a:spcBef>
              <a:spcAft>
                <a:spcPts val="0"/>
              </a:spcAft>
              <a:buNone/>
            </a:pPr>
            <a:r>
              <a:rPr lang="en">
                <a:solidFill>
                  <a:srgbClr val="D9D9D9"/>
                </a:solidFill>
                <a:latin typeface="Calibri"/>
                <a:ea typeface="Calibri"/>
                <a:cs typeface="Calibri"/>
                <a:sym typeface="Calibri"/>
              </a:rPr>
              <a:t>So we can conclude that if tank with larger volume has huge potential to incline the total profit, so ordering a big enough tank for a higher volume machine can be a great plan for the company.</a:t>
            </a:r>
            <a:endParaRPr>
              <a:solidFill>
                <a:srgbClr val="D9D9D9"/>
              </a:solidFill>
              <a:latin typeface="Calibri"/>
              <a:ea typeface="Calibri"/>
              <a:cs typeface="Calibri"/>
              <a:sym typeface="Calibri"/>
            </a:endParaRPr>
          </a:p>
          <a:p>
            <a:pPr indent="0" lvl="0" marL="0" rtl="0" algn="l">
              <a:spcBef>
                <a:spcPts val="1600"/>
              </a:spcBef>
              <a:spcAft>
                <a:spcPts val="0"/>
              </a:spcAft>
              <a:buNone/>
            </a:pPr>
            <a:r>
              <a:t/>
            </a:r>
            <a:endParaRPr>
              <a:solidFill>
                <a:srgbClr val="D9D9D9"/>
              </a:solidFill>
              <a:latin typeface="Calibri"/>
              <a:ea typeface="Calibri"/>
              <a:cs typeface="Calibri"/>
              <a:sym typeface="Calibri"/>
            </a:endParaRPr>
          </a:p>
          <a:p>
            <a:pPr indent="0" lvl="0" marL="0" rtl="0" algn="l">
              <a:spcBef>
                <a:spcPts val="1600"/>
              </a:spcBef>
              <a:spcAft>
                <a:spcPts val="0"/>
              </a:spcAft>
              <a:buNone/>
            </a:pPr>
            <a:r>
              <a:t/>
            </a:r>
            <a:endParaRPr sz="1100">
              <a:solidFill>
                <a:srgbClr val="D9D9D9"/>
              </a:solidFill>
              <a:latin typeface="Calibri"/>
              <a:ea typeface="Calibri"/>
              <a:cs typeface="Calibri"/>
              <a:sym typeface="Calibri"/>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given 6 </a:t>
            </a:r>
            <a:r>
              <a:rPr lang="en"/>
              <a:t>scenarios</a:t>
            </a:r>
            <a:r>
              <a:rPr lang="en"/>
              <a:t>, J320 with tank has the highest net present profit while meeting the working rate requirement, so we </a:t>
            </a:r>
            <a:r>
              <a:rPr lang="en"/>
              <a:t>recommend</a:t>
            </a:r>
            <a:r>
              <a:rPr lang="en"/>
              <a:t> the company to choose this option. </a:t>
            </a:r>
            <a:endParaRPr/>
          </a:p>
          <a:p>
            <a:pPr indent="0" lvl="0" marL="0" rtl="0" algn="l">
              <a:spcBef>
                <a:spcPts val="1600"/>
              </a:spcBef>
              <a:spcAft>
                <a:spcPts val="0"/>
              </a:spcAft>
              <a:buNone/>
            </a:pPr>
            <a:r>
              <a:rPr lang="en"/>
              <a:t>The gas flow of J420 is too high that a tank with volume larger than 6000 is required to meet the minimum working rate of 70%.If the requirement is </a:t>
            </a:r>
            <a:r>
              <a:rPr lang="en"/>
              <a:t>achieved</a:t>
            </a:r>
            <a:r>
              <a:rPr lang="en"/>
              <a:t>, J420 can produce much greater profit than other options.However, having a tank has such large volume is impossible, therefore choosing the J320 with a tank with </a:t>
            </a:r>
            <a:r>
              <a:rPr lang="en"/>
              <a:t>reasonably</a:t>
            </a:r>
            <a:r>
              <a:rPr lang="en"/>
              <a:t> higher volume is always recommended.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Oakville hydro is a company makes profit from selling electricity</a:t>
            </a:r>
            <a:endParaRPr/>
          </a:p>
          <a:p>
            <a:pPr indent="-342900" lvl="0" marL="457200" rtl="0" algn="l">
              <a:spcBef>
                <a:spcPts val="0"/>
              </a:spcBef>
              <a:spcAft>
                <a:spcPts val="0"/>
              </a:spcAft>
              <a:buSzPts val="1800"/>
              <a:buChar char="●"/>
            </a:pPr>
            <a:r>
              <a:rPr lang="en"/>
              <a:t>There are 3 types of engine they can choose, each with a different rate and cost </a:t>
            </a:r>
            <a:endParaRPr/>
          </a:p>
          <a:p>
            <a:pPr indent="-342900" lvl="0" marL="457200" rtl="0" algn="l">
              <a:spcBef>
                <a:spcPts val="0"/>
              </a:spcBef>
              <a:spcAft>
                <a:spcPts val="0"/>
              </a:spcAft>
              <a:buSzPts val="1800"/>
              <a:buChar char="●"/>
            </a:pPr>
            <a:r>
              <a:rPr lang="en"/>
              <a:t>En engine can only work when daily gas intake excess the minimum requirement and the annual working rate must be exceed 70%</a:t>
            </a:r>
            <a:endParaRPr/>
          </a:p>
          <a:p>
            <a:pPr indent="-342900" lvl="0" marL="457200" rtl="0" algn="l">
              <a:spcBef>
                <a:spcPts val="0"/>
              </a:spcBef>
              <a:spcAft>
                <a:spcPts val="0"/>
              </a:spcAft>
              <a:buSzPts val="1800"/>
              <a:buChar char="●"/>
            </a:pPr>
            <a:r>
              <a:rPr lang="en"/>
              <a:t>A tank is offered to provide more daily intake gas by collecting previous excess gas at an initial cost of 50000</a:t>
            </a:r>
            <a:endParaRPr/>
          </a:p>
          <a:p>
            <a:pPr indent="-342900" lvl="0" marL="457200" rtl="0" algn="l">
              <a:spcBef>
                <a:spcPts val="0"/>
              </a:spcBef>
              <a:spcAft>
                <a:spcPts val="0"/>
              </a:spcAft>
              <a:buSzPts val="1800"/>
              <a:buChar char="●"/>
            </a:pPr>
            <a:r>
              <a:rPr lang="en"/>
              <a:t>The project is trying to maximize the profit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Due to our data simulation model’s limitation. A few value is negative which would not happen in real life. We assumed those negative values to be zero for the ease of calculation.</a:t>
            </a:r>
            <a:endParaRPr/>
          </a:p>
          <a:p>
            <a:pPr indent="-342900" lvl="0" marL="457200" rtl="0" algn="l">
              <a:spcBef>
                <a:spcPts val="1600"/>
              </a:spcBef>
              <a:spcAft>
                <a:spcPts val="0"/>
              </a:spcAft>
              <a:buSzPts val="1800"/>
              <a:buChar char="●"/>
            </a:pPr>
            <a:r>
              <a:rPr lang="en"/>
              <a:t>Assumed the annual revenue remains the same in the 20 year period</a:t>
            </a:r>
            <a:endParaRPr/>
          </a:p>
          <a:p>
            <a:pPr indent="-342900" lvl="0" marL="457200" rtl="0" algn="l">
              <a:spcBef>
                <a:spcPts val="1600"/>
              </a:spcBef>
              <a:spcAft>
                <a:spcPts val="0"/>
              </a:spcAft>
              <a:buSzPts val="1800"/>
              <a:buChar char="●"/>
            </a:pPr>
            <a:r>
              <a:rPr lang="en"/>
              <a:t>Interest rate used in present value calculation is 9%</a:t>
            </a:r>
            <a:endParaRPr/>
          </a:p>
          <a:p>
            <a:pPr indent="-342900" lvl="0" marL="457200" rtl="0" algn="l">
              <a:spcBef>
                <a:spcPts val="1600"/>
              </a:spcBef>
              <a:spcAft>
                <a:spcPts val="0"/>
              </a:spcAft>
              <a:buSzPts val="1800"/>
              <a:buChar char="●"/>
            </a:pPr>
            <a:r>
              <a:rPr lang="en"/>
              <a:t>Assumed the daily gas intake data is normally distributed with mean of 13279 and standard deviation of 7070.</a:t>
            </a:r>
            <a:endParaRPr/>
          </a:p>
          <a:p>
            <a:pPr indent="-342900" lvl="0" marL="457200" rtl="0" algn="l">
              <a:spcBef>
                <a:spcPts val="1600"/>
              </a:spcBef>
              <a:spcAft>
                <a:spcPts val="0"/>
              </a:spcAft>
              <a:buSzPts val="1800"/>
              <a:buChar char="●"/>
            </a:pPr>
            <a:r>
              <a:rPr lang="en"/>
              <a:t>Assumed the yearly peak hour and off peak hour has a rate of 2080:6680</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Development</a:t>
            </a:r>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Six </a:t>
            </a:r>
            <a:r>
              <a:rPr lang="en"/>
              <a:t>Situations:</a:t>
            </a:r>
            <a:endParaRPr/>
          </a:p>
          <a:p>
            <a:pPr indent="-342900" lvl="0" marL="457200" rtl="0" algn="l">
              <a:spcBef>
                <a:spcPts val="1600"/>
              </a:spcBef>
              <a:spcAft>
                <a:spcPts val="0"/>
              </a:spcAft>
              <a:buSzPts val="1800"/>
              <a:buAutoNum type="arabicPeriod"/>
            </a:pPr>
            <a:r>
              <a:rPr lang="en"/>
              <a:t>J312 no tank</a:t>
            </a:r>
            <a:endParaRPr/>
          </a:p>
          <a:p>
            <a:pPr indent="-342900" lvl="0" marL="457200" rtl="0" algn="l">
              <a:spcBef>
                <a:spcPts val="0"/>
              </a:spcBef>
              <a:spcAft>
                <a:spcPts val="0"/>
              </a:spcAft>
              <a:buSzPts val="1800"/>
              <a:buAutoNum type="arabicPeriod"/>
            </a:pPr>
            <a:r>
              <a:rPr lang="en"/>
              <a:t>J320 no tank</a:t>
            </a:r>
            <a:endParaRPr/>
          </a:p>
          <a:p>
            <a:pPr indent="-342900" lvl="0" marL="457200" rtl="0" algn="l">
              <a:spcBef>
                <a:spcPts val="0"/>
              </a:spcBef>
              <a:spcAft>
                <a:spcPts val="0"/>
              </a:spcAft>
              <a:buSzPts val="1800"/>
              <a:buAutoNum type="arabicPeriod"/>
            </a:pPr>
            <a:r>
              <a:rPr lang="en"/>
              <a:t>J420 no tank</a:t>
            </a:r>
            <a:endParaRPr/>
          </a:p>
          <a:p>
            <a:pPr indent="-342900" lvl="0" marL="457200" rtl="0" algn="l">
              <a:spcBef>
                <a:spcPts val="0"/>
              </a:spcBef>
              <a:spcAft>
                <a:spcPts val="0"/>
              </a:spcAft>
              <a:buSzPts val="1800"/>
              <a:buAutoNum type="arabicPeriod"/>
            </a:pPr>
            <a:r>
              <a:rPr lang="en"/>
              <a:t>J312 with tank</a:t>
            </a:r>
            <a:endParaRPr/>
          </a:p>
          <a:p>
            <a:pPr indent="-342900" lvl="0" marL="457200" rtl="0" algn="l">
              <a:spcBef>
                <a:spcPts val="0"/>
              </a:spcBef>
              <a:spcAft>
                <a:spcPts val="0"/>
              </a:spcAft>
              <a:buSzPts val="1800"/>
              <a:buAutoNum type="arabicPeriod"/>
            </a:pPr>
            <a:r>
              <a:rPr lang="en"/>
              <a:t>J320 with tank </a:t>
            </a:r>
            <a:endParaRPr/>
          </a:p>
          <a:p>
            <a:pPr indent="-342900" lvl="0" marL="457200" rtl="0" algn="l">
              <a:spcBef>
                <a:spcPts val="0"/>
              </a:spcBef>
              <a:spcAft>
                <a:spcPts val="0"/>
              </a:spcAft>
              <a:buSzPts val="1800"/>
              <a:buAutoNum type="arabicPeriod"/>
            </a:pPr>
            <a:r>
              <a:rPr lang="en"/>
              <a:t>J420 with tank</a:t>
            </a:r>
            <a:endParaRPr/>
          </a:p>
          <a:p>
            <a:pPr indent="0" lvl="0" marL="0" rtl="0" algn="l">
              <a:spcBef>
                <a:spcPts val="1600"/>
              </a:spcBef>
              <a:spcAft>
                <a:spcPts val="0"/>
              </a:spcAft>
              <a:buNone/>
            </a:pPr>
            <a:r>
              <a:rPr lang="en"/>
              <a:t>Calculate the net present value of profit for each situation and select the best plan</a:t>
            </a:r>
            <a:r>
              <a:rPr lang="en"/>
              <a:t>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Generation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build-in function “NORMINV()” of excel to generate random numbers following normal distribution with mean of 13729 and standard </a:t>
            </a:r>
            <a:r>
              <a:rPr lang="en"/>
              <a:t>deviation of 7070. </a:t>
            </a:r>
            <a:endParaRPr/>
          </a:p>
          <a:p>
            <a:pPr indent="0" lvl="0" marL="0" rtl="0" algn="l">
              <a:spcBef>
                <a:spcPts val="1600"/>
              </a:spcBef>
              <a:spcAft>
                <a:spcPts val="0"/>
              </a:spcAft>
              <a:buNone/>
            </a:pPr>
            <a:r>
              <a:rPr lang="en"/>
              <a:t>The formula is : NORMINV(RAND(),13279,7070)</a:t>
            </a:r>
            <a:endParaRPr/>
          </a:p>
          <a:p>
            <a:pPr indent="0" lvl="0" marL="0" rtl="0" algn="l">
              <a:spcBef>
                <a:spcPts val="1600"/>
              </a:spcBef>
              <a:spcAft>
                <a:spcPts val="0"/>
              </a:spcAft>
              <a:buNone/>
            </a:pPr>
            <a:r>
              <a:rPr lang="en"/>
              <a:t>As mentioned in the assumptions, this formula would give negative value. We changed these values into zero for better user understanding.</a:t>
            </a:r>
            <a:endParaRPr/>
          </a:p>
          <a:p>
            <a:pPr indent="0" lvl="0" marL="0" rtl="0" algn="l">
              <a:spcBef>
                <a:spcPts val="1600"/>
              </a:spcBef>
              <a:spcAft>
                <a:spcPts val="0"/>
              </a:spcAft>
              <a:buNone/>
            </a:pPr>
            <a:r>
              <a:rPr lang="en"/>
              <a:t>To simulated the gas flow pattern more accurately and avoid bias, we generated 3650 random numbers for each situation and calculated the working proportion of each case.</a:t>
            </a:r>
            <a:endParaRPr/>
          </a:p>
          <a:p>
            <a:pPr indent="0" lvl="0" marL="0" rtl="0" algn="l">
              <a:spcBef>
                <a:spcPts val="1600"/>
              </a:spcBef>
              <a:spcAft>
                <a:spcPts val="1600"/>
              </a:spcAft>
              <a:buNone/>
            </a:pP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No Tank</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an if statement in excel to check if the daily gas intake exceeds the threshold. For example, for situation 1 (J312 no tank)  if the first day gas intake is stored in cell A1 with a value of 9000, the formula will be: if(A1&gt;8755,1,0)</a:t>
            </a:r>
            <a:endParaRPr/>
          </a:p>
          <a:p>
            <a:pPr indent="0" lvl="0" marL="0" rtl="0" algn="l">
              <a:spcBef>
                <a:spcPts val="1600"/>
              </a:spcBef>
              <a:spcAft>
                <a:spcPts val="0"/>
              </a:spcAft>
              <a:buNone/>
            </a:pPr>
            <a:r>
              <a:rPr lang="en"/>
              <a:t>Which returns a 1, meaning that the engine is working.</a:t>
            </a:r>
            <a:endParaRPr/>
          </a:p>
          <a:p>
            <a:pPr indent="0" lvl="0" marL="0" rtl="0" algn="l">
              <a:spcBef>
                <a:spcPts val="1600"/>
              </a:spcBef>
              <a:spcAft>
                <a:spcPts val="0"/>
              </a:spcAft>
              <a:buNone/>
            </a:pPr>
            <a:r>
              <a:rPr lang="en"/>
              <a:t>Count the total number of 1s, and divided by the total days of 3650 and get a working rate. The results are as follows: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86" name="Google Shape;86;p18"/>
          <p:cNvGraphicFramePr/>
          <p:nvPr/>
        </p:nvGraphicFramePr>
        <p:xfrm>
          <a:off x="873675" y="3806875"/>
          <a:ext cx="3000000" cy="3000000"/>
        </p:xfrm>
        <a:graphic>
          <a:graphicData uri="http://schemas.openxmlformats.org/drawingml/2006/table">
            <a:tbl>
              <a:tblPr>
                <a:noFill/>
                <a:tableStyleId>{959402C4-0B1F-4AE7-B114-CD97BC3CE87B}</a:tableStyleId>
              </a:tblPr>
              <a:tblGrid>
                <a:gridCol w="2413000"/>
                <a:gridCol w="2413000"/>
                <a:gridCol w="2413000"/>
              </a:tblGrid>
              <a:tr h="381000">
                <a:tc>
                  <a:txBody>
                    <a:bodyPr>
                      <a:noAutofit/>
                    </a:bodyPr>
                    <a:lstStyle/>
                    <a:p>
                      <a:pPr indent="0" lvl="0" marL="0" rtl="0" algn="l">
                        <a:spcBef>
                          <a:spcPts val="0"/>
                        </a:spcBef>
                        <a:spcAft>
                          <a:spcPts val="0"/>
                        </a:spcAft>
                        <a:buNone/>
                      </a:pPr>
                      <a:r>
                        <a:rPr lang="en">
                          <a:solidFill>
                            <a:srgbClr val="D9D9D9"/>
                          </a:solidFill>
                        </a:rPr>
                        <a:t>J312</a:t>
                      </a:r>
                      <a:endParaRPr>
                        <a:solidFill>
                          <a:srgbClr val="D9D9D9"/>
                        </a:solidFill>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D9D9D9"/>
                          </a:solidFill>
                        </a:rPr>
                        <a:t>J320</a:t>
                      </a:r>
                      <a:endParaRPr>
                        <a:solidFill>
                          <a:srgbClr val="D9D9D9"/>
                        </a:solidFill>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D9D9D9"/>
                          </a:solidFill>
                        </a:rPr>
                        <a:t>J420</a:t>
                      </a:r>
                      <a:endParaRPr>
                        <a:solidFill>
                          <a:srgbClr val="D9D9D9"/>
                        </a:solidFill>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solidFill>
                            <a:srgbClr val="D9D9D9"/>
                          </a:solidFill>
                        </a:rPr>
                        <a:t>0.735</a:t>
                      </a:r>
                      <a:endParaRPr>
                        <a:solidFill>
                          <a:srgbClr val="D9D9D9"/>
                        </a:solidFill>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D9D9D9"/>
                          </a:solidFill>
                        </a:rPr>
                        <a:t>0.632</a:t>
                      </a:r>
                      <a:endParaRPr>
                        <a:solidFill>
                          <a:srgbClr val="D9D9D9"/>
                        </a:solidFill>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D9D9D9"/>
                          </a:solidFill>
                        </a:rPr>
                        <a:t>0.419</a:t>
                      </a:r>
                      <a:endParaRPr>
                        <a:solidFill>
                          <a:srgbClr val="D9D9D9"/>
                        </a:solidFill>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No Tank</a:t>
            </a:r>
            <a:endParaRPr/>
          </a:p>
        </p:txBody>
      </p:sp>
      <p:sp>
        <p:nvSpPr>
          <p:cNvPr id="92" name="Google Shape;92;p19"/>
          <p:cNvSpPr txBox="1"/>
          <p:nvPr>
            <p:ph idx="1" type="body"/>
          </p:nvPr>
        </p:nvSpPr>
        <p:spPr>
          <a:xfrm>
            <a:off x="311700" y="1134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Although</a:t>
            </a:r>
            <a:r>
              <a:rPr lang="en"/>
              <a:t> the working rate varies when using different random numbers, big changes in the results were not found. As a result, Assume that only J312 can achieve the required level of 70% working.</a:t>
            </a:r>
            <a:endParaRPr/>
          </a:p>
          <a:p>
            <a:pPr indent="0" lvl="0" marL="0" rtl="0" algn="l">
              <a:spcBef>
                <a:spcPts val="1600"/>
              </a:spcBef>
              <a:spcAft>
                <a:spcPts val="0"/>
              </a:spcAft>
              <a:buNone/>
            </a:pPr>
            <a:r>
              <a:rPr lang="en"/>
              <a:t>Calculate profit for no tank:</a:t>
            </a:r>
            <a:endParaRPr/>
          </a:p>
          <a:p>
            <a:pPr indent="-342900" lvl="0" marL="457200" rtl="0" algn="l">
              <a:spcBef>
                <a:spcPts val="1600"/>
              </a:spcBef>
              <a:spcAft>
                <a:spcPts val="0"/>
              </a:spcAft>
              <a:buSzPts val="1800"/>
              <a:buAutoNum type="arabicPeriod"/>
            </a:pPr>
            <a:r>
              <a:rPr lang="en"/>
              <a:t>Revenue for each day: (0.1985*2080/(2080+6680)+0.1336*6680/(2080+6680))*24*rated output</a:t>
            </a:r>
            <a:endParaRPr/>
          </a:p>
          <a:p>
            <a:pPr indent="-342900" lvl="0" marL="457200" rtl="0" algn="l">
              <a:spcBef>
                <a:spcPts val="0"/>
              </a:spcBef>
              <a:spcAft>
                <a:spcPts val="0"/>
              </a:spcAft>
              <a:buSzPts val="1800"/>
              <a:buAutoNum type="arabicPeriod"/>
            </a:pPr>
            <a:r>
              <a:rPr lang="en"/>
              <a:t>Revenue for each year: daily revenue*365*working </a:t>
            </a:r>
            <a:r>
              <a:rPr lang="en"/>
              <a:t>proportion</a:t>
            </a:r>
            <a:endParaRPr/>
          </a:p>
          <a:p>
            <a:pPr indent="-342900" lvl="0" marL="457200" rtl="0" algn="l">
              <a:spcBef>
                <a:spcPts val="0"/>
              </a:spcBef>
              <a:spcAft>
                <a:spcPts val="0"/>
              </a:spcAft>
              <a:buSzPts val="1800"/>
              <a:buAutoNum type="arabicPeriod"/>
            </a:pPr>
            <a:r>
              <a:rPr lang="en"/>
              <a:t>Calculate</a:t>
            </a:r>
            <a:r>
              <a:rPr lang="en"/>
              <a:t> cash flow and find net present value using build-in function “npv” in excel.</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No Tank    Calculation</a:t>
            </a:r>
            <a:endParaRPr/>
          </a:p>
        </p:txBody>
      </p:sp>
      <p:sp>
        <p:nvSpPr>
          <p:cNvPr id="98" name="Google Shape;98;p20"/>
          <p:cNvSpPr txBox="1"/>
          <p:nvPr>
            <p:ph idx="1" type="body"/>
          </p:nvPr>
        </p:nvSpPr>
        <p:spPr>
          <a:xfrm>
            <a:off x="311700" y="11702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example,calculate the profit for J312 without tank.</a:t>
            </a:r>
            <a:endParaRPr/>
          </a:p>
          <a:p>
            <a:pPr indent="-342900" lvl="0" marL="457200" rtl="0" algn="l">
              <a:spcBef>
                <a:spcPts val="1600"/>
              </a:spcBef>
              <a:spcAft>
                <a:spcPts val="0"/>
              </a:spcAft>
              <a:buSzPts val="1800"/>
              <a:buAutoNum type="arabicPeriod"/>
            </a:pPr>
            <a:r>
              <a:rPr lang="en"/>
              <a:t>The output is 847, so daily revenue is:  </a:t>
            </a:r>
            <a:endParaRPr/>
          </a:p>
          <a:p>
            <a:pPr indent="0" lvl="0" marL="0" rtl="0" algn="l">
              <a:spcBef>
                <a:spcPts val="1600"/>
              </a:spcBef>
              <a:spcAft>
                <a:spcPts val="0"/>
              </a:spcAft>
              <a:buNone/>
            </a:pPr>
            <a:r>
              <a:rPr lang="en"/>
              <a:t>(0.1985*2080/(2080+6680)+0.1336*6680/(2080+6680))*24*847=3029</a:t>
            </a:r>
            <a:endParaRPr/>
          </a:p>
          <a:p>
            <a:pPr indent="0" lvl="0" marL="0" rtl="0" algn="l">
              <a:spcBef>
                <a:spcPts val="1600"/>
              </a:spcBef>
              <a:spcAft>
                <a:spcPts val="0"/>
              </a:spcAft>
              <a:buNone/>
            </a:pPr>
            <a:r>
              <a:rPr lang="en"/>
              <a:t>2. The working proportion in this case is 0.7482, so annually revenue is:</a:t>
            </a:r>
            <a:endParaRPr/>
          </a:p>
          <a:p>
            <a:pPr indent="0" lvl="0" marL="0" rtl="0" algn="l">
              <a:spcBef>
                <a:spcPts val="1600"/>
              </a:spcBef>
              <a:spcAft>
                <a:spcPts val="0"/>
              </a:spcAft>
              <a:buNone/>
            </a:pPr>
            <a:r>
              <a:rPr lang="en"/>
              <a:t>3029*0.7482*365=827240.7</a:t>
            </a:r>
            <a:endParaRPr/>
          </a:p>
          <a:p>
            <a:pPr indent="0" lvl="0" marL="0" rtl="0" algn="l">
              <a:spcBef>
                <a:spcPts val="1600"/>
              </a:spcBef>
              <a:spcAft>
                <a:spcPts val="0"/>
              </a:spcAft>
              <a:buNone/>
            </a:pPr>
            <a:r>
              <a:rPr lang="en"/>
              <a:t>3. Generate cash flow chart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No Tank   Cashflow</a:t>
            </a:r>
            <a:endParaRPr/>
          </a:p>
        </p:txBody>
      </p:sp>
      <p:sp>
        <p:nvSpPr>
          <p:cNvPr id="104" name="Google Shape;104;p21"/>
          <p:cNvSpPr txBox="1"/>
          <p:nvPr>
            <p:ph idx="1" type="body"/>
          </p:nvPr>
        </p:nvSpPr>
        <p:spPr>
          <a:xfrm>
            <a:off x="311700" y="9751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Here is the cash flow for first five years and it remains the same for the remaining 15 years. First year has </a:t>
            </a:r>
            <a:r>
              <a:rPr lang="en" sz="1400"/>
              <a:t>installation</a:t>
            </a:r>
            <a:r>
              <a:rPr lang="en" sz="1400"/>
              <a:t> cost and expected cost, rest only has </a:t>
            </a:r>
            <a:r>
              <a:rPr lang="en" sz="1400"/>
              <a:t>maintaining</a:t>
            </a:r>
            <a:r>
              <a:rPr lang="en" sz="1400"/>
              <a:t> cost (7% of expected cost). Then calculate the net present value of this cash flow use interest rate of 0.09 of each column and the final present value for profit= npv(profit)-npv(tank cost)-npv(machine cost)=4479784.09 in this </a:t>
            </a:r>
            <a:r>
              <a:rPr lang="en" sz="1400"/>
              <a:t>scenario</a:t>
            </a:r>
            <a:r>
              <a:rPr lang="en" sz="1400"/>
              <a:t>. </a:t>
            </a:r>
            <a:r>
              <a:rPr lang="en"/>
              <a:t>   </a:t>
            </a:r>
            <a:endParaRPr/>
          </a:p>
        </p:txBody>
      </p:sp>
      <p:graphicFrame>
        <p:nvGraphicFramePr>
          <p:cNvPr id="105" name="Google Shape;105;p21"/>
          <p:cNvGraphicFramePr/>
          <p:nvPr/>
        </p:nvGraphicFramePr>
        <p:xfrm>
          <a:off x="1673750" y="2407120"/>
          <a:ext cx="3000000" cy="3000000"/>
        </p:xfrm>
        <a:graphic>
          <a:graphicData uri="http://schemas.openxmlformats.org/drawingml/2006/table">
            <a:tbl>
              <a:tblPr>
                <a:noFill/>
                <a:tableStyleId>{959402C4-0B1F-4AE7-B114-CD97BC3CE87B}</a:tableStyleId>
              </a:tblPr>
              <a:tblGrid>
                <a:gridCol w="1331625"/>
                <a:gridCol w="1337525"/>
                <a:gridCol w="1325725"/>
                <a:gridCol w="1331625"/>
              </a:tblGrid>
              <a:tr h="601025">
                <a:tc>
                  <a:txBody>
                    <a:bodyPr>
                      <a:noAutofit/>
                    </a:bodyPr>
                    <a:lstStyle/>
                    <a:p>
                      <a:pPr indent="0" lvl="0" marL="0" rtl="0" algn="l">
                        <a:spcBef>
                          <a:spcPts val="0"/>
                        </a:spcBef>
                        <a:spcAft>
                          <a:spcPts val="0"/>
                        </a:spcAft>
                        <a:buNone/>
                      </a:pPr>
                      <a:r>
                        <a:t/>
                      </a:r>
                      <a:endParaRPr>
                        <a:solidFill>
                          <a:srgbClr val="B7B7B7"/>
                        </a:solidFill>
                      </a:endParaRPr>
                    </a:p>
                  </a:txBody>
                  <a:tcPr marT="91425" marB="91425" marR="91425" marL="91425"/>
                </a:tc>
                <a:tc>
                  <a:txBody>
                    <a:bodyPr>
                      <a:noAutofit/>
                    </a:bodyPr>
                    <a:lstStyle/>
                    <a:p>
                      <a:pPr indent="0" lvl="0" marL="0" rtl="0" algn="l">
                        <a:spcBef>
                          <a:spcPts val="0"/>
                        </a:spcBef>
                        <a:spcAft>
                          <a:spcPts val="0"/>
                        </a:spcAft>
                        <a:buNone/>
                      </a:pPr>
                      <a:r>
                        <a:rPr lang="en" sz="1100">
                          <a:solidFill>
                            <a:srgbClr val="B7B7B7"/>
                          </a:solidFill>
                          <a:latin typeface="Calibri"/>
                          <a:ea typeface="Calibri"/>
                          <a:cs typeface="Calibri"/>
                          <a:sym typeface="Calibri"/>
                        </a:rPr>
                        <a:t>machine cost</a:t>
                      </a:r>
                      <a:endParaRPr sz="1100">
                        <a:solidFill>
                          <a:srgbClr val="B7B7B7"/>
                        </a:solidFill>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sz="1100">
                          <a:solidFill>
                            <a:srgbClr val="B7B7B7"/>
                          </a:solidFill>
                          <a:latin typeface="Calibri"/>
                          <a:ea typeface="Calibri"/>
                          <a:cs typeface="Calibri"/>
                          <a:sym typeface="Calibri"/>
                        </a:rPr>
                        <a:t>tank cost</a:t>
                      </a:r>
                      <a:endParaRPr sz="1100">
                        <a:solidFill>
                          <a:srgbClr val="B7B7B7"/>
                        </a:solidFill>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sz="1100">
                          <a:solidFill>
                            <a:srgbClr val="B7B7B7"/>
                          </a:solidFill>
                          <a:latin typeface="Calibri"/>
                          <a:ea typeface="Calibri"/>
                          <a:cs typeface="Calibri"/>
                          <a:sym typeface="Calibri"/>
                        </a:rPr>
                        <a:t>profit</a:t>
                      </a:r>
                      <a:endParaRPr sz="1100">
                        <a:solidFill>
                          <a:srgbClr val="B7B7B7"/>
                        </a:solidFill>
                        <a:latin typeface="Calibri"/>
                        <a:ea typeface="Calibri"/>
                        <a:cs typeface="Calibri"/>
                        <a:sym typeface="Calibri"/>
                      </a:endParaRPr>
                    </a:p>
                  </a:txBody>
                  <a:tcPr marT="91425" marB="91425" marR="91425" marL="91425"/>
                </a:tc>
              </a:tr>
              <a:tr h="364900">
                <a:tc>
                  <a:txBody>
                    <a:bodyPr>
                      <a:noAutofit/>
                    </a:bodyPr>
                    <a:lstStyle/>
                    <a:p>
                      <a:pPr indent="0" lvl="0" marL="0" rtl="0" algn="r">
                        <a:lnSpc>
                          <a:spcPct val="115000"/>
                        </a:lnSpc>
                        <a:spcBef>
                          <a:spcPts val="0"/>
                        </a:spcBef>
                        <a:spcAft>
                          <a:spcPts val="0"/>
                        </a:spcAft>
                        <a:buNone/>
                      </a:pPr>
                      <a:r>
                        <a:rPr lang="en" sz="1100">
                          <a:solidFill>
                            <a:srgbClr val="B7B7B7"/>
                          </a:solidFill>
                          <a:latin typeface="Calibri"/>
                          <a:ea typeface="Calibri"/>
                          <a:cs typeface="Calibri"/>
                          <a:sym typeface="Calibri"/>
                        </a:rPr>
                        <a:t>1</a:t>
                      </a:r>
                      <a:endParaRPr sz="1100">
                        <a:solidFill>
                          <a:srgbClr val="B7B7B7"/>
                        </a:solidFill>
                        <a:latin typeface="Calibri"/>
                        <a:ea typeface="Calibri"/>
                        <a:cs typeface="Calibri"/>
                        <a:sym typeface="Calibri"/>
                      </a:endParaRPr>
                    </a:p>
                  </a:txBody>
                  <a:tcPr marT="91425" marB="91425" marR="91425" marL="91425"/>
                </a:tc>
                <a:tc>
                  <a:txBody>
                    <a:bodyPr>
                      <a:noAutofit/>
                    </a:bodyPr>
                    <a:lstStyle/>
                    <a:p>
                      <a:pPr indent="0" lvl="0" marL="0" rtl="0" algn="r">
                        <a:lnSpc>
                          <a:spcPct val="115000"/>
                        </a:lnSpc>
                        <a:spcBef>
                          <a:spcPts val="0"/>
                        </a:spcBef>
                        <a:spcAft>
                          <a:spcPts val="0"/>
                        </a:spcAft>
                        <a:buNone/>
                      </a:pPr>
                      <a:r>
                        <a:rPr lang="en" sz="1100">
                          <a:solidFill>
                            <a:srgbClr val="B7B7B7"/>
                          </a:solidFill>
                          <a:latin typeface="Calibri"/>
                          <a:ea typeface="Calibri"/>
                          <a:cs typeface="Calibri"/>
                          <a:sym typeface="Calibri"/>
                        </a:rPr>
                        <a:t>2000000</a:t>
                      </a:r>
                      <a:endParaRPr sz="1100">
                        <a:solidFill>
                          <a:srgbClr val="B7B7B7"/>
                        </a:solidFill>
                        <a:latin typeface="Calibri"/>
                        <a:ea typeface="Calibri"/>
                        <a:cs typeface="Calibri"/>
                        <a:sym typeface="Calibri"/>
                      </a:endParaRPr>
                    </a:p>
                  </a:txBody>
                  <a:tcPr marT="91425" marB="91425" marR="91425" marL="91425"/>
                </a:tc>
                <a:tc>
                  <a:txBody>
                    <a:bodyPr>
                      <a:noAutofit/>
                    </a:bodyPr>
                    <a:lstStyle/>
                    <a:p>
                      <a:pPr indent="0" lvl="0" marL="0" rtl="0" algn="r">
                        <a:lnSpc>
                          <a:spcPct val="115000"/>
                        </a:lnSpc>
                        <a:spcBef>
                          <a:spcPts val="0"/>
                        </a:spcBef>
                        <a:spcAft>
                          <a:spcPts val="0"/>
                        </a:spcAft>
                        <a:buNone/>
                      </a:pPr>
                      <a:r>
                        <a:rPr lang="en" sz="1100">
                          <a:solidFill>
                            <a:srgbClr val="B7B7B7"/>
                          </a:solidFill>
                          <a:latin typeface="Calibri"/>
                          <a:ea typeface="Calibri"/>
                          <a:cs typeface="Calibri"/>
                          <a:sym typeface="Calibri"/>
                        </a:rPr>
                        <a:t>0</a:t>
                      </a:r>
                      <a:endParaRPr sz="1100">
                        <a:solidFill>
                          <a:srgbClr val="B7B7B7"/>
                        </a:solidFill>
                        <a:latin typeface="Calibri"/>
                        <a:ea typeface="Calibri"/>
                        <a:cs typeface="Calibri"/>
                        <a:sym typeface="Calibri"/>
                      </a:endParaRPr>
                    </a:p>
                  </a:txBody>
                  <a:tcPr marT="91425" marB="91425" marR="91425" marL="91425"/>
                </a:tc>
                <a:tc>
                  <a:txBody>
                    <a:bodyPr>
                      <a:noAutofit/>
                    </a:bodyPr>
                    <a:lstStyle/>
                    <a:p>
                      <a:pPr indent="0" lvl="0" marL="0" rtl="0" algn="r">
                        <a:lnSpc>
                          <a:spcPct val="115000"/>
                        </a:lnSpc>
                        <a:spcBef>
                          <a:spcPts val="0"/>
                        </a:spcBef>
                        <a:spcAft>
                          <a:spcPts val="0"/>
                        </a:spcAft>
                        <a:buNone/>
                      </a:pPr>
                      <a:r>
                        <a:rPr lang="en" sz="1100">
                          <a:solidFill>
                            <a:srgbClr val="B7B7B7"/>
                          </a:solidFill>
                          <a:latin typeface="Calibri"/>
                          <a:ea typeface="Calibri"/>
                          <a:cs typeface="Calibri"/>
                          <a:sym typeface="Calibri"/>
                        </a:rPr>
                        <a:t>821182.6</a:t>
                      </a:r>
                      <a:endParaRPr sz="1100">
                        <a:solidFill>
                          <a:srgbClr val="B7B7B7"/>
                        </a:solidFill>
                        <a:latin typeface="Calibri"/>
                        <a:ea typeface="Calibri"/>
                        <a:cs typeface="Calibri"/>
                        <a:sym typeface="Calibri"/>
                      </a:endParaRPr>
                    </a:p>
                  </a:txBody>
                  <a:tcPr marT="91425" marB="91425" marR="91425" marL="91425"/>
                </a:tc>
              </a:tr>
              <a:tr h="364900">
                <a:tc>
                  <a:txBody>
                    <a:bodyPr>
                      <a:noAutofit/>
                    </a:bodyPr>
                    <a:lstStyle/>
                    <a:p>
                      <a:pPr indent="0" lvl="0" marL="0" rtl="0" algn="r">
                        <a:lnSpc>
                          <a:spcPct val="115000"/>
                        </a:lnSpc>
                        <a:spcBef>
                          <a:spcPts val="0"/>
                        </a:spcBef>
                        <a:spcAft>
                          <a:spcPts val="0"/>
                        </a:spcAft>
                        <a:buNone/>
                      </a:pPr>
                      <a:r>
                        <a:rPr lang="en" sz="1100">
                          <a:solidFill>
                            <a:srgbClr val="B7B7B7"/>
                          </a:solidFill>
                          <a:latin typeface="Calibri"/>
                          <a:ea typeface="Calibri"/>
                          <a:cs typeface="Calibri"/>
                          <a:sym typeface="Calibri"/>
                        </a:rPr>
                        <a:t>2</a:t>
                      </a:r>
                      <a:endParaRPr sz="1100">
                        <a:solidFill>
                          <a:srgbClr val="B7B7B7"/>
                        </a:solidFill>
                        <a:latin typeface="Calibri"/>
                        <a:ea typeface="Calibri"/>
                        <a:cs typeface="Calibri"/>
                        <a:sym typeface="Calibri"/>
                      </a:endParaRPr>
                    </a:p>
                  </a:txBody>
                  <a:tcPr marT="91425" marB="91425" marR="91425" marL="91425"/>
                </a:tc>
                <a:tc>
                  <a:txBody>
                    <a:bodyPr>
                      <a:noAutofit/>
                    </a:bodyPr>
                    <a:lstStyle/>
                    <a:p>
                      <a:pPr indent="0" lvl="0" marL="0" rtl="0" algn="r">
                        <a:lnSpc>
                          <a:spcPct val="115000"/>
                        </a:lnSpc>
                        <a:spcBef>
                          <a:spcPts val="0"/>
                        </a:spcBef>
                        <a:spcAft>
                          <a:spcPts val="0"/>
                        </a:spcAft>
                        <a:buNone/>
                      </a:pPr>
                      <a:r>
                        <a:rPr lang="en" sz="1100">
                          <a:solidFill>
                            <a:srgbClr val="B7B7B7"/>
                          </a:solidFill>
                          <a:latin typeface="Calibri"/>
                          <a:ea typeface="Calibri"/>
                          <a:cs typeface="Calibri"/>
                          <a:sym typeface="Calibri"/>
                        </a:rPr>
                        <a:t>140000</a:t>
                      </a:r>
                      <a:endParaRPr sz="1100">
                        <a:solidFill>
                          <a:srgbClr val="B7B7B7"/>
                        </a:solidFill>
                        <a:latin typeface="Calibri"/>
                        <a:ea typeface="Calibri"/>
                        <a:cs typeface="Calibri"/>
                        <a:sym typeface="Calibri"/>
                      </a:endParaRPr>
                    </a:p>
                  </a:txBody>
                  <a:tcPr marT="91425" marB="91425" marR="91425" marL="91425"/>
                </a:tc>
                <a:tc>
                  <a:txBody>
                    <a:bodyPr>
                      <a:noAutofit/>
                    </a:bodyPr>
                    <a:lstStyle/>
                    <a:p>
                      <a:pPr indent="0" lvl="0" marL="0" rtl="0" algn="r">
                        <a:lnSpc>
                          <a:spcPct val="115000"/>
                        </a:lnSpc>
                        <a:spcBef>
                          <a:spcPts val="0"/>
                        </a:spcBef>
                        <a:spcAft>
                          <a:spcPts val="0"/>
                        </a:spcAft>
                        <a:buNone/>
                      </a:pPr>
                      <a:r>
                        <a:rPr lang="en" sz="1100">
                          <a:solidFill>
                            <a:srgbClr val="B7B7B7"/>
                          </a:solidFill>
                          <a:latin typeface="Calibri"/>
                          <a:ea typeface="Calibri"/>
                          <a:cs typeface="Calibri"/>
                          <a:sym typeface="Calibri"/>
                        </a:rPr>
                        <a:t>0</a:t>
                      </a:r>
                      <a:endParaRPr sz="1100">
                        <a:solidFill>
                          <a:srgbClr val="B7B7B7"/>
                        </a:solidFill>
                        <a:latin typeface="Calibri"/>
                        <a:ea typeface="Calibri"/>
                        <a:cs typeface="Calibri"/>
                        <a:sym typeface="Calibri"/>
                      </a:endParaRPr>
                    </a:p>
                  </a:txBody>
                  <a:tcPr marT="91425" marB="91425" marR="91425" marL="91425"/>
                </a:tc>
                <a:tc>
                  <a:txBody>
                    <a:bodyPr>
                      <a:noAutofit/>
                    </a:bodyPr>
                    <a:lstStyle/>
                    <a:p>
                      <a:pPr indent="0" lvl="0" marL="0" rtl="0" algn="r">
                        <a:lnSpc>
                          <a:spcPct val="115000"/>
                        </a:lnSpc>
                        <a:spcBef>
                          <a:spcPts val="0"/>
                        </a:spcBef>
                        <a:spcAft>
                          <a:spcPts val="0"/>
                        </a:spcAft>
                        <a:buNone/>
                      </a:pPr>
                      <a:r>
                        <a:rPr lang="en" sz="1100">
                          <a:solidFill>
                            <a:srgbClr val="B7B7B7"/>
                          </a:solidFill>
                          <a:latin typeface="Calibri"/>
                          <a:ea typeface="Calibri"/>
                          <a:cs typeface="Calibri"/>
                          <a:sym typeface="Calibri"/>
                        </a:rPr>
                        <a:t>821182.6</a:t>
                      </a:r>
                      <a:endParaRPr sz="1100">
                        <a:solidFill>
                          <a:srgbClr val="B7B7B7"/>
                        </a:solidFill>
                        <a:latin typeface="Calibri"/>
                        <a:ea typeface="Calibri"/>
                        <a:cs typeface="Calibri"/>
                        <a:sym typeface="Calibri"/>
                      </a:endParaRPr>
                    </a:p>
                  </a:txBody>
                  <a:tcPr marT="91425" marB="91425" marR="91425" marL="91425"/>
                </a:tc>
              </a:tr>
              <a:tr h="364900">
                <a:tc>
                  <a:txBody>
                    <a:bodyPr>
                      <a:noAutofit/>
                    </a:bodyPr>
                    <a:lstStyle/>
                    <a:p>
                      <a:pPr indent="0" lvl="0" marL="0" rtl="0" algn="r">
                        <a:lnSpc>
                          <a:spcPct val="115000"/>
                        </a:lnSpc>
                        <a:spcBef>
                          <a:spcPts val="0"/>
                        </a:spcBef>
                        <a:spcAft>
                          <a:spcPts val="0"/>
                        </a:spcAft>
                        <a:buNone/>
                      </a:pPr>
                      <a:r>
                        <a:rPr lang="en" sz="1100">
                          <a:solidFill>
                            <a:srgbClr val="B7B7B7"/>
                          </a:solidFill>
                          <a:latin typeface="Calibri"/>
                          <a:ea typeface="Calibri"/>
                          <a:cs typeface="Calibri"/>
                          <a:sym typeface="Calibri"/>
                        </a:rPr>
                        <a:t>3</a:t>
                      </a:r>
                      <a:endParaRPr sz="1100">
                        <a:solidFill>
                          <a:srgbClr val="B7B7B7"/>
                        </a:solidFill>
                        <a:latin typeface="Calibri"/>
                        <a:ea typeface="Calibri"/>
                        <a:cs typeface="Calibri"/>
                        <a:sym typeface="Calibri"/>
                      </a:endParaRPr>
                    </a:p>
                  </a:txBody>
                  <a:tcPr marT="91425" marB="91425" marR="91425" marL="91425"/>
                </a:tc>
                <a:tc>
                  <a:txBody>
                    <a:bodyPr>
                      <a:noAutofit/>
                    </a:bodyPr>
                    <a:lstStyle/>
                    <a:p>
                      <a:pPr indent="0" lvl="0" marL="0" rtl="0" algn="r">
                        <a:lnSpc>
                          <a:spcPct val="115000"/>
                        </a:lnSpc>
                        <a:spcBef>
                          <a:spcPts val="0"/>
                        </a:spcBef>
                        <a:spcAft>
                          <a:spcPts val="0"/>
                        </a:spcAft>
                        <a:buNone/>
                      </a:pPr>
                      <a:r>
                        <a:rPr lang="en" sz="1100">
                          <a:solidFill>
                            <a:srgbClr val="B7B7B7"/>
                          </a:solidFill>
                          <a:latin typeface="Calibri"/>
                          <a:ea typeface="Calibri"/>
                          <a:cs typeface="Calibri"/>
                          <a:sym typeface="Calibri"/>
                        </a:rPr>
                        <a:t>140000</a:t>
                      </a:r>
                      <a:endParaRPr sz="1100">
                        <a:solidFill>
                          <a:srgbClr val="B7B7B7"/>
                        </a:solidFill>
                        <a:latin typeface="Calibri"/>
                        <a:ea typeface="Calibri"/>
                        <a:cs typeface="Calibri"/>
                        <a:sym typeface="Calibri"/>
                      </a:endParaRPr>
                    </a:p>
                  </a:txBody>
                  <a:tcPr marT="91425" marB="91425" marR="91425" marL="91425"/>
                </a:tc>
                <a:tc>
                  <a:txBody>
                    <a:bodyPr>
                      <a:noAutofit/>
                    </a:bodyPr>
                    <a:lstStyle/>
                    <a:p>
                      <a:pPr indent="0" lvl="0" marL="0" rtl="0" algn="r">
                        <a:lnSpc>
                          <a:spcPct val="115000"/>
                        </a:lnSpc>
                        <a:spcBef>
                          <a:spcPts val="0"/>
                        </a:spcBef>
                        <a:spcAft>
                          <a:spcPts val="0"/>
                        </a:spcAft>
                        <a:buNone/>
                      </a:pPr>
                      <a:r>
                        <a:rPr lang="en" sz="1100">
                          <a:solidFill>
                            <a:srgbClr val="B7B7B7"/>
                          </a:solidFill>
                          <a:latin typeface="Calibri"/>
                          <a:ea typeface="Calibri"/>
                          <a:cs typeface="Calibri"/>
                          <a:sym typeface="Calibri"/>
                        </a:rPr>
                        <a:t>0</a:t>
                      </a:r>
                      <a:endParaRPr sz="1100">
                        <a:solidFill>
                          <a:srgbClr val="B7B7B7"/>
                        </a:solidFill>
                        <a:latin typeface="Calibri"/>
                        <a:ea typeface="Calibri"/>
                        <a:cs typeface="Calibri"/>
                        <a:sym typeface="Calibri"/>
                      </a:endParaRPr>
                    </a:p>
                  </a:txBody>
                  <a:tcPr marT="91425" marB="91425" marR="91425" marL="91425"/>
                </a:tc>
                <a:tc>
                  <a:txBody>
                    <a:bodyPr>
                      <a:noAutofit/>
                    </a:bodyPr>
                    <a:lstStyle/>
                    <a:p>
                      <a:pPr indent="0" lvl="0" marL="0" rtl="0" algn="r">
                        <a:lnSpc>
                          <a:spcPct val="115000"/>
                        </a:lnSpc>
                        <a:spcBef>
                          <a:spcPts val="0"/>
                        </a:spcBef>
                        <a:spcAft>
                          <a:spcPts val="0"/>
                        </a:spcAft>
                        <a:buNone/>
                      </a:pPr>
                      <a:r>
                        <a:rPr lang="en" sz="1100">
                          <a:solidFill>
                            <a:srgbClr val="B7B7B7"/>
                          </a:solidFill>
                          <a:latin typeface="Calibri"/>
                          <a:ea typeface="Calibri"/>
                          <a:cs typeface="Calibri"/>
                          <a:sym typeface="Calibri"/>
                        </a:rPr>
                        <a:t>821182.6</a:t>
                      </a:r>
                      <a:endParaRPr sz="1100">
                        <a:solidFill>
                          <a:srgbClr val="B7B7B7"/>
                        </a:solidFill>
                        <a:latin typeface="Calibri"/>
                        <a:ea typeface="Calibri"/>
                        <a:cs typeface="Calibri"/>
                        <a:sym typeface="Calibri"/>
                      </a:endParaRPr>
                    </a:p>
                  </a:txBody>
                  <a:tcPr marT="91425" marB="91425" marR="91425" marL="91425"/>
                </a:tc>
              </a:tr>
              <a:tr h="364900">
                <a:tc>
                  <a:txBody>
                    <a:bodyPr>
                      <a:noAutofit/>
                    </a:bodyPr>
                    <a:lstStyle/>
                    <a:p>
                      <a:pPr indent="0" lvl="0" marL="0" rtl="0" algn="r">
                        <a:lnSpc>
                          <a:spcPct val="115000"/>
                        </a:lnSpc>
                        <a:spcBef>
                          <a:spcPts val="0"/>
                        </a:spcBef>
                        <a:spcAft>
                          <a:spcPts val="0"/>
                        </a:spcAft>
                        <a:buNone/>
                      </a:pPr>
                      <a:r>
                        <a:rPr lang="en" sz="1100">
                          <a:solidFill>
                            <a:srgbClr val="B7B7B7"/>
                          </a:solidFill>
                          <a:latin typeface="Calibri"/>
                          <a:ea typeface="Calibri"/>
                          <a:cs typeface="Calibri"/>
                          <a:sym typeface="Calibri"/>
                        </a:rPr>
                        <a:t>4</a:t>
                      </a:r>
                      <a:endParaRPr sz="1100">
                        <a:solidFill>
                          <a:srgbClr val="B7B7B7"/>
                        </a:solidFill>
                        <a:latin typeface="Calibri"/>
                        <a:ea typeface="Calibri"/>
                        <a:cs typeface="Calibri"/>
                        <a:sym typeface="Calibri"/>
                      </a:endParaRPr>
                    </a:p>
                  </a:txBody>
                  <a:tcPr marT="91425" marB="91425" marR="91425" marL="91425"/>
                </a:tc>
                <a:tc>
                  <a:txBody>
                    <a:bodyPr>
                      <a:noAutofit/>
                    </a:bodyPr>
                    <a:lstStyle/>
                    <a:p>
                      <a:pPr indent="0" lvl="0" marL="0" rtl="0" algn="r">
                        <a:lnSpc>
                          <a:spcPct val="115000"/>
                        </a:lnSpc>
                        <a:spcBef>
                          <a:spcPts val="0"/>
                        </a:spcBef>
                        <a:spcAft>
                          <a:spcPts val="0"/>
                        </a:spcAft>
                        <a:buNone/>
                      </a:pPr>
                      <a:r>
                        <a:rPr lang="en" sz="1100">
                          <a:solidFill>
                            <a:srgbClr val="B7B7B7"/>
                          </a:solidFill>
                          <a:latin typeface="Calibri"/>
                          <a:ea typeface="Calibri"/>
                          <a:cs typeface="Calibri"/>
                          <a:sym typeface="Calibri"/>
                        </a:rPr>
                        <a:t>140000</a:t>
                      </a:r>
                      <a:endParaRPr sz="1100">
                        <a:solidFill>
                          <a:srgbClr val="B7B7B7"/>
                        </a:solidFill>
                        <a:latin typeface="Calibri"/>
                        <a:ea typeface="Calibri"/>
                        <a:cs typeface="Calibri"/>
                        <a:sym typeface="Calibri"/>
                      </a:endParaRPr>
                    </a:p>
                  </a:txBody>
                  <a:tcPr marT="91425" marB="91425" marR="91425" marL="91425"/>
                </a:tc>
                <a:tc>
                  <a:txBody>
                    <a:bodyPr>
                      <a:noAutofit/>
                    </a:bodyPr>
                    <a:lstStyle/>
                    <a:p>
                      <a:pPr indent="0" lvl="0" marL="0" rtl="0" algn="r">
                        <a:lnSpc>
                          <a:spcPct val="115000"/>
                        </a:lnSpc>
                        <a:spcBef>
                          <a:spcPts val="0"/>
                        </a:spcBef>
                        <a:spcAft>
                          <a:spcPts val="0"/>
                        </a:spcAft>
                        <a:buNone/>
                      </a:pPr>
                      <a:r>
                        <a:rPr lang="en" sz="1100">
                          <a:solidFill>
                            <a:srgbClr val="B7B7B7"/>
                          </a:solidFill>
                          <a:latin typeface="Calibri"/>
                          <a:ea typeface="Calibri"/>
                          <a:cs typeface="Calibri"/>
                          <a:sym typeface="Calibri"/>
                        </a:rPr>
                        <a:t>0</a:t>
                      </a:r>
                      <a:endParaRPr sz="1100">
                        <a:solidFill>
                          <a:srgbClr val="B7B7B7"/>
                        </a:solidFill>
                        <a:latin typeface="Calibri"/>
                        <a:ea typeface="Calibri"/>
                        <a:cs typeface="Calibri"/>
                        <a:sym typeface="Calibri"/>
                      </a:endParaRPr>
                    </a:p>
                  </a:txBody>
                  <a:tcPr marT="91425" marB="91425" marR="91425" marL="91425"/>
                </a:tc>
                <a:tc>
                  <a:txBody>
                    <a:bodyPr>
                      <a:noAutofit/>
                    </a:bodyPr>
                    <a:lstStyle/>
                    <a:p>
                      <a:pPr indent="0" lvl="0" marL="0" rtl="0" algn="r">
                        <a:lnSpc>
                          <a:spcPct val="115000"/>
                        </a:lnSpc>
                        <a:spcBef>
                          <a:spcPts val="0"/>
                        </a:spcBef>
                        <a:spcAft>
                          <a:spcPts val="0"/>
                        </a:spcAft>
                        <a:buNone/>
                      </a:pPr>
                      <a:r>
                        <a:rPr lang="en" sz="1100">
                          <a:solidFill>
                            <a:srgbClr val="B7B7B7"/>
                          </a:solidFill>
                          <a:latin typeface="Calibri"/>
                          <a:ea typeface="Calibri"/>
                          <a:cs typeface="Calibri"/>
                          <a:sym typeface="Calibri"/>
                        </a:rPr>
                        <a:t>821182.6</a:t>
                      </a:r>
                      <a:endParaRPr sz="1100">
                        <a:solidFill>
                          <a:srgbClr val="B7B7B7"/>
                        </a:solidFill>
                        <a:latin typeface="Calibri"/>
                        <a:ea typeface="Calibri"/>
                        <a:cs typeface="Calibri"/>
                        <a:sym typeface="Calibri"/>
                      </a:endParaRPr>
                    </a:p>
                  </a:txBody>
                  <a:tcPr marT="91425" marB="91425" marR="91425" marL="91425"/>
                </a:tc>
              </a:tr>
              <a:tr h="364900">
                <a:tc>
                  <a:txBody>
                    <a:bodyPr>
                      <a:noAutofit/>
                    </a:bodyPr>
                    <a:lstStyle/>
                    <a:p>
                      <a:pPr indent="0" lvl="0" marL="0" rtl="0" algn="r">
                        <a:lnSpc>
                          <a:spcPct val="115000"/>
                        </a:lnSpc>
                        <a:spcBef>
                          <a:spcPts val="0"/>
                        </a:spcBef>
                        <a:spcAft>
                          <a:spcPts val="0"/>
                        </a:spcAft>
                        <a:buNone/>
                      </a:pPr>
                      <a:r>
                        <a:rPr lang="en" sz="1100">
                          <a:solidFill>
                            <a:srgbClr val="B7B7B7"/>
                          </a:solidFill>
                          <a:latin typeface="Calibri"/>
                          <a:ea typeface="Calibri"/>
                          <a:cs typeface="Calibri"/>
                          <a:sym typeface="Calibri"/>
                        </a:rPr>
                        <a:t>5</a:t>
                      </a:r>
                      <a:endParaRPr sz="1100">
                        <a:solidFill>
                          <a:srgbClr val="B7B7B7"/>
                        </a:solidFill>
                        <a:latin typeface="Calibri"/>
                        <a:ea typeface="Calibri"/>
                        <a:cs typeface="Calibri"/>
                        <a:sym typeface="Calibri"/>
                      </a:endParaRPr>
                    </a:p>
                  </a:txBody>
                  <a:tcPr marT="91425" marB="91425" marR="91425" marL="91425"/>
                </a:tc>
                <a:tc>
                  <a:txBody>
                    <a:bodyPr>
                      <a:noAutofit/>
                    </a:bodyPr>
                    <a:lstStyle/>
                    <a:p>
                      <a:pPr indent="0" lvl="0" marL="0" rtl="0" algn="r">
                        <a:lnSpc>
                          <a:spcPct val="115000"/>
                        </a:lnSpc>
                        <a:spcBef>
                          <a:spcPts val="0"/>
                        </a:spcBef>
                        <a:spcAft>
                          <a:spcPts val="0"/>
                        </a:spcAft>
                        <a:buNone/>
                      </a:pPr>
                      <a:r>
                        <a:rPr lang="en" sz="1100">
                          <a:solidFill>
                            <a:srgbClr val="B7B7B7"/>
                          </a:solidFill>
                          <a:latin typeface="Calibri"/>
                          <a:ea typeface="Calibri"/>
                          <a:cs typeface="Calibri"/>
                          <a:sym typeface="Calibri"/>
                        </a:rPr>
                        <a:t>140000</a:t>
                      </a:r>
                      <a:endParaRPr sz="1100">
                        <a:solidFill>
                          <a:srgbClr val="B7B7B7"/>
                        </a:solidFill>
                        <a:latin typeface="Calibri"/>
                        <a:ea typeface="Calibri"/>
                        <a:cs typeface="Calibri"/>
                        <a:sym typeface="Calibri"/>
                      </a:endParaRPr>
                    </a:p>
                  </a:txBody>
                  <a:tcPr marT="91425" marB="91425" marR="91425" marL="91425"/>
                </a:tc>
                <a:tc>
                  <a:txBody>
                    <a:bodyPr>
                      <a:noAutofit/>
                    </a:bodyPr>
                    <a:lstStyle/>
                    <a:p>
                      <a:pPr indent="0" lvl="0" marL="0" rtl="0" algn="r">
                        <a:lnSpc>
                          <a:spcPct val="115000"/>
                        </a:lnSpc>
                        <a:spcBef>
                          <a:spcPts val="0"/>
                        </a:spcBef>
                        <a:spcAft>
                          <a:spcPts val="0"/>
                        </a:spcAft>
                        <a:buNone/>
                      </a:pPr>
                      <a:r>
                        <a:rPr lang="en" sz="1100">
                          <a:solidFill>
                            <a:srgbClr val="B7B7B7"/>
                          </a:solidFill>
                          <a:latin typeface="Calibri"/>
                          <a:ea typeface="Calibri"/>
                          <a:cs typeface="Calibri"/>
                          <a:sym typeface="Calibri"/>
                        </a:rPr>
                        <a:t>0</a:t>
                      </a:r>
                      <a:endParaRPr sz="1100">
                        <a:solidFill>
                          <a:srgbClr val="B7B7B7"/>
                        </a:solidFill>
                        <a:latin typeface="Calibri"/>
                        <a:ea typeface="Calibri"/>
                        <a:cs typeface="Calibri"/>
                        <a:sym typeface="Calibri"/>
                      </a:endParaRPr>
                    </a:p>
                  </a:txBody>
                  <a:tcPr marT="91425" marB="91425" marR="91425" marL="91425"/>
                </a:tc>
                <a:tc>
                  <a:txBody>
                    <a:bodyPr>
                      <a:noAutofit/>
                    </a:bodyPr>
                    <a:lstStyle/>
                    <a:p>
                      <a:pPr indent="0" lvl="0" marL="0" rtl="0" algn="r">
                        <a:lnSpc>
                          <a:spcPct val="115000"/>
                        </a:lnSpc>
                        <a:spcBef>
                          <a:spcPts val="0"/>
                        </a:spcBef>
                        <a:spcAft>
                          <a:spcPts val="0"/>
                        </a:spcAft>
                        <a:buNone/>
                      </a:pPr>
                      <a:r>
                        <a:rPr lang="en" sz="1100">
                          <a:solidFill>
                            <a:srgbClr val="B7B7B7"/>
                          </a:solidFill>
                          <a:latin typeface="Calibri"/>
                          <a:ea typeface="Calibri"/>
                          <a:cs typeface="Calibri"/>
                          <a:sym typeface="Calibri"/>
                        </a:rPr>
                        <a:t>821182.6</a:t>
                      </a:r>
                      <a:endParaRPr sz="1100">
                        <a:solidFill>
                          <a:srgbClr val="B7B7B7"/>
                        </a:solidFill>
                        <a:latin typeface="Calibri"/>
                        <a:ea typeface="Calibri"/>
                        <a:cs typeface="Calibri"/>
                        <a:sym typeface="Calibri"/>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