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1ABA41-36CA-4E74-AD31-3C24202EC50B}">
  <a:tblStyle styleId="{FF1ABA41-36CA-4E74-AD31-3C24202EC5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ec65e5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c65e5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ec65e5f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c65e5f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ec65e5f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c65e5f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ec65e5f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c65e5f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ec65e5f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c65e5f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ec65e5f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c65e5f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ec65e5f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65e5f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ec65e5f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c65e5f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ec4c3a1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c4c3a1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ec4c3a1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c4c3a1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ec4c3a10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c4c3a10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ec4c3a10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c4c3a10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ec65e5f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c65e5f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ec65e5f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65e5f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ec65e5f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c65e5f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c65e5f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c65e5f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 Swithin’s Hospital Case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Jack &amp; Andrew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Venography: decision tree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rot="-5400000">
            <a:off x="1976262" y="509525"/>
            <a:ext cx="3857626" cy="5143501"/>
          </a:xfrm>
          <a:prstGeom prst="rect">
            <a:avLst/>
          </a:prstGeom>
          <a:noFill/>
          <a:ln>
            <a:noFill/>
          </a:ln>
        </p:spPr>
      </p:pic>
      <p:sp>
        <p:nvSpPr>
          <p:cNvPr id="118" name="Google Shape;118;p22"/>
          <p:cNvSpPr txBox="1"/>
          <p:nvPr/>
        </p:nvSpPr>
        <p:spPr>
          <a:xfrm>
            <a:off x="3695375" y="3265875"/>
            <a:ext cx="399600" cy="21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Venography Cont’d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death/1000 is (364+52+36)*0.0026+ (18)*0.125 = 3.43, disability is (364+52+36)*0.006 = 2.71. Death/disability rate = 0.61% life rate = 99.66%</a:t>
            </a:r>
            <a:endParaRPr/>
          </a:p>
          <a:p>
            <a:pPr indent="0" lvl="0" marL="0" rtl="0" algn="l">
              <a:spcBef>
                <a:spcPts val="1600"/>
              </a:spcBef>
              <a:spcAft>
                <a:spcPts val="0"/>
              </a:spcAft>
              <a:buNone/>
            </a:pPr>
            <a:r>
              <a:rPr lang="en"/>
              <a:t>Cva &amp; induced DVT death/disability rate = 0.007*452/1000 + 18/1000* 0.125 = 0.54%</a:t>
            </a:r>
            <a:endParaRPr/>
          </a:p>
          <a:p>
            <a:pPr indent="0" lvl="0" marL="0" rtl="0" algn="l">
              <a:spcBef>
                <a:spcPts val="1600"/>
              </a:spcBef>
              <a:spcAft>
                <a:spcPts val="0"/>
              </a:spcAft>
              <a:buNone/>
            </a:pPr>
            <a:r>
              <a:rPr lang="en"/>
              <a:t>Diagnose correctness is (324+530)/1000 = 85.4%</a:t>
            </a:r>
            <a:endParaRPr/>
          </a:p>
          <a:p>
            <a:pPr indent="0" lvl="0" marL="0" rtl="0" algn="l">
              <a:spcBef>
                <a:spcPts val="1600"/>
              </a:spcBef>
              <a:spcAft>
                <a:spcPts val="1600"/>
              </a:spcAft>
              <a:buNone/>
            </a:pPr>
            <a:r>
              <a:rPr lang="en"/>
              <a:t>Sum of Type 1 &amp; 2 errors per 1000: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IPG test</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those who are getting a positive test result, they are do the treatment, for those with a negative result, they will be healthy because no PE will occur.</a:t>
            </a:r>
            <a:endParaRPr/>
          </a:p>
          <a:p>
            <a:pPr indent="0" lvl="0" marL="0" rtl="0" algn="l">
              <a:spcBef>
                <a:spcPts val="1600"/>
              </a:spcBef>
              <a:spcAft>
                <a:spcPts val="0"/>
              </a:spcAft>
              <a:buNone/>
            </a:pPr>
            <a:r>
              <a:rPr lang="en"/>
              <a:t>Total death per 1000 people = 137/426*1000*0.0026 = 0.836 disability = 137/426*1000*0.006 = 1.93</a:t>
            </a:r>
            <a:endParaRPr/>
          </a:p>
          <a:p>
            <a:pPr indent="0" lvl="0" marL="0" rtl="0" algn="l">
              <a:spcBef>
                <a:spcPts val="1600"/>
              </a:spcBef>
              <a:spcAft>
                <a:spcPts val="0"/>
              </a:spcAft>
              <a:buNone/>
            </a:pPr>
            <a:r>
              <a:rPr lang="en"/>
              <a:t>Diagnose correctness is 415/426 = 97.4%</a:t>
            </a:r>
            <a:endParaRPr/>
          </a:p>
          <a:p>
            <a:pPr indent="0" lvl="0" marL="0" rtl="0" algn="l">
              <a:spcBef>
                <a:spcPts val="1600"/>
              </a:spcBef>
              <a:spcAft>
                <a:spcPts val="0"/>
              </a:spcAft>
              <a:buNone/>
            </a:pPr>
            <a:r>
              <a:rPr lang="en"/>
              <a:t>Cva caused death/disability rate = 0.25%</a:t>
            </a:r>
            <a:endParaRPr/>
          </a:p>
          <a:p>
            <a:pPr indent="0" lvl="0" marL="0" rtl="0" algn="l">
              <a:spcBef>
                <a:spcPts val="1600"/>
              </a:spcBef>
              <a:spcAft>
                <a:spcPts val="0"/>
              </a:spcAft>
              <a:buNone/>
            </a:pPr>
            <a:r>
              <a:rPr lang="en"/>
              <a:t>Sum of Type 1 &amp; 2 errors per 1000:  25.8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Selection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IPG test has the best performance over all of the 3 perspectives. So that is a must do test. But will extra doppler test or venography helpful to the diagnose?</a:t>
            </a:r>
            <a:endParaRPr/>
          </a:p>
          <a:p>
            <a:pPr indent="0" lvl="0" marL="0" rtl="0" algn="l">
              <a:spcBef>
                <a:spcPts val="1600"/>
              </a:spcBef>
              <a:spcAft>
                <a:spcPts val="0"/>
              </a:spcAft>
              <a:buNone/>
            </a:pPr>
            <a:r>
              <a:rPr lang="en"/>
              <a:t>There are three options, 1. IPG, then doppler, 2. IPG then venography, 3. IPG then doppler then venography. </a:t>
            </a:r>
            <a:endParaRPr/>
          </a:p>
          <a:p>
            <a:pPr indent="0" lvl="0" marL="0" rtl="0" algn="l">
              <a:spcBef>
                <a:spcPts val="1600"/>
              </a:spcBef>
              <a:spcAft>
                <a:spcPts val="0"/>
              </a:spcAft>
              <a:buNone/>
            </a:pPr>
            <a:r>
              <a:rPr lang="en"/>
              <a:t>Since the wrong </a:t>
            </a:r>
            <a:r>
              <a:rPr lang="en"/>
              <a:t>diagnosis</a:t>
            </a:r>
            <a:r>
              <a:rPr lang="en"/>
              <a:t> only happens when patients get a positive test results. They won’t need to do more tests when the result is positive.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Selection Cont’d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probability of not having DVT: having DVT changes to 11: 126 = 0.08: 0.92, as discussed in page 16 sensitivity analysis. The higher the DVT rate, the less reliable doppler test is because number of DVT negative increases. However </a:t>
            </a:r>
            <a:r>
              <a:rPr lang="en"/>
              <a:t>venography</a:t>
            </a:r>
            <a:r>
              <a:rPr lang="en"/>
              <a:t> will improve. So the best option is do IPG first, then do a </a:t>
            </a:r>
            <a:r>
              <a:rPr lang="en"/>
              <a:t>venography</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the case </a:t>
            </a:r>
            <a:r>
              <a:rPr lang="en"/>
              <a:t>description</a:t>
            </a:r>
            <a:r>
              <a:rPr lang="en"/>
              <a:t> document, the </a:t>
            </a:r>
            <a:r>
              <a:rPr lang="en"/>
              <a:t>actual</a:t>
            </a:r>
            <a:r>
              <a:rPr lang="en"/>
              <a:t> correctness of doppler test is higher than the given ones. Suppose that the actual rate is 2 % higher, therefore 340 out of 400 DVT patients will be tested positive and 528 non-DVT patients will be tested negative. </a:t>
            </a:r>
            <a:endParaRPr/>
          </a:p>
          <a:p>
            <a:pPr indent="0" lvl="0" marL="0" rtl="0" algn="l">
              <a:spcBef>
                <a:spcPts val="1600"/>
              </a:spcBef>
              <a:spcAft>
                <a:spcPts val="0"/>
              </a:spcAft>
              <a:buNone/>
            </a:pPr>
            <a:r>
              <a:rPr lang="en"/>
              <a:t>New death = 412*0.026+60*0.125 = 8.57, which reduce by 10.5% compared to the original value of 9.58. New disability = 412*0.006 = 2.47 </a:t>
            </a:r>
            <a:endParaRPr/>
          </a:p>
          <a:p>
            <a:pPr indent="0" lvl="0" marL="0" rtl="0" algn="l">
              <a:spcBef>
                <a:spcPts val="1600"/>
              </a:spcBef>
              <a:spcAft>
                <a:spcPts val="0"/>
              </a:spcAft>
              <a:buNone/>
            </a:pPr>
            <a:r>
              <a:rPr lang="en"/>
              <a:t>New type 1 &amp;2 error = 132</a:t>
            </a:r>
            <a:endParaRPr/>
          </a:p>
          <a:p>
            <a:pPr indent="0" lvl="0" marL="0" rtl="0" algn="l">
              <a:spcBef>
                <a:spcPts val="1600"/>
              </a:spcBef>
              <a:spcAft>
                <a:spcPts val="0"/>
              </a:spcAft>
              <a:buNone/>
            </a:pPr>
            <a:r>
              <a:rPr lang="en"/>
              <a:t>Correctness = 86.8%</a:t>
            </a:r>
            <a:endParaRPr/>
          </a:p>
          <a:p>
            <a:pPr indent="0" lvl="0" marL="0" rtl="0" algn="l">
              <a:spcBef>
                <a:spcPts val="1600"/>
              </a:spcBef>
              <a:spcAft>
                <a:spcPts val="1600"/>
              </a:spcAft>
              <a:buNone/>
            </a:pPr>
            <a:r>
              <a:rPr lang="en"/>
              <a:t>Doppler test would do a lot better than previous, but still IPG is better choice.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actual DVT rate of patients who claims to have DVT symptoms is higher than 40 percent. What if it is 45 percent. Results of IPG tests won’t be affected, however venography and doppler test will change. For venography, less people will get induced DVT, but more . New treatment number is (0.09*0.97*0.55+0.45)*1000 = 498 per 1000 people increased by 46 while the actual DVT carrier increases by 50. So the test overall improves. The new death will be 1.3</a:t>
            </a:r>
            <a:endParaRPr/>
          </a:p>
          <a:p>
            <a:pPr indent="0" lvl="0" marL="0" rtl="0" algn="l">
              <a:spcBef>
                <a:spcPts val="1600"/>
              </a:spcBef>
              <a:spcAft>
                <a:spcPts val="1600"/>
              </a:spcAft>
              <a:buNone/>
            </a:pPr>
            <a:r>
              <a:rPr lang="en"/>
              <a:t>For Doppler, the new treatment number is 451, new death is 10.7 which increases because the total number of wrong diagnose increases(DVT negative).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Always do the treatment if any test result shows positive</a:t>
            </a:r>
            <a:endParaRPr/>
          </a:p>
          <a:p>
            <a:pPr indent="-342900" lvl="0" marL="457200" rtl="0" algn="l">
              <a:spcBef>
                <a:spcPts val="0"/>
              </a:spcBef>
              <a:spcAft>
                <a:spcPts val="0"/>
              </a:spcAft>
              <a:buSzPts val="1800"/>
              <a:buAutoNum type="arabicPeriod"/>
            </a:pPr>
            <a:r>
              <a:rPr lang="en"/>
              <a:t>Do IPG test if only test can be selected</a:t>
            </a:r>
            <a:endParaRPr/>
          </a:p>
          <a:p>
            <a:pPr indent="-342900" lvl="0" marL="457200" rtl="0" algn="l">
              <a:spcBef>
                <a:spcPts val="0"/>
              </a:spcBef>
              <a:spcAft>
                <a:spcPts val="0"/>
              </a:spcAft>
              <a:buSzPts val="1800"/>
              <a:buAutoNum type="arabicPeriod"/>
            </a:pPr>
            <a:r>
              <a:rPr lang="en"/>
              <a:t>Doppler test is not good even its actual correctness rate is higher</a:t>
            </a:r>
            <a:endParaRPr/>
          </a:p>
          <a:p>
            <a:pPr indent="-342900" lvl="0" marL="457200" rtl="0" algn="l">
              <a:spcBef>
                <a:spcPts val="0"/>
              </a:spcBef>
              <a:spcAft>
                <a:spcPts val="0"/>
              </a:spcAft>
              <a:buSzPts val="1800"/>
              <a:buAutoNum type="arabicPeriod"/>
            </a:pPr>
            <a:r>
              <a:rPr lang="en"/>
              <a:t>As the DVT percentage becomes higher, venography becomes better and doppler becomes worse.</a:t>
            </a:r>
            <a:endParaRPr/>
          </a:p>
          <a:p>
            <a:pPr indent="-342900" lvl="0" marL="457200" rtl="0" algn="l">
              <a:spcBef>
                <a:spcPts val="0"/>
              </a:spcBef>
              <a:spcAft>
                <a:spcPts val="0"/>
              </a:spcAft>
              <a:buSzPts val="1800"/>
              <a:buAutoNum type="arabicPeriod"/>
            </a:pPr>
            <a:r>
              <a:rPr lang="en"/>
              <a:t>T</a:t>
            </a:r>
            <a:r>
              <a:rPr lang="en"/>
              <a:t>he best option is do IPG first, then do a venography.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DVT (Deep Vein Thrombosis) is vein </a:t>
            </a:r>
            <a:r>
              <a:rPr lang="en"/>
              <a:t>disease that will potentially cause PE (Pulmonary Embolus), a worse disease that could be fatal.</a:t>
            </a:r>
            <a:endParaRPr/>
          </a:p>
          <a:p>
            <a:pPr indent="-342900" lvl="0" marL="457200" rtl="0" algn="l">
              <a:spcBef>
                <a:spcPts val="0"/>
              </a:spcBef>
              <a:spcAft>
                <a:spcPts val="0"/>
              </a:spcAft>
              <a:buSzPts val="1800"/>
              <a:buChar char="●"/>
            </a:pPr>
            <a:r>
              <a:rPr lang="en"/>
              <a:t>Patients go to hospital for diagnosis when they find they have DVT symptoms </a:t>
            </a:r>
            <a:endParaRPr/>
          </a:p>
          <a:p>
            <a:pPr indent="-342900" lvl="0" marL="457200" rtl="0" algn="l">
              <a:spcBef>
                <a:spcPts val="0"/>
              </a:spcBef>
              <a:spcAft>
                <a:spcPts val="0"/>
              </a:spcAft>
              <a:buSzPts val="1800"/>
              <a:buChar char="●"/>
            </a:pPr>
            <a:r>
              <a:rPr lang="en"/>
              <a:t>There are three types of diagnosis: 1. Doppler test, 2. Venography, 3. IPG test, which venography is more accurate but have strong side effect while others are safe and less accurate</a:t>
            </a:r>
            <a:endParaRPr/>
          </a:p>
          <a:p>
            <a:pPr indent="-342900" lvl="0" marL="457200" rtl="0" algn="l">
              <a:spcBef>
                <a:spcPts val="0"/>
              </a:spcBef>
              <a:spcAft>
                <a:spcPts val="0"/>
              </a:spcAft>
              <a:buSzPts val="1800"/>
              <a:buChar char="●"/>
            </a:pPr>
            <a:r>
              <a:rPr lang="en"/>
              <a:t>The case is viewed from three perspectives: hospital, patients, and physicians, each has a different goal.</a:t>
            </a:r>
            <a:endParaRPr/>
          </a:p>
          <a:p>
            <a:pPr indent="-342900" lvl="0" marL="457200" rtl="0" algn="l">
              <a:spcBef>
                <a:spcPts val="0"/>
              </a:spcBef>
              <a:spcAft>
                <a:spcPts val="0"/>
              </a:spcAft>
              <a:buSzPts val="1800"/>
              <a:buChar char="●"/>
            </a:pPr>
            <a:r>
              <a:rPr lang="en"/>
              <a:t>Determine for each situation, what tests to use and whether or not to do the treatment.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Perspectives &amp; Goals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73" name="Google Shape;73;p15"/>
          <p:cNvGraphicFramePr/>
          <p:nvPr/>
        </p:nvGraphicFramePr>
        <p:xfrm>
          <a:off x="952500" y="1809750"/>
          <a:ext cx="3000000" cy="3000000"/>
        </p:xfrm>
        <a:graphic>
          <a:graphicData uri="http://schemas.openxmlformats.org/drawingml/2006/table">
            <a:tbl>
              <a:tblPr>
                <a:noFill/>
                <a:tableStyleId>{FF1ABA41-36CA-4E74-AD31-3C24202EC50B}</a:tableStyleId>
              </a:tblPr>
              <a:tblGrid>
                <a:gridCol w="2413000"/>
                <a:gridCol w="2413000"/>
                <a:gridCol w="2413000"/>
              </a:tblGrid>
              <a:tr h="381000">
                <a:tc>
                  <a:txBody>
                    <a:bodyPr>
                      <a:noAutofit/>
                    </a:bodyPr>
                    <a:lstStyle/>
                    <a:p>
                      <a:pPr indent="0" lvl="0" marL="0" rtl="0" algn="l">
                        <a:spcBef>
                          <a:spcPts val="0"/>
                        </a:spcBef>
                        <a:spcAft>
                          <a:spcPts val="0"/>
                        </a:spcAft>
                        <a:buNone/>
                      </a:pPr>
                      <a:r>
                        <a:rPr lang="en">
                          <a:solidFill>
                            <a:srgbClr val="D9D9D9"/>
                          </a:solidFill>
                        </a:rPr>
                        <a:t>#</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Subject</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Goal</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1</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Hospital</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Min induced dvt &amp; cva</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2</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Patient</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Min death/disability rate </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3</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Patient</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Max life rate</a:t>
                      </a:r>
                      <a:endParaRPr>
                        <a:solidFill>
                          <a:srgbClr val="D9D9D9"/>
                        </a:solidFill>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D9D9D9"/>
                          </a:solidFill>
                        </a:rPr>
                        <a:t>4</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Physician</a:t>
                      </a:r>
                      <a:endParaRPr>
                        <a:solidFill>
                          <a:srgbClr val="D9D9D9"/>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D9D9D9"/>
                          </a:solidFill>
                        </a:rPr>
                        <a:t>Max correctness of diagnosis</a:t>
                      </a:r>
                      <a:endParaRPr>
                        <a:solidFill>
                          <a:srgbClr val="D9D9D9"/>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Assumed patients would accept long-term </a:t>
            </a:r>
            <a:r>
              <a:rPr lang="en"/>
              <a:t>disability</a:t>
            </a:r>
            <a:r>
              <a:rPr lang="en"/>
              <a:t> if their goal is to maximise life rate</a:t>
            </a:r>
            <a:endParaRPr/>
          </a:p>
          <a:p>
            <a:pPr indent="-342900" lvl="0" marL="457200" rtl="0" algn="l">
              <a:spcBef>
                <a:spcPts val="0"/>
              </a:spcBef>
              <a:spcAft>
                <a:spcPts val="0"/>
              </a:spcAft>
              <a:buSzPts val="1800"/>
              <a:buChar char="●"/>
            </a:pPr>
            <a:r>
              <a:rPr lang="en"/>
              <a:t>Assumed patients will do the treatment if they are sure they have DVT (eg. venography)</a:t>
            </a:r>
            <a:endParaRPr/>
          </a:p>
          <a:p>
            <a:pPr indent="-342900" lvl="0" marL="457200" rtl="0" algn="l">
              <a:spcBef>
                <a:spcPts val="0"/>
              </a:spcBef>
              <a:spcAft>
                <a:spcPts val="0"/>
              </a:spcAft>
              <a:buSzPts val="1800"/>
              <a:buChar char="●"/>
            </a:pPr>
            <a:r>
              <a:rPr lang="en"/>
              <a:t>Assumed cost is not the </a:t>
            </a:r>
            <a:r>
              <a:rPr lang="en"/>
              <a:t>problem</a:t>
            </a:r>
            <a:r>
              <a:rPr lang="en"/>
              <a:t> for making decisions</a:t>
            </a:r>
            <a:endParaRPr/>
          </a:p>
          <a:p>
            <a:pPr indent="-342900" lvl="0" marL="457200" rtl="0" algn="l">
              <a:spcBef>
                <a:spcPts val="0"/>
              </a:spcBef>
              <a:spcAft>
                <a:spcPts val="0"/>
              </a:spcAft>
              <a:buSzPts val="1800"/>
              <a:buChar char="●"/>
            </a:pPr>
            <a:r>
              <a:rPr lang="en"/>
              <a:t>Assumed minor disability and lung problem are considered as healthy</a:t>
            </a:r>
            <a:endParaRPr/>
          </a:p>
          <a:p>
            <a:pPr indent="-342900" lvl="0" marL="457200" rtl="0" algn="l">
              <a:spcBef>
                <a:spcPts val="0"/>
              </a:spcBef>
              <a:spcAft>
                <a:spcPts val="0"/>
              </a:spcAft>
              <a:buSzPts val="1800"/>
              <a:buChar char="●"/>
            </a:pPr>
            <a:r>
              <a:rPr lang="en"/>
              <a:t>Assumed the correctness of IPG test is 100%</a:t>
            </a:r>
            <a:endParaRPr/>
          </a:p>
          <a:p>
            <a:pPr indent="-342900" lvl="0" marL="457200" rtl="0" algn="l">
              <a:spcBef>
                <a:spcPts val="0"/>
              </a:spcBef>
              <a:spcAft>
                <a:spcPts val="0"/>
              </a:spcAft>
              <a:buSzPts val="1800"/>
              <a:buChar char="●"/>
            </a:pPr>
            <a:r>
              <a:rPr lang="en"/>
              <a:t>Assumed if people only do the IPG test, they won’t do </a:t>
            </a:r>
            <a:r>
              <a:rPr lang="en"/>
              <a:t>treatment</a:t>
            </a:r>
            <a:r>
              <a:rPr lang="en"/>
              <a:t> if result is negative and vise versa.</a:t>
            </a:r>
            <a:endParaRPr/>
          </a:p>
          <a:p>
            <a:pPr indent="-342900" lvl="0" marL="457200" rtl="0" algn="l">
              <a:spcBef>
                <a:spcPts val="0"/>
              </a:spcBef>
              <a:spcAft>
                <a:spcPts val="0"/>
              </a:spcAft>
              <a:buSzPts val="1800"/>
              <a:buChar char="●"/>
            </a:pPr>
            <a:r>
              <a:rPr lang="en"/>
              <a:t>Assumed the IPG diagnosis correct rate is accurate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variables:</a:t>
            </a:r>
            <a:endParaRPr/>
          </a:p>
          <a:p>
            <a:pPr indent="0" lvl="0" marL="0" rtl="0" algn="l">
              <a:spcBef>
                <a:spcPts val="1600"/>
              </a:spcBef>
              <a:spcAft>
                <a:spcPts val="0"/>
              </a:spcAft>
              <a:buNone/>
            </a:pPr>
            <a:r>
              <a:rPr lang="en"/>
              <a:t>P - Positive test results, N - Negative test results</a:t>
            </a:r>
            <a:endParaRPr/>
          </a:p>
          <a:p>
            <a:pPr indent="0" lvl="0" marL="0" rtl="0" algn="l">
              <a:spcBef>
                <a:spcPts val="1600"/>
              </a:spcBef>
              <a:spcAft>
                <a:spcPts val="0"/>
              </a:spcAft>
              <a:buNone/>
            </a:pPr>
            <a:r>
              <a:rPr lang="en"/>
              <a:t>D - Has DVT, ND - Doesn’t have DVT</a:t>
            </a:r>
            <a:endParaRPr/>
          </a:p>
          <a:p>
            <a:pPr indent="0" lvl="0" marL="0" rtl="0" algn="l">
              <a:spcBef>
                <a:spcPts val="1600"/>
              </a:spcBef>
              <a:spcAft>
                <a:spcPts val="0"/>
              </a:spcAft>
              <a:buNone/>
            </a:pPr>
            <a:r>
              <a:rPr lang="en"/>
              <a:t>PE - Has PE, NP - No PE, I - Has induced DVT, NI - not induce DVT</a:t>
            </a:r>
            <a:endParaRPr/>
          </a:p>
          <a:p>
            <a:pPr indent="0" lvl="0" marL="0" rtl="0" algn="l">
              <a:spcBef>
                <a:spcPts val="1600"/>
              </a:spcBef>
              <a:spcAft>
                <a:spcPts val="0"/>
              </a:spcAft>
              <a:buNone/>
            </a:pPr>
            <a:r>
              <a:rPr lang="en"/>
              <a:t>DI - diagnosed results, NDI - non-</a:t>
            </a:r>
            <a:r>
              <a:rPr lang="en"/>
              <a:t>diagnosed</a:t>
            </a:r>
            <a:r>
              <a:rPr lang="en"/>
              <a:t> results</a:t>
            </a:r>
            <a:endParaRPr/>
          </a:p>
          <a:p>
            <a:pPr indent="0" lvl="0" marL="0" rtl="0" algn="l">
              <a:spcBef>
                <a:spcPts val="1600"/>
              </a:spcBef>
              <a:spcAft>
                <a:spcPts val="1600"/>
              </a:spcAft>
              <a:buNone/>
            </a:pPr>
            <a:r>
              <a:rPr lang="en"/>
              <a:t>(T) - Treament is forced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there are 4 main situations, that is 1. with a DVT, do the treatment, 2. Wrong diagnose, don’t really have DVT, but do the treament, 3. No DVT, don’t do the treatment, 4. Wrong diagnose, actually has DVT, don’t do the </a:t>
            </a:r>
            <a:r>
              <a:rPr lang="en"/>
              <a:t>treatment</a:t>
            </a:r>
            <a:r>
              <a:rPr lang="en"/>
              <a:t>. </a:t>
            </a:r>
            <a:endParaRPr/>
          </a:p>
          <a:p>
            <a:pPr indent="0" lvl="0" marL="0" rtl="0" algn="l">
              <a:spcBef>
                <a:spcPts val="1600"/>
              </a:spcBef>
              <a:spcAft>
                <a:spcPts val="1600"/>
              </a:spcAft>
              <a:buNone/>
            </a:pPr>
            <a:r>
              <a:rPr lang="en"/>
              <a:t>If the patient has dvt, the decision tree is as follows: </a:t>
            </a:r>
            <a:endParaRPr/>
          </a:p>
        </p:txBody>
      </p:sp>
      <p:pic>
        <p:nvPicPr>
          <p:cNvPr id="92" name="Google Shape;92;p18"/>
          <p:cNvPicPr preferRelativeResize="0"/>
          <p:nvPr/>
        </p:nvPicPr>
        <p:blipFill>
          <a:blip r:embed="rId3">
            <a:alphaModFix/>
          </a:blip>
          <a:stretch>
            <a:fillRect/>
          </a:stretch>
        </p:blipFill>
        <p:spPr>
          <a:xfrm rot="-5400000">
            <a:off x="2352038" y="1348285"/>
            <a:ext cx="2546777" cy="5143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situation</a:t>
            </a:r>
            <a:r>
              <a:rPr lang="en"/>
              <a:t> 1 &amp; 2, </a:t>
            </a:r>
            <a:endParaRPr/>
          </a:p>
          <a:p>
            <a:pPr indent="0" lvl="0" marL="0" rtl="0" algn="l">
              <a:spcBef>
                <a:spcPts val="1600"/>
              </a:spcBef>
              <a:spcAft>
                <a:spcPts val="0"/>
              </a:spcAft>
              <a:buNone/>
            </a:pPr>
            <a:r>
              <a:rPr lang="en"/>
              <a:t>P(death) = 0.0016+0.001 = 0.0026,  P(disability) = 0.006</a:t>
            </a:r>
            <a:endParaRPr/>
          </a:p>
          <a:p>
            <a:pPr indent="0" lvl="0" marL="0" rtl="0" algn="l">
              <a:spcBef>
                <a:spcPts val="1600"/>
              </a:spcBef>
              <a:spcAft>
                <a:spcPts val="0"/>
              </a:spcAft>
              <a:buNone/>
            </a:pPr>
            <a:r>
              <a:rPr lang="en"/>
              <a:t>P(healthy) = 0.003+0.83+0.1584 = 0.9914</a:t>
            </a:r>
            <a:endParaRPr/>
          </a:p>
          <a:p>
            <a:pPr indent="0" lvl="0" marL="0" rtl="0" algn="l">
              <a:spcBef>
                <a:spcPts val="1600"/>
              </a:spcBef>
              <a:spcAft>
                <a:spcPts val="0"/>
              </a:spcAft>
              <a:buNone/>
            </a:pPr>
            <a:r>
              <a:rPr lang="en"/>
              <a:t>For </a:t>
            </a:r>
            <a:r>
              <a:rPr lang="en"/>
              <a:t>situation</a:t>
            </a:r>
            <a:r>
              <a:rPr lang="en"/>
              <a:t> 3: </a:t>
            </a:r>
            <a:endParaRPr/>
          </a:p>
          <a:p>
            <a:pPr indent="0" lvl="0" marL="0" rtl="0" algn="l">
              <a:spcBef>
                <a:spcPts val="1600"/>
              </a:spcBef>
              <a:spcAft>
                <a:spcPts val="0"/>
              </a:spcAft>
              <a:buNone/>
            </a:pPr>
            <a:r>
              <a:rPr lang="en"/>
              <a:t>P(healthy) =1  </a:t>
            </a:r>
            <a:endParaRPr/>
          </a:p>
          <a:p>
            <a:pPr indent="0" lvl="0" marL="0" rtl="0" algn="l">
              <a:spcBef>
                <a:spcPts val="1600"/>
              </a:spcBef>
              <a:spcAft>
                <a:spcPts val="0"/>
              </a:spcAft>
              <a:buNone/>
            </a:pPr>
            <a:r>
              <a:rPr lang="en"/>
              <a:t>For situation 4:</a:t>
            </a:r>
            <a:endParaRPr/>
          </a:p>
          <a:p>
            <a:pPr indent="0" lvl="0" marL="0" rtl="0" algn="l">
              <a:spcBef>
                <a:spcPts val="1600"/>
              </a:spcBef>
              <a:spcAft>
                <a:spcPts val="1600"/>
              </a:spcAft>
              <a:buNone/>
            </a:pPr>
            <a:r>
              <a:rPr lang="en"/>
              <a:t>P(death) = 0.125,  P(healthy) = 0.875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Treatment or Not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Patients want to know whether not not to do the treatment when the test result is positive. The answer is always do the treatment. Let the diagnose correct rate be x where treat and not treat have an equal death/disability rate. </a:t>
            </a:r>
            <a:r>
              <a:rPr lang="en"/>
              <a:t>x*0.125 = 0.0086 </a:t>
            </a:r>
            <a:endParaRPr/>
          </a:p>
          <a:p>
            <a:pPr indent="0" lvl="0" marL="0" rtl="0" algn="l">
              <a:spcBef>
                <a:spcPts val="1600"/>
              </a:spcBef>
              <a:spcAft>
                <a:spcPts val="1600"/>
              </a:spcAft>
              <a:buNone/>
            </a:pPr>
            <a:r>
              <a:rPr lang="en"/>
              <a:t>Solve for x = 0.069 meaning that as long as the correctness is greater than 6.9%, doing treatment will reduce the death/ disability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Doppler Test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a:t>
            </a:r>
            <a:r>
              <a:rPr lang="en"/>
              <a:t>probabilities</a:t>
            </a:r>
            <a:r>
              <a:rPr lang="en"/>
              <a:t> for each situation in the case, the total death/1000  is 416*0.0026+ 68* 0.125 = 9.58, the total disability/1000  is 416*0.006 = 2.5, the rest are healthy, therefore, death/ disability rate is 1.21%, life rate is 99.04%</a:t>
            </a:r>
            <a:endParaRPr/>
          </a:p>
          <a:p>
            <a:pPr indent="0" lvl="0" marL="0" rtl="0" algn="l">
              <a:spcBef>
                <a:spcPts val="1600"/>
              </a:spcBef>
              <a:spcAft>
                <a:spcPts val="0"/>
              </a:spcAft>
              <a:buNone/>
            </a:pPr>
            <a:r>
              <a:rPr lang="en"/>
              <a:t>Cva death/disability rate = 0.007*416/1000 = 0. 29%</a:t>
            </a:r>
            <a:endParaRPr/>
          </a:p>
          <a:p>
            <a:pPr indent="0" lvl="0" marL="0" rtl="0" algn="l">
              <a:spcBef>
                <a:spcPts val="1600"/>
              </a:spcBef>
              <a:spcAft>
                <a:spcPts val="0"/>
              </a:spcAft>
              <a:buNone/>
            </a:pPr>
            <a:r>
              <a:rPr lang="en"/>
              <a:t>Diagnose correctness is = 0.798* 0.4 +0.884*0.6 = 0.8496</a:t>
            </a:r>
            <a:endParaRPr/>
          </a:p>
          <a:p>
            <a:pPr indent="0" lvl="0" marL="0" rtl="0" algn="l">
              <a:spcBef>
                <a:spcPts val="1600"/>
              </a:spcBef>
              <a:spcAft>
                <a:spcPts val="0"/>
              </a:spcAft>
              <a:buNone/>
            </a:pPr>
            <a:r>
              <a:rPr lang="en"/>
              <a:t>Sum of Type 1 &amp; 2 errors per 1000:  68+84 = 152</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