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BB9B-BC19-D64E-86CC-FAB64E4E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661" y="749078"/>
            <a:ext cx="8791076" cy="2908522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Predicting Customer Churn at QWE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7FA1C-C9B9-0F42-A912-B63FA7C1B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Yikai</a:t>
            </a:r>
            <a:r>
              <a:rPr lang="en-US" dirty="0"/>
              <a:t> GUO</a:t>
            </a:r>
          </a:p>
          <a:p>
            <a:r>
              <a:rPr lang="en-US" dirty="0"/>
              <a:t>Supervisor: David Cui</a:t>
            </a:r>
          </a:p>
        </p:txBody>
      </p:sp>
    </p:spTree>
    <p:extLst>
      <p:ext uri="{BB962C8B-B14F-4D97-AF65-F5344CB8AC3E}">
        <p14:creationId xmlns:p14="http://schemas.microsoft.com/office/powerpoint/2010/main" val="24761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B9D-A1C7-2944-A916-2121AAF2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90E6-B4BA-D742-96D8-D5BB57A0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QWE Inc.: An organization that helps small and medium-sized company manage customers through online subscription services.</a:t>
            </a:r>
          </a:p>
          <a:p>
            <a:r>
              <a:rPr lang="en-US" dirty="0"/>
              <a:t>Current Situation: QWE Inc. is experiencing fast growth, however, thinking there is still some space to optimize its business processes in order to further improve customer retention and reduce churn.</a:t>
            </a:r>
          </a:p>
          <a:p>
            <a:r>
              <a:rPr lang="en-US" dirty="0"/>
              <a:t>Collected Information: Customer Happiness Index (CHI), Change of CHI in the past month, Customer Age, Time Since Last Login, and etc. </a:t>
            </a:r>
          </a:p>
          <a:p>
            <a:r>
              <a:rPr lang="en-US" dirty="0"/>
              <a:t>Predictive Variable: Customer Churn - YES/NO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0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C13-EF05-9B4A-8566-D52AC89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Problems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302F-9284-F341-8722-C9267E22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factors that could after Customer Churn? How important are they?</a:t>
            </a:r>
          </a:p>
          <a:p>
            <a:r>
              <a:rPr lang="en-US" dirty="0"/>
              <a:t>Can we identify a particular risk group of customers that the Customer Relationship Management (CRM) team can focus on? What are the characteristics of these customers and how can we reduce such risks?</a:t>
            </a:r>
          </a:p>
          <a:p>
            <a:r>
              <a:rPr lang="en-US" dirty="0"/>
              <a:t>If an customer phone call program is provided to reduce customer churn risks, how much profit would that create for QWE Inc. every year?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E641-92B2-E649-9149-40FFBBD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1EA3-5CA8-2D40-93A3-4725191B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Customer </a:t>
            </a:r>
            <a:r>
              <a:rPr lang="en-US"/>
              <a:t>Age Groups:</a:t>
            </a:r>
            <a:endParaRPr lang="en-US" dirty="0"/>
          </a:p>
          <a:p>
            <a:pPr lvl="1"/>
            <a:r>
              <a:rPr lang="en-US" dirty="0"/>
              <a:t>1-2: constant churn risk = 0</a:t>
            </a:r>
          </a:p>
          <a:p>
            <a:pPr lvl="1"/>
            <a:r>
              <a:rPr lang="en-US" dirty="0"/>
              <a:t>3-47: uncertain churn risk, lognormally distributed</a:t>
            </a:r>
          </a:p>
          <a:p>
            <a:pPr lvl="1"/>
            <a:r>
              <a:rPr lang="en-US" dirty="0"/>
              <a:t>&gt;47: constant churn risk = 0</a:t>
            </a:r>
          </a:p>
          <a:p>
            <a:r>
              <a:rPr lang="en-US" dirty="0"/>
              <a:t>According to the Logistics Regression Model, there are 3 significant factors:</a:t>
            </a:r>
          </a:p>
          <a:p>
            <a:pPr lvl="1"/>
            <a:r>
              <a:rPr lang="en-US" dirty="0"/>
              <a:t>Customer Happiness Index: Positive impact, most important</a:t>
            </a:r>
          </a:p>
          <a:p>
            <a:pPr lvl="1"/>
            <a:r>
              <a:rPr lang="en-US" dirty="0"/>
              <a:t>Change in Views: Positive impact, less important</a:t>
            </a:r>
          </a:p>
          <a:p>
            <a:pPr lvl="1"/>
            <a:r>
              <a:rPr lang="en-US" dirty="0"/>
              <a:t>Time Since Last Login: Negative impact, least important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55CB8C-8196-224C-AC13-7CF708FEE5D4}"/>
              </a:ext>
            </a:extLst>
          </p:cNvPr>
          <p:cNvSpPr/>
          <p:nvPr/>
        </p:nvSpPr>
        <p:spPr>
          <a:xfrm>
            <a:off x="8389620" y="3036266"/>
            <a:ext cx="2160270" cy="200436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6E61F5-C2EE-004D-A751-CE0B57CF216F}"/>
              </a:ext>
            </a:extLst>
          </p:cNvPr>
          <p:cNvSpPr/>
          <p:nvPr/>
        </p:nvSpPr>
        <p:spPr>
          <a:xfrm>
            <a:off x="9189720" y="4098713"/>
            <a:ext cx="2065970" cy="192853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A5039-5599-8446-8501-641522583B84}"/>
              </a:ext>
            </a:extLst>
          </p:cNvPr>
          <p:cNvSpPr/>
          <p:nvPr/>
        </p:nvSpPr>
        <p:spPr>
          <a:xfrm>
            <a:off x="7662546" y="3966634"/>
            <a:ext cx="2184398" cy="19681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06BD7-FF13-1C43-8762-09F35C37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157" y="3238345"/>
            <a:ext cx="681196" cy="681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B7412E-3D7F-2A44-BCCB-9758C239204C}"/>
              </a:ext>
            </a:extLst>
          </p:cNvPr>
          <p:cNvSpPr txBox="1"/>
          <p:nvPr/>
        </p:nvSpPr>
        <p:spPr>
          <a:xfrm>
            <a:off x="7833202" y="5046583"/>
            <a:ext cx="11858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Views 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1CA9FAA-2C98-6B43-A155-2D6D9072EC1E}"/>
              </a:ext>
            </a:extLst>
          </p:cNvPr>
          <p:cNvSpPr/>
          <p:nvPr/>
        </p:nvSpPr>
        <p:spPr>
          <a:xfrm>
            <a:off x="8576948" y="5092607"/>
            <a:ext cx="168594" cy="277284"/>
          </a:xfrm>
          <a:prstGeom prst="downArrow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AA4D-412A-7848-9608-DB261E775D65}"/>
              </a:ext>
            </a:extLst>
          </p:cNvPr>
          <p:cNvSpPr txBox="1"/>
          <p:nvPr/>
        </p:nvSpPr>
        <p:spPr>
          <a:xfrm>
            <a:off x="9948547" y="5069112"/>
            <a:ext cx="118586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Last Login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C7742F-FF78-FD49-9C2E-91CDDF29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825" y="4421564"/>
            <a:ext cx="568998" cy="529168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8F3D1277-1ACA-7C4F-9213-78488B0F9175}"/>
              </a:ext>
            </a:extLst>
          </p:cNvPr>
          <p:cNvSpPr/>
          <p:nvPr/>
        </p:nvSpPr>
        <p:spPr>
          <a:xfrm rot="10800000">
            <a:off x="10952161" y="5108918"/>
            <a:ext cx="168594" cy="277284"/>
          </a:xfrm>
          <a:prstGeom prst="downArrow">
            <a:avLst/>
          </a:prstGeom>
          <a:solidFill>
            <a:schemeClr val="tx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E8AA6E-CBE2-D541-8FA0-056F5271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13" y="751792"/>
            <a:ext cx="3162251" cy="2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DE6B-5577-2E4A-ABEB-4956C532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725D-179C-B74B-A914-0429D095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Unnecessary Cost: Stop collecting useless information</a:t>
            </a:r>
          </a:p>
          <a:p>
            <a:r>
              <a:rPr lang="en-US" dirty="0"/>
              <a:t>Reduce Existing Customer’s Churn Risk</a:t>
            </a:r>
          </a:p>
          <a:p>
            <a:pPr lvl="1"/>
            <a:r>
              <a:rPr lang="en-US" dirty="0"/>
              <a:t>Improve Customer Happiness: Collect feedbacks and make improvements</a:t>
            </a:r>
          </a:p>
          <a:p>
            <a:pPr lvl="1"/>
            <a:r>
              <a:rPr lang="en-US" dirty="0"/>
              <a:t>Increase Customer’s views: Encourage customers sharing on social medias</a:t>
            </a:r>
          </a:p>
          <a:p>
            <a:pPr lvl="1"/>
            <a:r>
              <a:rPr lang="en-US" dirty="0"/>
              <a:t>Reduce Time Since Last Login: Send Bi-weekly reminding emails</a:t>
            </a:r>
          </a:p>
          <a:p>
            <a:r>
              <a:rPr lang="en-US" dirty="0"/>
              <a:t>Define Risk Groups and Focus on Such Customers</a:t>
            </a:r>
          </a:p>
        </p:txBody>
      </p:sp>
    </p:spTree>
    <p:extLst>
      <p:ext uri="{BB962C8B-B14F-4D97-AF65-F5344CB8AC3E}">
        <p14:creationId xmlns:p14="http://schemas.microsoft.com/office/powerpoint/2010/main" val="9564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46-A78C-DE48-971B-ED4A01BF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B1ACA-FBAD-2B48-8E2B-2DD389D89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580" y="2928922"/>
            <a:ext cx="4592679" cy="1939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3D74E-CF03-DD45-80E0-6ABBBA046E0F}"/>
              </a:ext>
            </a:extLst>
          </p:cNvPr>
          <p:cNvSpPr txBox="1"/>
          <p:nvPr/>
        </p:nvSpPr>
        <p:spPr>
          <a:xfrm>
            <a:off x="6835140" y="4909143"/>
            <a:ext cx="5029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credit: Prasad </a:t>
            </a:r>
            <a:r>
              <a:rPr lang="en-US" sz="900" dirty="0" err="1"/>
              <a:t>Patil</a:t>
            </a:r>
            <a:endParaRPr lang="en-US" sz="900" dirty="0"/>
          </a:p>
          <a:p>
            <a:r>
              <a:rPr lang="en-US" sz="900" dirty="0"/>
              <a:t>https://</a:t>
            </a:r>
            <a:r>
              <a:rPr lang="en-US" sz="900" dirty="0" err="1"/>
              <a:t>towardsdatascience.com</a:t>
            </a:r>
            <a:r>
              <a:rPr lang="en-US" sz="900" dirty="0"/>
              <a:t>/k-means-clustering-identifying-f-r-i-e-n-d-s-in-the-world-of-strangers-695537505d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E8BD3-B76A-B546-BF15-D60F875E59F5}"/>
              </a:ext>
            </a:extLst>
          </p:cNvPr>
          <p:cNvSpPr txBox="1"/>
          <p:nvPr/>
        </p:nvSpPr>
        <p:spPr>
          <a:xfrm>
            <a:off x="685801" y="2128062"/>
            <a:ext cx="895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specific groups of users with higher churn risks?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D4E53-D7E7-E14F-804E-8533E16EADB6}"/>
              </a:ext>
            </a:extLst>
          </p:cNvPr>
          <p:cNvSpPr txBox="1"/>
          <p:nvPr/>
        </p:nvSpPr>
        <p:spPr>
          <a:xfrm>
            <a:off x="8089582" y="2386025"/>
            <a:ext cx="353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5A8FF-602B-6443-9AF0-44B6A9497E4C}"/>
              </a:ext>
            </a:extLst>
          </p:cNvPr>
          <p:cNvSpPr txBox="1"/>
          <p:nvPr/>
        </p:nvSpPr>
        <p:spPr>
          <a:xfrm>
            <a:off x="2196783" y="2778531"/>
            <a:ext cx="35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OF COURSE!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05A99-9157-DA46-827F-9F7B1161CADA}"/>
              </a:ext>
            </a:extLst>
          </p:cNvPr>
          <p:cNvSpPr txBox="1"/>
          <p:nvPr/>
        </p:nvSpPr>
        <p:spPr>
          <a:xfrm>
            <a:off x="685801" y="3429000"/>
            <a:ext cx="545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STEP1. Use K-means clustering method to classify each significant factor into different subsets </a:t>
            </a:r>
          </a:p>
          <a:p>
            <a:r>
              <a:rPr lang="en-US" dirty="0"/>
              <a:t>STEP2. Run logistics model again to see any specific combination of subsets give a high churn risk output</a:t>
            </a:r>
          </a:p>
          <a:p>
            <a:r>
              <a:rPr lang="en-US" dirty="0"/>
              <a:t>STEP3. Select different coefficient risk levels for sensitivity analysis</a:t>
            </a:r>
          </a:p>
          <a:p>
            <a:r>
              <a:rPr lang="en-US" dirty="0"/>
              <a:t>STEP4. Interpret Accuracy Level by reading p-values and ROC curve plots.</a:t>
            </a:r>
          </a:p>
        </p:txBody>
      </p:sp>
    </p:spTree>
    <p:extLst>
      <p:ext uri="{BB962C8B-B14F-4D97-AF65-F5344CB8AC3E}">
        <p14:creationId xmlns:p14="http://schemas.microsoft.com/office/powerpoint/2010/main" val="3751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91DB-B867-444D-A102-4AC65933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GROUP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02349-1741-6440-91FD-6F4C792C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130617"/>
              </p:ext>
            </p:extLst>
          </p:nvPr>
        </p:nvGraphicFramePr>
        <p:xfrm>
          <a:off x="685800" y="2141538"/>
          <a:ext cx="1013142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994228057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005436480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354623684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027928529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41325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Group by Different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Churn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Total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9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4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1A59F0-6887-5546-875F-5C4FAE3AA34B}"/>
              </a:ext>
            </a:extLst>
          </p:cNvPr>
          <p:cNvSpPr txBox="1"/>
          <p:nvPr/>
        </p:nvSpPr>
        <p:spPr>
          <a:xfrm>
            <a:off x="685800" y="4880610"/>
            <a:ext cx="1002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been said, at a high risk level, there is a potential to reduce more than 10% of the total churn customers only by focusing on 2.5% of the total population.</a:t>
            </a:r>
          </a:p>
          <a:p>
            <a:endParaRPr lang="en-US" dirty="0"/>
          </a:p>
          <a:p>
            <a:r>
              <a:rPr lang="en-US" dirty="0"/>
              <a:t>Even better results can be obtained if assigning more clusters to each factor group.</a:t>
            </a:r>
          </a:p>
        </p:txBody>
      </p:sp>
    </p:spTree>
    <p:extLst>
      <p:ext uri="{BB962C8B-B14F-4D97-AF65-F5344CB8AC3E}">
        <p14:creationId xmlns:p14="http://schemas.microsoft.com/office/powerpoint/2010/main" val="148692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8512-4124-1140-89EB-E523AE3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F862-4770-ED41-A31D-928A2888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option of Customer Phone Call is available to reduce churn risk at a reasonable cost</a:t>
            </a:r>
          </a:p>
          <a:p>
            <a:r>
              <a:rPr lang="en-US" dirty="0"/>
              <a:t>After consulting QWE Inc.’s employees and conducting marketing researches, it is discovered that</a:t>
            </a:r>
          </a:p>
          <a:p>
            <a:pPr lvl="1"/>
            <a:r>
              <a:rPr lang="en-US" dirty="0"/>
              <a:t>Each customer can provide approximately $100 revenue every month</a:t>
            </a:r>
          </a:p>
          <a:p>
            <a:pPr lvl="1"/>
            <a:r>
              <a:rPr lang="en-US" dirty="0"/>
              <a:t>Each phone call has a cost of $10</a:t>
            </a:r>
          </a:p>
          <a:p>
            <a:r>
              <a:rPr lang="en-US" dirty="0"/>
              <a:t>Therefore, the we can estimate the total profit under the following assumptions:</a:t>
            </a:r>
          </a:p>
          <a:p>
            <a:pPr lvl="1"/>
            <a:r>
              <a:rPr lang="en-US" dirty="0"/>
              <a:t>No seasonality (churn rate is constant every month for original and different risk groups)</a:t>
            </a:r>
          </a:p>
          <a:p>
            <a:pPr lvl="1"/>
            <a:r>
              <a:rPr lang="en-US" dirty="0"/>
              <a:t>Constant customer base growth rate of 10% every month</a:t>
            </a:r>
          </a:p>
          <a:p>
            <a:pPr lvl="1"/>
            <a:r>
              <a:rPr lang="en-US" dirty="0"/>
              <a:t>A customer call would reduce certain customer churn risk by 80%</a:t>
            </a:r>
          </a:p>
          <a:p>
            <a:pPr lvl="1"/>
            <a:r>
              <a:rPr lang="en-US" dirty="0"/>
              <a:t>Customers of age 1-2, and age &gt;47 will not churn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9F6-7EC4-B640-93FA-091230F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Impact cont’d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590F83-1AC8-AA4F-ABE3-3CD85FDD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41226"/>
              </p:ext>
            </p:extLst>
          </p:nvPr>
        </p:nvGraphicFramePr>
        <p:xfrm>
          <a:off x="411480" y="1760643"/>
          <a:ext cx="10607039" cy="340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8856529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371373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90062157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9555934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1058079117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447670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11098338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1197443885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3426665579"/>
                    </a:ext>
                  </a:extLst>
                </a:gridCol>
              </a:tblGrid>
              <a:tr h="988991"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Total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Total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</a:t>
                      </a:r>
                    </a:p>
                    <a:p>
                      <a:r>
                        <a:rPr lang="en-US" dirty="0"/>
                        <a:t>In </a:t>
                      </a:r>
                    </a:p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  <a:p>
                      <a:r>
                        <a:rPr lang="en-US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</a:p>
                    <a:p>
                      <a:r>
                        <a:rPr lang="en-US" dirty="0"/>
                        <a:t>Total</a:t>
                      </a:r>
                    </a:p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  <a:p>
                      <a:r>
                        <a:rPr lang="en-US" dirty="0"/>
                        <a:t>Net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  <a:p>
                      <a:r>
                        <a:rPr lang="en-US" dirty="0"/>
                        <a:t>Net Profit in NPV*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  <a:p>
                      <a:r>
                        <a:rPr lang="en-US" dirty="0"/>
                        <a:t>Net Profit </a:t>
                      </a:r>
                    </a:p>
                    <a:p>
                      <a:r>
                        <a:rPr lang="en-US" dirty="0"/>
                        <a:t>in NPV* (8%)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87308"/>
                  </a:ext>
                </a:extLst>
              </a:tr>
              <a:tr h="49959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7895"/>
                  </a:ext>
                </a:extLst>
              </a:tr>
              <a:tr h="578086">
                <a:tc>
                  <a:txBody>
                    <a:bodyPr/>
                    <a:lstStyle/>
                    <a:p>
                      <a:r>
                        <a:rPr lang="en-US" dirty="0"/>
                        <a:t>After 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9160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07992"/>
                  </a:ext>
                </a:extLst>
              </a:tr>
              <a:tr h="578086">
                <a:tc>
                  <a:txBody>
                    <a:bodyPr/>
                    <a:lstStyle/>
                    <a:p>
                      <a:r>
                        <a:rPr lang="en-US" dirty="0"/>
                        <a:t>After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$47.8M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4433"/>
                  </a:ext>
                </a:extLst>
              </a:tr>
              <a:tr h="578086">
                <a:tc>
                  <a:txBody>
                    <a:bodyPr/>
                    <a:lstStyle/>
                    <a:p>
                      <a:r>
                        <a:rPr lang="en-US" dirty="0"/>
                        <a:t>After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+26.43%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$178.4M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452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43AF43-354A-FC4A-B10A-F7FA69DD97FE}"/>
              </a:ext>
            </a:extLst>
          </p:cNvPr>
          <p:cNvSpPr txBox="1"/>
          <p:nvPr/>
        </p:nvSpPr>
        <p:spPr>
          <a:xfrm>
            <a:off x="308610" y="5169464"/>
            <a:ext cx="10332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*NPV is the Net Present Value, and the number in brackets represents the Annual Discount Rate.  It is an important indicator for long-term assessment.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ADE7E-61C8-7B4F-8D85-969CA6F5B890}"/>
              </a:ext>
            </a:extLst>
          </p:cNvPr>
          <p:cNvSpPr txBox="1"/>
          <p:nvPr/>
        </p:nvSpPr>
        <p:spPr>
          <a:xfrm>
            <a:off x="411480" y="5474688"/>
            <a:ext cx="1022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conclusion, such assumptions, the new customer-phone-call risk reduction program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Grow 26% more of the customer base in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approximately $20M net profit in NPV at an annual discount rate of 8 % in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Benefit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42690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338</TotalTime>
  <Words>813</Words>
  <Application>Microsoft Macintosh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Predicting Customer Churn at QWE Inc.</vt:lpstr>
      <vt:lpstr>Background</vt:lpstr>
      <vt:lpstr>Key Problems to solve</vt:lpstr>
      <vt:lpstr>Key Factors</vt:lpstr>
      <vt:lpstr>Recommendations</vt:lpstr>
      <vt:lpstr>Risk Group</vt:lpstr>
      <vt:lpstr>RISK GROUP Results</vt:lpstr>
      <vt:lpstr>Financial Impact</vt:lpstr>
      <vt:lpstr>Financial Impact cont’d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at QWE Inc.</dc:title>
  <dc:creator>Microsoft Office User</dc:creator>
  <cp:lastModifiedBy>Microsoft Office User</cp:lastModifiedBy>
  <cp:revision>29</cp:revision>
  <dcterms:created xsi:type="dcterms:W3CDTF">2018-11-13T15:34:11Z</dcterms:created>
  <dcterms:modified xsi:type="dcterms:W3CDTF">2018-11-16T01:58:02Z</dcterms:modified>
</cp:coreProperties>
</file>