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2" r:id="rId1"/>
  </p:sldMasterIdLst>
  <p:sldIdLst>
    <p:sldId id="256" r:id="rId2"/>
    <p:sldId id="259" r:id="rId3"/>
    <p:sldId id="260" r:id="rId4"/>
    <p:sldId id="263" r:id="rId5"/>
    <p:sldId id="264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D27328-499C-4E49-ACCA-F70B4823E0E6}" v="4" dt="2024-08-06T20:09:48.9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liantseva, Alina (HC/SC)" userId="c8903c68-c21a-4a6b-9c24-d56cec704f00" providerId="ADAL" clId="{E2D27328-499C-4E49-ACCA-F70B4823E0E6}"/>
    <pc:docChg chg="undo custSel modSld">
      <pc:chgData name="Kurliantseva, Alina (HC/SC)" userId="c8903c68-c21a-4a6b-9c24-d56cec704f00" providerId="ADAL" clId="{E2D27328-499C-4E49-ACCA-F70B4823E0E6}" dt="2024-08-06T20:12:19.409" v="150" actId="34135"/>
      <pc:docMkLst>
        <pc:docMk/>
      </pc:docMkLst>
      <pc:sldChg chg="addSp modSp mod">
        <pc:chgData name="Kurliantseva, Alina (HC/SC)" userId="c8903c68-c21a-4a6b-9c24-d56cec704f00" providerId="ADAL" clId="{E2D27328-499C-4E49-ACCA-F70B4823E0E6}" dt="2024-08-06T20:06:30.109" v="93" actId="34135"/>
        <pc:sldMkLst>
          <pc:docMk/>
          <pc:sldMk cId="2103321649" sldId="263"/>
        </pc:sldMkLst>
        <pc:spChg chg="add mod">
          <ac:chgData name="Kurliantseva, Alina (HC/SC)" userId="c8903c68-c21a-4a6b-9c24-d56cec704f00" providerId="ADAL" clId="{E2D27328-499C-4E49-ACCA-F70B4823E0E6}" dt="2024-08-06T20:06:23.789" v="92" actId="34135"/>
          <ac:spMkLst>
            <pc:docMk/>
            <pc:sldMk cId="2103321649" sldId="263"/>
            <ac:spMk id="2" creationId="{436495D0-8828-75A7-7C8E-1A3BA808A13A}"/>
          </ac:spMkLst>
        </pc:spChg>
        <pc:spChg chg="add mod">
          <ac:chgData name="Kurliantseva, Alina (HC/SC)" userId="c8903c68-c21a-4a6b-9c24-d56cec704f00" providerId="ADAL" clId="{E2D27328-499C-4E49-ACCA-F70B4823E0E6}" dt="2024-08-06T20:06:30.109" v="93" actId="34135"/>
          <ac:spMkLst>
            <pc:docMk/>
            <pc:sldMk cId="2103321649" sldId="263"/>
            <ac:spMk id="7" creationId="{C7A412EE-27CB-147D-3844-1632A82703A0}"/>
          </ac:spMkLst>
        </pc:spChg>
      </pc:sldChg>
      <pc:sldChg chg="addSp modSp mod">
        <pc:chgData name="Kurliantseva, Alina (HC/SC)" userId="c8903c68-c21a-4a6b-9c24-d56cec704f00" providerId="ADAL" clId="{E2D27328-499C-4E49-ACCA-F70B4823E0E6}" dt="2024-08-06T20:12:19.409" v="150" actId="34135"/>
        <pc:sldMkLst>
          <pc:docMk/>
          <pc:sldMk cId="2115568860" sldId="264"/>
        </pc:sldMkLst>
        <pc:spChg chg="add mod">
          <ac:chgData name="Kurliantseva, Alina (HC/SC)" userId="c8903c68-c21a-4a6b-9c24-d56cec704f00" providerId="ADAL" clId="{E2D27328-499C-4E49-ACCA-F70B4823E0E6}" dt="2024-08-06T20:11:42.293" v="146" actId="34135"/>
          <ac:spMkLst>
            <pc:docMk/>
            <pc:sldMk cId="2115568860" sldId="264"/>
            <ac:spMk id="2" creationId="{390D5244-E550-D61D-BDA5-4BB0F57331E2}"/>
          </ac:spMkLst>
        </pc:spChg>
        <pc:spChg chg="add mod">
          <ac:chgData name="Kurliantseva, Alina (HC/SC)" userId="c8903c68-c21a-4a6b-9c24-d56cec704f00" providerId="ADAL" clId="{E2D27328-499C-4E49-ACCA-F70B4823E0E6}" dt="2024-08-06T20:11:45.736" v="147" actId="34135"/>
          <ac:spMkLst>
            <pc:docMk/>
            <pc:sldMk cId="2115568860" sldId="264"/>
            <ac:spMk id="6" creationId="{4A45280B-BABD-0E9A-9810-A8BC4808BD83}"/>
          </ac:spMkLst>
        </pc:spChg>
        <pc:spChg chg="mod">
          <ac:chgData name="Kurliantseva, Alina (HC/SC)" userId="c8903c68-c21a-4a6b-9c24-d56cec704f00" providerId="ADAL" clId="{E2D27328-499C-4E49-ACCA-F70B4823E0E6}" dt="2024-08-06T20:12:19.409" v="150" actId="34135"/>
          <ac:spMkLst>
            <pc:docMk/>
            <pc:sldMk cId="2115568860" sldId="264"/>
            <ac:spMk id="12" creationId="{99F9093E-48C0-CFF7-DA8D-0BF2646F2B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66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3069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877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0591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928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073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63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298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251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812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47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37D6F9C-8773-46B8-B69A-19B091515E5D}" type="datetimeFigureOut">
              <a:rPr lang="en-CA" smtClean="0"/>
              <a:t>2024-08-06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875B2F-18DF-474E-B8A8-0D44E0DB4241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91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3" r:id="rId1"/>
    <p:sldLayoutId id="2147483994" r:id="rId2"/>
    <p:sldLayoutId id="2147483995" r:id="rId3"/>
    <p:sldLayoutId id="2147483996" r:id="rId4"/>
    <p:sldLayoutId id="2147483997" r:id="rId5"/>
    <p:sldLayoutId id="2147483998" r:id="rId6"/>
    <p:sldLayoutId id="2147483999" r:id="rId7"/>
    <p:sldLayoutId id="2147484000" r:id="rId8"/>
    <p:sldLayoutId id="2147484001" r:id="rId9"/>
    <p:sldLayoutId id="2147484002" r:id="rId10"/>
    <p:sldLayoutId id="214748400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erson and person standing next to a large tablet&#10;&#10;Description automatically generated">
            <a:extLst>
              <a:ext uri="{FF2B5EF4-FFF2-40B4-BE49-F238E27FC236}">
                <a16:creationId xmlns:a16="http://schemas.microsoft.com/office/drawing/2014/main" id="{07055A15-FF89-6C0A-E5B7-108714E7B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t="9796" r="10518" b="9634"/>
          <a:stretch/>
        </p:blipFill>
        <p:spPr>
          <a:xfrm>
            <a:off x="259991" y="837169"/>
            <a:ext cx="4549622" cy="465997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2643-E21F-BCCC-C5EC-988E5A48C8D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4598239" y="1122779"/>
            <a:ext cx="7333770" cy="1603997"/>
          </a:xfrm>
        </p:spPr>
        <p:txBody>
          <a:bodyPr>
            <a:normAutofit fontScale="90000"/>
          </a:bodyPr>
          <a:lstStyle/>
          <a:p>
            <a:pPr algn="ctr" rtl="0"/>
            <a:r>
              <a:rPr lang="en-CA" b="1" dirty="0">
                <a:solidFill>
                  <a:schemeClr val="accent2"/>
                </a:solidFill>
                <a:effectLst/>
                <a:latin typeface="+mn-lt"/>
                <a:cs typeface="Calibri" panose="020F0502020204030204" pitchFamily="34" charset="0"/>
              </a:rPr>
              <a:t>Database Chatbots</a:t>
            </a:r>
            <a:br>
              <a:rPr lang="en-CA" sz="7200" b="1" dirty="0">
                <a:latin typeface="+mn-lt"/>
                <a:cs typeface="Calibri" panose="020F0502020204030204" pitchFamily="34" charset="0"/>
              </a:rPr>
            </a:br>
            <a:r>
              <a:rPr lang="en-CA" sz="2700" dirty="0">
                <a:effectLst/>
                <a:latin typeface="+mn-lt"/>
                <a:cs typeface="Calibri" panose="020F0502020204030204" pitchFamily="34" charset="0"/>
              </a:rPr>
              <a:t>by Alina Yildir</a:t>
            </a:r>
            <a:endParaRPr lang="en-CA" sz="2700" dirty="0">
              <a:latin typeface="+mn-lt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B05780-817B-3EAC-DACC-631B1F24030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4787882" y="2953477"/>
            <a:ext cx="695448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dirty="0"/>
              <a:t>This project aims to build AI agents that interact with databases using natural language. The agents simplify the querying and extracting insights from various datasets, enhancing the efficiency of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63337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3448C-0CFB-21DD-805F-DA0BF7F069B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4251716985"/>
              </p:ext>
            </p:extLst>
          </p:nvPr>
        </p:nvGraphicFramePr>
        <p:xfrm>
          <a:off x="391550" y="963340"/>
          <a:ext cx="11408899" cy="4931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69809">
                  <a:extLst>
                    <a:ext uri="{9D8B030D-6E8A-4147-A177-3AD203B41FA5}">
                      <a16:colId xmlns:a16="http://schemas.microsoft.com/office/drawing/2014/main" val="2243705463"/>
                    </a:ext>
                  </a:extLst>
                </a:gridCol>
                <a:gridCol w="8539090">
                  <a:extLst>
                    <a:ext uri="{9D8B030D-6E8A-4147-A177-3AD203B41FA5}">
                      <a16:colId xmlns:a16="http://schemas.microsoft.com/office/drawing/2014/main" val="3411411450"/>
                    </a:ext>
                  </a:extLst>
                </a:gridCol>
              </a:tblGrid>
              <a:tr h="358474"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00944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basic_chatbot.py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the script for a basic chatbot handling general inquiries using the OpenAI API for natural language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41732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csv_database_chatbot.py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Implements a chatbot that interacts with CSV files via a </a:t>
                      </a:r>
                      <a:r>
                        <a:rPr lang="en-CA" dirty="0" err="1"/>
                        <a:t>Streamlit</a:t>
                      </a:r>
                      <a:r>
                        <a:rPr lang="en-CA" dirty="0"/>
                        <a:t> interface,  enabling users to query and extract insights from CSV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58427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sql_database_chatbot.py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Provides a chatbot interface for querying SQL databases, simplifying database interactions through natural language.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67016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helper.py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helper functions that facilitate database interactions, including connection handling and query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4027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func_call_sql_db_chatbot.py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Implements function-calling capabilities for SQL queries, enhancing the chatbot's ability to perform complex database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28688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assis_api_sql_db.py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Integrates the OpenAI API to provide advanced assistance for SQL database interactions, allowing for more intuitive and efficient querying.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09355"/>
                  </a:ext>
                </a:extLst>
              </a:tr>
              <a:tr h="72508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requirements.txt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Lists the project dependencies necessary for the chatbot scripts to function, including libraries for database interaction, natural language processing, and web interfaces.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7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1841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63448C-0CFB-21DD-805F-DA0BF7F069B4}"/>
              </a:ext>
            </a:extLst>
          </p:cNvPr>
          <p:cNvGraphicFramePr>
            <a:graphicFrameLocks noGrp="1" noDrilldown="1" noMove="1" noResize="1"/>
          </p:cNvGraphicFramePr>
          <p:nvPr>
            <p:extLst>
              <p:ext uri="{D42A27DB-BD31-4B8C-83A1-F6EECF244321}">
                <p14:modId xmlns:p14="http://schemas.microsoft.com/office/powerpoint/2010/main" val="2738820322"/>
              </p:ext>
            </p:extLst>
          </p:nvPr>
        </p:nvGraphicFramePr>
        <p:xfrm>
          <a:off x="391550" y="963340"/>
          <a:ext cx="11408899" cy="49313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869809">
                  <a:extLst>
                    <a:ext uri="{9D8B030D-6E8A-4147-A177-3AD203B41FA5}">
                      <a16:colId xmlns:a16="http://schemas.microsoft.com/office/drawing/2014/main" val="2243705463"/>
                    </a:ext>
                  </a:extLst>
                </a:gridCol>
                <a:gridCol w="8539090">
                  <a:extLst>
                    <a:ext uri="{9D8B030D-6E8A-4147-A177-3AD203B41FA5}">
                      <a16:colId xmlns:a16="http://schemas.microsoft.com/office/drawing/2014/main" val="3411411450"/>
                    </a:ext>
                  </a:extLst>
                </a:gridCol>
              </a:tblGrid>
              <a:tr h="358474"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Filename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8500944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basic_chatbot.py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the script for a basic chatbot handling general inquiries using the OpenAI API for natural language processing.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441732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csv_database_chatbot.py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Implements a chatbot that interacts with CSV files via a </a:t>
                      </a:r>
                      <a:r>
                        <a:rPr lang="en-CA" dirty="0" err="1"/>
                        <a:t>Streamlit</a:t>
                      </a:r>
                      <a:r>
                        <a:rPr lang="en-CA" dirty="0"/>
                        <a:t> interface,  enabling users to query and extract insights from CSV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458427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b="1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sql_database_chatbot.py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Provides a chatbot interface for querying SQL databases, simplifying database interactions through natural language.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067016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helper.py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Contains helper functions that facilitate database interactions, including connection handling and query execution.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34027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func_call_sql_db_chatbot.py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Implements function-calling capabilities for SQL queries, enhancing the chatbot's ability to perform complex database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6228688"/>
                  </a:ext>
                </a:extLst>
              </a:tr>
              <a:tr h="62733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assis_api_sql_db.py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Integrates the OpenAI API to provide advanced assistance for SQL database interactions, allowing for more intuitive and efficient querying.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209355"/>
                  </a:ext>
                </a:extLst>
              </a:tr>
              <a:tr h="72508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requirements.txt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Lists the project dependencies necessary for the chatbot scripts to function, including libraries for database interaction, natural language processing, and web interfaces.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272550"/>
                  </a:ext>
                </a:extLst>
              </a:tr>
            </a:tbl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D513A115-469A-C14D-94F3-1A3FC58601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94601" y="1899139"/>
            <a:ext cx="3294185" cy="1209822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4461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A02EE-5E04-0F9A-F768-556B2BF8DB97}"/>
              </a:ext>
            </a:extLst>
          </p:cNvPr>
          <p:cNvSpPr txBox="1"/>
          <p:nvPr/>
        </p:nvSpPr>
        <p:spPr>
          <a:xfrm>
            <a:off x="199879" y="356940"/>
            <a:ext cx="11792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accent2"/>
                </a:solidFill>
              </a:rPr>
              <a:t>Database Chatbots: Interacting with CSV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486907-C94A-8C8C-C4F6-DC83EDF010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728" y="1871375"/>
            <a:ext cx="2789738" cy="260375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BF6EF5-7A6F-1E41-ACD8-2154031919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530" y="2651326"/>
            <a:ext cx="1615683" cy="169514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9289240-C426-0FC6-435F-128B508AEDE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08307" y="2511533"/>
            <a:ext cx="1511122" cy="18349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045873-4CC3-A5EA-C960-27C22F3F36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91213" y="3957950"/>
            <a:ext cx="16894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F7754E-E1C8-3D5C-D3E1-98EF6ACDC5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24136" y="3957950"/>
            <a:ext cx="422536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35E2EF-33AE-11DB-1EC6-6C6A371473B1}"/>
              </a:ext>
            </a:extLst>
          </p:cNvPr>
          <p:cNvSpPr txBox="1">
            <a:spLocks/>
          </p:cNvSpPr>
          <p:nvPr/>
        </p:nvSpPr>
        <p:spPr>
          <a:xfrm>
            <a:off x="10508464" y="4430424"/>
            <a:ext cx="131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CSV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9093E-48C0-CFF7-DA8D-0BF2646F2B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380728" y="4472108"/>
            <a:ext cx="278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Database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1E08F-2BC5-ADCF-A13D-58F8066C76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7583" y="440176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3E4A-4F50-6804-FB38-CC5FE2098AB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517114" y="2622918"/>
            <a:ext cx="19866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education level has the highest average credit limit?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5F212-FB63-1A08-49B7-61A86D5B35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220438" y="2499808"/>
            <a:ext cx="403168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 err="1"/>
              <a:t>pd.set_option</a:t>
            </a:r>
            <a:r>
              <a:rPr lang="en-CA" sz="1600" dirty="0"/>
              <a:t>('</a:t>
            </a:r>
            <a:r>
              <a:rPr lang="en-CA" sz="1600" dirty="0" err="1"/>
              <a:t>display.max_columns</a:t>
            </a:r>
            <a:r>
              <a:rPr lang="en-CA" sz="1600" dirty="0"/>
              <a:t>', None)</a:t>
            </a:r>
          </a:p>
          <a:p>
            <a:r>
              <a:rPr lang="en-CA" sz="1600" dirty="0"/>
              <a:t>print(df.columns)</a:t>
            </a:r>
          </a:p>
          <a:p>
            <a:r>
              <a:rPr lang="en-CA" sz="1600" dirty="0" err="1"/>
              <a:t>df</a:t>
            </a:r>
            <a:r>
              <a:rPr lang="en-CA" sz="1600" dirty="0"/>
              <a:t>[['LIMIT_BAL', 'EDUCATION']].</a:t>
            </a:r>
            <a:r>
              <a:rPr lang="en-CA" sz="1600" dirty="0" err="1"/>
              <a:t>isnull</a:t>
            </a:r>
            <a:r>
              <a:rPr lang="en-CA" sz="1600" dirty="0"/>
              <a:t>().sum()</a:t>
            </a:r>
          </a:p>
          <a:p>
            <a:r>
              <a:rPr lang="en-CA" sz="1600" dirty="0" err="1"/>
              <a:t>education_avg_limit</a:t>
            </a:r>
            <a:r>
              <a:rPr lang="en-CA" sz="1600" dirty="0"/>
              <a:t> = </a:t>
            </a:r>
          </a:p>
          <a:p>
            <a:r>
              <a:rPr lang="en-CA" sz="1600" dirty="0" err="1"/>
              <a:t>df.groupby</a:t>
            </a:r>
            <a:r>
              <a:rPr lang="en-CA" sz="1600" dirty="0"/>
              <a:t>('EDUCATION')['LIMIT_BAL'].mean()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6495D0-8828-75A7-7C8E-1A3BA808A1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30810" y="4050952"/>
            <a:ext cx="1986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The education level with the highest average credit limit is Graduate School.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412EE-27CB-147D-3844-1632A82703A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947404" y="4050952"/>
            <a:ext cx="25838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EDUCATION_CAT</a:t>
            </a:r>
            <a:br>
              <a:rPr lang="en-CA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graduate school	213725.031874</a:t>
            </a:r>
            <a:br>
              <a:rPr lang="en-CA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high school 		127013.168950</a:t>
            </a:r>
            <a:br>
              <a:rPr lang="en-CA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others			180521.739130</a:t>
            </a:r>
            <a:br>
              <a:rPr lang="en-CA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university		147275.646171</a:t>
            </a:r>
            <a:br>
              <a:rPr lang="en-CA" sz="12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Name: LIMIT_BAL, </a:t>
            </a:r>
            <a:r>
              <a:rPr lang="en-CA" sz="1200" dirty="0" err="1">
                <a:solidFill>
                  <a:schemeClr val="accent2">
                    <a:lumMod val="75000"/>
                  </a:schemeClr>
                </a:solidFill>
              </a:rPr>
              <a:t>dtype</a:t>
            </a: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103321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7A02EE-5E04-0F9A-F768-556B2BF8DB97}"/>
              </a:ext>
            </a:extLst>
          </p:cNvPr>
          <p:cNvSpPr txBox="1"/>
          <p:nvPr/>
        </p:nvSpPr>
        <p:spPr>
          <a:xfrm>
            <a:off x="199879" y="356940"/>
            <a:ext cx="1179224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4800" b="1" dirty="0">
                <a:solidFill>
                  <a:schemeClr val="accent2"/>
                </a:solidFill>
              </a:rPr>
              <a:t>Database Chatbots: Working with SQL Data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2486907-C94A-8C8C-C4F6-DC83EDF010D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80728" y="1871375"/>
            <a:ext cx="2789738" cy="260375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8BF6EF5-7A6F-1E41-ACD8-2154031919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5530" y="2651326"/>
            <a:ext cx="1615683" cy="16951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045873-4CC3-A5EA-C960-27C22F3F36E0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891213" y="3957950"/>
            <a:ext cx="1689405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F7754E-E1C8-3D5C-D3E1-98EF6ACDC58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6138204" y="3957950"/>
            <a:ext cx="3540369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335E2EF-33AE-11DB-1EC6-6C6A371473B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0132067" y="4472108"/>
            <a:ext cx="13113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400" dirty="0"/>
              <a:t>SQL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F9093E-48C0-CFF7-DA8D-0BF2646F2B3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79131" y="4399530"/>
            <a:ext cx="27897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Database Chatbot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1E08F-2BC5-ADCF-A13D-58F8066C7624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57583" y="4401768"/>
            <a:ext cx="8595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2800" dirty="0"/>
              <a:t>User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A43E4A-4F50-6804-FB38-CC5FE2098ABA}"/>
              </a:ext>
            </a:extLst>
          </p:cNvPr>
          <p:cNvSpPr txBox="1">
            <a:spLocks/>
          </p:cNvSpPr>
          <p:nvPr/>
        </p:nvSpPr>
        <p:spPr>
          <a:xfrm>
            <a:off x="1472067" y="1899047"/>
            <a:ext cx="19866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Which education level has the highest average credit limit? Please also provide the corresponding number.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5F212-FB63-1A08-49B7-61A86D5B351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381015" y="2276953"/>
            <a:ext cx="318394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dirty="0"/>
              <a:t>SELECT education, AVG(</a:t>
            </a:r>
            <a:r>
              <a:rPr lang="en-CA" sz="1600" dirty="0" err="1"/>
              <a:t>credit_limit</a:t>
            </a:r>
            <a:r>
              <a:rPr lang="en-CA" sz="1600" dirty="0"/>
              <a:t>)</a:t>
            </a:r>
          </a:p>
          <a:p>
            <a:r>
              <a:rPr lang="en-CA" sz="1600" dirty="0"/>
              <a:t>AS </a:t>
            </a:r>
            <a:r>
              <a:rPr lang="en-CA" sz="1600" dirty="0" err="1"/>
              <a:t>avg_credit_limit</a:t>
            </a:r>
            <a:endParaRPr lang="en-CA" sz="1600" dirty="0"/>
          </a:p>
          <a:p>
            <a:r>
              <a:rPr lang="en-CA" sz="1600" dirty="0"/>
              <a:t>FROM </a:t>
            </a:r>
            <a:r>
              <a:rPr lang="en-CA" sz="1600" dirty="0" err="1"/>
              <a:t>credit_card_default</a:t>
            </a:r>
            <a:endParaRPr lang="en-CA" sz="1600" dirty="0"/>
          </a:p>
          <a:p>
            <a:r>
              <a:rPr lang="en-CA" sz="1600" dirty="0"/>
              <a:t>GROUP BY education</a:t>
            </a:r>
          </a:p>
          <a:p>
            <a:r>
              <a:rPr lang="en-CA" sz="1600" dirty="0"/>
              <a:t>ORDER BY </a:t>
            </a:r>
            <a:r>
              <a:rPr lang="en-CA" sz="1600" dirty="0" err="1"/>
              <a:t>avg_credit_limit</a:t>
            </a:r>
            <a:r>
              <a:rPr lang="en-CA" sz="1600" dirty="0"/>
              <a:t> DESC</a:t>
            </a:r>
          </a:p>
          <a:p>
            <a:r>
              <a:rPr lang="en-CA" sz="1600" dirty="0"/>
              <a:t>LIMIT 1;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3332A539-C618-DA88-5937-12475205F92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75513" y="2305089"/>
            <a:ext cx="2140957" cy="2041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0D5244-E550-D61D-BDA5-4BB0F57331E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6476250" y="4038817"/>
            <a:ext cx="299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[(‘graduate school’, 213725.03187420315)]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5280B-BABD-0E9A-9810-A8BC4808BD83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847599" y="4038817"/>
            <a:ext cx="17738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120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F0502020204030204" pitchFamily="34" charset="0"/>
              </a:rPr>
              <a:t>The education level with the highest average credit limit is </a:t>
            </a:r>
            <a:r>
              <a:rPr lang="en-CA" sz="1200" dirty="0">
                <a:solidFill>
                  <a:schemeClr val="accent2">
                    <a:lumMod val="75000"/>
                  </a:schemeClr>
                </a:solidFill>
              </a:rPr>
              <a:t>Graduate School</a:t>
            </a:r>
            <a:r>
              <a:rPr lang="en-CA" sz="1200" dirty="0">
                <a:solidFill>
                  <a:schemeClr val="accent2">
                    <a:lumMod val="75000"/>
                  </a:schemeClr>
                </a:solidFill>
                <a:effectLst/>
                <a:latin typeface="Source Sans Pro" panose="020F0502020204030204" pitchFamily="34" charset="0"/>
              </a:rPr>
              <a:t>, with an average credit limit of $213,725.03.</a:t>
            </a:r>
            <a:endParaRPr lang="en-CA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568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A person and person standing next to a large tablet&#10;&#10;Description automatically generated">
            <a:extLst>
              <a:ext uri="{FF2B5EF4-FFF2-40B4-BE49-F238E27FC236}">
                <a16:creationId xmlns:a16="http://schemas.microsoft.com/office/drawing/2014/main" id="{07055A15-FF89-6C0A-E5B7-108714E7B9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1" t="9796" r="10518" b="9634"/>
          <a:stretch/>
        </p:blipFill>
        <p:spPr>
          <a:xfrm>
            <a:off x="259991" y="837169"/>
            <a:ext cx="4549622" cy="465997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1AB8ECB2-FB64-476F-A62F-36D68C8C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89CEAD5-ED2F-4675-9E4C-80B8A0E8A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42643-E21F-BCCC-C5EC-988E5A48C8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76892" y="2375711"/>
            <a:ext cx="5376464" cy="1603997"/>
          </a:xfrm>
        </p:spPr>
        <p:txBody>
          <a:bodyPr>
            <a:normAutofit/>
          </a:bodyPr>
          <a:lstStyle/>
          <a:p>
            <a:pPr algn="ctr" rtl="0"/>
            <a:r>
              <a:rPr lang="en-CA" b="1" dirty="0">
                <a:solidFill>
                  <a:schemeClr val="accent2"/>
                </a:solidFill>
                <a:effectLst/>
                <a:latin typeface="+mn-lt"/>
                <a:cs typeface="Calibri" panose="020F0502020204030204" pitchFamily="34" charset="0"/>
              </a:rPr>
              <a:t>Thank You!</a:t>
            </a:r>
            <a:endParaRPr lang="en-CA" sz="2700" dirty="0">
              <a:solidFill>
                <a:schemeClr val="accent2"/>
              </a:solidFill>
              <a:latin typeface="+mn-lt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78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264</TotalTime>
  <Words>625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Source Sans Pro</vt:lpstr>
      <vt:lpstr>Retrospect</vt:lpstr>
      <vt:lpstr>Database Chatbots by Alina Yildir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>HC-PHAC - SC-ASPC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Kurliantseva, Alina (HC/SC)</dc:creator>
  <cp:lastModifiedBy>Kurliantseva, Alina (HC/SC)</cp:lastModifiedBy>
  <cp:revision>1</cp:revision>
  <dcterms:created xsi:type="dcterms:W3CDTF">2024-08-06T15:35:26Z</dcterms:created>
  <dcterms:modified xsi:type="dcterms:W3CDTF">2024-08-06T20:12:23Z</dcterms:modified>
</cp:coreProperties>
</file>