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1" r:id="rId6"/>
    <p:sldId id="260"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tr-TR"/>
              <a:t>Asıl başlık stilini düzenlemek için tıklayın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B3DD591-912B-47CD-B4A3-44168905D765}" type="datetimeFigureOut">
              <a:rPr lang="tr-TR" smtClean="0"/>
              <a:t>6.12.2022</a:t>
            </a:fld>
            <a:endParaRPr lang="tr-TR"/>
          </a:p>
        </p:txBody>
      </p:sp>
      <p:sp>
        <p:nvSpPr>
          <p:cNvPr id="5" name="Footer Placeholder 4"/>
          <p:cNvSpPr>
            <a:spLocks noGrp="1"/>
          </p:cNvSpPr>
          <p:nvPr>
            <p:ph type="ftr" sz="quarter" idx="11"/>
          </p:nvPr>
        </p:nvSpPr>
        <p:spPr>
          <a:xfrm>
            <a:off x="1876424" y="5410201"/>
            <a:ext cx="5124886" cy="365125"/>
          </a:xfrm>
        </p:spPr>
        <p:txBody>
          <a:bodyPr/>
          <a:lstStyle/>
          <a:p>
            <a:endParaRPr lang="tr-TR"/>
          </a:p>
        </p:txBody>
      </p:sp>
      <p:sp>
        <p:nvSpPr>
          <p:cNvPr id="6" name="Slide Number Placeholder 5"/>
          <p:cNvSpPr>
            <a:spLocks noGrp="1"/>
          </p:cNvSpPr>
          <p:nvPr>
            <p:ph type="sldNum" sz="quarter" idx="12"/>
          </p:nvPr>
        </p:nvSpPr>
        <p:spPr>
          <a:xfrm>
            <a:off x="9896911" y="5410199"/>
            <a:ext cx="771089" cy="365125"/>
          </a:xfrm>
        </p:spPr>
        <p:txBody>
          <a:bodyPr/>
          <a:lstStyle/>
          <a:p>
            <a:fld id="{31DD0B70-81BC-40A1-B579-561E52FAC548}" type="slidenum">
              <a:rPr lang="tr-TR" smtClean="0"/>
              <a:t>‹#›</a:t>
            </a:fld>
            <a:endParaRPr lang="tr-TR"/>
          </a:p>
        </p:txBody>
      </p:sp>
    </p:spTree>
    <p:extLst>
      <p:ext uri="{BB962C8B-B14F-4D97-AF65-F5344CB8AC3E}">
        <p14:creationId xmlns:p14="http://schemas.microsoft.com/office/powerpoint/2010/main" val="1768412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tr-TR"/>
              <a:t>Resim eklemek için simgeye tıklayın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B3DD591-912B-47CD-B4A3-44168905D765}" type="datetimeFigureOut">
              <a:rPr lang="tr-TR" smtClean="0"/>
              <a:t>6.12.2022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1DD0B70-81BC-40A1-B579-561E52FAC548}" type="slidenum">
              <a:rPr lang="tr-TR" smtClean="0"/>
              <a:t>‹#›</a:t>
            </a:fld>
            <a:endParaRPr lang="tr-TR"/>
          </a:p>
        </p:txBody>
      </p:sp>
    </p:spTree>
    <p:extLst>
      <p:ext uri="{BB962C8B-B14F-4D97-AF65-F5344CB8AC3E}">
        <p14:creationId xmlns:p14="http://schemas.microsoft.com/office/powerpoint/2010/main" val="2118504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B3DD591-912B-47CD-B4A3-44168905D765}" type="datetimeFigureOut">
              <a:rPr lang="tr-TR" smtClean="0"/>
              <a:t>6.12.2022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1DD0B70-81BC-40A1-B579-561E52FAC548}" type="slidenum">
              <a:rPr lang="tr-TR" smtClean="0"/>
              <a:t>‹#›</a:t>
            </a:fld>
            <a:endParaRPr lang="tr-TR"/>
          </a:p>
        </p:txBody>
      </p:sp>
    </p:spTree>
    <p:extLst>
      <p:ext uri="{BB962C8B-B14F-4D97-AF65-F5344CB8AC3E}">
        <p14:creationId xmlns:p14="http://schemas.microsoft.com/office/powerpoint/2010/main" val="3804843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B3DD591-912B-47CD-B4A3-44168905D765}" type="datetimeFigureOut">
              <a:rPr lang="tr-TR" smtClean="0"/>
              <a:t>6.12.2022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1DD0B70-81BC-40A1-B579-561E52FAC548}" type="slidenum">
              <a:rPr lang="tr-TR" smtClean="0"/>
              <a:t>‹#›</a:t>
            </a:fld>
            <a:endParaRPr lang="tr-T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11994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B3DD591-912B-47CD-B4A3-44168905D765}" type="datetimeFigureOut">
              <a:rPr lang="tr-TR" smtClean="0"/>
              <a:t>6.12.2022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1DD0B70-81BC-40A1-B579-561E52FAC548}" type="slidenum">
              <a:rPr lang="tr-TR" smtClean="0"/>
              <a:t>‹#›</a:t>
            </a:fld>
            <a:endParaRPr lang="tr-TR"/>
          </a:p>
        </p:txBody>
      </p:sp>
    </p:spTree>
    <p:extLst>
      <p:ext uri="{BB962C8B-B14F-4D97-AF65-F5344CB8AC3E}">
        <p14:creationId xmlns:p14="http://schemas.microsoft.com/office/powerpoint/2010/main" val="12236491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AB3DD591-912B-47CD-B4A3-44168905D765}" type="datetimeFigureOut">
              <a:rPr lang="tr-TR" smtClean="0"/>
              <a:t>6.12.2022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31DD0B70-81BC-40A1-B579-561E52FAC548}" type="slidenum">
              <a:rPr lang="tr-TR" smtClean="0"/>
              <a:t>‹#›</a:t>
            </a:fld>
            <a:endParaRPr lang="tr-TR"/>
          </a:p>
        </p:txBody>
      </p:sp>
    </p:spTree>
    <p:extLst>
      <p:ext uri="{BB962C8B-B14F-4D97-AF65-F5344CB8AC3E}">
        <p14:creationId xmlns:p14="http://schemas.microsoft.com/office/powerpoint/2010/main" val="4064709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AB3DD591-912B-47CD-B4A3-44168905D765}" type="datetimeFigureOut">
              <a:rPr lang="tr-TR" smtClean="0"/>
              <a:t>6.12.2022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31DD0B70-81BC-40A1-B579-561E52FAC548}" type="slidenum">
              <a:rPr lang="tr-TR" smtClean="0"/>
              <a:t>‹#›</a:t>
            </a:fld>
            <a:endParaRPr lang="tr-TR"/>
          </a:p>
        </p:txBody>
      </p:sp>
    </p:spTree>
    <p:extLst>
      <p:ext uri="{BB962C8B-B14F-4D97-AF65-F5344CB8AC3E}">
        <p14:creationId xmlns:p14="http://schemas.microsoft.com/office/powerpoint/2010/main" val="1325188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B3DD591-912B-47CD-B4A3-44168905D765}" type="datetimeFigureOut">
              <a:rPr lang="tr-TR" smtClean="0"/>
              <a:t>6.12.2022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1DD0B70-81BC-40A1-B579-561E52FAC548}" type="slidenum">
              <a:rPr lang="tr-TR" smtClean="0"/>
              <a:t>‹#›</a:t>
            </a:fld>
            <a:endParaRPr lang="tr-TR"/>
          </a:p>
        </p:txBody>
      </p:sp>
    </p:spTree>
    <p:extLst>
      <p:ext uri="{BB962C8B-B14F-4D97-AF65-F5344CB8AC3E}">
        <p14:creationId xmlns:p14="http://schemas.microsoft.com/office/powerpoint/2010/main" val="5594182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B3DD591-912B-47CD-B4A3-44168905D765}" type="datetimeFigureOut">
              <a:rPr lang="tr-TR" smtClean="0"/>
              <a:t>6.12.2022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1DD0B70-81BC-40A1-B579-561E52FAC548}" type="slidenum">
              <a:rPr lang="tr-TR" smtClean="0"/>
              <a:t>‹#›</a:t>
            </a:fld>
            <a:endParaRPr lang="tr-TR"/>
          </a:p>
        </p:txBody>
      </p:sp>
    </p:spTree>
    <p:extLst>
      <p:ext uri="{BB962C8B-B14F-4D97-AF65-F5344CB8AC3E}">
        <p14:creationId xmlns:p14="http://schemas.microsoft.com/office/powerpoint/2010/main" val="308750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B3DD591-912B-47CD-B4A3-44168905D765}" type="datetimeFigureOut">
              <a:rPr lang="tr-TR" smtClean="0"/>
              <a:t>6.12.2022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1DD0B70-81BC-40A1-B579-561E52FAC548}" type="slidenum">
              <a:rPr lang="tr-TR" smtClean="0"/>
              <a:t>‹#›</a:t>
            </a:fld>
            <a:endParaRPr lang="tr-TR"/>
          </a:p>
        </p:txBody>
      </p:sp>
    </p:spTree>
    <p:extLst>
      <p:ext uri="{BB962C8B-B14F-4D97-AF65-F5344CB8AC3E}">
        <p14:creationId xmlns:p14="http://schemas.microsoft.com/office/powerpoint/2010/main" val="3718588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B3DD591-912B-47CD-B4A3-44168905D765}" type="datetimeFigureOut">
              <a:rPr lang="tr-TR" smtClean="0"/>
              <a:t>6.12.2022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1DD0B70-81BC-40A1-B579-561E52FAC548}" type="slidenum">
              <a:rPr lang="tr-TR" smtClean="0"/>
              <a:t>‹#›</a:t>
            </a:fld>
            <a:endParaRPr lang="tr-TR"/>
          </a:p>
        </p:txBody>
      </p:sp>
    </p:spTree>
    <p:extLst>
      <p:ext uri="{BB962C8B-B14F-4D97-AF65-F5344CB8AC3E}">
        <p14:creationId xmlns:p14="http://schemas.microsoft.com/office/powerpoint/2010/main" val="2608599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AB3DD591-912B-47CD-B4A3-44168905D765}" type="datetimeFigureOut">
              <a:rPr lang="tr-TR" smtClean="0"/>
              <a:t>6.12.2022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1DD0B70-81BC-40A1-B579-561E52FAC548}" type="slidenum">
              <a:rPr lang="tr-TR" smtClean="0"/>
              <a:t>‹#›</a:t>
            </a:fld>
            <a:endParaRPr lang="tr-TR"/>
          </a:p>
        </p:txBody>
      </p:sp>
    </p:spTree>
    <p:extLst>
      <p:ext uri="{BB962C8B-B14F-4D97-AF65-F5344CB8AC3E}">
        <p14:creationId xmlns:p14="http://schemas.microsoft.com/office/powerpoint/2010/main" val="3692011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41410" y="3073397"/>
            <a:ext cx="4878391" cy="271780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3073397"/>
            <a:ext cx="4875210" cy="271780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B3DD591-912B-47CD-B4A3-44168905D765}" type="datetimeFigureOut">
              <a:rPr lang="tr-TR" smtClean="0"/>
              <a:t>6.12.2022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31DD0B70-81BC-40A1-B579-561E52FAC548}" type="slidenum">
              <a:rPr lang="tr-TR" smtClean="0"/>
              <a:t>‹#›</a:t>
            </a:fld>
            <a:endParaRPr lang="tr-TR"/>
          </a:p>
        </p:txBody>
      </p:sp>
    </p:spTree>
    <p:extLst>
      <p:ext uri="{BB962C8B-B14F-4D97-AF65-F5344CB8AC3E}">
        <p14:creationId xmlns:p14="http://schemas.microsoft.com/office/powerpoint/2010/main" val="22226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AB3DD591-912B-47CD-B4A3-44168905D765}" type="datetimeFigureOut">
              <a:rPr lang="tr-TR" smtClean="0"/>
              <a:t>6.12.2022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31DD0B70-81BC-40A1-B579-561E52FAC548}" type="slidenum">
              <a:rPr lang="tr-TR" smtClean="0"/>
              <a:t>‹#›</a:t>
            </a:fld>
            <a:endParaRPr lang="tr-TR"/>
          </a:p>
        </p:txBody>
      </p:sp>
    </p:spTree>
    <p:extLst>
      <p:ext uri="{BB962C8B-B14F-4D97-AF65-F5344CB8AC3E}">
        <p14:creationId xmlns:p14="http://schemas.microsoft.com/office/powerpoint/2010/main" val="470551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3DD591-912B-47CD-B4A3-44168905D765}" type="datetimeFigureOut">
              <a:rPr lang="tr-TR" smtClean="0"/>
              <a:t>6.12.2022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31DD0B70-81BC-40A1-B579-561E52FAC548}" type="slidenum">
              <a:rPr lang="tr-TR" smtClean="0"/>
              <a:t>‹#›</a:t>
            </a:fld>
            <a:endParaRPr lang="tr-TR"/>
          </a:p>
        </p:txBody>
      </p:sp>
    </p:spTree>
    <p:extLst>
      <p:ext uri="{BB962C8B-B14F-4D97-AF65-F5344CB8AC3E}">
        <p14:creationId xmlns:p14="http://schemas.microsoft.com/office/powerpoint/2010/main" val="1109637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B3DD591-912B-47CD-B4A3-44168905D765}" type="datetimeFigureOut">
              <a:rPr lang="tr-TR" smtClean="0"/>
              <a:t>6.12.2022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1DD0B70-81BC-40A1-B579-561E52FAC548}" type="slidenum">
              <a:rPr lang="tr-TR" smtClean="0"/>
              <a:t>‹#›</a:t>
            </a:fld>
            <a:endParaRPr lang="tr-TR"/>
          </a:p>
        </p:txBody>
      </p:sp>
    </p:spTree>
    <p:extLst>
      <p:ext uri="{BB962C8B-B14F-4D97-AF65-F5344CB8AC3E}">
        <p14:creationId xmlns:p14="http://schemas.microsoft.com/office/powerpoint/2010/main" val="333836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B3DD591-912B-47CD-B4A3-44168905D765}" type="datetimeFigureOut">
              <a:rPr lang="tr-TR" smtClean="0"/>
              <a:t>6.12.2022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1DD0B70-81BC-40A1-B579-561E52FAC548}" type="slidenum">
              <a:rPr lang="tr-TR" smtClean="0"/>
              <a:t>‹#›</a:t>
            </a:fld>
            <a:endParaRPr lang="tr-TR"/>
          </a:p>
        </p:txBody>
      </p:sp>
    </p:spTree>
    <p:extLst>
      <p:ext uri="{BB962C8B-B14F-4D97-AF65-F5344CB8AC3E}">
        <p14:creationId xmlns:p14="http://schemas.microsoft.com/office/powerpoint/2010/main" val="2646371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B3DD591-912B-47CD-B4A3-44168905D765}" type="datetimeFigureOut">
              <a:rPr lang="tr-TR" smtClean="0"/>
              <a:t>6.12.2022</a:t>
            </a:fld>
            <a:endParaRPr lang="tr-T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1DD0B70-81BC-40A1-B579-561E52FAC548}" type="slidenum">
              <a:rPr lang="tr-TR" smtClean="0"/>
              <a:t>‹#›</a:t>
            </a:fld>
            <a:endParaRPr lang="tr-TR"/>
          </a:p>
        </p:txBody>
      </p:sp>
    </p:spTree>
    <p:extLst>
      <p:ext uri="{BB962C8B-B14F-4D97-AF65-F5344CB8AC3E}">
        <p14:creationId xmlns:p14="http://schemas.microsoft.com/office/powerpoint/2010/main" val="2091240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284BD5-E9C5-3401-834F-D5DDEDA9BC2D}"/>
              </a:ext>
            </a:extLst>
          </p:cNvPr>
          <p:cNvSpPr>
            <a:spLocks noGrp="1"/>
          </p:cNvSpPr>
          <p:nvPr>
            <p:ph type="ctrTitle"/>
          </p:nvPr>
        </p:nvSpPr>
        <p:spPr/>
        <p:txBody>
          <a:bodyPr>
            <a:normAutofit fontScale="90000"/>
          </a:bodyPr>
          <a:lstStyle/>
          <a:p>
            <a:r>
              <a:rPr lang="tr-TR" dirty="0"/>
              <a:t>Görüntü İşleme Yöntemleri Kullanılarak Kiraz Meyvesinin</a:t>
            </a:r>
            <a:br>
              <a:rPr lang="tr-TR" dirty="0"/>
            </a:br>
            <a:r>
              <a:rPr lang="tr-TR" dirty="0"/>
              <a:t>Sınıflandırılması</a:t>
            </a:r>
          </a:p>
        </p:txBody>
      </p:sp>
      <p:sp>
        <p:nvSpPr>
          <p:cNvPr id="3" name="Alt Başlık 2">
            <a:extLst>
              <a:ext uri="{FF2B5EF4-FFF2-40B4-BE49-F238E27FC236}">
                <a16:creationId xmlns:a16="http://schemas.microsoft.com/office/drawing/2014/main" id="{6132D254-6A2B-D72A-F5CF-1D41537FED99}"/>
              </a:ext>
            </a:extLst>
          </p:cNvPr>
          <p:cNvSpPr>
            <a:spLocks noGrp="1"/>
          </p:cNvSpPr>
          <p:nvPr>
            <p:ph type="subTitle" idx="1"/>
          </p:nvPr>
        </p:nvSpPr>
        <p:spPr/>
        <p:txBody>
          <a:bodyPr/>
          <a:lstStyle/>
          <a:p>
            <a:r>
              <a:rPr lang="tr-TR" dirty="0"/>
              <a:t>YILDIRAY ÖCAL	</a:t>
            </a:r>
          </a:p>
          <a:p>
            <a:r>
              <a:rPr lang="tr-TR" dirty="0"/>
              <a:t>02200201096</a:t>
            </a:r>
          </a:p>
        </p:txBody>
      </p:sp>
    </p:spTree>
    <p:extLst>
      <p:ext uri="{BB962C8B-B14F-4D97-AF65-F5344CB8AC3E}">
        <p14:creationId xmlns:p14="http://schemas.microsoft.com/office/powerpoint/2010/main" val="288502437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2AE69FA-F04F-BB8B-254C-74887AA65158}"/>
              </a:ext>
            </a:extLst>
          </p:cNvPr>
          <p:cNvSpPr>
            <a:spLocks noGrp="1"/>
          </p:cNvSpPr>
          <p:nvPr>
            <p:ph type="title"/>
          </p:nvPr>
        </p:nvSpPr>
        <p:spPr/>
        <p:txBody>
          <a:bodyPr/>
          <a:lstStyle/>
          <a:p>
            <a:r>
              <a:rPr lang="tr-TR" dirty="0"/>
              <a:t>Araştırma Sonuçları ve Tartışma </a:t>
            </a:r>
          </a:p>
        </p:txBody>
      </p:sp>
      <p:sp>
        <p:nvSpPr>
          <p:cNvPr id="3" name="İçerik Yer Tutucusu 2">
            <a:extLst>
              <a:ext uri="{FF2B5EF4-FFF2-40B4-BE49-F238E27FC236}">
                <a16:creationId xmlns:a16="http://schemas.microsoft.com/office/drawing/2014/main" id="{029B2DF8-1685-BFA9-7957-6A6A8A4D33D2}"/>
              </a:ext>
            </a:extLst>
          </p:cNvPr>
          <p:cNvSpPr>
            <a:spLocks noGrp="1"/>
          </p:cNvSpPr>
          <p:nvPr>
            <p:ph sz="half" idx="1"/>
          </p:nvPr>
        </p:nvSpPr>
        <p:spPr/>
        <p:txBody>
          <a:bodyPr>
            <a:normAutofit fontScale="70000" lnSpcReduction="20000"/>
          </a:bodyPr>
          <a:lstStyle/>
          <a:p>
            <a:r>
              <a:rPr lang="tr-TR" dirty="0"/>
              <a:t>Sınırları belirlenen kirazlar belirli işlemlerden geçirildikten sonra kirazlara ait alan bilgileri hesaplanmıştır. Hesaplanan alan verileri yukarıdaki Tablo 1’de belirlenen boyut standartlarına göre değerlendirilmiş ve değerlendirme sonucunda kirazlar </a:t>
            </a:r>
            <a:r>
              <a:rPr lang="tr-TR" dirty="0" err="1"/>
              <a:t>boyutlarınagöre</a:t>
            </a:r>
            <a:r>
              <a:rPr lang="tr-TR" dirty="0"/>
              <a:t> sınıflandırılmıştır. Aşağıdaki Şekil 7’de kirazların boyutlarına göre sınıflandırılmış hali gösterilmiştir. Yapılan çalışmada kirazlar üst üste gelmeden ayrık olarak resimlenmiştir. Bu sayede sınıflandırma başarısı %100 olarak gerçekleşmiştir. Ancak kirazların üst üste gelmesi durumunda sınıflandırma başarısının düşeceği değerlendirilmektedir. </a:t>
            </a:r>
          </a:p>
        </p:txBody>
      </p:sp>
      <p:pic>
        <p:nvPicPr>
          <p:cNvPr id="6" name="İçerik Yer Tutucusu 5">
            <a:extLst>
              <a:ext uri="{FF2B5EF4-FFF2-40B4-BE49-F238E27FC236}">
                <a16:creationId xmlns:a16="http://schemas.microsoft.com/office/drawing/2014/main" id="{A32EBC1F-E327-9519-42EF-FAEF5CE9D0BA}"/>
              </a:ext>
            </a:extLst>
          </p:cNvPr>
          <p:cNvPicPr>
            <a:picLocks noGrp="1" noChangeAspect="1"/>
          </p:cNvPicPr>
          <p:nvPr>
            <p:ph sz="half" idx="2"/>
          </p:nvPr>
        </p:nvPicPr>
        <p:blipFill>
          <a:blip r:embed="rId2"/>
          <a:stretch>
            <a:fillRect/>
          </a:stretch>
        </p:blipFill>
        <p:spPr>
          <a:xfrm>
            <a:off x="6471444" y="2886869"/>
            <a:ext cx="4276725" cy="2266950"/>
          </a:xfrm>
        </p:spPr>
      </p:pic>
    </p:spTree>
    <p:extLst>
      <p:ext uri="{BB962C8B-B14F-4D97-AF65-F5344CB8AC3E}">
        <p14:creationId xmlns:p14="http://schemas.microsoft.com/office/powerpoint/2010/main" val="23226893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B284047-C90E-CAEC-7AD1-D530688FCDE9}"/>
              </a:ext>
            </a:extLst>
          </p:cNvPr>
          <p:cNvSpPr>
            <a:spLocks noGrp="1"/>
          </p:cNvSpPr>
          <p:nvPr>
            <p:ph type="title"/>
          </p:nvPr>
        </p:nvSpPr>
        <p:spPr/>
        <p:txBody>
          <a:bodyPr/>
          <a:lstStyle/>
          <a:p>
            <a:r>
              <a:rPr lang="tr-TR" dirty="0"/>
              <a:t>SONUÇLAR</a:t>
            </a:r>
          </a:p>
        </p:txBody>
      </p:sp>
      <p:sp>
        <p:nvSpPr>
          <p:cNvPr id="3" name="İçerik Yer Tutucusu 2">
            <a:extLst>
              <a:ext uri="{FF2B5EF4-FFF2-40B4-BE49-F238E27FC236}">
                <a16:creationId xmlns:a16="http://schemas.microsoft.com/office/drawing/2014/main" id="{F55F661F-C396-6BAC-0A84-0E723A3CC2F9}"/>
              </a:ext>
            </a:extLst>
          </p:cNvPr>
          <p:cNvSpPr>
            <a:spLocks noGrp="1"/>
          </p:cNvSpPr>
          <p:nvPr>
            <p:ph idx="1"/>
          </p:nvPr>
        </p:nvSpPr>
        <p:spPr/>
        <p:txBody>
          <a:bodyPr>
            <a:normAutofit fontScale="92500" lnSpcReduction="20000"/>
          </a:bodyPr>
          <a:lstStyle/>
          <a:p>
            <a:r>
              <a:rPr lang="tr-TR" dirty="0"/>
              <a:t>Yapılan çalışmada, Ülkemizde yaygın olarak yetiştirilen ve en önemli ihracat ürünlerinden birisi olan kiraz meyvesinin klasik sınıflandırma yöntemleri yerine görüntü işleme teknikleri ile sınıflandırılması sağlanmıştır. Bu sayede önemli ihracat ürünlerinden biri olan kiraz meyvesinin uluslararası standartlara uygun olarak tasnif edilmesi sağlanacak ve ülke ekonomisine katkısı dahada arttırılacaktır. Yapılan çalışmada kiraz meyvesinin referans boyut değerleri isteğe göre değiştirilerek farklı boyutlarda </a:t>
            </a:r>
            <a:r>
              <a:rPr lang="tr-TR" dirty="0" err="1"/>
              <a:t>sınıflamaBişlemleri</a:t>
            </a:r>
            <a:r>
              <a:rPr lang="tr-TR" dirty="0"/>
              <a:t> de gerçekleştirilebilmektedir. Ayrıca kiraz meyvesinin sınıflandırılması için uygulanan algoritma ve filtreleme yöntemleri farklı meyvelerin sınıflandırılmasında da kullanılabilmektedir. Bu amaçla farklı meyvelere ait boyut bilgileri sisteme girilerek farklı meyvelerinde sınıflandırılması sağlanabilmektedir.</a:t>
            </a:r>
          </a:p>
        </p:txBody>
      </p:sp>
    </p:spTree>
    <p:extLst>
      <p:ext uri="{BB962C8B-B14F-4D97-AF65-F5344CB8AC3E}">
        <p14:creationId xmlns:p14="http://schemas.microsoft.com/office/powerpoint/2010/main" val="409720654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5881D3-1F0B-1CF2-F589-A0EFF8B47271}"/>
              </a:ext>
            </a:extLst>
          </p:cNvPr>
          <p:cNvSpPr>
            <a:spLocks noGrp="1"/>
          </p:cNvSpPr>
          <p:nvPr>
            <p:ph type="title"/>
          </p:nvPr>
        </p:nvSpPr>
        <p:spPr/>
        <p:txBody>
          <a:bodyPr/>
          <a:lstStyle/>
          <a:p>
            <a:r>
              <a:rPr lang="tr-TR" dirty="0"/>
              <a:t>BU ÇALIŞMANIN YAPILMA AMACI</a:t>
            </a:r>
          </a:p>
        </p:txBody>
      </p:sp>
      <p:sp>
        <p:nvSpPr>
          <p:cNvPr id="3" name="İçerik Yer Tutucusu 2">
            <a:extLst>
              <a:ext uri="{FF2B5EF4-FFF2-40B4-BE49-F238E27FC236}">
                <a16:creationId xmlns:a16="http://schemas.microsoft.com/office/drawing/2014/main" id="{707A687F-3C47-5A90-A416-F327DC3BC48F}"/>
              </a:ext>
            </a:extLst>
          </p:cNvPr>
          <p:cNvSpPr>
            <a:spLocks noGrp="1"/>
          </p:cNvSpPr>
          <p:nvPr>
            <p:ph idx="1"/>
          </p:nvPr>
        </p:nvSpPr>
        <p:spPr/>
        <p:txBody>
          <a:bodyPr>
            <a:normAutofit fontScale="85000" lnSpcReduction="10000"/>
          </a:bodyPr>
          <a:lstStyle/>
          <a:p>
            <a:r>
              <a:rPr lang="tr-TR" dirty="0"/>
              <a:t>Günümüzde artan talep oranlarına bağlı olarak teknolojinin gelişmesi ile birlikte otomatik olarak nesnelerin sınıflandırılması ve tasnif edilmesi önemli bir alan haline gelmiştir. Sınıflandırma işlemi insanlar ve makinalar ile gerçekleştirilebilmektedir ancak ürünlerdeki şekilsel farklılıklar ve insanlardan kaynaklanan hatalar nedeniyle verimli bir sınıflandırma yapılamamaktadır. Görüntü, gölge, ışık ve çevresel faktörlerden oluşan tümleşik bir ifadedir. Bu tümleşik görüntülerdeki katmanları doğru ve kayıpsız şekilde analiz edebilmek için çeşitli filtre ve ışık kaynaklarına ihtiyaç vardır. Bazı görüntü işleme donanımlarında kullanılan bu ışık kaynakları UR, NIR, IR gibi </a:t>
            </a:r>
            <a:r>
              <a:rPr lang="tr-TR" dirty="0" err="1"/>
              <a:t>infarred</a:t>
            </a:r>
            <a:r>
              <a:rPr lang="tr-TR" dirty="0"/>
              <a:t> ve ultraviole ışınlardır . Görüntü işleme kısaca, kamera, tarayıcı vb. diğer cihazlar ile bilgisayar ortamına aktarılan görüntülerin belirli programlar aracılığı ile analiz edilmesidir</a:t>
            </a:r>
          </a:p>
        </p:txBody>
      </p:sp>
    </p:spTree>
    <p:extLst>
      <p:ext uri="{BB962C8B-B14F-4D97-AF65-F5344CB8AC3E}">
        <p14:creationId xmlns:p14="http://schemas.microsoft.com/office/powerpoint/2010/main" val="134581769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94AD83-AE66-402B-C07B-FB4849E8A350}"/>
              </a:ext>
            </a:extLst>
          </p:cNvPr>
          <p:cNvSpPr>
            <a:spLocks noGrp="1"/>
          </p:cNvSpPr>
          <p:nvPr>
            <p:ph type="title"/>
          </p:nvPr>
        </p:nvSpPr>
        <p:spPr/>
        <p:txBody>
          <a:bodyPr/>
          <a:lstStyle/>
          <a:p>
            <a:r>
              <a:rPr lang="tr-TR" dirty="0"/>
              <a:t> Materyal ve Metot</a:t>
            </a:r>
            <a:br>
              <a:rPr lang="tr-TR" dirty="0"/>
            </a:br>
            <a:r>
              <a:rPr lang="tr-TR" dirty="0"/>
              <a:t>Kiraz Meyvesi</a:t>
            </a:r>
          </a:p>
        </p:txBody>
      </p:sp>
      <p:sp>
        <p:nvSpPr>
          <p:cNvPr id="3" name="İçerik Yer Tutucusu 2">
            <a:extLst>
              <a:ext uri="{FF2B5EF4-FFF2-40B4-BE49-F238E27FC236}">
                <a16:creationId xmlns:a16="http://schemas.microsoft.com/office/drawing/2014/main" id="{B07AFA63-3804-3CCF-C396-FF764DB4B6D2}"/>
              </a:ext>
            </a:extLst>
          </p:cNvPr>
          <p:cNvSpPr>
            <a:spLocks noGrp="1"/>
          </p:cNvSpPr>
          <p:nvPr>
            <p:ph sz="half" idx="1"/>
          </p:nvPr>
        </p:nvSpPr>
        <p:spPr/>
        <p:txBody>
          <a:bodyPr>
            <a:normAutofit fontScale="85000" lnSpcReduction="10000"/>
          </a:bodyPr>
          <a:lstStyle/>
          <a:p>
            <a:pPr marL="0" indent="0">
              <a:buNone/>
            </a:pPr>
            <a:r>
              <a:rPr lang="tr-TR" dirty="0"/>
              <a:t>Latince ismi 'Prunus </a:t>
            </a:r>
            <a:r>
              <a:rPr lang="tr-TR" dirty="0" err="1"/>
              <a:t>avium</a:t>
            </a:r>
            <a:r>
              <a:rPr lang="tr-TR" dirty="0"/>
              <a:t>' olan kiraz ağacı, Gülgiller (</a:t>
            </a:r>
            <a:r>
              <a:rPr lang="tr-TR" dirty="0" err="1"/>
              <a:t>Rosaceae</a:t>
            </a:r>
            <a:r>
              <a:rPr lang="tr-TR" dirty="0"/>
              <a:t>) familyasının bir üyesidir . Dünyada 1500 civarında </a:t>
            </a:r>
            <a:r>
              <a:rPr lang="tr-TR" dirty="0" err="1"/>
              <a:t>çeşidiolan</a:t>
            </a:r>
            <a:r>
              <a:rPr lang="tr-TR" dirty="0"/>
              <a:t> kiraz, tatlı aromalı, sulu ve sert çekirdekli bir meyve türüdür. Kiraz; kalsiyum, çinko, </a:t>
            </a:r>
            <a:r>
              <a:rPr lang="tr-TR" dirty="0" err="1"/>
              <a:t>potasyum,karotenoidler</a:t>
            </a:r>
            <a:r>
              <a:rPr lang="tr-TR" dirty="0"/>
              <a:t>, lif, ve C </a:t>
            </a:r>
            <a:r>
              <a:rPr lang="tr-TR" dirty="0" err="1"/>
              <a:t>vitamini,demir</a:t>
            </a:r>
            <a:r>
              <a:rPr lang="tr-TR" dirty="0"/>
              <a:t>, tiamin, riboflavin, </a:t>
            </a:r>
            <a:r>
              <a:rPr lang="tr-TR" dirty="0" err="1"/>
              <a:t>niasin</a:t>
            </a:r>
            <a:r>
              <a:rPr lang="tr-TR" dirty="0"/>
              <a:t>, magnezyum, E ve B6 vitaminleri bakımından zengin bir meyvedir. Yan tarafta kiraz üretiminin ülkelere göre dağılımı vardır.</a:t>
            </a:r>
          </a:p>
        </p:txBody>
      </p:sp>
      <p:pic>
        <p:nvPicPr>
          <p:cNvPr id="6" name="İçerik Yer Tutucusu 5">
            <a:extLst>
              <a:ext uri="{FF2B5EF4-FFF2-40B4-BE49-F238E27FC236}">
                <a16:creationId xmlns:a16="http://schemas.microsoft.com/office/drawing/2014/main" id="{69EE8A86-01F7-F59F-6081-EEE369F26D35}"/>
              </a:ext>
            </a:extLst>
          </p:cNvPr>
          <p:cNvPicPr>
            <a:picLocks noGrp="1" noChangeAspect="1"/>
          </p:cNvPicPr>
          <p:nvPr>
            <p:ph sz="half" idx="2"/>
          </p:nvPr>
        </p:nvPicPr>
        <p:blipFill>
          <a:blip r:embed="rId2"/>
          <a:stretch>
            <a:fillRect/>
          </a:stretch>
        </p:blipFill>
        <p:spPr>
          <a:xfrm>
            <a:off x="6172200" y="2530136"/>
            <a:ext cx="4875213" cy="2464635"/>
          </a:xfrm>
        </p:spPr>
      </p:pic>
    </p:spTree>
    <p:extLst>
      <p:ext uri="{BB962C8B-B14F-4D97-AF65-F5344CB8AC3E}">
        <p14:creationId xmlns:p14="http://schemas.microsoft.com/office/powerpoint/2010/main" val="1817655087"/>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D11F354-8A7D-DC4C-6BAB-064517F6F33A}"/>
              </a:ext>
            </a:extLst>
          </p:cNvPr>
          <p:cNvSpPr>
            <a:spLocks noGrp="1"/>
          </p:cNvSpPr>
          <p:nvPr>
            <p:ph type="title"/>
          </p:nvPr>
        </p:nvSpPr>
        <p:spPr/>
        <p:txBody>
          <a:bodyPr/>
          <a:lstStyle/>
          <a:p>
            <a:r>
              <a:rPr lang="tr-TR" dirty="0"/>
              <a:t>Görüntü İşleme</a:t>
            </a:r>
          </a:p>
        </p:txBody>
      </p:sp>
      <p:sp>
        <p:nvSpPr>
          <p:cNvPr id="3" name="İçerik Yer Tutucusu 2">
            <a:extLst>
              <a:ext uri="{FF2B5EF4-FFF2-40B4-BE49-F238E27FC236}">
                <a16:creationId xmlns:a16="http://schemas.microsoft.com/office/drawing/2014/main" id="{C0237395-49F9-A55F-DEE4-FD061A575E81}"/>
              </a:ext>
            </a:extLst>
          </p:cNvPr>
          <p:cNvSpPr>
            <a:spLocks noGrp="1"/>
          </p:cNvSpPr>
          <p:nvPr>
            <p:ph sz="half" idx="1"/>
          </p:nvPr>
        </p:nvSpPr>
        <p:spPr/>
        <p:txBody>
          <a:bodyPr>
            <a:normAutofit fontScale="62500" lnSpcReduction="20000"/>
          </a:bodyPr>
          <a:lstStyle/>
          <a:p>
            <a:r>
              <a:rPr lang="tr-TR" dirty="0"/>
              <a:t>Görüntü işleme, görüntüyü dijital form haline getirerek spesifik görüntü elde etmek yada yazılımsal olarak görüntü üzerinde istenilen sonucu elde etmek için kullanılan bir yöntemdir . Günümüzde görüntü işleme tıp, askeri alanlar, güvenlik, yüz tanıma, duygu analizi, robotik, sınıflandırma gibi </a:t>
            </a:r>
            <a:r>
              <a:rPr lang="tr-TR" dirty="0" err="1"/>
              <a:t>pekçok</a:t>
            </a:r>
            <a:r>
              <a:rPr lang="tr-TR" dirty="0"/>
              <a:t> alanda kullanılmaktadır. Görüntü işlemeyi matrisler üzerinde yapılan işlemler bütünü şeklinde de tanımlayabiliriz. Resimler çeşitli renklerin bir araya geldiği karelerden oluşmaktadır. Halbuki </a:t>
            </a:r>
            <a:r>
              <a:rPr lang="tr-TR" dirty="0" err="1"/>
              <a:t>resimi</a:t>
            </a:r>
            <a:r>
              <a:rPr lang="tr-TR" dirty="0"/>
              <a:t> en küçük parçalarına böldüğümüzde </a:t>
            </a:r>
            <a:r>
              <a:rPr lang="tr-TR" dirty="0" err="1"/>
              <a:t>pixsel</a:t>
            </a:r>
            <a:r>
              <a:rPr lang="tr-TR" dirty="0"/>
              <a:t> adını verdiğimiz matrislerden oluştuğunu görmekteyiz. Görüntü işleme yöntemlerinde pikseli oluşturan matris hücrelerinin üzerinden işlemler yapılmaktadır. Aşağıdaki Şekil 2’de görsel bir karakterin sayısallaştırılması gösterilmiştir. </a:t>
            </a:r>
          </a:p>
        </p:txBody>
      </p:sp>
      <p:pic>
        <p:nvPicPr>
          <p:cNvPr id="6" name="İçerik Yer Tutucusu 5">
            <a:extLst>
              <a:ext uri="{FF2B5EF4-FFF2-40B4-BE49-F238E27FC236}">
                <a16:creationId xmlns:a16="http://schemas.microsoft.com/office/drawing/2014/main" id="{A8A9C473-84F1-DAFB-D33A-400CCFE11E68}"/>
              </a:ext>
            </a:extLst>
          </p:cNvPr>
          <p:cNvPicPr>
            <a:picLocks noGrp="1" noChangeAspect="1"/>
          </p:cNvPicPr>
          <p:nvPr>
            <p:ph sz="half" idx="2"/>
          </p:nvPr>
        </p:nvPicPr>
        <p:blipFill>
          <a:blip r:embed="rId2"/>
          <a:stretch>
            <a:fillRect/>
          </a:stretch>
        </p:blipFill>
        <p:spPr>
          <a:xfrm>
            <a:off x="6176169" y="2539014"/>
            <a:ext cx="4867275" cy="2333817"/>
          </a:xfrm>
        </p:spPr>
      </p:pic>
    </p:spTree>
    <p:extLst>
      <p:ext uri="{BB962C8B-B14F-4D97-AF65-F5344CB8AC3E}">
        <p14:creationId xmlns:p14="http://schemas.microsoft.com/office/powerpoint/2010/main" val="3408633247"/>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B57611-5E87-5879-F916-D7BF9E0A17AC}"/>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8CA2B2FD-5E1F-A701-397F-1CE52EAF11A8}"/>
              </a:ext>
            </a:extLst>
          </p:cNvPr>
          <p:cNvSpPr>
            <a:spLocks noGrp="1"/>
          </p:cNvSpPr>
          <p:nvPr>
            <p:ph sz="half" idx="1"/>
          </p:nvPr>
        </p:nvSpPr>
        <p:spPr/>
        <p:txBody>
          <a:bodyPr>
            <a:normAutofit lnSpcReduction="10000"/>
          </a:bodyPr>
          <a:lstStyle/>
          <a:p>
            <a:r>
              <a:rPr lang="tr-TR" dirty="0"/>
              <a:t>Kiraz meyvesinin sınıflandırılması için gerekli olan işlem adımları aşağıdaki Şekil 3’de gösterilmiştir. Yandaki Şekil 3’deki işlem adımlarına göre sınıflandırma işleminin gerçekleşmesi için işlenmemiş resim programa yüklenmelidir. </a:t>
            </a:r>
          </a:p>
        </p:txBody>
      </p:sp>
      <p:pic>
        <p:nvPicPr>
          <p:cNvPr id="6" name="İçerik Yer Tutucusu 5">
            <a:extLst>
              <a:ext uri="{FF2B5EF4-FFF2-40B4-BE49-F238E27FC236}">
                <a16:creationId xmlns:a16="http://schemas.microsoft.com/office/drawing/2014/main" id="{A67AAEF6-AF47-B953-9775-A51A03FC3E85}"/>
              </a:ext>
            </a:extLst>
          </p:cNvPr>
          <p:cNvPicPr>
            <a:picLocks noGrp="1" noChangeAspect="1"/>
          </p:cNvPicPr>
          <p:nvPr>
            <p:ph sz="half" idx="2"/>
          </p:nvPr>
        </p:nvPicPr>
        <p:blipFill>
          <a:blip r:embed="rId2"/>
          <a:stretch>
            <a:fillRect/>
          </a:stretch>
        </p:blipFill>
        <p:spPr>
          <a:xfrm>
            <a:off x="6172200" y="2885244"/>
            <a:ext cx="4875213" cy="1917030"/>
          </a:xfrm>
        </p:spPr>
      </p:pic>
    </p:spTree>
    <p:extLst>
      <p:ext uri="{BB962C8B-B14F-4D97-AF65-F5344CB8AC3E}">
        <p14:creationId xmlns:p14="http://schemas.microsoft.com/office/powerpoint/2010/main" val="254621505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3047D8-FE84-04D0-6F29-EB600E208AF5}"/>
              </a:ext>
            </a:extLst>
          </p:cNvPr>
          <p:cNvSpPr>
            <a:spLocks noGrp="1"/>
          </p:cNvSpPr>
          <p:nvPr>
            <p:ph type="title"/>
          </p:nvPr>
        </p:nvSpPr>
        <p:spPr/>
        <p:txBody>
          <a:bodyPr/>
          <a:lstStyle/>
          <a:p>
            <a:r>
              <a:rPr lang="tr-TR" dirty="0"/>
              <a:t>Uygulama</a:t>
            </a:r>
            <a:br>
              <a:rPr lang="tr-TR" dirty="0"/>
            </a:br>
            <a:endParaRPr lang="tr-TR" dirty="0"/>
          </a:p>
        </p:txBody>
      </p:sp>
      <p:sp>
        <p:nvSpPr>
          <p:cNvPr id="3" name="İçerik Yer Tutucusu 2">
            <a:extLst>
              <a:ext uri="{FF2B5EF4-FFF2-40B4-BE49-F238E27FC236}">
                <a16:creationId xmlns:a16="http://schemas.microsoft.com/office/drawing/2014/main" id="{C58BCBBE-0B9B-FEC5-4C3B-3EA5C9C85090}"/>
              </a:ext>
            </a:extLst>
          </p:cNvPr>
          <p:cNvSpPr>
            <a:spLocks noGrp="1"/>
          </p:cNvSpPr>
          <p:nvPr>
            <p:ph sz="half" idx="1"/>
          </p:nvPr>
        </p:nvSpPr>
        <p:spPr/>
        <p:txBody>
          <a:bodyPr>
            <a:normAutofit fontScale="62500" lnSpcReduction="20000"/>
          </a:bodyPr>
          <a:lstStyle/>
          <a:p>
            <a:r>
              <a:rPr lang="tr-TR" dirty="0"/>
              <a:t>Yapılan çalışmada ülkemizde yaygın olarak yetiştirilen kiraz meyvesi ele alınmıştır. Kirazların görüntü işleme yöntemi ile sınıflandırılması için Matlab R2013a programı kullanılmıştır. Sınıflandırma işlemi yapılacak kirazlar Türk Standardı Tasarısı 793’de belirlenen veriler ve diğer kaynaklardan elde edilen boyut standartlarına göre sınıflandırılmıştır . Aşağıdaki Tablo 1’ de kirazların boyutlarına karşılık gelen sınıflar gösterilmiştir. Tablo 1’ de belirtilen boyutlara göre, sınıflandırılacak olan kirazların hangi sınıfa dahil oldukları gösterilmiştir. Ancak bu boyutlar kiraz çeşidi ve sınıflandırma biçimine göre gerçekleştirilen program da değiştirilebilmektedir</a:t>
            </a:r>
          </a:p>
        </p:txBody>
      </p:sp>
      <p:pic>
        <p:nvPicPr>
          <p:cNvPr id="6" name="İçerik Yer Tutucusu 5">
            <a:extLst>
              <a:ext uri="{FF2B5EF4-FFF2-40B4-BE49-F238E27FC236}">
                <a16:creationId xmlns:a16="http://schemas.microsoft.com/office/drawing/2014/main" id="{6898F2D8-DE8A-6301-D717-1194EBCFB124}"/>
              </a:ext>
            </a:extLst>
          </p:cNvPr>
          <p:cNvPicPr>
            <a:picLocks noGrp="1" noChangeAspect="1"/>
          </p:cNvPicPr>
          <p:nvPr>
            <p:ph sz="half" idx="2"/>
          </p:nvPr>
        </p:nvPicPr>
        <p:blipFill>
          <a:blip r:embed="rId2"/>
          <a:stretch>
            <a:fillRect/>
          </a:stretch>
        </p:blipFill>
        <p:spPr>
          <a:xfrm>
            <a:off x="6985794" y="3234531"/>
            <a:ext cx="3248025" cy="1571625"/>
          </a:xfrm>
        </p:spPr>
      </p:pic>
    </p:spTree>
    <p:extLst>
      <p:ext uri="{BB962C8B-B14F-4D97-AF65-F5344CB8AC3E}">
        <p14:creationId xmlns:p14="http://schemas.microsoft.com/office/powerpoint/2010/main" val="1090471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125AB2-3345-B06E-7E63-8CBB1F445C4B}"/>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B5328443-B4A3-A4F0-88DD-6D50AC29101F}"/>
              </a:ext>
            </a:extLst>
          </p:cNvPr>
          <p:cNvSpPr>
            <a:spLocks noGrp="1"/>
          </p:cNvSpPr>
          <p:nvPr>
            <p:ph sz="half" idx="1"/>
          </p:nvPr>
        </p:nvSpPr>
        <p:spPr/>
        <p:txBody>
          <a:bodyPr>
            <a:normAutofit fontScale="92500" lnSpcReduction="10000"/>
          </a:bodyPr>
          <a:lstStyle/>
          <a:p>
            <a:r>
              <a:rPr lang="tr-TR" dirty="0"/>
              <a:t>Aşağıdaki Şekil 4’te sınıflandırma için programa yüklenecek olan işlenmemiş resim gösterilmiştir.</a:t>
            </a:r>
          </a:p>
          <a:p>
            <a:r>
              <a:rPr lang="tr-TR" dirty="0"/>
              <a:t>İşlenmiş olarak sisteme yüklenen resim siyah- beyaz piksellere dönüştürülmektedir. Resmin siyah-beyaz piksellere yani </a:t>
            </a:r>
            <a:r>
              <a:rPr lang="tr-TR" dirty="0" err="1"/>
              <a:t>binary</a:t>
            </a:r>
            <a:r>
              <a:rPr lang="tr-TR" dirty="0"/>
              <a:t> moda dönüştürülmesi iki aşamada gerçekleşmektedir</a:t>
            </a:r>
          </a:p>
        </p:txBody>
      </p:sp>
      <p:pic>
        <p:nvPicPr>
          <p:cNvPr id="6" name="İçerik Yer Tutucusu 5">
            <a:extLst>
              <a:ext uri="{FF2B5EF4-FFF2-40B4-BE49-F238E27FC236}">
                <a16:creationId xmlns:a16="http://schemas.microsoft.com/office/drawing/2014/main" id="{69DCADC7-DDFA-CBF9-B8E3-9743363EA340}"/>
              </a:ext>
            </a:extLst>
          </p:cNvPr>
          <p:cNvPicPr>
            <a:picLocks noGrp="1" noChangeAspect="1"/>
          </p:cNvPicPr>
          <p:nvPr>
            <p:ph sz="half" idx="2"/>
          </p:nvPr>
        </p:nvPicPr>
        <p:blipFill>
          <a:blip r:embed="rId2"/>
          <a:stretch>
            <a:fillRect/>
          </a:stretch>
        </p:blipFill>
        <p:spPr>
          <a:xfrm>
            <a:off x="6328569" y="2982119"/>
            <a:ext cx="4562475" cy="2076450"/>
          </a:xfrm>
        </p:spPr>
      </p:pic>
    </p:spTree>
    <p:extLst>
      <p:ext uri="{BB962C8B-B14F-4D97-AF65-F5344CB8AC3E}">
        <p14:creationId xmlns:p14="http://schemas.microsoft.com/office/powerpoint/2010/main" val="3851873413"/>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0E1E7F-A030-C0E5-DADF-BAC164942F37}"/>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BD1A654B-9350-9FC3-E226-754DEF564F9F}"/>
              </a:ext>
            </a:extLst>
          </p:cNvPr>
          <p:cNvSpPr>
            <a:spLocks noGrp="1"/>
          </p:cNvSpPr>
          <p:nvPr>
            <p:ph sz="half" idx="1"/>
          </p:nvPr>
        </p:nvSpPr>
        <p:spPr/>
        <p:txBody>
          <a:bodyPr>
            <a:normAutofit fontScale="70000" lnSpcReduction="20000"/>
          </a:bodyPr>
          <a:lstStyle/>
          <a:p>
            <a:r>
              <a:rPr lang="tr-TR" dirty="0"/>
              <a:t> İlk aşamada resmin arka planı beyaza kirazlar ise siyaha dönüştürülmektedir. İkinci aşamada ise </a:t>
            </a:r>
            <a:r>
              <a:rPr lang="tr-TR" dirty="0" err="1"/>
              <a:t>binary</a:t>
            </a:r>
            <a:r>
              <a:rPr lang="tr-TR" dirty="0"/>
              <a:t> moddaki resim Matlab </a:t>
            </a:r>
            <a:r>
              <a:rPr lang="tr-TR" dirty="0" err="1"/>
              <a:t>bwboundaries</a:t>
            </a:r>
            <a:r>
              <a:rPr lang="tr-TR" dirty="0"/>
              <a:t> komutu ile ters çevrilerek arka plan siyaha sınıflandırılacak </a:t>
            </a:r>
            <a:r>
              <a:rPr lang="tr-TR" dirty="0" err="1"/>
              <a:t>olanvkirazlar</a:t>
            </a:r>
            <a:r>
              <a:rPr lang="tr-TR" dirty="0"/>
              <a:t> beyaza dönüştürülmektedir. Aşağıdaki Şekil 5’de resmin siyah-beyaz piksellere dönüştürülmüş hali gösterilmiştir. Şekil 5. Resmin siyah-beyaz piksellere dönüştürülmesi Resim siyah-beyaz piksellere dönüştürülüp ters çevirme işlemi uygulandıktan sonra resimde bulunan belirli boyutun </a:t>
            </a:r>
            <a:r>
              <a:rPr lang="tr-TR" dirty="0" err="1"/>
              <a:t>altındakigürültü</a:t>
            </a:r>
            <a:r>
              <a:rPr lang="tr-TR" dirty="0"/>
              <a:t> olarak tabir edilen nesneler Matlab </a:t>
            </a:r>
            <a:r>
              <a:rPr lang="tr-TR" dirty="0" err="1"/>
              <a:t>bwareaopen</a:t>
            </a:r>
            <a:r>
              <a:rPr lang="tr-TR" dirty="0"/>
              <a:t> komutu ile kaldırılmıştır.</a:t>
            </a:r>
          </a:p>
        </p:txBody>
      </p:sp>
      <p:pic>
        <p:nvPicPr>
          <p:cNvPr id="6" name="İçerik Yer Tutucusu 5">
            <a:extLst>
              <a:ext uri="{FF2B5EF4-FFF2-40B4-BE49-F238E27FC236}">
                <a16:creationId xmlns:a16="http://schemas.microsoft.com/office/drawing/2014/main" id="{9381A9D1-7917-448D-FC3C-C2E4D75A58A4}"/>
              </a:ext>
            </a:extLst>
          </p:cNvPr>
          <p:cNvPicPr>
            <a:picLocks noGrp="1" noChangeAspect="1"/>
          </p:cNvPicPr>
          <p:nvPr>
            <p:ph sz="half" idx="2"/>
          </p:nvPr>
        </p:nvPicPr>
        <p:blipFill>
          <a:blip r:embed="rId2"/>
          <a:stretch>
            <a:fillRect/>
          </a:stretch>
        </p:blipFill>
        <p:spPr>
          <a:xfrm>
            <a:off x="6247606" y="2796381"/>
            <a:ext cx="4724400" cy="2447925"/>
          </a:xfrm>
        </p:spPr>
      </p:pic>
    </p:spTree>
    <p:extLst>
      <p:ext uri="{BB962C8B-B14F-4D97-AF65-F5344CB8AC3E}">
        <p14:creationId xmlns:p14="http://schemas.microsoft.com/office/powerpoint/2010/main" val="665381916"/>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246E00-393E-3F1B-A32F-FA3C4F5BA5E6}"/>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9B0E2E81-D276-E224-79C3-C857204B7B19}"/>
              </a:ext>
            </a:extLst>
          </p:cNvPr>
          <p:cNvSpPr>
            <a:spLocks noGrp="1"/>
          </p:cNvSpPr>
          <p:nvPr>
            <p:ph sz="half" idx="1"/>
          </p:nvPr>
        </p:nvSpPr>
        <p:spPr/>
        <p:txBody>
          <a:bodyPr>
            <a:normAutofit fontScale="85000" lnSpcReduction="10000"/>
          </a:bodyPr>
          <a:lstStyle/>
          <a:p>
            <a:r>
              <a:rPr lang="tr-TR" dirty="0"/>
              <a:t>Resim siyah-beyaz piksellere dönüştürülüp ters çevirme işlemi uygulandıktan sonra resimde bulunan belirli boyutun altındaki gürültü olarak tabir edilen nesneler Matlab </a:t>
            </a:r>
            <a:r>
              <a:rPr lang="tr-TR" dirty="0" err="1"/>
              <a:t>bwareaopen</a:t>
            </a:r>
            <a:r>
              <a:rPr lang="tr-TR" dirty="0"/>
              <a:t> komutu ile kaldırılmıştır. Daha sonra program tarafından tespit edilen kirazların sınırları eşikleme yöntemi kullanılarak mavi renk ile belirlenmiş ve resimde bulunan nesne sayısı ekrana yansıtılmıştır.</a:t>
            </a:r>
          </a:p>
        </p:txBody>
      </p:sp>
      <p:pic>
        <p:nvPicPr>
          <p:cNvPr id="6" name="İçerik Yer Tutucusu 5">
            <a:extLst>
              <a:ext uri="{FF2B5EF4-FFF2-40B4-BE49-F238E27FC236}">
                <a16:creationId xmlns:a16="http://schemas.microsoft.com/office/drawing/2014/main" id="{10A8DC97-5A19-E63A-5126-4DC4E4820CE5}"/>
              </a:ext>
            </a:extLst>
          </p:cNvPr>
          <p:cNvPicPr>
            <a:picLocks noGrp="1" noChangeAspect="1"/>
          </p:cNvPicPr>
          <p:nvPr>
            <p:ph sz="half" idx="2"/>
          </p:nvPr>
        </p:nvPicPr>
        <p:blipFill>
          <a:blip r:embed="rId2"/>
          <a:stretch>
            <a:fillRect/>
          </a:stretch>
        </p:blipFill>
        <p:spPr>
          <a:xfrm>
            <a:off x="6261894" y="2815431"/>
            <a:ext cx="4695825" cy="2409825"/>
          </a:xfrm>
        </p:spPr>
      </p:pic>
    </p:spTree>
    <p:extLst>
      <p:ext uri="{BB962C8B-B14F-4D97-AF65-F5344CB8AC3E}">
        <p14:creationId xmlns:p14="http://schemas.microsoft.com/office/powerpoint/2010/main" val="3934651954"/>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vre">
  <a:themeElements>
    <a:clrScheme name="Devre">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Devre">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vre">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docProps/app.xml><?xml version="1.0" encoding="utf-8"?>
<Properties xmlns="http://schemas.openxmlformats.org/officeDocument/2006/extended-properties" xmlns:vt="http://schemas.openxmlformats.org/officeDocument/2006/docPropsVTypes">
  <Template>TM04033919[[fn=Devre]]</Template>
  <TotalTime>34</TotalTime>
  <Words>763</Words>
  <Application>Microsoft Office PowerPoint</Application>
  <PresentationFormat>Geniş ekran</PresentationFormat>
  <Paragraphs>20</Paragraphs>
  <Slides>11</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11</vt:i4>
      </vt:variant>
    </vt:vector>
  </HeadingPairs>
  <TitlesOfParts>
    <vt:vector size="14" baseType="lpstr">
      <vt:lpstr>Arial</vt:lpstr>
      <vt:lpstr>Tw Cen MT</vt:lpstr>
      <vt:lpstr>Devre</vt:lpstr>
      <vt:lpstr>Görüntü İşleme Yöntemleri Kullanılarak Kiraz Meyvesinin Sınıflandırılması</vt:lpstr>
      <vt:lpstr>BU ÇALIŞMANIN YAPILMA AMACI</vt:lpstr>
      <vt:lpstr> Materyal ve Metot Kiraz Meyvesi</vt:lpstr>
      <vt:lpstr>Görüntü İşleme</vt:lpstr>
      <vt:lpstr>PowerPoint Sunusu</vt:lpstr>
      <vt:lpstr>Uygulama </vt:lpstr>
      <vt:lpstr>PowerPoint Sunusu</vt:lpstr>
      <vt:lpstr>PowerPoint Sunusu</vt:lpstr>
      <vt:lpstr>PowerPoint Sunusu</vt:lpstr>
      <vt:lpstr>Araştırma Sonuçları ve Tartışma </vt:lpstr>
      <vt:lpstr>SONUÇLAR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Yöntemleri Kullanılarak Kiraz Meyvesinin Sınıflandırılması</dc:title>
  <dc:creator>Yıldıray Öcal</dc:creator>
  <cp:lastModifiedBy>Yıldıray Öcal</cp:lastModifiedBy>
  <cp:revision>3</cp:revision>
  <dcterms:created xsi:type="dcterms:W3CDTF">2022-12-06T09:12:13Z</dcterms:created>
  <dcterms:modified xsi:type="dcterms:W3CDTF">2022-12-06T09:46:26Z</dcterms:modified>
</cp:coreProperties>
</file>