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59BF938-A1DC-4688-B012-A55B1691A8CF}" type="datetimeFigureOut">
              <a:rPr lang="tr-TR" smtClean="0"/>
              <a:t>10.12.2022</a:t>
            </a:fld>
            <a:endParaRPr lang="tr-TR"/>
          </a:p>
        </p:txBody>
      </p:sp>
      <p:sp>
        <p:nvSpPr>
          <p:cNvPr id="5" name="Footer Placeholder 4"/>
          <p:cNvSpPr>
            <a:spLocks noGrp="1"/>
          </p:cNvSpPr>
          <p:nvPr>
            <p:ph type="ftr" sz="quarter" idx="11"/>
          </p:nvPr>
        </p:nvSpPr>
        <p:spPr>
          <a:xfrm>
            <a:off x="1371600" y="4323845"/>
            <a:ext cx="6400800" cy="365125"/>
          </a:xfrm>
        </p:spPr>
        <p:txBody>
          <a:bodyPr/>
          <a:lstStyle/>
          <a:p>
            <a:endParaRPr lang="tr-TR"/>
          </a:p>
        </p:txBody>
      </p:sp>
      <p:sp>
        <p:nvSpPr>
          <p:cNvPr id="6" name="Slide Number Placeholder 5"/>
          <p:cNvSpPr>
            <a:spLocks noGrp="1"/>
          </p:cNvSpPr>
          <p:nvPr>
            <p:ph type="sldNum" sz="quarter" idx="12"/>
          </p:nvPr>
        </p:nvSpPr>
        <p:spPr>
          <a:xfrm>
            <a:off x="8077200" y="1430866"/>
            <a:ext cx="2743200" cy="365125"/>
          </a:xfrm>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428961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59BF938-A1DC-4688-B012-A55B1691A8CF}"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384712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59BF938-A1DC-4688-B012-A55B1691A8CF}" type="datetimeFigureOut">
              <a:rPr lang="tr-TR" smtClean="0"/>
              <a:t>10.12.2022</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932957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59BF938-A1DC-4688-B012-A55B1691A8CF}" type="datetimeFigureOut">
              <a:rPr lang="tr-TR" smtClean="0"/>
              <a:t>10.12.2022</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505E0DF4-E8FB-4EC9-8C7F-055C203B0A65}" type="slidenum">
              <a:rPr lang="tr-TR" smtClean="0"/>
              <a:t>‹#›</a:t>
            </a:fld>
            <a:endParaRPr lang="tr-T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3885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59BF938-A1DC-4688-B012-A55B1691A8CF}" type="datetimeFigureOut">
              <a:rPr lang="tr-TR" smtClean="0"/>
              <a:t>10.12.2022</a:t>
            </a:fld>
            <a:endParaRPr lang="tr-TR"/>
          </a:p>
        </p:txBody>
      </p:sp>
      <p:sp>
        <p:nvSpPr>
          <p:cNvPr id="6" name="Footer Placeholder 5"/>
          <p:cNvSpPr>
            <a:spLocks noGrp="1"/>
          </p:cNvSpPr>
          <p:nvPr>
            <p:ph type="ftr" sz="quarter" idx="11"/>
          </p:nvPr>
        </p:nvSpPr>
        <p:spPr>
          <a:xfrm>
            <a:off x="685800" y="378883"/>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404159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759BF938-A1DC-4688-B012-A55B1691A8CF}" type="datetimeFigureOut">
              <a:rPr lang="tr-TR" smtClean="0"/>
              <a:t>10.12.2022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282689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759BF938-A1DC-4688-B012-A55B1691A8CF}" type="datetimeFigureOut">
              <a:rPr lang="tr-TR" smtClean="0"/>
              <a:t>10.12.2022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1314339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59BF938-A1DC-4688-B012-A55B1691A8CF}"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2113277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59BF938-A1DC-4688-B012-A55B1691A8CF}" type="datetimeFigureOut">
              <a:rPr lang="tr-TR" smtClean="0"/>
              <a:t>10.12.2022</a:t>
            </a:fld>
            <a:endParaRPr lang="tr-TR"/>
          </a:p>
        </p:txBody>
      </p:sp>
      <p:sp>
        <p:nvSpPr>
          <p:cNvPr id="5" name="Footer Placeholder 4"/>
          <p:cNvSpPr>
            <a:spLocks noGrp="1"/>
          </p:cNvSpPr>
          <p:nvPr>
            <p:ph type="ftr" sz="quarter" idx="11"/>
          </p:nvPr>
        </p:nvSpPr>
        <p:spPr>
          <a:xfrm>
            <a:off x="685800" y="381000"/>
            <a:ext cx="6991492" cy="36512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427160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59BF938-A1DC-4688-B012-A55B1691A8CF}" type="datetimeFigureOut">
              <a:rPr lang="tr-TR" smtClean="0"/>
              <a:t>10.12.2022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285875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59BF938-A1DC-4688-B012-A55B1691A8CF}" type="datetimeFigureOut">
              <a:rPr lang="tr-TR" smtClean="0"/>
              <a:t>10.12.2022</a:t>
            </a:fld>
            <a:endParaRPr lang="tr-TR"/>
          </a:p>
        </p:txBody>
      </p:sp>
      <p:sp>
        <p:nvSpPr>
          <p:cNvPr id="5" name="Footer Placeholder 4"/>
          <p:cNvSpPr>
            <a:spLocks noGrp="1"/>
          </p:cNvSpPr>
          <p:nvPr>
            <p:ph type="ftr" sz="quarter" idx="11"/>
          </p:nvPr>
        </p:nvSpPr>
        <p:spPr>
          <a:xfrm>
            <a:off x="685800" y="381001"/>
            <a:ext cx="6991492" cy="36406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201818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59BF938-A1DC-4688-B012-A55B1691A8CF}"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73123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59BF938-A1DC-4688-B012-A55B1691A8CF}" type="datetimeFigureOut">
              <a:rPr lang="tr-TR" smtClean="0"/>
              <a:t>10.12.2022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336501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59BF938-A1DC-4688-B012-A55B1691A8CF}" type="datetimeFigureOut">
              <a:rPr lang="tr-TR" smtClean="0"/>
              <a:t>10.12.2022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7628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BF938-A1DC-4688-B012-A55B1691A8CF}" type="datetimeFigureOut">
              <a:rPr lang="tr-TR" smtClean="0"/>
              <a:t>10.12.2022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220502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59BF938-A1DC-4688-B012-A55B1691A8CF}"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352708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59BF938-A1DC-4688-B012-A55B1691A8CF}" type="datetimeFigureOut">
              <a:rPr lang="tr-TR" smtClean="0"/>
              <a:t>10.12.2022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05E0DF4-E8FB-4EC9-8C7F-055C203B0A65}" type="slidenum">
              <a:rPr lang="tr-TR" smtClean="0"/>
              <a:t>‹#›</a:t>
            </a:fld>
            <a:endParaRPr lang="tr-TR"/>
          </a:p>
        </p:txBody>
      </p:sp>
    </p:spTree>
    <p:extLst>
      <p:ext uri="{BB962C8B-B14F-4D97-AF65-F5344CB8AC3E}">
        <p14:creationId xmlns:p14="http://schemas.microsoft.com/office/powerpoint/2010/main" val="242004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9BF938-A1DC-4688-B012-A55B1691A8CF}" type="datetimeFigureOut">
              <a:rPr lang="tr-TR" smtClean="0"/>
              <a:t>10.12.2022</a:t>
            </a:fld>
            <a:endParaRPr lang="tr-T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5E0DF4-E8FB-4EC9-8C7F-055C203B0A65}" type="slidenum">
              <a:rPr lang="tr-TR" smtClean="0"/>
              <a:t>‹#›</a:t>
            </a:fld>
            <a:endParaRPr lang="tr-TR"/>
          </a:p>
        </p:txBody>
      </p:sp>
    </p:spTree>
    <p:extLst>
      <p:ext uri="{BB962C8B-B14F-4D97-AF65-F5344CB8AC3E}">
        <p14:creationId xmlns:p14="http://schemas.microsoft.com/office/powerpoint/2010/main" val="68720159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675C13-5825-46D7-3668-991DE4FD2383}"/>
              </a:ext>
            </a:extLst>
          </p:cNvPr>
          <p:cNvSpPr>
            <a:spLocks noGrp="1"/>
          </p:cNvSpPr>
          <p:nvPr>
            <p:ph type="ctrTitle"/>
          </p:nvPr>
        </p:nvSpPr>
        <p:spPr/>
        <p:txBody>
          <a:bodyPr>
            <a:normAutofit fontScale="90000"/>
          </a:bodyPr>
          <a:lstStyle/>
          <a:p>
            <a:r>
              <a:rPr lang="tr-TR" sz="2800" dirty="0">
                <a:latin typeface="+mn-lt"/>
              </a:rPr>
              <a:t>Retina kan damarlarını çıkarmak için eşikleme temelli morfolojik bir yöntem  &amp;  Görüntü işleme teknikleri ve kümeleme yöntemleri kullanılarak fındık meyvesinin tespit ve sınıflandırılması</a:t>
            </a:r>
          </a:p>
        </p:txBody>
      </p:sp>
      <p:sp>
        <p:nvSpPr>
          <p:cNvPr id="3" name="Alt Başlık 2">
            <a:extLst>
              <a:ext uri="{FF2B5EF4-FFF2-40B4-BE49-F238E27FC236}">
                <a16:creationId xmlns:a16="http://schemas.microsoft.com/office/drawing/2014/main" id="{1364C6D6-89C5-9CA0-27FA-2C6229CDE2DB}"/>
              </a:ext>
            </a:extLst>
          </p:cNvPr>
          <p:cNvSpPr>
            <a:spLocks noGrp="1"/>
          </p:cNvSpPr>
          <p:nvPr>
            <p:ph type="subTitle" idx="1"/>
          </p:nvPr>
        </p:nvSpPr>
        <p:spPr>
          <a:xfrm>
            <a:off x="1371600" y="3632200"/>
            <a:ext cx="9448800" cy="1543481"/>
          </a:xfrm>
        </p:spPr>
        <p:txBody>
          <a:bodyPr>
            <a:normAutofit/>
          </a:bodyPr>
          <a:lstStyle/>
          <a:p>
            <a:endParaRPr lang="tr-TR" dirty="0"/>
          </a:p>
          <a:p>
            <a:r>
              <a:rPr lang="tr-TR" dirty="0"/>
              <a:t>YILDIRAY ÖCAL					</a:t>
            </a:r>
          </a:p>
          <a:p>
            <a:r>
              <a:rPr lang="tr-TR" dirty="0"/>
              <a:t>02200201096 </a:t>
            </a:r>
          </a:p>
        </p:txBody>
      </p:sp>
    </p:spTree>
    <p:extLst>
      <p:ext uri="{BB962C8B-B14F-4D97-AF65-F5344CB8AC3E}">
        <p14:creationId xmlns:p14="http://schemas.microsoft.com/office/powerpoint/2010/main" val="272092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EE196C-90DD-B05E-1B43-8DC8EC78DC0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1611BE2-A670-6626-B6C8-0C9835DCC4D9}"/>
              </a:ext>
            </a:extLst>
          </p:cNvPr>
          <p:cNvSpPr>
            <a:spLocks noGrp="1"/>
          </p:cNvSpPr>
          <p:nvPr>
            <p:ph sz="half" idx="1"/>
          </p:nvPr>
        </p:nvSpPr>
        <p:spPr/>
        <p:txBody>
          <a:bodyPr>
            <a:normAutofit fontScale="92500" lnSpcReduction="10000"/>
          </a:bodyPr>
          <a:lstStyle/>
          <a:p>
            <a:r>
              <a:rPr lang="tr-TR" dirty="0"/>
              <a:t>Kullanılan yöntem</a:t>
            </a:r>
          </a:p>
          <a:p>
            <a:r>
              <a:rPr lang="tr-TR" dirty="0"/>
              <a:t>Önerilen yöntemde, veri setinde bulunan </a:t>
            </a:r>
            <a:r>
              <a:rPr lang="tr-TR" dirty="0" err="1"/>
              <a:t>fundus</a:t>
            </a:r>
            <a:r>
              <a:rPr lang="tr-TR" dirty="0"/>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a:t>
            </a:r>
          </a:p>
        </p:txBody>
      </p:sp>
      <p:pic>
        <p:nvPicPr>
          <p:cNvPr id="6" name="İçerik Yer Tutucusu 5">
            <a:extLst>
              <a:ext uri="{FF2B5EF4-FFF2-40B4-BE49-F238E27FC236}">
                <a16:creationId xmlns:a16="http://schemas.microsoft.com/office/drawing/2014/main" id="{220C2579-AD6B-0A42-13E6-5028F6A65E54}"/>
              </a:ext>
            </a:extLst>
          </p:cNvPr>
          <p:cNvPicPr>
            <a:picLocks noGrp="1" noChangeAspect="1"/>
          </p:cNvPicPr>
          <p:nvPr>
            <p:ph sz="half" idx="2"/>
          </p:nvPr>
        </p:nvPicPr>
        <p:blipFill>
          <a:blip r:embed="rId2"/>
          <a:stretch>
            <a:fillRect/>
          </a:stretch>
        </p:blipFill>
        <p:spPr>
          <a:xfrm>
            <a:off x="6968971" y="2624931"/>
            <a:ext cx="3826276" cy="3162300"/>
          </a:xfrm>
        </p:spPr>
      </p:pic>
    </p:spTree>
    <p:extLst>
      <p:ext uri="{BB962C8B-B14F-4D97-AF65-F5344CB8AC3E}">
        <p14:creationId xmlns:p14="http://schemas.microsoft.com/office/powerpoint/2010/main" val="63576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D8EAD7-D3A4-4EC0-9A71-D62C22BE9D8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41043A9-4CF6-D38D-B2AC-DC3AFF59C6B0}"/>
              </a:ext>
            </a:extLst>
          </p:cNvPr>
          <p:cNvSpPr>
            <a:spLocks noGrp="1"/>
          </p:cNvSpPr>
          <p:nvPr>
            <p:ph sz="half" idx="1"/>
          </p:nvPr>
        </p:nvSpPr>
        <p:spPr>
          <a:xfrm>
            <a:off x="685800" y="2194559"/>
            <a:ext cx="9372600" cy="4024125"/>
          </a:xfrm>
        </p:spPr>
        <p:txBody>
          <a:bodyPr>
            <a:normAutofit/>
          </a:bodyPr>
          <a:lstStyle/>
          <a:p>
            <a:r>
              <a:rPr lang="tr-TR" dirty="0"/>
              <a:t>Veri seti</a:t>
            </a:r>
          </a:p>
          <a:p>
            <a:r>
              <a:rPr lang="tr-TR" dirty="0"/>
              <a:t>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dirty="0" err="1"/>
              <a:t>bölütlendirilmiş</a:t>
            </a:r>
            <a:r>
              <a:rPr lang="tr-TR" dirty="0"/>
              <a:t> görüntülerden oluşur.</a:t>
            </a:r>
          </a:p>
        </p:txBody>
      </p:sp>
    </p:spTree>
    <p:extLst>
      <p:ext uri="{BB962C8B-B14F-4D97-AF65-F5344CB8AC3E}">
        <p14:creationId xmlns:p14="http://schemas.microsoft.com/office/powerpoint/2010/main" val="125559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2579F0-E94F-9339-FC8D-1E002F077FD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DE39A35-1417-6673-865D-F7B20CFFC18A}"/>
              </a:ext>
            </a:extLst>
          </p:cNvPr>
          <p:cNvSpPr>
            <a:spLocks noGrp="1"/>
          </p:cNvSpPr>
          <p:nvPr>
            <p:ph sz="half" idx="1"/>
          </p:nvPr>
        </p:nvSpPr>
        <p:spPr/>
        <p:txBody>
          <a:bodyPr>
            <a:normAutofit fontScale="77500" lnSpcReduction="20000"/>
          </a:bodyPr>
          <a:lstStyle/>
          <a:p>
            <a:r>
              <a:rPr lang="tr-TR" dirty="0"/>
              <a:t>Morfolojik işlemler</a:t>
            </a:r>
          </a:p>
          <a:p>
            <a:r>
              <a:rPr lang="tr-TR" dirty="0"/>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p>
        </p:txBody>
      </p:sp>
      <p:pic>
        <p:nvPicPr>
          <p:cNvPr id="6" name="İçerik Yer Tutucusu 5">
            <a:extLst>
              <a:ext uri="{FF2B5EF4-FFF2-40B4-BE49-F238E27FC236}">
                <a16:creationId xmlns:a16="http://schemas.microsoft.com/office/drawing/2014/main" id="{72D340A6-B803-6B40-2C35-4AF1B175C6B2}"/>
              </a:ext>
            </a:extLst>
          </p:cNvPr>
          <p:cNvPicPr>
            <a:picLocks noGrp="1" noChangeAspect="1"/>
          </p:cNvPicPr>
          <p:nvPr>
            <p:ph sz="half" idx="2"/>
          </p:nvPr>
        </p:nvPicPr>
        <p:blipFill>
          <a:blip r:embed="rId2"/>
          <a:stretch>
            <a:fillRect/>
          </a:stretch>
        </p:blipFill>
        <p:spPr>
          <a:xfrm>
            <a:off x="6469487" y="3453809"/>
            <a:ext cx="4739425" cy="1504545"/>
          </a:xfrm>
        </p:spPr>
      </p:pic>
    </p:spTree>
    <p:extLst>
      <p:ext uri="{BB962C8B-B14F-4D97-AF65-F5344CB8AC3E}">
        <p14:creationId xmlns:p14="http://schemas.microsoft.com/office/powerpoint/2010/main" val="204780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7A5A67-A2DB-8FAE-9E0D-9B7D30302E6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04EE5E9-B956-CB88-4DD7-F94B34D221D7}"/>
              </a:ext>
            </a:extLst>
          </p:cNvPr>
          <p:cNvSpPr>
            <a:spLocks noGrp="1"/>
          </p:cNvSpPr>
          <p:nvPr>
            <p:ph sz="half" idx="1"/>
          </p:nvPr>
        </p:nvSpPr>
        <p:spPr/>
        <p:txBody>
          <a:bodyPr>
            <a:normAutofit fontScale="62500" lnSpcReduction="20000"/>
          </a:bodyPr>
          <a:lstStyle/>
          <a:p>
            <a:r>
              <a:rPr lang="tr-TR" dirty="0"/>
              <a:t>Belirli bir açıda yönlendirilmiş çizgisel bir yapılandırma elamanı </a:t>
            </a:r>
            <a:r>
              <a:rPr lang="tr-TR" dirty="0" err="1"/>
              <a:t>fundus</a:t>
            </a:r>
            <a:r>
              <a:rPr lang="tr-TR" dirty="0"/>
              <a:t>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 M. </a:t>
            </a:r>
            <a:r>
              <a:rPr lang="tr-TR" dirty="0" err="1"/>
              <a:t>Fraz</a:t>
            </a:r>
            <a:r>
              <a:rPr lang="tr-TR" dirty="0"/>
              <a:t> vd. , bu probleme çözüm olması için 21 piksel uzunluğunda bir çizgisel yapılandırma elemanı belirlemiştir. Bu yapısal elemanı 22.5°’lik açılarla </a:t>
            </a:r>
            <a:r>
              <a:rPr lang="tr-TR" dirty="0" err="1"/>
              <a:t>döndermiş</a:t>
            </a:r>
            <a:r>
              <a:rPr lang="tr-TR" dirty="0"/>
              <a:t> ve en büyük çapa sahip damarı çıkarmak için bir toplam üst şapka dönüşümü kullanmıştır. M. </a:t>
            </a:r>
            <a:r>
              <a:rPr lang="tr-TR" dirty="0" err="1"/>
              <a:t>Fraz</a:t>
            </a:r>
            <a:r>
              <a:rPr lang="tr-TR" dirty="0"/>
              <a:t> vd. [11]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 Denklem (10)’da toplam üst şapka işlemine dahil edilen toplam alt şapka ve toplam morfolojik açma işlemi matematiksel olarak ifade edilmiştir. Şekil 4’te bu aşamaya ait işlem sonuçları görsel olarak verilmiştir.</a:t>
            </a:r>
          </a:p>
          <a:p>
            <a:r>
              <a:rPr lang="tr-TR" dirty="0"/>
              <a:t>Burada, </a:t>
            </a:r>
            <a:r>
              <a:rPr lang="tr-TR" dirty="0" err="1"/>
              <a:t>Isth</a:t>
            </a:r>
            <a:r>
              <a:rPr lang="tr-TR" dirty="0"/>
              <a:t>, </a:t>
            </a:r>
            <a:r>
              <a:rPr lang="tr-TR" dirty="0" err="1"/>
              <a:t>Isbh</a:t>
            </a:r>
            <a:r>
              <a:rPr lang="tr-TR" dirty="0"/>
              <a:t> ve </a:t>
            </a:r>
            <a:r>
              <a:rPr lang="tr-TR" dirty="0" err="1"/>
              <a:t>Iso</a:t>
            </a:r>
            <a:r>
              <a:rPr lang="tr-TR" dirty="0"/>
              <a:t> parametreleri sırasıyla  derecelerde yapısal elemanın üst-şapka, alt-şapka ve morfolojik açma işlemlerinin toplamıdır</a:t>
            </a:r>
          </a:p>
        </p:txBody>
      </p:sp>
      <p:pic>
        <p:nvPicPr>
          <p:cNvPr id="6" name="İçerik Yer Tutucusu 5">
            <a:extLst>
              <a:ext uri="{FF2B5EF4-FFF2-40B4-BE49-F238E27FC236}">
                <a16:creationId xmlns:a16="http://schemas.microsoft.com/office/drawing/2014/main" id="{1E72CF82-FF42-9A55-27FD-C5F3C7E79944}"/>
              </a:ext>
            </a:extLst>
          </p:cNvPr>
          <p:cNvPicPr>
            <a:picLocks noGrp="1" noChangeAspect="1"/>
          </p:cNvPicPr>
          <p:nvPr>
            <p:ph sz="half" idx="2"/>
          </p:nvPr>
        </p:nvPicPr>
        <p:blipFill>
          <a:blip r:embed="rId2"/>
          <a:stretch>
            <a:fillRect/>
          </a:stretch>
        </p:blipFill>
        <p:spPr>
          <a:xfrm>
            <a:off x="6752822" y="3512175"/>
            <a:ext cx="4172755" cy="1387813"/>
          </a:xfrm>
        </p:spPr>
      </p:pic>
      <p:pic>
        <p:nvPicPr>
          <p:cNvPr id="8" name="Resim 7">
            <a:extLst>
              <a:ext uri="{FF2B5EF4-FFF2-40B4-BE49-F238E27FC236}">
                <a16:creationId xmlns:a16="http://schemas.microsoft.com/office/drawing/2014/main" id="{6321E02B-6E56-9408-1704-D4A942CC4FEF}"/>
              </a:ext>
            </a:extLst>
          </p:cNvPr>
          <p:cNvPicPr>
            <a:picLocks noChangeAspect="1"/>
          </p:cNvPicPr>
          <p:nvPr/>
        </p:nvPicPr>
        <p:blipFill>
          <a:blip r:embed="rId3"/>
          <a:stretch>
            <a:fillRect/>
          </a:stretch>
        </p:blipFill>
        <p:spPr>
          <a:xfrm>
            <a:off x="8716346" y="2360925"/>
            <a:ext cx="1133475" cy="847725"/>
          </a:xfrm>
          <a:prstGeom prst="rect">
            <a:avLst/>
          </a:prstGeom>
        </p:spPr>
      </p:pic>
    </p:spTree>
    <p:extLst>
      <p:ext uri="{BB962C8B-B14F-4D97-AF65-F5344CB8AC3E}">
        <p14:creationId xmlns:p14="http://schemas.microsoft.com/office/powerpoint/2010/main" val="1811416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27144F-7869-870E-503D-8CD406876D3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2C9DE11-CEC1-7807-64BC-9AD8803696B8}"/>
              </a:ext>
            </a:extLst>
          </p:cNvPr>
          <p:cNvSpPr>
            <a:spLocks noGrp="1"/>
          </p:cNvSpPr>
          <p:nvPr>
            <p:ph sz="half" idx="1"/>
          </p:nvPr>
        </p:nvSpPr>
        <p:spPr/>
        <p:txBody>
          <a:bodyPr>
            <a:normAutofit fontScale="77500" lnSpcReduction="20000"/>
          </a:bodyPr>
          <a:lstStyle/>
          <a:p>
            <a:r>
              <a:rPr lang="tr-TR" dirty="0"/>
              <a:t>Daha sonra, M. D. </a:t>
            </a:r>
            <a:r>
              <a:rPr lang="tr-TR" dirty="0" err="1"/>
              <a:t>Saleh</a:t>
            </a:r>
            <a:r>
              <a:rPr lang="tr-TR" dirty="0"/>
              <a:t> vd. [12] tarafından önerilen matematiksel ifade kullanılmış ve Denklem (10)’ da elde edilen sonuçlar bu matematiksel ifadeye göre nihai sonuca ulaşmıştır. M. D. </a:t>
            </a:r>
            <a:r>
              <a:rPr lang="tr-TR" dirty="0" err="1"/>
              <a:t>Saleh</a:t>
            </a:r>
            <a:r>
              <a:rPr lang="tr-TR" dirty="0"/>
              <a:t> vd. [12]’ de verilen matematiksel ifadede morfolojik açma işleminin üzerine üst-şapka sonucu eklenerek elde edilen sonuç alt-şapka sonucundan çıkarılır. Önerilen yöntemde Denklem (10)’ dan elde edilen toplam morfolojik açma, toplam üst şapka ve toplam alt şapka sonuçları Denklem (11)’de ifade edildiği gibi işleme alınmıştır. 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a:t>
            </a:r>
          </a:p>
        </p:txBody>
      </p:sp>
      <p:pic>
        <p:nvPicPr>
          <p:cNvPr id="6" name="İçerik Yer Tutucusu 5">
            <a:extLst>
              <a:ext uri="{FF2B5EF4-FFF2-40B4-BE49-F238E27FC236}">
                <a16:creationId xmlns:a16="http://schemas.microsoft.com/office/drawing/2014/main" id="{0A9A6788-8839-434C-C651-880015B71A04}"/>
              </a:ext>
            </a:extLst>
          </p:cNvPr>
          <p:cNvPicPr>
            <a:picLocks noGrp="1" noChangeAspect="1"/>
          </p:cNvPicPr>
          <p:nvPr>
            <p:ph sz="half" idx="2"/>
          </p:nvPr>
        </p:nvPicPr>
        <p:blipFill>
          <a:blip r:embed="rId2"/>
          <a:stretch>
            <a:fillRect/>
          </a:stretch>
        </p:blipFill>
        <p:spPr>
          <a:xfrm>
            <a:off x="7405687" y="3277394"/>
            <a:ext cx="2867025" cy="1857375"/>
          </a:xfrm>
        </p:spPr>
      </p:pic>
    </p:spTree>
    <p:extLst>
      <p:ext uri="{BB962C8B-B14F-4D97-AF65-F5344CB8AC3E}">
        <p14:creationId xmlns:p14="http://schemas.microsoft.com/office/powerpoint/2010/main" val="160844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7311F4-95BB-975A-ACB9-D01FD4DD52C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DF579FD-0C56-8E98-1ACB-D63EF39E38A1}"/>
              </a:ext>
            </a:extLst>
          </p:cNvPr>
          <p:cNvSpPr>
            <a:spLocks noGrp="1"/>
          </p:cNvSpPr>
          <p:nvPr>
            <p:ph sz="half" idx="1"/>
          </p:nvPr>
        </p:nvSpPr>
        <p:spPr/>
        <p:txBody>
          <a:bodyPr>
            <a:normAutofit fontScale="77500" lnSpcReduction="20000"/>
          </a:bodyPr>
          <a:lstStyle/>
          <a:p>
            <a:r>
              <a:rPr lang="tr-TR" dirty="0"/>
              <a:t>Bölütleme sonuçları </a:t>
            </a:r>
          </a:p>
          <a:p>
            <a:pPr marL="0" indent="0" algn="just">
              <a:buNone/>
            </a:pPr>
            <a:r>
              <a:rPr lang="tr-TR" dirty="0"/>
              <a:t>Üç farklı eşikleme algoritması iyileştirilmiş </a:t>
            </a:r>
            <a:r>
              <a:rPr lang="tr-TR" dirty="0" err="1"/>
              <a:t>fundus</a:t>
            </a:r>
            <a:r>
              <a:rPr lang="tr-TR" dirty="0"/>
              <a:t> görüntüleri üzerinde uygulanarak damar piksellerinin bölütlenmesi sağlanmıştır. İyileştirilmiş görüntüler eşikleme işlemine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 Şekil 6’da eşikleme algoritmalarının performans iyileştirme sonuçları görsel olarak sunulmuştur. Şekil 6’da ilk sütunda orijinal görüntüler, ikinci sütunda Bulanık Mantık Tabanlı Eşikleme yöntem sonuçları, üçüncü sütunda Maksimum Entropi Tabanlı Eşikleme yöntem sonuçları, son sütunda Çoklu Eşikleme yöntem sonuçları gösterilmiştir.</a:t>
            </a:r>
          </a:p>
        </p:txBody>
      </p:sp>
      <p:pic>
        <p:nvPicPr>
          <p:cNvPr id="6" name="İçerik Yer Tutucusu 5">
            <a:extLst>
              <a:ext uri="{FF2B5EF4-FFF2-40B4-BE49-F238E27FC236}">
                <a16:creationId xmlns:a16="http://schemas.microsoft.com/office/drawing/2014/main" id="{C0F154F4-D569-02CA-8B1D-669A6AF5B381}"/>
              </a:ext>
            </a:extLst>
          </p:cNvPr>
          <p:cNvPicPr>
            <a:picLocks noGrp="1" noChangeAspect="1"/>
          </p:cNvPicPr>
          <p:nvPr>
            <p:ph sz="half" idx="2"/>
          </p:nvPr>
        </p:nvPicPr>
        <p:blipFill>
          <a:blip r:embed="rId2"/>
          <a:stretch>
            <a:fillRect/>
          </a:stretch>
        </p:blipFill>
        <p:spPr>
          <a:xfrm>
            <a:off x="6853178" y="2193925"/>
            <a:ext cx="3972044" cy="4024313"/>
          </a:xfrm>
        </p:spPr>
      </p:pic>
    </p:spTree>
    <p:extLst>
      <p:ext uri="{BB962C8B-B14F-4D97-AF65-F5344CB8AC3E}">
        <p14:creationId xmlns:p14="http://schemas.microsoft.com/office/powerpoint/2010/main" val="360974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80253E-B413-14B4-E932-7CDA8A72BB9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52A7526-3DF8-52D7-175F-D76F1B5310BA}"/>
              </a:ext>
            </a:extLst>
          </p:cNvPr>
          <p:cNvSpPr>
            <a:spLocks noGrp="1"/>
          </p:cNvSpPr>
          <p:nvPr>
            <p:ph sz="half" idx="1"/>
          </p:nvPr>
        </p:nvSpPr>
        <p:spPr/>
        <p:txBody>
          <a:bodyPr>
            <a:normAutofit/>
          </a:bodyPr>
          <a:lstStyle/>
          <a:p>
            <a:r>
              <a:rPr lang="tr-TR" sz="1400" dirty="0">
                <a:latin typeface="Times New Roman" panose="02020603050405020304" pitchFamily="18" charset="0"/>
                <a:cs typeface="Times New Roman" panose="02020603050405020304" pitchFamily="18" charset="0"/>
              </a:rPr>
              <a:t>Uygulanan yöntemin başarı ölçütünü hesaplamak için Doğruluk Oranı ölçüsü kullanılmıştır. Denklem (12)’de Doğruluk Oranı ölçütünün matematiksel ifadesi </a:t>
            </a:r>
            <a:r>
              <a:rPr lang="tr-TR" sz="1400" dirty="0" err="1">
                <a:latin typeface="Times New Roman" panose="02020603050405020304" pitchFamily="18" charset="0"/>
                <a:cs typeface="Times New Roman" panose="02020603050405020304" pitchFamily="18" charset="0"/>
              </a:rPr>
              <a:t>verilmiştir.</a:t>
            </a:r>
            <a:r>
              <a:rPr lang="tr-TR" sz="1400" b="0" i="0" u="none" strike="noStrike" baseline="0" dirty="0" err="1">
                <a:solidFill>
                  <a:srgbClr val="000000"/>
                </a:solidFill>
                <a:latin typeface="Times New Roman" panose="02020603050405020304" pitchFamily="18" charset="0"/>
                <a:cs typeface="Times New Roman" panose="02020603050405020304" pitchFamily="18" charset="0"/>
              </a:rPr>
              <a:t>Burada</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 </a:t>
            </a:r>
            <a:r>
              <a:rPr lang="tr-TR" sz="1400" b="0" i="1" u="none" strike="noStrike" baseline="0" dirty="0">
                <a:solidFill>
                  <a:srgbClr val="000000"/>
                </a:solidFill>
                <a:latin typeface="Times New Roman" panose="02020603050405020304" pitchFamily="18" charset="0"/>
                <a:cs typeface="Times New Roman" panose="02020603050405020304" pitchFamily="18" charset="0"/>
              </a:rPr>
              <a:t>TP </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parametresi doğru pozitif, </a:t>
            </a:r>
            <a:r>
              <a:rPr lang="tr-TR" sz="1400" b="0" i="1" u="none" strike="noStrike" baseline="0" dirty="0">
                <a:solidFill>
                  <a:srgbClr val="000000"/>
                </a:solidFill>
                <a:latin typeface="Times New Roman" panose="02020603050405020304" pitchFamily="18" charset="0"/>
                <a:cs typeface="Times New Roman" panose="02020603050405020304" pitchFamily="18" charset="0"/>
              </a:rPr>
              <a:t>FP </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parametresi yanlış pozitif, </a:t>
            </a:r>
            <a:r>
              <a:rPr lang="tr-TR" sz="1400" b="0" i="1" u="none" strike="noStrike" baseline="0" dirty="0">
                <a:solidFill>
                  <a:srgbClr val="000000"/>
                </a:solidFill>
                <a:latin typeface="Times New Roman" panose="02020603050405020304" pitchFamily="18" charset="0"/>
                <a:cs typeface="Times New Roman" panose="02020603050405020304" pitchFamily="18" charset="0"/>
              </a:rPr>
              <a:t>TN </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parametresi doğru negatif ve </a:t>
            </a:r>
            <a:r>
              <a:rPr lang="tr-TR" sz="1400" b="0" i="1" u="none" strike="noStrike" baseline="0" dirty="0">
                <a:solidFill>
                  <a:srgbClr val="000000"/>
                </a:solidFill>
                <a:latin typeface="Times New Roman" panose="02020603050405020304" pitchFamily="18" charset="0"/>
                <a:cs typeface="Times New Roman" panose="02020603050405020304" pitchFamily="18" charset="0"/>
              </a:rPr>
              <a:t>FN </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parametresi yanlış negatif pikselleri temsil eder. </a:t>
            </a:r>
            <a:r>
              <a:rPr lang="tr-TR" sz="1400" b="0" i="1" u="none" strike="noStrike" baseline="0" dirty="0">
                <a:solidFill>
                  <a:srgbClr val="000000"/>
                </a:solidFill>
                <a:latin typeface="Times New Roman" panose="02020603050405020304" pitchFamily="18" charset="0"/>
                <a:cs typeface="Times New Roman" panose="02020603050405020304" pitchFamily="18" charset="0"/>
              </a:rPr>
              <a:t>ACC </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parametresi doğruluk oranını temsil eder. Hem bölütlenmiş görüntüde hem de gerçek zemin görüntüsünde aynı piksele ait ve piksel değerleri “1” olan piksellerin toplamı </a:t>
            </a:r>
            <a:r>
              <a:rPr lang="tr-TR" sz="1400" b="0" i="1" u="none" strike="noStrike" baseline="0" dirty="0">
                <a:solidFill>
                  <a:srgbClr val="000000"/>
                </a:solidFill>
                <a:latin typeface="Times New Roman" panose="02020603050405020304" pitchFamily="18" charset="0"/>
                <a:cs typeface="Times New Roman" panose="02020603050405020304" pitchFamily="18" charset="0"/>
              </a:rPr>
              <a:t>TP </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parametresinin değerini oluşturur. Hem bölütlenmiş görüntüde hem de gerçek zemin görüntüsünde aynı piksele ait ve piksel değerleri “0” olan piksellerin toplamı </a:t>
            </a:r>
            <a:r>
              <a:rPr lang="tr-TR" sz="1400" b="0" i="1" u="none" strike="noStrike" baseline="0" dirty="0">
                <a:solidFill>
                  <a:srgbClr val="000000"/>
                </a:solidFill>
                <a:latin typeface="Times New Roman" panose="02020603050405020304" pitchFamily="18" charset="0"/>
                <a:cs typeface="Times New Roman" panose="02020603050405020304" pitchFamily="18" charset="0"/>
              </a:rPr>
              <a:t>TN </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parametresinin değerini oluşturur. Hem bölütlenmiş görüntüde hem de gerçek zemin görüntüsünde aynı piksele ait ve piksel değerleri bölütlenmiş görüntü için “0”, gerçek zemin görüntüsü için “1” olan piksellerin toplamı </a:t>
            </a:r>
            <a:r>
              <a:rPr lang="tr-TR" sz="1400" b="0" i="1" u="none" strike="noStrike" baseline="0" dirty="0">
                <a:solidFill>
                  <a:srgbClr val="000000"/>
                </a:solidFill>
                <a:latin typeface="Times New Roman" panose="02020603050405020304" pitchFamily="18" charset="0"/>
                <a:cs typeface="Times New Roman" panose="02020603050405020304" pitchFamily="18" charset="0"/>
              </a:rPr>
              <a:t>FN </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parametresinin değerini oluşturur. Hem bölütlenmiş görüntüde hem de gerçek zemin görüntüsünde aynı piksele ait ve piksel değerleri bölütlenmiş görüntü için “1”, gerçek zemin görüntüsü için “0” olan piksellerin toplamı </a:t>
            </a:r>
            <a:r>
              <a:rPr lang="tr-TR" sz="1400" b="0" i="1" u="none" strike="noStrike" baseline="0" dirty="0">
                <a:solidFill>
                  <a:srgbClr val="000000"/>
                </a:solidFill>
                <a:latin typeface="Times New Roman" panose="02020603050405020304" pitchFamily="18" charset="0"/>
                <a:cs typeface="Times New Roman" panose="02020603050405020304" pitchFamily="18" charset="0"/>
              </a:rPr>
              <a:t>FP </a:t>
            </a:r>
            <a:r>
              <a:rPr lang="tr-TR" sz="1400" b="0" i="0" u="none" strike="noStrike" baseline="0" dirty="0">
                <a:solidFill>
                  <a:srgbClr val="000000"/>
                </a:solidFill>
                <a:latin typeface="Times New Roman" panose="02020603050405020304" pitchFamily="18" charset="0"/>
                <a:cs typeface="Times New Roman" panose="02020603050405020304" pitchFamily="18" charset="0"/>
              </a:rPr>
              <a:t>parametresinin değerini oluşturur. </a:t>
            </a:r>
            <a:endParaRPr lang="tr-TR" sz="1400" dirty="0">
              <a:latin typeface="Times New Roman" panose="02020603050405020304" pitchFamily="18" charset="0"/>
              <a:cs typeface="Times New Roman" panose="02020603050405020304" pitchFamily="18" charset="0"/>
            </a:endParaRPr>
          </a:p>
        </p:txBody>
      </p:sp>
      <p:pic>
        <p:nvPicPr>
          <p:cNvPr id="8" name="İçerik Yer Tutucusu 7">
            <a:extLst>
              <a:ext uri="{FF2B5EF4-FFF2-40B4-BE49-F238E27FC236}">
                <a16:creationId xmlns:a16="http://schemas.microsoft.com/office/drawing/2014/main" id="{20EB2446-7304-66B5-A587-96AE7FAEC488}"/>
              </a:ext>
            </a:extLst>
          </p:cNvPr>
          <p:cNvPicPr>
            <a:picLocks noGrp="1" noChangeAspect="1"/>
          </p:cNvPicPr>
          <p:nvPr>
            <p:ph sz="half" idx="2"/>
          </p:nvPr>
        </p:nvPicPr>
        <p:blipFill>
          <a:blip r:embed="rId2"/>
          <a:stretch>
            <a:fillRect/>
          </a:stretch>
        </p:blipFill>
        <p:spPr>
          <a:xfrm>
            <a:off x="7972425" y="3958431"/>
            <a:ext cx="1733550" cy="495300"/>
          </a:xfrm>
        </p:spPr>
      </p:pic>
    </p:spTree>
    <p:extLst>
      <p:ext uri="{BB962C8B-B14F-4D97-AF65-F5344CB8AC3E}">
        <p14:creationId xmlns:p14="http://schemas.microsoft.com/office/powerpoint/2010/main" val="2290755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D301A1-6680-B752-2D51-5514D18FB11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F30DC7E-4DE5-C873-F82E-CADD49E4665B}"/>
              </a:ext>
            </a:extLst>
          </p:cNvPr>
          <p:cNvSpPr>
            <a:spLocks noGrp="1"/>
          </p:cNvSpPr>
          <p:nvPr>
            <p:ph sz="half" idx="1"/>
          </p:nvPr>
        </p:nvSpPr>
        <p:spPr/>
        <p:txBody>
          <a:bodyPr/>
          <a:lstStyle/>
          <a:p>
            <a:r>
              <a:rPr lang="tr-TR" sz="1800" b="0" i="0" u="none" strike="noStrike" baseline="0" dirty="0">
                <a:solidFill>
                  <a:srgbClr val="0000FF"/>
                </a:solidFill>
                <a:latin typeface="Times New Roman" panose="02020603050405020304" pitchFamily="18" charset="0"/>
              </a:rPr>
              <a:t>Tablo 1</a:t>
            </a:r>
            <a:r>
              <a:rPr lang="tr-TR" sz="1800" b="0" i="0" u="none" strike="noStrike" baseline="0" dirty="0">
                <a:solidFill>
                  <a:srgbClr val="000000"/>
                </a:solidFill>
                <a:latin typeface="Times New Roman" panose="02020603050405020304" pitchFamily="18" charset="0"/>
              </a:rPr>
              <a:t>’de uygulanan yöntem de kullanılan üç eşikleme yönteminden elde edilen sonuçlar gösterilmiştir. Uygulanan yöntem, DRIVE veri seti üzerinde hem test hem eğitim veri kümesi üzerinde denenmiş olup toplamda 40 görüntü üzerinde çalıştırılmıştır. </a:t>
            </a:r>
            <a:endParaRPr lang="tr-TR" dirty="0"/>
          </a:p>
        </p:txBody>
      </p:sp>
      <p:pic>
        <p:nvPicPr>
          <p:cNvPr id="6" name="İçerik Yer Tutucusu 5">
            <a:extLst>
              <a:ext uri="{FF2B5EF4-FFF2-40B4-BE49-F238E27FC236}">
                <a16:creationId xmlns:a16="http://schemas.microsoft.com/office/drawing/2014/main" id="{E35C39A0-ABEF-29E2-0F71-07A105E56331}"/>
              </a:ext>
            </a:extLst>
          </p:cNvPr>
          <p:cNvPicPr>
            <a:picLocks noGrp="1" noChangeAspect="1"/>
          </p:cNvPicPr>
          <p:nvPr>
            <p:ph sz="half" idx="2"/>
          </p:nvPr>
        </p:nvPicPr>
        <p:blipFill>
          <a:blip r:embed="rId2"/>
          <a:stretch>
            <a:fillRect/>
          </a:stretch>
        </p:blipFill>
        <p:spPr>
          <a:xfrm>
            <a:off x="7934423" y="2193925"/>
            <a:ext cx="1809553" cy="4024313"/>
          </a:xfrm>
        </p:spPr>
      </p:pic>
    </p:spTree>
    <p:extLst>
      <p:ext uri="{BB962C8B-B14F-4D97-AF65-F5344CB8AC3E}">
        <p14:creationId xmlns:p14="http://schemas.microsoft.com/office/powerpoint/2010/main" val="2212629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571D0C-1EF7-B1A3-0D81-9299A430C83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D958C6C-0DA8-A765-2606-39C76A016D38}"/>
              </a:ext>
            </a:extLst>
          </p:cNvPr>
          <p:cNvSpPr>
            <a:spLocks noGrp="1"/>
          </p:cNvSpPr>
          <p:nvPr>
            <p:ph sz="half" idx="1"/>
          </p:nvPr>
        </p:nvSpPr>
        <p:spPr/>
        <p:txBody>
          <a:bodyPr/>
          <a:lstStyle/>
          <a:p>
            <a:r>
              <a:rPr lang="tr-TR" dirty="0"/>
              <a:t>Tablo 1’de verilen sonuçların alandaki birkaç yaygın yöntemden daha iyi performans gösterdiği görülebilir. DRIVE veri setindeki 40 görüntüye ait üç eşikleme yönteminin eşik değeri Tablo 2’de gösterilmiştir. Yapılan çalışmanın diğer geleneksel yöntemlerle karşılaştırılması Tablo 3’de verilmiştir.</a:t>
            </a:r>
          </a:p>
        </p:txBody>
      </p:sp>
      <p:pic>
        <p:nvPicPr>
          <p:cNvPr id="6" name="İçerik Yer Tutucusu 5">
            <a:extLst>
              <a:ext uri="{FF2B5EF4-FFF2-40B4-BE49-F238E27FC236}">
                <a16:creationId xmlns:a16="http://schemas.microsoft.com/office/drawing/2014/main" id="{BB9E38B7-F2EC-E13C-F26C-2CA8C6618F67}"/>
              </a:ext>
            </a:extLst>
          </p:cNvPr>
          <p:cNvPicPr>
            <a:picLocks noGrp="1" noChangeAspect="1"/>
          </p:cNvPicPr>
          <p:nvPr>
            <p:ph sz="half" idx="2"/>
          </p:nvPr>
        </p:nvPicPr>
        <p:blipFill>
          <a:blip r:embed="rId2"/>
          <a:stretch>
            <a:fillRect/>
          </a:stretch>
        </p:blipFill>
        <p:spPr>
          <a:xfrm>
            <a:off x="7119891" y="2193925"/>
            <a:ext cx="3675356" cy="4024313"/>
          </a:xfrm>
        </p:spPr>
      </p:pic>
    </p:spTree>
    <p:extLst>
      <p:ext uri="{BB962C8B-B14F-4D97-AF65-F5344CB8AC3E}">
        <p14:creationId xmlns:p14="http://schemas.microsoft.com/office/powerpoint/2010/main" val="1822840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11B30D-E3D0-DC4B-A7FF-7DF800FEA5D1}"/>
              </a:ext>
            </a:extLst>
          </p:cNvPr>
          <p:cNvSpPr>
            <a:spLocks noGrp="1"/>
          </p:cNvSpPr>
          <p:nvPr>
            <p:ph type="title"/>
          </p:nvPr>
        </p:nvSpPr>
        <p:spPr/>
        <p:txBody>
          <a:bodyPr/>
          <a:lstStyle/>
          <a:p>
            <a:r>
              <a:rPr lang="tr-TR" dirty="0"/>
              <a:t>SONUÇLAR</a:t>
            </a:r>
          </a:p>
        </p:txBody>
      </p:sp>
      <p:sp>
        <p:nvSpPr>
          <p:cNvPr id="3" name="İçerik Yer Tutucusu 2">
            <a:extLst>
              <a:ext uri="{FF2B5EF4-FFF2-40B4-BE49-F238E27FC236}">
                <a16:creationId xmlns:a16="http://schemas.microsoft.com/office/drawing/2014/main" id="{A9A9A1AF-2BDB-30E0-C7CA-F521DCAED4D6}"/>
              </a:ext>
            </a:extLst>
          </p:cNvPr>
          <p:cNvSpPr>
            <a:spLocks noGrp="1"/>
          </p:cNvSpPr>
          <p:nvPr>
            <p:ph sz="half" idx="1"/>
          </p:nvPr>
        </p:nvSpPr>
        <p:spPr>
          <a:xfrm>
            <a:off x="685799" y="2194559"/>
            <a:ext cx="10579963" cy="4024125"/>
          </a:xfrm>
        </p:spPr>
        <p:txBody>
          <a:bodyPr/>
          <a:lstStyle/>
          <a:p>
            <a:r>
              <a:rPr lang="tr-TR" dirty="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t>
            </a:r>
            <a:r>
              <a:rPr lang="tr-TR"/>
              <a:t>amaç eşikleme algoritmalarının </a:t>
            </a:r>
            <a:r>
              <a:rPr lang="tr-TR" dirty="0"/>
              <a:t>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a:t>
            </a:r>
          </a:p>
        </p:txBody>
      </p:sp>
    </p:spTree>
    <p:extLst>
      <p:ext uri="{BB962C8B-B14F-4D97-AF65-F5344CB8AC3E}">
        <p14:creationId xmlns:p14="http://schemas.microsoft.com/office/powerpoint/2010/main" val="316415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621FE8-DDA4-ECAE-C9B8-845784DA93E9}"/>
              </a:ext>
            </a:extLst>
          </p:cNvPr>
          <p:cNvSpPr>
            <a:spLocks noGrp="1"/>
          </p:cNvSpPr>
          <p:nvPr>
            <p:ph type="title"/>
          </p:nvPr>
        </p:nvSpPr>
        <p:spPr>
          <a:xfrm>
            <a:off x="1171852" y="764373"/>
            <a:ext cx="10334348" cy="1293028"/>
          </a:xfrm>
        </p:spPr>
        <p:txBody>
          <a:bodyPr/>
          <a:lstStyle/>
          <a:p>
            <a:endParaRPr lang="tr-TR" dirty="0"/>
          </a:p>
        </p:txBody>
      </p:sp>
      <p:sp>
        <p:nvSpPr>
          <p:cNvPr id="3" name="İçerik Yer Tutucusu 2">
            <a:extLst>
              <a:ext uri="{FF2B5EF4-FFF2-40B4-BE49-F238E27FC236}">
                <a16:creationId xmlns:a16="http://schemas.microsoft.com/office/drawing/2014/main" id="{56C231DF-FC13-E310-FDE5-90FE639075A4}"/>
              </a:ext>
            </a:extLst>
          </p:cNvPr>
          <p:cNvSpPr>
            <a:spLocks noGrp="1"/>
          </p:cNvSpPr>
          <p:nvPr>
            <p:ph idx="1"/>
          </p:nvPr>
        </p:nvSpPr>
        <p:spPr/>
        <p:txBody>
          <a:bodyPr>
            <a:normAutofit/>
          </a:bodyPr>
          <a:lstStyle/>
          <a:p>
            <a:pPr marL="0" indent="0">
              <a:buNone/>
            </a:pPr>
            <a:r>
              <a:rPr lang="tr-TR" sz="6000" dirty="0"/>
              <a:t>Retina kan damarlarını çıkarmak için eşikleme temelli morfolojik bir yöntem </a:t>
            </a:r>
          </a:p>
        </p:txBody>
      </p:sp>
    </p:spTree>
    <p:extLst>
      <p:ext uri="{BB962C8B-B14F-4D97-AF65-F5344CB8AC3E}">
        <p14:creationId xmlns:p14="http://schemas.microsoft.com/office/powerpoint/2010/main" val="437412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D6FF0-A551-BF5D-CB1F-E86AA16AE3C4}"/>
              </a:ext>
            </a:extLst>
          </p:cNvPr>
          <p:cNvSpPr>
            <a:spLocks noGrp="1"/>
          </p:cNvSpPr>
          <p:nvPr>
            <p:ph type="ctrTitle"/>
          </p:nvPr>
        </p:nvSpPr>
        <p:spPr/>
        <p:txBody>
          <a:bodyPr>
            <a:noAutofit/>
          </a:bodyPr>
          <a:lstStyle/>
          <a:p>
            <a:r>
              <a:rPr lang="tr-TR" sz="4000" dirty="0"/>
              <a:t>Görüntü işleme teknikleri ve kümeleme yöntemleri kullanılarak fındık meyvesinin tespit ve sınıflandırılması</a:t>
            </a:r>
          </a:p>
        </p:txBody>
      </p:sp>
      <p:sp>
        <p:nvSpPr>
          <p:cNvPr id="3" name="Alt Başlık 2">
            <a:extLst>
              <a:ext uri="{FF2B5EF4-FFF2-40B4-BE49-F238E27FC236}">
                <a16:creationId xmlns:a16="http://schemas.microsoft.com/office/drawing/2014/main" id="{A7CEB7A1-8A90-83D0-7554-B271BF20A528}"/>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133044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BCB1AE-1AE0-3308-1008-009713797CBC}"/>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F63E69ED-276A-58B9-5AA5-A5520BF7B264}"/>
              </a:ext>
            </a:extLst>
          </p:cNvPr>
          <p:cNvSpPr>
            <a:spLocks noGrp="1"/>
          </p:cNvSpPr>
          <p:nvPr>
            <p:ph sz="half" idx="1"/>
          </p:nvPr>
        </p:nvSpPr>
        <p:spPr>
          <a:xfrm>
            <a:off x="685799" y="2194559"/>
            <a:ext cx="10633229" cy="4024125"/>
          </a:xfrm>
        </p:spPr>
        <p:txBody>
          <a:bodyPr>
            <a:normAutofit fontScale="77500" lnSpcReduction="20000"/>
          </a:bodyPr>
          <a:lstStyle/>
          <a:p>
            <a:r>
              <a:rPr lang="tr-TR" dirty="0"/>
              <a:t>Görüntü işleme ve bilgisayarlı görme uygulamaları son yıllarda ciddi bir artış göstermektedir. Özellikle araç içi otomasyon, güvenlik sistemleri, gezgin robot uygulamaları, askeri alanlarda dost ve düşman kuvvetlerinin gözetlenmesi, tarım uygulamaları, biyomedikal ve tıp alanlarında, coğrafi bilgi sistemlerinde, tasarım ve imalat uygulamalarında yaygın olarak kullanılmaktadır.</a:t>
            </a:r>
          </a:p>
          <a:p>
            <a:r>
              <a:rPr lang="tr-TR" dirty="0"/>
              <a:t>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 Nesnelerin tespit edilmesi veya tanınması amacıyla yapılan çalışmalarda farklı yöntemler önerilmektedir. Nesnelere ait basit özellikler kullanılarak hızlı ve etkili nesne tanımaya yönelik çalışmalar , karmaşık arka plan çıkarımı ile tanıma , şekil tanıma, renk tanıma, kenar ve köşe tanıma, istatistiksel örüntü tanıma, şablon eşleme gibi çeşitli yöntemler kullanılmaktadır .</a:t>
            </a:r>
          </a:p>
          <a:p>
            <a:r>
              <a:rPr lang="tr-TR" dirty="0"/>
              <a:t>Bilgisayarlı görmenin yaygınlaşması sonucunda, tarım alanında ürün kalitesinin gözlenmesi , ürün sulama , ilaçlama, hasat, ürün sınıflandırma, ürün gelişimlerinin gözlenmesi gibi çalışmalar yapılmaktadır . Ayrıca tarım alanında, görüntü işleme tekniklerinin kullanılması ile yapılan çeşitli çalışmalarda şeftali , elma , buğday , fındık , kiraz , ceviz , badem vb. meyveler sınıflandırılmakta ve özellikleri belirlenmektedir.</a:t>
            </a:r>
          </a:p>
        </p:txBody>
      </p:sp>
    </p:spTree>
    <p:extLst>
      <p:ext uri="{BB962C8B-B14F-4D97-AF65-F5344CB8AC3E}">
        <p14:creationId xmlns:p14="http://schemas.microsoft.com/office/powerpoint/2010/main" val="4079360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760DE4-5B5B-2798-B91F-A18EB419F5D6}"/>
              </a:ext>
            </a:extLst>
          </p:cNvPr>
          <p:cNvSpPr>
            <a:spLocks noGrp="1"/>
          </p:cNvSpPr>
          <p:nvPr>
            <p:ph type="title"/>
          </p:nvPr>
        </p:nvSpPr>
        <p:spPr/>
        <p:txBody>
          <a:bodyPr/>
          <a:lstStyle/>
          <a:p>
            <a:r>
              <a:rPr lang="tr-TR" dirty="0"/>
              <a:t>ÖNERİLEN YÖNTEM</a:t>
            </a:r>
          </a:p>
        </p:txBody>
      </p:sp>
      <p:sp>
        <p:nvSpPr>
          <p:cNvPr id="3" name="İçerik Yer Tutucusu 2">
            <a:extLst>
              <a:ext uri="{FF2B5EF4-FFF2-40B4-BE49-F238E27FC236}">
                <a16:creationId xmlns:a16="http://schemas.microsoft.com/office/drawing/2014/main" id="{C5E0B476-0631-28D4-BED8-26467DB12FB8}"/>
              </a:ext>
            </a:extLst>
          </p:cNvPr>
          <p:cNvSpPr>
            <a:spLocks noGrp="1"/>
          </p:cNvSpPr>
          <p:nvPr>
            <p:ph sz="half" idx="1"/>
          </p:nvPr>
        </p:nvSpPr>
        <p:spPr/>
        <p:txBody>
          <a:bodyPr>
            <a:normAutofit fontScale="92500" lnSpcReduction="20000"/>
          </a:bodyPr>
          <a:lstStyle/>
          <a:p>
            <a:r>
              <a:rPr lang="tr-TR" dirty="0"/>
              <a:t>Ortamda bulunan aynı nesnelerin tespit edilerek, sınıflandırılmasına yönelik yapılan çalışmada üç aşamalı bir yöntem önerilmektedir. Önerilen yönteme ait aşamalar Şekil 1’de sunulmaktadır</a:t>
            </a:r>
          </a:p>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pic>
        <p:nvPicPr>
          <p:cNvPr id="6" name="İçerik Yer Tutucusu 5">
            <a:extLst>
              <a:ext uri="{FF2B5EF4-FFF2-40B4-BE49-F238E27FC236}">
                <a16:creationId xmlns:a16="http://schemas.microsoft.com/office/drawing/2014/main" id="{7A708C66-DF54-865C-D4A3-1EF32179D370}"/>
              </a:ext>
            </a:extLst>
          </p:cNvPr>
          <p:cNvPicPr>
            <a:picLocks noGrp="1" noChangeAspect="1"/>
          </p:cNvPicPr>
          <p:nvPr>
            <p:ph sz="half" idx="2"/>
          </p:nvPr>
        </p:nvPicPr>
        <p:blipFill>
          <a:blip r:embed="rId2"/>
          <a:stretch>
            <a:fillRect/>
          </a:stretch>
        </p:blipFill>
        <p:spPr>
          <a:xfrm>
            <a:off x="7377344" y="2539409"/>
            <a:ext cx="3373513" cy="3333345"/>
          </a:xfrm>
        </p:spPr>
      </p:pic>
    </p:spTree>
    <p:extLst>
      <p:ext uri="{BB962C8B-B14F-4D97-AF65-F5344CB8AC3E}">
        <p14:creationId xmlns:p14="http://schemas.microsoft.com/office/powerpoint/2010/main" val="43828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50972-9F1D-169E-E671-A84A525A91B0}"/>
              </a:ext>
            </a:extLst>
          </p:cNvPr>
          <p:cNvSpPr>
            <a:spLocks noGrp="1"/>
          </p:cNvSpPr>
          <p:nvPr>
            <p:ph type="title"/>
          </p:nvPr>
        </p:nvSpPr>
        <p:spPr/>
        <p:txBody>
          <a:bodyPr/>
          <a:lstStyle/>
          <a:p>
            <a:r>
              <a:rPr lang="tr-TR" dirty="0"/>
              <a:t>Görüntü ön işleme aşaması</a:t>
            </a:r>
          </a:p>
        </p:txBody>
      </p:sp>
      <p:sp>
        <p:nvSpPr>
          <p:cNvPr id="3" name="İçerik Yer Tutucusu 2">
            <a:extLst>
              <a:ext uri="{FF2B5EF4-FFF2-40B4-BE49-F238E27FC236}">
                <a16:creationId xmlns:a16="http://schemas.microsoft.com/office/drawing/2014/main" id="{72364BB3-9E53-4277-7F74-028C6FBC6D6E}"/>
              </a:ext>
            </a:extLst>
          </p:cNvPr>
          <p:cNvSpPr>
            <a:spLocks noGrp="1"/>
          </p:cNvSpPr>
          <p:nvPr>
            <p:ph sz="half" idx="1"/>
          </p:nvPr>
        </p:nvSpPr>
        <p:spPr/>
        <p:txBody>
          <a:bodyPr>
            <a:normAutofit fontScale="85000" lnSpcReduction="20000"/>
          </a:bodyPr>
          <a:lstStyle/>
          <a:p>
            <a:r>
              <a:rPr lang="tr-TR" sz="1800" b="0" i="0" u="none" strike="noStrike" baseline="0" dirty="0">
                <a:solidFill>
                  <a:srgbClr val="000000"/>
                </a:solidFill>
                <a:latin typeface="Times New Roman" panose="02020603050405020304" pitchFamily="18" charset="0"/>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 </a:t>
            </a:r>
          </a:p>
          <a:p>
            <a:r>
              <a:rPr lang="tr-TR" sz="1800" b="0" i="0" u="none" strike="noStrike" baseline="0" dirty="0">
                <a:solidFill>
                  <a:srgbClr val="000000"/>
                </a:solidFill>
                <a:latin typeface="Times New Roman" panose="02020603050405020304" pitchFamily="18" charset="0"/>
              </a:rPr>
              <a:t>Filtre uygulama adımında, görüntü üzerinde yer alan tuz biber gürültülerinin giderilmesi ve resimde yer alan gereksiz ayrıntıların azaltılması sağlanmaktadır. Kameradan alınan görüntü matrisi üzerinde, 3x3, 5x5 </a:t>
            </a:r>
            <a:r>
              <a:rPr lang="tr-TR" sz="1800" b="0" i="0" u="none" strike="noStrike" baseline="0" dirty="0" err="1">
                <a:solidFill>
                  <a:srgbClr val="000000"/>
                </a:solidFill>
                <a:latin typeface="Times New Roman" panose="02020603050405020304" pitchFamily="18" charset="0"/>
              </a:rPr>
              <a:t>vb</a:t>
            </a:r>
            <a:r>
              <a:rPr lang="tr-TR" sz="1800" b="0" i="0" u="none" strike="noStrike" baseline="0" dirty="0">
                <a:solidFill>
                  <a:srgbClr val="000000"/>
                </a:solidFill>
                <a:latin typeface="Times New Roman" panose="02020603050405020304" pitchFamily="18" charset="0"/>
              </a:rPr>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Çalışmada ortalama filtre uygulaması için seçilen çekirdek matris, denklem 1’de sunulmaktadır. Çekirdek matrisi, görüntü üzerinde kayan pencere yöntemi kullanılarak gezdirilmekte ve her bir piksel için, yeni değerler hesaplanmaktadır. </a:t>
            </a:r>
            <a:endParaRPr lang="tr-TR" dirty="0"/>
          </a:p>
        </p:txBody>
      </p:sp>
      <p:pic>
        <p:nvPicPr>
          <p:cNvPr id="6" name="İçerik Yer Tutucusu 5">
            <a:extLst>
              <a:ext uri="{FF2B5EF4-FFF2-40B4-BE49-F238E27FC236}">
                <a16:creationId xmlns:a16="http://schemas.microsoft.com/office/drawing/2014/main" id="{B4E0B8E9-594C-4906-F910-095E10285BB0}"/>
              </a:ext>
            </a:extLst>
          </p:cNvPr>
          <p:cNvPicPr>
            <a:picLocks noGrp="1" noChangeAspect="1"/>
          </p:cNvPicPr>
          <p:nvPr>
            <p:ph sz="half" idx="2"/>
          </p:nvPr>
        </p:nvPicPr>
        <p:blipFill>
          <a:blip r:embed="rId2"/>
          <a:stretch>
            <a:fillRect/>
          </a:stretch>
        </p:blipFill>
        <p:spPr>
          <a:xfrm>
            <a:off x="7626550" y="2193925"/>
            <a:ext cx="2425300" cy="4024313"/>
          </a:xfrm>
        </p:spPr>
      </p:pic>
    </p:spTree>
    <p:extLst>
      <p:ext uri="{BB962C8B-B14F-4D97-AF65-F5344CB8AC3E}">
        <p14:creationId xmlns:p14="http://schemas.microsoft.com/office/powerpoint/2010/main" val="92720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13F566-C940-5EE8-48CF-BA52608AF3D4}"/>
              </a:ext>
            </a:extLst>
          </p:cNvPr>
          <p:cNvSpPr>
            <a:spLocks noGrp="1"/>
          </p:cNvSpPr>
          <p:nvPr>
            <p:ph sz="half" idx="1"/>
          </p:nvPr>
        </p:nvSpPr>
        <p:spPr>
          <a:xfrm>
            <a:off x="685800" y="1473693"/>
            <a:ext cx="5334000" cy="4744991"/>
          </a:xfrm>
        </p:spPr>
        <p:txBody>
          <a:bodyPr>
            <a:normAutofit fontScale="92500" lnSpcReduction="20000"/>
          </a:bodyPr>
          <a:lstStyle/>
          <a:p>
            <a:r>
              <a:rPr lang="tr-TR" sz="1800" b="0" i="0" u="none" strike="noStrike" baseline="0" dirty="0">
                <a:solidFill>
                  <a:srgbClr val="000000"/>
                </a:solidFill>
                <a:latin typeface="Times New Roman" panose="02020603050405020304" pitchFamily="18" charset="0"/>
              </a:rPr>
              <a:t>K, </a:t>
            </a:r>
            <a:r>
              <a:rPr lang="tr-TR" sz="1800" b="0" i="0" u="none" strike="noStrike" baseline="0" dirty="0" err="1">
                <a:solidFill>
                  <a:srgbClr val="000000"/>
                </a:solidFill>
                <a:latin typeface="Times New Roman" panose="02020603050405020304" pitchFamily="18" charset="0"/>
              </a:rPr>
              <a:t>NxN</a:t>
            </a:r>
            <a:r>
              <a:rPr lang="tr-TR" sz="1800" b="0" i="0" u="none" strike="noStrike" baseline="0" dirty="0">
                <a:solidFill>
                  <a:srgbClr val="000000"/>
                </a:solidFill>
                <a:latin typeface="Times New Roman" panose="02020603050405020304" pitchFamily="18" charset="0"/>
              </a:rPr>
              <a:t> boyutlarında filtreleme için kullanılan çekirdek matrisini, IR, kameradan alınan renkli görüntüye ait matrisi, , filtreleme sonunda oluşan yeni görüntü matrisini ifade etmektedir. Denklem 2’de her piksele ait yeni değerlerin hesaplanmasını gösteren formül sunulmaktadır. </a:t>
            </a:r>
          </a:p>
          <a:p>
            <a:pPr algn="l"/>
            <a:r>
              <a:rPr lang="tr-TR" sz="1800" b="0" i="0" u="none" strike="noStrike" baseline="0" dirty="0">
                <a:latin typeface="TimesNewRomanPSMT"/>
              </a:rPr>
              <a:t>Filtreleme işlemi sırasında, I</a:t>
            </a:r>
            <a:r>
              <a:rPr lang="tr-TR" sz="1800" b="0" i="0" u="none" strike="noStrike" baseline="0" dirty="0">
                <a:latin typeface="Times New Roman" panose="02020603050405020304" pitchFamily="18" charset="0"/>
              </a:rPr>
              <a:t>R matrisinde negatif </a:t>
            </a:r>
            <a:r>
              <a:rPr lang="tr-TR" sz="1800" b="0" i="0" u="none" strike="noStrike" baseline="0" dirty="0">
                <a:latin typeface="TimesNewRomanPSMT"/>
              </a:rPr>
              <a:t>değerler kullanılmak istenmektedir. Bu durumda, ilgili indislere en yakın indisteki değer kullanılmaktadır. Örneğin, hesaplama sırasında </a:t>
            </a:r>
            <a:r>
              <a:rPr lang="tr-TR" sz="1800" b="0" i="0" u="none" strike="noStrike" baseline="0" dirty="0">
                <a:latin typeface="Times New Roman" panose="02020603050405020304" pitchFamily="18" charset="0"/>
              </a:rPr>
              <a:t>I R I (0,0) için K(0,0)</a:t>
            </a:r>
            <a:r>
              <a:rPr lang="tr-TR" sz="1800" b="0" i="0" u="none" strike="noStrike" baseline="0" dirty="0" err="1">
                <a:latin typeface="Times New Roman" panose="02020603050405020304" pitchFamily="18" charset="0"/>
              </a:rPr>
              <a:t>xIR</a:t>
            </a:r>
            <a:r>
              <a:rPr lang="tr-TR" sz="1800" b="0" i="0" u="none" strike="noStrike" baseline="0" dirty="0">
                <a:latin typeface="Times New Roman" panose="02020603050405020304" pitchFamily="18" charset="0"/>
              </a:rPr>
              <a:t>(-1,-1) </a:t>
            </a:r>
            <a:r>
              <a:rPr lang="tr-TR" sz="1800" b="0" i="0" u="none" strike="noStrike" baseline="0" dirty="0">
                <a:latin typeface="TimesNewRomanPSMT"/>
              </a:rPr>
              <a:t>ile çarpılması sırasında matris içerisindeki en yakın değer olan </a:t>
            </a:r>
            <a:r>
              <a:rPr lang="sv-SE" sz="1800" b="0" i="0" u="none" strike="noStrike" baseline="0" dirty="0">
                <a:latin typeface="Times New Roman" panose="02020603050405020304" pitchFamily="18" charset="0"/>
              </a:rPr>
              <a:t>IR</a:t>
            </a:r>
            <a:r>
              <a:rPr lang="sv-SE" sz="1800" b="0" i="0" u="none" strike="noStrike" baseline="0" dirty="0">
                <a:latin typeface="TimesNewRomanPSMT"/>
              </a:rPr>
              <a:t>(0,0) kullanılmaktadır. Kameradan alınan</a:t>
            </a:r>
            <a:r>
              <a:rPr lang="tr-TR" sz="1800" dirty="0">
                <a:latin typeface="TimesNewRomanPSMT"/>
              </a:rPr>
              <a:t> </a:t>
            </a:r>
            <a:r>
              <a:rPr lang="tr-TR" sz="1800" b="0" i="0" u="none" strike="noStrike" baseline="0" dirty="0">
                <a:latin typeface="TimesNewRomanPSMT"/>
              </a:rPr>
              <a:t>görüntü üç kanallı olup RGB (</a:t>
            </a:r>
            <a:r>
              <a:rPr lang="tr-TR" sz="1800" b="0" i="0" u="none" strike="noStrike" baseline="0" dirty="0" err="1">
                <a:latin typeface="TimesNewRomanPSMT"/>
              </a:rPr>
              <a:t>Red</a:t>
            </a:r>
            <a:r>
              <a:rPr lang="tr-TR" sz="1800" b="0" i="0" u="none" strike="noStrike" baseline="0" dirty="0">
                <a:latin typeface="TimesNewRomanPSMT"/>
              </a:rPr>
              <a:t>, Gren, Blue) renk uzayında alındığından, I</a:t>
            </a:r>
            <a:r>
              <a:rPr lang="tr-TR" sz="1800" b="0" i="0" u="none" strike="noStrike" baseline="0" dirty="0">
                <a:latin typeface="Times New Roman" panose="02020603050405020304" pitchFamily="18" charset="0"/>
              </a:rPr>
              <a:t>R görüntü matrisinde </a:t>
            </a:r>
            <a:r>
              <a:rPr lang="tr-TR" sz="1800" b="0" i="0" u="none" strike="noStrike" baseline="0" dirty="0">
                <a:latin typeface="TimesNewRomanPSMT"/>
              </a:rPr>
              <a:t>üç renk için bulunan değerler denklem 2 kullanılara</a:t>
            </a:r>
            <a:r>
              <a:rPr lang="tr-TR" sz="1800" b="0" i="0" u="none" strike="noStrike" baseline="0" dirty="0">
                <a:latin typeface="Times New Roman" panose="02020603050405020304" pitchFamily="18" charset="0"/>
              </a:rPr>
              <a:t>k güncellenmektedir.</a:t>
            </a:r>
          </a:p>
          <a:p>
            <a:r>
              <a:rPr lang="tr-TR" sz="1800" dirty="0">
                <a:latin typeface="TimesNewRomanPSMT"/>
              </a:rPr>
              <a:t>Filtreleme işleminden sonra renkli görüntünün, grileştirilmesi adımı gerçekleştirilmektedir. Grileştirme işlemine ait formül denklem 3’te sunulmaktadır. Denklemde, IG grileştirilmiş yeni görüntü matrisini , I RK I , I RY I ve IRMI sırasıyla filtrelenmiş renkli görüntüdeki kırmızı, yeşil ve mavi renk değerini ifade etmektedir.</a:t>
            </a:r>
          </a:p>
        </p:txBody>
      </p:sp>
      <p:pic>
        <p:nvPicPr>
          <p:cNvPr id="6" name="İçerik Yer Tutucusu 5">
            <a:extLst>
              <a:ext uri="{FF2B5EF4-FFF2-40B4-BE49-F238E27FC236}">
                <a16:creationId xmlns:a16="http://schemas.microsoft.com/office/drawing/2014/main" id="{6BB06E31-1F97-908A-14C3-A5001A79F82B}"/>
              </a:ext>
            </a:extLst>
          </p:cNvPr>
          <p:cNvPicPr>
            <a:picLocks noGrp="1" noChangeAspect="1"/>
          </p:cNvPicPr>
          <p:nvPr>
            <p:ph sz="half" idx="2"/>
          </p:nvPr>
        </p:nvPicPr>
        <p:blipFill>
          <a:blip r:embed="rId2"/>
          <a:stretch>
            <a:fillRect/>
          </a:stretch>
        </p:blipFill>
        <p:spPr>
          <a:xfrm>
            <a:off x="8265500" y="2194559"/>
            <a:ext cx="1430163" cy="721642"/>
          </a:xfrm>
        </p:spPr>
      </p:pic>
      <p:pic>
        <p:nvPicPr>
          <p:cNvPr id="8" name="Resim 7">
            <a:extLst>
              <a:ext uri="{FF2B5EF4-FFF2-40B4-BE49-F238E27FC236}">
                <a16:creationId xmlns:a16="http://schemas.microsoft.com/office/drawing/2014/main" id="{20995441-BCEE-4DEC-19F4-C568470508F5}"/>
              </a:ext>
            </a:extLst>
          </p:cNvPr>
          <p:cNvPicPr>
            <a:picLocks noChangeAspect="1"/>
          </p:cNvPicPr>
          <p:nvPr/>
        </p:nvPicPr>
        <p:blipFill>
          <a:blip r:embed="rId3"/>
          <a:stretch>
            <a:fillRect/>
          </a:stretch>
        </p:blipFill>
        <p:spPr>
          <a:xfrm>
            <a:off x="7575440" y="3138487"/>
            <a:ext cx="2758815" cy="652278"/>
          </a:xfrm>
          <a:prstGeom prst="rect">
            <a:avLst/>
          </a:prstGeom>
        </p:spPr>
      </p:pic>
      <p:pic>
        <p:nvPicPr>
          <p:cNvPr id="10" name="Resim 9">
            <a:extLst>
              <a:ext uri="{FF2B5EF4-FFF2-40B4-BE49-F238E27FC236}">
                <a16:creationId xmlns:a16="http://schemas.microsoft.com/office/drawing/2014/main" id="{3F79E8C4-8C3F-FC08-85D9-D046CAC79329}"/>
              </a:ext>
            </a:extLst>
          </p:cNvPr>
          <p:cNvPicPr>
            <a:picLocks noChangeAspect="1"/>
          </p:cNvPicPr>
          <p:nvPr/>
        </p:nvPicPr>
        <p:blipFill>
          <a:blip r:embed="rId4"/>
          <a:stretch>
            <a:fillRect/>
          </a:stretch>
        </p:blipFill>
        <p:spPr>
          <a:xfrm>
            <a:off x="7575440" y="4445215"/>
            <a:ext cx="2524125" cy="535158"/>
          </a:xfrm>
          <a:prstGeom prst="rect">
            <a:avLst/>
          </a:prstGeom>
        </p:spPr>
      </p:pic>
    </p:spTree>
    <p:extLst>
      <p:ext uri="{BB962C8B-B14F-4D97-AF65-F5344CB8AC3E}">
        <p14:creationId xmlns:p14="http://schemas.microsoft.com/office/powerpoint/2010/main" val="256512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3DC48B-2624-D814-C349-1537CF8CBF7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FE38E1E-E8A6-144B-A486-052B2C363FEA}"/>
              </a:ext>
            </a:extLst>
          </p:cNvPr>
          <p:cNvSpPr>
            <a:spLocks noGrp="1"/>
          </p:cNvSpPr>
          <p:nvPr>
            <p:ph sz="half" idx="1"/>
          </p:nvPr>
        </p:nvSpPr>
        <p:spPr/>
        <p:txBody>
          <a:bodyPr>
            <a:normAutofit fontScale="85000" lnSpcReduction="20000"/>
          </a:bodyPr>
          <a:lstStyle/>
          <a:p>
            <a:r>
              <a:rPr lang="tr-TR" sz="1800" b="0" i="0" u="none" strike="noStrike" baseline="0" dirty="0">
                <a:solidFill>
                  <a:srgbClr val="000000"/>
                </a:solidFill>
                <a:latin typeface="Times New Roman" panose="02020603050405020304" pitchFamily="18" charset="0"/>
              </a:rPr>
              <a:t>Gri olarak elde edilen görüntü üzerinde, eşikleme işlemi uygulanarak sadece ilgili nesnelere ait yer alan bölümler kullanılmaktadır. Eşikleme işleminde kullanılan en küçük (</a:t>
            </a:r>
            <a:r>
              <a:rPr lang="tr-TR" sz="1800" b="0" i="0" u="none" strike="noStrike" baseline="0" dirty="0" err="1">
                <a:solidFill>
                  <a:srgbClr val="000000"/>
                </a:solidFill>
                <a:latin typeface="Times New Roman" panose="02020603050405020304" pitchFamily="18" charset="0"/>
              </a:rPr>
              <a:t>min</a:t>
            </a:r>
            <a:r>
              <a:rPr lang="tr-TR" sz="1800" b="0" i="0" u="none" strike="noStrike" baseline="0" dirty="0">
                <a:solidFill>
                  <a:srgbClr val="000000"/>
                </a:solidFill>
                <a:latin typeface="Times New Roman" panose="02020603050405020304" pitchFamily="18" charset="0"/>
              </a:rPr>
              <a:t>) ve en büyük değerler (</a:t>
            </a:r>
            <a:r>
              <a:rPr lang="tr-TR" sz="1800" b="0" i="0" u="none" strike="noStrike" baseline="0" dirty="0" err="1">
                <a:solidFill>
                  <a:srgbClr val="000000"/>
                </a:solidFill>
                <a:latin typeface="Times New Roman" panose="02020603050405020304" pitchFamily="18" charset="0"/>
              </a:rPr>
              <a:t>max</a:t>
            </a:r>
            <a:r>
              <a:rPr lang="tr-TR" sz="1800" b="0" i="0" u="none" strike="noStrike" baseline="0" dirty="0">
                <a:solidFill>
                  <a:srgbClr val="000000"/>
                </a:solidFill>
                <a:latin typeface="Times New Roman" panose="02020603050405020304" pitchFamily="18" charset="0"/>
              </a:rPr>
              <a:t>) deneysel çalışmalar sonucunda belirlenmektedir. Gri görüntü içerisinde yer alan piksel değerleri </a:t>
            </a:r>
            <a:r>
              <a:rPr lang="tr-TR" sz="1800" b="0" i="0" u="none" strike="noStrike" baseline="0" dirty="0" err="1">
                <a:solidFill>
                  <a:srgbClr val="000000"/>
                </a:solidFill>
                <a:latin typeface="Times New Roman" panose="02020603050405020304" pitchFamily="18" charset="0"/>
              </a:rPr>
              <a:t>min</a:t>
            </a:r>
            <a:r>
              <a:rPr lang="tr-TR" sz="1800" b="0" i="0" u="none" strike="noStrike" baseline="0" dirty="0">
                <a:solidFill>
                  <a:srgbClr val="000000"/>
                </a:solidFill>
                <a:latin typeface="Times New Roman" panose="02020603050405020304" pitchFamily="18" charset="0"/>
              </a:rPr>
              <a:t> ve </a:t>
            </a:r>
            <a:r>
              <a:rPr lang="tr-TR" sz="1800" b="0" i="0" u="none" strike="noStrike" baseline="0" dirty="0" err="1">
                <a:solidFill>
                  <a:srgbClr val="000000"/>
                </a:solidFill>
                <a:latin typeface="Times New Roman" panose="02020603050405020304" pitchFamily="18" charset="0"/>
              </a:rPr>
              <a:t>max</a:t>
            </a:r>
            <a:r>
              <a:rPr lang="tr-TR" sz="1800" b="0" i="0" u="none" strike="noStrike" baseline="0" dirty="0">
                <a:solidFill>
                  <a:srgbClr val="000000"/>
                </a:solidFill>
                <a:latin typeface="Times New Roman" panose="02020603050405020304" pitchFamily="18" charset="0"/>
              </a:rPr>
              <a:t> değerleri arasında bulunup bulunmadığı karşılaştırılarak, ikili görüntü için yeni değer ataması gerçekleştirilmektedir. Denklem 4’te ikili görüntü oluşturma işlemine ait formül sunulmaktadır. </a:t>
            </a:r>
          </a:p>
          <a:p>
            <a:r>
              <a:rPr lang="tr-TR" sz="1800" b="0" i="0" u="none" strike="noStrike" baseline="0" dirty="0">
                <a:solidFill>
                  <a:srgbClr val="000000"/>
                </a:solidFill>
                <a:latin typeface="Times New Roman" panose="02020603050405020304" pitchFamily="18" charset="0"/>
              </a:rPr>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sz="1800" b="0" i="0" u="none" strike="noStrike" baseline="0" dirty="0" err="1">
                <a:solidFill>
                  <a:srgbClr val="000000"/>
                </a:solidFill>
                <a:latin typeface="Times New Roman" panose="02020603050405020304" pitchFamily="18" charset="0"/>
              </a:rPr>
              <a:t>erosion</a:t>
            </a:r>
            <a:r>
              <a:rPr lang="tr-TR" sz="1800" b="0" i="0" u="none" strike="noStrike" baseline="0" dirty="0">
                <a:solidFill>
                  <a:srgbClr val="000000"/>
                </a:solidFill>
                <a:latin typeface="Times New Roman" panose="02020603050405020304" pitchFamily="18" charset="0"/>
              </a:rPr>
              <a:t>) ve genişleme (</a:t>
            </a:r>
            <a:r>
              <a:rPr lang="tr-TR" sz="1800" b="0" i="0" u="none" strike="noStrike" baseline="0" dirty="0" err="1">
                <a:solidFill>
                  <a:srgbClr val="000000"/>
                </a:solidFill>
                <a:latin typeface="Times New Roman" panose="02020603050405020304" pitchFamily="18" charset="0"/>
              </a:rPr>
              <a:t>dilation</a:t>
            </a:r>
            <a:r>
              <a:rPr lang="tr-TR" sz="1800" b="0" i="0" u="none" strike="noStrike" baseline="0" dirty="0">
                <a:solidFill>
                  <a:srgbClr val="000000"/>
                </a:solidFill>
                <a:latin typeface="Times New Roman" panose="02020603050405020304" pitchFamily="18" charset="0"/>
              </a:rPr>
              <a:t>) morfolojik işlemleri uygulanmaktadır. </a:t>
            </a:r>
            <a:endParaRPr lang="tr-TR" dirty="0"/>
          </a:p>
        </p:txBody>
      </p:sp>
      <p:pic>
        <p:nvPicPr>
          <p:cNvPr id="6" name="İçerik Yer Tutucusu 5">
            <a:extLst>
              <a:ext uri="{FF2B5EF4-FFF2-40B4-BE49-F238E27FC236}">
                <a16:creationId xmlns:a16="http://schemas.microsoft.com/office/drawing/2014/main" id="{DB83F86D-B701-C1B5-1272-60B1CEE2A2F5}"/>
              </a:ext>
            </a:extLst>
          </p:cNvPr>
          <p:cNvPicPr>
            <a:picLocks noGrp="1" noChangeAspect="1"/>
          </p:cNvPicPr>
          <p:nvPr>
            <p:ph sz="half" idx="2"/>
          </p:nvPr>
        </p:nvPicPr>
        <p:blipFill>
          <a:blip r:embed="rId2"/>
          <a:stretch>
            <a:fillRect/>
          </a:stretch>
        </p:blipFill>
        <p:spPr>
          <a:xfrm>
            <a:off x="7539037" y="2947386"/>
            <a:ext cx="2600325" cy="1653983"/>
          </a:xfrm>
        </p:spPr>
      </p:pic>
    </p:spTree>
    <p:extLst>
      <p:ext uri="{BB962C8B-B14F-4D97-AF65-F5344CB8AC3E}">
        <p14:creationId xmlns:p14="http://schemas.microsoft.com/office/powerpoint/2010/main" val="84734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ED60D0-F72F-BA7B-D481-21E1B5B7E13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D73551E-7FE9-7981-8C24-F9ABBA510348}"/>
              </a:ext>
            </a:extLst>
          </p:cNvPr>
          <p:cNvSpPr>
            <a:spLocks noGrp="1"/>
          </p:cNvSpPr>
          <p:nvPr>
            <p:ph sz="half" idx="1"/>
          </p:nvPr>
        </p:nvSpPr>
        <p:spPr/>
        <p:txBody>
          <a:bodyPr>
            <a:normAutofit fontScale="70000" lnSpcReduction="20000"/>
          </a:bodyPr>
          <a:lstStyle/>
          <a:p>
            <a:r>
              <a:rPr lang="tr-TR" sz="2400" b="0" i="0" u="none" strike="noStrike" baseline="0" dirty="0">
                <a:solidFill>
                  <a:srgbClr val="000000"/>
                </a:solidFill>
                <a:latin typeface="Times New Roman" panose="02020603050405020304" pitchFamily="18" charset="0"/>
              </a:rPr>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 Sırasıyla denklem 5 ve denklem 6 ‘da aşındırma, genişleme işlemlerine ait matematiksel ifadeler sunulmaktadır. Denklemlerde, Y yapısal elemente ait matrisi, I</a:t>
            </a:r>
            <a:r>
              <a:rPr lang="tr-TR" sz="1400" b="0" i="0" u="none" strike="noStrike" baseline="0" dirty="0">
                <a:solidFill>
                  <a:srgbClr val="000000"/>
                </a:solidFill>
                <a:latin typeface="Times New Roman" panose="02020603050405020304" pitchFamily="18" charset="0"/>
              </a:rPr>
              <a:t>M </a:t>
            </a:r>
            <a:r>
              <a:rPr lang="tr-TR" sz="2400" b="0" i="0" u="none" strike="noStrike" baseline="0" dirty="0">
                <a:solidFill>
                  <a:srgbClr val="000000"/>
                </a:solidFill>
                <a:latin typeface="Times New Roman" panose="02020603050405020304" pitchFamily="18" charset="0"/>
              </a:rPr>
              <a:t>aşındırma işlemi uygulanmış ikili görüntü matrisini, aşındırma işleminden sonra genişleme işlemi uygulanmış ikili görüntü matrisini ifade etmektedir.</a:t>
            </a:r>
          </a:p>
          <a:p>
            <a:r>
              <a:rPr lang="tr-TR" sz="2400" b="0" i="0" u="none" strike="noStrike" baseline="0" dirty="0">
                <a:solidFill>
                  <a:srgbClr val="000000"/>
                </a:solidFill>
                <a:latin typeface="Times New Roman" panose="02020603050405020304" pitchFamily="18" charset="0"/>
              </a:rPr>
              <a:t>Şekil 4’te ise, filtreleme, grileştirme, eşikleme ve morfolojik işlemlerin kameradan alınan ham görüntüye uygulanması sonucunda oluşan görüntü sunulmaktadır. Elde edilen görüntü ile ortam da bulunan nesnelere ait kenarların belirlenmekte ve özellik çıkarımı için hazır duruma getirilmektedir. </a:t>
            </a:r>
            <a:endParaRPr lang="tr-TR" dirty="0"/>
          </a:p>
        </p:txBody>
      </p:sp>
      <p:pic>
        <p:nvPicPr>
          <p:cNvPr id="6" name="İçerik Yer Tutucusu 5">
            <a:extLst>
              <a:ext uri="{FF2B5EF4-FFF2-40B4-BE49-F238E27FC236}">
                <a16:creationId xmlns:a16="http://schemas.microsoft.com/office/drawing/2014/main" id="{2687B856-9669-81A3-23FC-8648311BFA18}"/>
              </a:ext>
            </a:extLst>
          </p:cNvPr>
          <p:cNvPicPr>
            <a:picLocks noGrp="1" noChangeAspect="1"/>
          </p:cNvPicPr>
          <p:nvPr>
            <p:ph sz="half" idx="2"/>
          </p:nvPr>
        </p:nvPicPr>
        <p:blipFill>
          <a:blip r:embed="rId2"/>
          <a:stretch>
            <a:fillRect/>
          </a:stretch>
        </p:blipFill>
        <p:spPr>
          <a:xfrm>
            <a:off x="6249880" y="2527160"/>
            <a:ext cx="2272683" cy="3154549"/>
          </a:xfrm>
        </p:spPr>
      </p:pic>
      <p:pic>
        <p:nvPicPr>
          <p:cNvPr id="8" name="Resim 7">
            <a:extLst>
              <a:ext uri="{FF2B5EF4-FFF2-40B4-BE49-F238E27FC236}">
                <a16:creationId xmlns:a16="http://schemas.microsoft.com/office/drawing/2014/main" id="{9AB84818-DF85-92DA-D82A-812024F77A97}"/>
              </a:ext>
            </a:extLst>
          </p:cNvPr>
          <p:cNvPicPr>
            <a:picLocks noChangeAspect="1"/>
          </p:cNvPicPr>
          <p:nvPr/>
        </p:nvPicPr>
        <p:blipFill>
          <a:blip r:embed="rId3"/>
          <a:stretch>
            <a:fillRect/>
          </a:stretch>
        </p:blipFill>
        <p:spPr>
          <a:xfrm>
            <a:off x="8892340" y="2194559"/>
            <a:ext cx="2343955" cy="3612204"/>
          </a:xfrm>
          <a:prstGeom prst="rect">
            <a:avLst/>
          </a:prstGeom>
        </p:spPr>
      </p:pic>
    </p:spTree>
    <p:extLst>
      <p:ext uri="{BB962C8B-B14F-4D97-AF65-F5344CB8AC3E}">
        <p14:creationId xmlns:p14="http://schemas.microsoft.com/office/powerpoint/2010/main" val="1757848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EF1664-96BA-B1A0-904F-ADADBAB19E1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80F04BD-994D-4EE2-DCDB-06F1EED349E3}"/>
              </a:ext>
            </a:extLst>
          </p:cNvPr>
          <p:cNvSpPr>
            <a:spLocks noGrp="1"/>
          </p:cNvSpPr>
          <p:nvPr>
            <p:ph sz="half" idx="1"/>
          </p:nvPr>
        </p:nvSpPr>
        <p:spPr>
          <a:xfrm>
            <a:off x="685799" y="2194559"/>
            <a:ext cx="6451847" cy="4024125"/>
          </a:xfrm>
        </p:spPr>
        <p:txBody>
          <a:bodyPr>
            <a:normAutofit fontScale="77500" lnSpcReduction="20000"/>
          </a:bodyPr>
          <a:lstStyle/>
          <a:p>
            <a:r>
              <a:rPr lang="tr-TR" sz="1800" b="1" i="0" u="none" strike="noStrike" baseline="0" dirty="0">
                <a:solidFill>
                  <a:srgbClr val="000000"/>
                </a:solidFill>
                <a:latin typeface="Times New Roman" panose="02020603050405020304" pitchFamily="18" charset="0"/>
              </a:rPr>
              <a:t>Nesne bulma ve özellik </a:t>
            </a:r>
            <a:r>
              <a:rPr lang="en-US" sz="1800" b="1" i="0" u="none" strike="noStrike" baseline="0" dirty="0" err="1">
                <a:solidFill>
                  <a:srgbClr val="000000"/>
                </a:solidFill>
                <a:latin typeface="Times New Roman" panose="02020603050405020304" pitchFamily="18" charset="0"/>
              </a:rPr>
              <a:t>aşaması</a:t>
            </a:r>
            <a:r>
              <a:rPr lang="en-US" sz="1800" b="1" i="0" u="none" strike="noStrike" baseline="0" dirty="0">
                <a:solidFill>
                  <a:srgbClr val="000000"/>
                </a:solidFill>
                <a:latin typeface="Times New Roman" panose="02020603050405020304" pitchFamily="18" charset="0"/>
              </a:rPr>
              <a:t> (Object detection and feature extraction stage) </a:t>
            </a:r>
            <a:endParaRPr lang="en-US" sz="1800" b="0" i="0" u="none" strike="noStrike" baseline="0" dirty="0">
              <a:solidFill>
                <a:srgbClr val="000000"/>
              </a:solidFill>
              <a:latin typeface="Times New Roman" panose="02020603050405020304" pitchFamily="18" charset="0"/>
            </a:endParaRPr>
          </a:p>
          <a:p>
            <a:r>
              <a:rPr lang="tr-TR" sz="1800" b="0" i="0" u="none" strike="noStrike" baseline="0" dirty="0">
                <a:solidFill>
                  <a:srgbClr val="000000"/>
                </a:solidFill>
                <a:latin typeface="Times New Roman" panose="02020603050405020304" pitchFamily="18" charset="0"/>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a:p>
            <a:r>
              <a:rPr lang="tr-TR" sz="1800" b="0" i="0" u="none" strike="noStrike" baseline="0" dirty="0">
                <a:solidFill>
                  <a:srgbClr val="000000"/>
                </a:solidFill>
                <a:latin typeface="Times New Roman" panose="02020603050405020304" pitchFamily="18" charset="0"/>
              </a:rPr>
              <a:t>Görüntü ön işleme sonunda elde edilen ikili resimde her bir nesneye ait dış hatlar, Suzuki ve </a:t>
            </a:r>
            <a:r>
              <a:rPr lang="tr-TR" sz="1800" b="0" i="0" u="none" strike="noStrike" baseline="0" dirty="0" err="1">
                <a:solidFill>
                  <a:srgbClr val="000000"/>
                </a:solidFill>
                <a:latin typeface="Times New Roman" panose="02020603050405020304" pitchFamily="18" charset="0"/>
              </a:rPr>
              <a:t>Abe</a:t>
            </a:r>
            <a:r>
              <a:rPr lang="tr-TR" sz="1800" b="0" i="0" u="none" strike="noStrike" baseline="0" dirty="0">
                <a:solidFill>
                  <a:srgbClr val="000000"/>
                </a:solidFill>
                <a:latin typeface="Times New Roman" panose="02020603050405020304" pitchFamily="18" charset="0"/>
              </a:rPr>
              <a:t> tarafından 1985 yılında geliştirilmiş olan algoritma kullanılarak bulunmuştur . </a:t>
            </a:r>
          </a:p>
          <a:p>
            <a:r>
              <a:rPr lang="tr-TR" sz="1800" b="0" i="0" u="none" strike="noStrike" baseline="0" dirty="0">
                <a:solidFill>
                  <a:srgbClr val="000000"/>
                </a:solidFill>
                <a:latin typeface="Times New Roman" panose="02020603050405020304" pitchFamily="18" charset="0"/>
              </a:rPr>
              <a:t>Her bir nesneye ait dış hatlar ve nesne numaraları belirlendikten sonra, nesnenin alanını hesaplamak için moment alma işlemi gerçekleştirilmektedir. Denklem 7’de moment alma işlemini gösteren genel formül sunulmaktadır . Denklem 7’de G(</a:t>
            </a:r>
            <a:r>
              <a:rPr lang="tr-TR" sz="1800" b="0" i="0" u="none" strike="noStrike" baseline="0" dirty="0" err="1">
                <a:solidFill>
                  <a:srgbClr val="000000"/>
                </a:solidFill>
                <a:latin typeface="Times New Roman" panose="02020603050405020304" pitchFamily="18" charset="0"/>
              </a:rPr>
              <a:t>x,y</a:t>
            </a:r>
            <a:r>
              <a:rPr lang="tr-TR" sz="1800" b="0" i="0" u="none" strike="noStrike" baseline="0" dirty="0">
                <a:solidFill>
                  <a:srgbClr val="000000"/>
                </a:solidFill>
                <a:latin typeface="Times New Roman" panose="02020603050405020304" pitchFamily="18" charset="0"/>
              </a:rPr>
              <a:t>), momenti alınacak ikili görüntüyü, </a:t>
            </a:r>
            <a:r>
              <a:rPr lang="tr-TR" sz="1800" b="0" i="0" u="none" strike="noStrike" baseline="0" dirty="0" err="1">
                <a:solidFill>
                  <a:srgbClr val="000000"/>
                </a:solidFill>
                <a:latin typeface="Times New Roman" panose="02020603050405020304" pitchFamily="18" charset="0"/>
              </a:rPr>
              <a:t>mpq</a:t>
            </a:r>
            <a:r>
              <a:rPr lang="tr-TR" sz="1800" b="0" i="0" u="none" strike="noStrike" baseline="0" dirty="0">
                <a:solidFill>
                  <a:srgbClr val="000000"/>
                </a:solidFill>
                <a:latin typeface="Times New Roman" panose="02020603050405020304" pitchFamily="18" charset="0"/>
              </a:rPr>
              <a:t> momenti, p ve q değerleri ise, momentin derecesini belirlemektedir. Denklemde yer alan x ve y değerleri, görüntüyü oluşturan matristeki satır ve sütunları ifade etmektedir. </a:t>
            </a:r>
          </a:p>
          <a:p>
            <a:r>
              <a:rPr lang="tr-TR" sz="1900" dirty="0">
                <a:solidFill>
                  <a:srgbClr val="000000"/>
                </a:solidFill>
                <a:latin typeface="Times New Roman" panose="02020603050405020304" pitchFamily="18" charset="0"/>
              </a:rPr>
              <a:t>Denklem 7’de p ve q değerleri 0 olması durumunda, m00 değeri nesnenin piksel cinsinden alanını ifade etmektedir. Ayrıca, sırasıyla p ve q değerlerine 1 değerleri verilerek m10 ve m01 değerleri hesaplanmıştır. Denklem 8, 9 ve 10 da gerçekleştirilen işlemlere ait matematiksel ifadeler sunulmaktadır .</a:t>
            </a:r>
          </a:p>
        </p:txBody>
      </p:sp>
      <p:pic>
        <p:nvPicPr>
          <p:cNvPr id="6" name="İçerik Yer Tutucusu 5">
            <a:extLst>
              <a:ext uri="{FF2B5EF4-FFF2-40B4-BE49-F238E27FC236}">
                <a16:creationId xmlns:a16="http://schemas.microsoft.com/office/drawing/2014/main" id="{36BB83BC-CE84-0F16-23CF-9AC6C2747A42}"/>
              </a:ext>
            </a:extLst>
          </p:cNvPr>
          <p:cNvPicPr>
            <a:picLocks noGrp="1" noChangeAspect="1"/>
          </p:cNvPicPr>
          <p:nvPr>
            <p:ph sz="half" idx="2"/>
          </p:nvPr>
        </p:nvPicPr>
        <p:blipFill>
          <a:blip r:embed="rId2"/>
          <a:stretch>
            <a:fillRect/>
          </a:stretch>
        </p:blipFill>
        <p:spPr>
          <a:xfrm>
            <a:off x="8952898" y="2550766"/>
            <a:ext cx="2009775" cy="381000"/>
          </a:xfrm>
        </p:spPr>
      </p:pic>
      <p:pic>
        <p:nvPicPr>
          <p:cNvPr id="8" name="Resim 7">
            <a:extLst>
              <a:ext uri="{FF2B5EF4-FFF2-40B4-BE49-F238E27FC236}">
                <a16:creationId xmlns:a16="http://schemas.microsoft.com/office/drawing/2014/main" id="{7BAE27D9-7D86-83D9-A354-DC5E2F8A4EB6}"/>
              </a:ext>
            </a:extLst>
          </p:cNvPr>
          <p:cNvPicPr>
            <a:picLocks noChangeAspect="1"/>
          </p:cNvPicPr>
          <p:nvPr/>
        </p:nvPicPr>
        <p:blipFill>
          <a:blip r:embed="rId3"/>
          <a:stretch>
            <a:fillRect/>
          </a:stretch>
        </p:blipFill>
        <p:spPr>
          <a:xfrm>
            <a:off x="8314723" y="3602992"/>
            <a:ext cx="2647950" cy="1019175"/>
          </a:xfrm>
          <a:prstGeom prst="rect">
            <a:avLst/>
          </a:prstGeom>
        </p:spPr>
      </p:pic>
    </p:spTree>
    <p:extLst>
      <p:ext uri="{BB962C8B-B14F-4D97-AF65-F5344CB8AC3E}">
        <p14:creationId xmlns:p14="http://schemas.microsoft.com/office/powerpoint/2010/main" val="2088876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5068D0-31B3-DF74-E90F-24CA1E67F93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B34CDED-8D42-405E-F184-8FAB57D1FD1B}"/>
              </a:ext>
            </a:extLst>
          </p:cNvPr>
          <p:cNvSpPr>
            <a:spLocks noGrp="1"/>
          </p:cNvSpPr>
          <p:nvPr>
            <p:ph sz="half" idx="1"/>
          </p:nvPr>
        </p:nvSpPr>
        <p:spPr>
          <a:xfrm>
            <a:off x="685799" y="2194559"/>
            <a:ext cx="6815831" cy="4024125"/>
          </a:xfrm>
        </p:spPr>
        <p:txBody>
          <a:bodyPr>
            <a:normAutofit fontScale="92500" lnSpcReduction="10000"/>
          </a:bodyPr>
          <a:lstStyle/>
          <a:p>
            <a:r>
              <a:rPr lang="tr-TR" sz="2400" b="0" i="0" u="none" strike="noStrike" baseline="0" dirty="0">
                <a:solidFill>
                  <a:srgbClr val="000000"/>
                </a:solidFill>
                <a:latin typeface="Times New Roman" panose="02020603050405020304" pitchFamily="18" charset="0"/>
              </a:rPr>
              <a:t>İkili görüntü üzerinde yer alan herhangi bir nesneye ait alan değeri denklem 8, x ağırlıklı moment denklem 9 ve y ağırlıklı moment denklem 10 ile hesaplanmaktadır. Bu durumda, ilgili nesnelere ait merkez noktasının x koordinatı denklem 11, merkez noktasına ait y noktasının koordinatı denklem 12’de verilen formüller kullanılarak bulunmaktadır. </a:t>
            </a:r>
          </a:p>
          <a:p>
            <a:r>
              <a:rPr lang="tr-TR" sz="2400" b="0" i="0" u="none" strike="noStrike" baseline="0" dirty="0">
                <a:solidFill>
                  <a:srgbClr val="000000"/>
                </a:solidFill>
                <a:latin typeface="Times New Roman" panose="02020603050405020304" pitchFamily="18" charset="0"/>
              </a:rPr>
              <a:t>Ortamda yer alan nesnelere ait alan ve boyut bilgilerinin cm veya mm cinsinden hesaplanabilmesi amacıyla, A4 kağıdının köşesine 50mm x 50mm boyutlarında referans bir kare çizilmiştir. Referans karesinin alanı piksel cinsinden hesaplanarak, gerçek alana oranlanmaktadır. Bu sayede piksel / mm dönüşüm işlemi program tarafından otomatik olarak gerçekleştirilmektedir. </a:t>
            </a:r>
            <a:endParaRPr lang="tr-TR" dirty="0"/>
          </a:p>
        </p:txBody>
      </p:sp>
      <p:pic>
        <p:nvPicPr>
          <p:cNvPr id="6" name="İçerik Yer Tutucusu 5">
            <a:extLst>
              <a:ext uri="{FF2B5EF4-FFF2-40B4-BE49-F238E27FC236}">
                <a16:creationId xmlns:a16="http://schemas.microsoft.com/office/drawing/2014/main" id="{58ECCE2B-0751-6CF3-FA83-233ED3C1C870}"/>
              </a:ext>
            </a:extLst>
          </p:cNvPr>
          <p:cNvPicPr>
            <a:picLocks noGrp="1" noChangeAspect="1"/>
          </p:cNvPicPr>
          <p:nvPr>
            <p:ph sz="half" idx="2"/>
          </p:nvPr>
        </p:nvPicPr>
        <p:blipFill>
          <a:blip r:embed="rId2"/>
          <a:stretch>
            <a:fillRect/>
          </a:stretch>
        </p:blipFill>
        <p:spPr>
          <a:xfrm>
            <a:off x="8480717" y="2949321"/>
            <a:ext cx="2581275" cy="1257300"/>
          </a:xfrm>
        </p:spPr>
      </p:pic>
    </p:spTree>
    <p:extLst>
      <p:ext uri="{BB962C8B-B14F-4D97-AF65-F5344CB8AC3E}">
        <p14:creationId xmlns:p14="http://schemas.microsoft.com/office/powerpoint/2010/main" val="4272886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719606-6D8B-B9B0-B538-28161567888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FF6D095-8FA3-D0E2-2E54-BBA1BDEC6328}"/>
              </a:ext>
            </a:extLst>
          </p:cNvPr>
          <p:cNvSpPr>
            <a:spLocks noGrp="1"/>
          </p:cNvSpPr>
          <p:nvPr>
            <p:ph idx="1"/>
          </p:nvPr>
        </p:nvSpPr>
        <p:spPr/>
        <p:txBody>
          <a:bodyPr/>
          <a:lstStyle/>
          <a:p>
            <a:r>
              <a:rPr lang="tr-TR" sz="2400" b="1" i="0" u="none" strike="noStrike" baseline="0" dirty="0">
                <a:solidFill>
                  <a:srgbClr val="000000"/>
                </a:solidFill>
                <a:latin typeface="Times New Roman" panose="02020603050405020304" pitchFamily="18" charset="0"/>
              </a:rPr>
              <a:t>Sınıflandırma işlemi aşamasına ait adımlar(</a:t>
            </a:r>
            <a:r>
              <a:rPr lang="tr-TR" sz="2400" b="1" i="0" u="none" strike="noStrike" baseline="0" dirty="0" err="1">
                <a:solidFill>
                  <a:srgbClr val="000000"/>
                </a:solidFill>
                <a:latin typeface="Times New Roman" panose="02020603050405020304" pitchFamily="18" charset="0"/>
              </a:rPr>
              <a:t>Classification</a:t>
            </a:r>
            <a:r>
              <a:rPr lang="tr-TR" sz="2400" b="1" i="0" u="none" strike="noStrike" baseline="0" dirty="0">
                <a:solidFill>
                  <a:srgbClr val="000000"/>
                </a:solidFill>
                <a:latin typeface="Times New Roman" panose="02020603050405020304" pitchFamily="18" charset="0"/>
              </a:rPr>
              <a:t> </a:t>
            </a:r>
            <a:r>
              <a:rPr lang="tr-TR" sz="2400" b="1" i="0" u="none" strike="noStrike" baseline="0" dirty="0" err="1">
                <a:solidFill>
                  <a:srgbClr val="000000"/>
                </a:solidFill>
                <a:latin typeface="Times New Roman" panose="02020603050405020304" pitchFamily="18" charset="0"/>
              </a:rPr>
              <a:t>stage</a:t>
            </a:r>
            <a:r>
              <a:rPr lang="tr-TR" sz="2400" b="1" i="0" u="none" strike="noStrike" baseline="0" dirty="0">
                <a:solidFill>
                  <a:srgbClr val="000000"/>
                </a:solidFill>
                <a:latin typeface="Times New Roman" panose="02020603050405020304" pitchFamily="18" charset="0"/>
              </a:rPr>
              <a:t> </a:t>
            </a:r>
            <a:r>
              <a:rPr lang="tr-TR" sz="2400" b="1" i="0" u="none" strike="noStrike" baseline="0" dirty="0" err="1">
                <a:solidFill>
                  <a:srgbClr val="000000"/>
                </a:solidFill>
                <a:latin typeface="Times New Roman" panose="02020603050405020304" pitchFamily="18" charset="0"/>
              </a:rPr>
              <a:t>steps</a:t>
            </a:r>
            <a:r>
              <a:rPr lang="tr-TR" sz="2400" b="1" i="0" u="none" strike="noStrike" baseline="0" dirty="0">
                <a:solidFill>
                  <a:srgbClr val="000000"/>
                </a:solidFill>
                <a:latin typeface="Times New Roman" panose="02020603050405020304" pitchFamily="18" charset="0"/>
              </a:rPr>
              <a:t>) </a:t>
            </a:r>
            <a:endParaRPr lang="tr-TR" sz="2400" b="0" i="0" u="none" strike="noStrike" baseline="0" dirty="0">
              <a:solidFill>
                <a:srgbClr val="000000"/>
              </a:solidFill>
              <a:latin typeface="Times New Roman" panose="02020603050405020304" pitchFamily="18" charset="0"/>
            </a:endParaRPr>
          </a:p>
          <a:p>
            <a:r>
              <a:rPr lang="tr-TR" sz="2400" b="0" i="0" u="none" strike="noStrike" baseline="0" dirty="0">
                <a:solidFill>
                  <a:srgbClr val="000000"/>
                </a:solidFill>
                <a:latin typeface="Times New Roman" panose="02020603050405020304" pitchFamily="18" charset="0"/>
              </a:rPr>
              <a:t>Kümeleme, fiziksel veya soyut nesneleri benzer nesne sınıfları içerisinde gruplama sürecidir . Veri kümeleme, küme analizi olarak da tanımlanmaktadır. Kümeleme analizinde desen, nokta veya nesnelerin doğal olarak gruplandırılması yapılmaktadır. Kümeleme analizi ile çok değişkenli özellikler içeren veriler </a:t>
            </a:r>
            <a:r>
              <a:rPr lang="tr-TR" sz="2400" b="0" i="0" u="none" strike="noStrike" baseline="0" dirty="0" err="1">
                <a:solidFill>
                  <a:srgbClr val="000000"/>
                </a:solidFill>
                <a:latin typeface="Times New Roman" panose="02020603050405020304" pitchFamily="18" charset="0"/>
              </a:rPr>
              <a:t>kümelendirilebilmektedir</a:t>
            </a:r>
            <a:r>
              <a:rPr lang="tr-TR" sz="2400" b="0" i="0" u="none" strike="noStrike" baseline="0" dirty="0">
                <a:solidFill>
                  <a:srgbClr val="000000"/>
                </a:solidFill>
                <a:latin typeface="Times New Roman" panose="02020603050405020304" pitchFamily="18" charset="0"/>
              </a:rPr>
              <a:t>. Kümeleme yöntemi örüntü tanıma, veri analizi, görüntü işleme, market araştırmaları, vb. gibi çeşitli alanlarda kullanılmaktadır. </a:t>
            </a:r>
          </a:p>
          <a:p>
            <a:r>
              <a:rPr lang="tr-TR" sz="2400" b="0" i="0" u="none" strike="noStrike" baseline="0" dirty="0">
                <a:solidFill>
                  <a:srgbClr val="000000"/>
                </a:solidFill>
                <a:latin typeface="Times New Roman" panose="02020603050405020304" pitchFamily="18" charset="0"/>
              </a:rPr>
              <a:t>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endParaRPr lang="tr-TR" dirty="0"/>
          </a:p>
        </p:txBody>
      </p:sp>
    </p:spTree>
    <p:extLst>
      <p:ext uri="{BB962C8B-B14F-4D97-AF65-F5344CB8AC3E}">
        <p14:creationId xmlns:p14="http://schemas.microsoft.com/office/powerpoint/2010/main" val="365515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98F19-2C62-2F7B-EE32-E54ED5A667E4}"/>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E0CC5AC2-3071-4326-292E-FD7E8C246F77}"/>
              </a:ext>
            </a:extLst>
          </p:cNvPr>
          <p:cNvSpPr>
            <a:spLocks noGrp="1"/>
          </p:cNvSpPr>
          <p:nvPr>
            <p:ph idx="1"/>
          </p:nvPr>
        </p:nvSpPr>
        <p:spPr/>
        <p:txBody>
          <a:bodyPr/>
          <a:lstStyle/>
          <a:p>
            <a:r>
              <a:rPr lang="tr-TR" dirty="0"/>
              <a:t>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Bu makalede, renkli retina </a:t>
            </a:r>
            <a:r>
              <a:rPr lang="tr-TR" dirty="0" err="1"/>
              <a:t>fundus</a:t>
            </a:r>
            <a:r>
              <a:rPr lang="tr-TR" dirty="0"/>
              <a:t> görüntüsü üzerinde retina damarlarını otomatik olarak </a:t>
            </a:r>
            <a:r>
              <a:rPr lang="tr-TR" dirty="0" err="1"/>
              <a:t>bölütleyen</a:t>
            </a:r>
            <a:r>
              <a:rPr lang="tr-TR" dirty="0"/>
              <a:t> bir yöntem önerilmiştir. Retina damar ağ yapısını </a:t>
            </a:r>
            <a:r>
              <a:rPr lang="tr-TR" dirty="0" err="1"/>
              <a:t>bölütlemek</a:t>
            </a:r>
            <a:r>
              <a:rPr lang="tr-TR" dirty="0"/>
              <a:t> için morfolojik işlemlere dayalı bir yöntem retina görüntüleri üzerine uygulanmıştır. Morfolojik işlemlerin uygulandığı </a:t>
            </a:r>
            <a:r>
              <a:rPr lang="tr-TR" dirty="0" err="1"/>
              <a:t>fundus</a:t>
            </a:r>
            <a:r>
              <a:rPr lang="tr-TR" dirty="0"/>
              <a:t> görüntüsüne üç farklı eşikleme yöntemi uygulanmıştır. Bu eşikleme yöntemleri; Çoklu Eşikleme, Maksimum Entropi Tabanlı Eşikleme ve Bulanık Kümeleme Tabanlı Eşikleme yöntemleridir. Eşikleme sonucunda bölütlenmiş damar görüntüleri elde edilmiştir.</a:t>
            </a:r>
          </a:p>
        </p:txBody>
      </p:sp>
    </p:spTree>
    <p:extLst>
      <p:ext uri="{BB962C8B-B14F-4D97-AF65-F5344CB8AC3E}">
        <p14:creationId xmlns:p14="http://schemas.microsoft.com/office/powerpoint/2010/main" val="2628816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424E98-310F-E6BE-8413-54986F2381E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AAD547B-80C3-AA5A-AC3A-16EE5F0C8BF3}"/>
              </a:ext>
            </a:extLst>
          </p:cNvPr>
          <p:cNvSpPr>
            <a:spLocks noGrp="1"/>
          </p:cNvSpPr>
          <p:nvPr>
            <p:ph sz="half" idx="1"/>
          </p:nvPr>
        </p:nvSpPr>
        <p:spPr/>
        <p:txBody>
          <a:bodyPr>
            <a:normAutofit fontScale="70000" lnSpcReduction="20000"/>
          </a:bodyPr>
          <a:lstStyle/>
          <a:p>
            <a:r>
              <a:rPr lang="tr-TR" sz="2400" b="1" i="1" u="none" strike="noStrike" baseline="0" dirty="0" err="1">
                <a:solidFill>
                  <a:srgbClr val="000000"/>
                </a:solidFill>
                <a:latin typeface="Times New Roman" panose="02020603050405020304" pitchFamily="18" charset="0"/>
              </a:rPr>
              <a:t>Mean-based</a:t>
            </a:r>
            <a:r>
              <a:rPr lang="tr-TR" sz="2400" b="1" i="1" u="none" strike="noStrike" baseline="0" dirty="0">
                <a:solidFill>
                  <a:srgbClr val="000000"/>
                </a:solidFill>
                <a:latin typeface="Times New Roman" panose="02020603050405020304" pitchFamily="18" charset="0"/>
              </a:rPr>
              <a:t> </a:t>
            </a:r>
            <a:r>
              <a:rPr lang="tr-TR" sz="2400" b="1" i="1" u="none" strike="noStrike" baseline="0" dirty="0" err="1">
                <a:solidFill>
                  <a:srgbClr val="000000"/>
                </a:solidFill>
                <a:latin typeface="Times New Roman" panose="02020603050405020304" pitchFamily="18" charset="0"/>
              </a:rPr>
              <a:t>classification</a:t>
            </a:r>
            <a:r>
              <a:rPr lang="tr-TR" sz="2400" b="1" i="1" u="none" strike="noStrike" baseline="0" dirty="0">
                <a:solidFill>
                  <a:srgbClr val="000000"/>
                </a:solidFill>
                <a:latin typeface="Times New Roman" panose="02020603050405020304" pitchFamily="18" charset="0"/>
              </a:rPr>
              <a:t>) </a:t>
            </a:r>
            <a:endParaRPr lang="tr-TR" sz="2400" b="0" i="0" u="none" strike="noStrike" baseline="0" dirty="0">
              <a:solidFill>
                <a:srgbClr val="000000"/>
              </a:solidFill>
              <a:latin typeface="Times New Roman" panose="02020603050405020304" pitchFamily="18" charset="0"/>
            </a:endParaRPr>
          </a:p>
          <a:p>
            <a:r>
              <a:rPr lang="tr-TR" sz="2400" b="0" i="0" u="none" strike="noStrike" baseline="0" dirty="0">
                <a:solidFill>
                  <a:srgbClr val="000000"/>
                </a:solidFill>
                <a:latin typeface="Times New Roman" panose="02020603050405020304" pitchFamily="18" charset="0"/>
              </a:rPr>
              <a:t>Önerilen ilk yöntemde ortamda bulunan nesneler kendi aralarında otomatik olarak 3 sınıfa ayrıştırılmaktadır. Sınıflandırma işleminde oluşturulan ilk küme merkezi hesaplanırken denklem 13’te sunulan formül kullanılmaktadır. Denklemde K</a:t>
            </a:r>
            <a:r>
              <a:rPr lang="tr-TR" sz="1400" b="0" i="0" u="none" strike="noStrike" baseline="0" dirty="0">
                <a:solidFill>
                  <a:srgbClr val="000000"/>
                </a:solidFill>
                <a:latin typeface="Times New Roman" panose="02020603050405020304" pitchFamily="18" charset="0"/>
              </a:rPr>
              <a:t>2</a:t>
            </a:r>
            <a:r>
              <a:rPr lang="tr-TR" sz="2400" b="0" i="0" u="none" strike="noStrike" baseline="0" dirty="0">
                <a:solidFill>
                  <a:srgbClr val="000000"/>
                </a:solidFill>
                <a:latin typeface="Times New Roman" panose="02020603050405020304" pitchFamily="18" charset="0"/>
              </a:rPr>
              <a:t>, ortanca (ikinci) küme merkezini, N ortamda bulunan nesne sayısını, </a:t>
            </a:r>
            <a:r>
              <a:rPr lang="tr-TR" sz="2400" b="0" i="0" u="none" strike="noStrike" baseline="0" dirty="0" err="1">
                <a:solidFill>
                  <a:srgbClr val="000000"/>
                </a:solidFill>
                <a:latin typeface="Times New Roman" panose="02020603050405020304" pitchFamily="18" charset="0"/>
              </a:rPr>
              <a:t>A</a:t>
            </a:r>
            <a:r>
              <a:rPr lang="tr-TR" sz="1400" b="0" i="0" u="none" strike="noStrike" baseline="0" dirty="0" err="1">
                <a:solidFill>
                  <a:srgbClr val="000000"/>
                </a:solidFill>
                <a:latin typeface="Times New Roman" panose="02020603050405020304" pitchFamily="18" charset="0"/>
              </a:rPr>
              <a:t>x</a:t>
            </a:r>
            <a:r>
              <a:rPr lang="tr-TR" sz="1400" b="0" i="0" u="none" strike="noStrike" baseline="0" dirty="0">
                <a:solidFill>
                  <a:srgbClr val="000000"/>
                </a:solidFill>
                <a:latin typeface="Times New Roman" panose="02020603050405020304" pitchFamily="18" charset="0"/>
              </a:rPr>
              <a:t> </a:t>
            </a:r>
            <a:r>
              <a:rPr lang="tr-TR" sz="2400" b="0" i="0" u="none" strike="noStrike" baseline="0" dirty="0">
                <a:solidFill>
                  <a:srgbClr val="000000"/>
                </a:solidFill>
                <a:latin typeface="Times New Roman" panose="02020603050405020304" pitchFamily="18" charset="0"/>
              </a:rPr>
              <a:t>(m</a:t>
            </a:r>
            <a:r>
              <a:rPr lang="tr-TR" sz="1400" b="0" i="0" u="none" strike="noStrike" baseline="0" dirty="0">
                <a:solidFill>
                  <a:srgbClr val="000000"/>
                </a:solidFill>
                <a:latin typeface="Times New Roman" panose="02020603050405020304" pitchFamily="18" charset="0"/>
              </a:rPr>
              <a:t>00</a:t>
            </a:r>
            <a:r>
              <a:rPr lang="tr-TR" sz="2400" b="0" i="0" u="none" strike="noStrike" baseline="0" dirty="0">
                <a:solidFill>
                  <a:srgbClr val="000000"/>
                </a:solidFill>
                <a:latin typeface="Times New Roman" panose="02020603050405020304" pitchFamily="18" charset="0"/>
              </a:rPr>
              <a:t>) x </a:t>
            </a:r>
            <a:r>
              <a:rPr lang="tr-TR" sz="2400" b="0" i="0" u="none" strike="noStrike" baseline="0" dirty="0" err="1">
                <a:solidFill>
                  <a:srgbClr val="000000"/>
                </a:solidFill>
                <a:latin typeface="Times New Roman" panose="02020603050405020304" pitchFamily="18" charset="0"/>
              </a:rPr>
              <a:t>indisli</a:t>
            </a:r>
            <a:r>
              <a:rPr lang="tr-TR" sz="2400" b="0" i="0" u="none" strike="noStrike" baseline="0" dirty="0">
                <a:solidFill>
                  <a:srgbClr val="000000"/>
                </a:solidFill>
                <a:latin typeface="Times New Roman" panose="02020603050405020304" pitchFamily="18" charset="0"/>
              </a:rPr>
              <a:t> nesnenin alanını ifade etmektedir. </a:t>
            </a:r>
          </a:p>
          <a:p>
            <a:r>
              <a:rPr lang="tr-TR" sz="2400" b="0" i="0" u="none" strike="noStrike" baseline="0" dirty="0">
                <a:solidFill>
                  <a:srgbClr val="000000"/>
                </a:solidFill>
                <a:latin typeface="Times New Roman" panose="02020603050405020304" pitchFamily="18" charset="0"/>
              </a:rPr>
              <a:t>Diğer iki küme merkezi hesaplanırken ilk olarak en büyük (</a:t>
            </a:r>
            <a:r>
              <a:rPr lang="tr-TR" sz="2400" b="0" i="0" u="none" strike="noStrike" baseline="0" dirty="0" err="1">
                <a:solidFill>
                  <a:srgbClr val="000000"/>
                </a:solidFill>
                <a:latin typeface="Times New Roman" panose="02020603050405020304" pitchFamily="18" charset="0"/>
              </a:rPr>
              <a:t>maksAlan</a:t>
            </a:r>
            <a:r>
              <a:rPr lang="tr-TR" sz="2400" b="0" i="0" u="none" strike="noStrike" baseline="0" dirty="0">
                <a:solidFill>
                  <a:srgbClr val="000000"/>
                </a:solidFill>
                <a:latin typeface="Times New Roman" panose="02020603050405020304" pitchFamily="18" charset="0"/>
              </a:rPr>
              <a:t>) ve en küçük (</a:t>
            </a:r>
            <a:r>
              <a:rPr lang="tr-TR" sz="2400" b="0" i="0" u="none" strike="noStrike" baseline="0" dirty="0" err="1">
                <a:solidFill>
                  <a:srgbClr val="000000"/>
                </a:solidFill>
                <a:latin typeface="Times New Roman" panose="02020603050405020304" pitchFamily="18" charset="0"/>
              </a:rPr>
              <a:t>minAlan</a:t>
            </a:r>
            <a:r>
              <a:rPr lang="tr-TR" sz="2400" b="0" i="0" u="none" strike="noStrike" baseline="0" dirty="0">
                <a:solidFill>
                  <a:srgbClr val="000000"/>
                </a:solidFill>
                <a:latin typeface="Times New Roman" panose="02020603050405020304" pitchFamily="18" charset="0"/>
              </a:rPr>
              <a:t>) alan hesaplanmaktadır. K1 ve K3 küme merkezlerinin hesaplanmasını gösteren ifadeler, denklem 14 ve denklem 15’te sunulmaktadır. </a:t>
            </a:r>
          </a:p>
          <a:p>
            <a:r>
              <a:rPr lang="tr-TR" sz="2400" b="0" i="0" u="none" strike="noStrike" baseline="0" dirty="0">
                <a:solidFill>
                  <a:srgbClr val="000000"/>
                </a:solidFill>
                <a:latin typeface="Times New Roman" panose="02020603050405020304" pitchFamily="18" charset="0"/>
              </a:rPr>
              <a:t>Nesneleri sınıflandırma aşamasında, ilgili nesnenin alanı ile her bir küme merkezi arasındaki mesafe hesaplanmaktadır. Nesneler kendilerine en yakın noktada bulunan küme merkezlerine yerleştirilerek sınıflandırılmaktadır. </a:t>
            </a:r>
            <a:endParaRPr lang="tr-TR" dirty="0"/>
          </a:p>
        </p:txBody>
      </p:sp>
      <p:pic>
        <p:nvPicPr>
          <p:cNvPr id="6" name="İçerik Yer Tutucusu 5">
            <a:extLst>
              <a:ext uri="{FF2B5EF4-FFF2-40B4-BE49-F238E27FC236}">
                <a16:creationId xmlns:a16="http://schemas.microsoft.com/office/drawing/2014/main" id="{19032FED-7E0B-E0E8-F36B-BF997D59295D}"/>
              </a:ext>
            </a:extLst>
          </p:cNvPr>
          <p:cNvPicPr>
            <a:picLocks noGrp="1" noChangeAspect="1"/>
          </p:cNvPicPr>
          <p:nvPr>
            <p:ph sz="half" idx="2"/>
          </p:nvPr>
        </p:nvPicPr>
        <p:blipFill>
          <a:blip r:embed="rId2"/>
          <a:stretch>
            <a:fillRect/>
          </a:stretch>
        </p:blipFill>
        <p:spPr>
          <a:xfrm>
            <a:off x="7275296" y="2775528"/>
            <a:ext cx="2524125" cy="428625"/>
          </a:xfrm>
        </p:spPr>
      </p:pic>
      <p:pic>
        <p:nvPicPr>
          <p:cNvPr id="8" name="Resim 7">
            <a:extLst>
              <a:ext uri="{FF2B5EF4-FFF2-40B4-BE49-F238E27FC236}">
                <a16:creationId xmlns:a16="http://schemas.microsoft.com/office/drawing/2014/main" id="{01BB9285-0EF5-6BE2-7078-0377AACD4F4C}"/>
              </a:ext>
            </a:extLst>
          </p:cNvPr>
          <p:cNvPicPr>
            <a:picLocks noChangeAspect="1"/>
          </p:cNvPicPr>
          <p:nvPr/>
        </p:nvPicPr>
        <p:blipFill>
          <a:blip r:embed="rId3"/>
          <a:stretch>
            <a:fillRect/>
          </a:stretch>
        </p:blipFill>
        <p:spPr>
          <a:xfrm>
            <a:off x="7200900" y="3858958"/>
            <a:ext cx="2476500" cy="695325"/>
          </a:xfrm>
          <a:prstGeom prst="rect">
            <a:avLst/>
          </a:prstGeom>
        </p:spPr>
      </p:pic>
    </p:spTree>
    <p:extLst>
      <p:ext uri="{BB962C8B-B14F-4D97-AF65-F5344CB8AC3E}">
        <p14:creationId xmlns:p14="http://schemas.microsoft.com/office/powerpoint/2010/main" val="2654918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9874CB-BE6E-6AF8-E825-8B6C06FB6F4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F766358-7CC2-CDC0-B2BC-29CD43815EA7}"/>
              </a:ext>
            </a:extLst>
          </p:cNvPr>
          <p:cNvSpPr>
            <a:spLocks noGrp="1"/>
          </p:cNvSpPr>
          <p:nvPr>
            <p:ph sz="half" idx="1"/>
          </p:nvPr>
        </p:nvSpPr>
        <p:spPr/>
        <p:txBody>
          <a:bodyPr>
            <a:normAutofit fontScale="55000" lnSpcReduction="20000"/>
          </a:bodyPr>
          <a:lstStyle/>
          <a:p>
            <a:r>
              <a:rPr lang="en-US" sz="2400" b="1" i="1" u="none" strike="noStrike" baseline="0" dirty="0">
                <a:solidFill>
                  <a:srgbClr val="000000"/>
                </a:solidFill>
                <a:latin typeface="Times New Roman" panose="02020603050405020304" pitchFamily="18" charset="0"/>
              </a:rPr>
              <a:t>K-means </a:t>
            </a:r>
            <a:r>
              <a:rPr lang="en-US" sz="2400" b="1" i="1" u="none" strike="noStrike" baseline="0" dirty="0" err="1">
                <a:solidFill>
                  <a:srgbClr val="000000"/>
                </a:solidFill>
                <a:latin typeface="Times New Roman" panose="02020603050405020304" pitchFamily="18" charset="0"/>
              </a:rPr>
              <a:t>kümeleme</a:t>
            </a:r>
            <a:r>
              <a:rPr lang="en-US" sz="2400" b="1" i="1" u="none" strike="noStrike" baseline="0" dirty="0">
                <a:solidFill>
                  <a:srgbClr val="000000"/>
                </a:solidFill>
                <a:latin typeface="Times New Roman" panose="02020603050405020304" pitchFamily="18" charset="0"/>
              </a:rPr>
              <a:t> </a:t>
            </a:r>
            <a:r>
              <a:rPr lang="en-US" sz="2400" b="1" i="1" u="none" strike="noStrike" baseline="0" dirty="0" err="1">
                <a:solidFill>
                  <a:srgbClr val="000000"/>
                </a:solidFill>
                <a:latin typeface="Times New Roman" panose="02020603050405020304" pitchFamily="18" charset="0"/>
              </a:rPr>
              <a:t>yöntemi</a:t>
            </a:r>
            <a:r>
              <a:rPr lang="en-US" sz="2400" b="1" i="1" u="none" strike="noStrike" baseline="0" dirty="0">
                <a:solidFill>
                  <a:srgbClr val="000000"/>
                </a:solidFill>
                <a:latin typeface="Times New Roman" panose="02020603050405020304" pitchFamily="18" charset="0"/>
              </a:rPr>
              <a:t> (K-means clustering method) </a:t>
            </a:r>
            <a:endParaRPr lang="en-US" sz="2400" b="0" i="0" u="none" strike="noStrike" baseline="0" dirty="0">
              <a:solidFill>
                <a:srgbClr val="000000"/>
              </a:solidFill>
              <a:latin typeface="Times New Roman" panose="02020603050405020304" pitchFamily="18" charset="0"/>
            </a:endParaRPr>
          </a:p>
          <a:p>
            <a:r>
              <a:rPr lang="tr-TR" sz="2400" b="0" i="0" u="none" strike="noStrike" baseline="0" dirty="0">
                <a:solidFill>
                  <a:srgbClr val="000000"/>
                </a:solidFill>
                <a:latin typeface="Times New Roman" panose="02020603050405020304" pitchFamily="18" charset="0"/>
              </a:rPr>
              <a:t>K-</a:t>
            </a:r>
            <a:r>
              <a:rPr lang="tr-TR" sz="2400" b="0" i="0" u="none" strike="noStrike" baseline="0" dirty="0" err="1">
                <a:solidFill>
                  <a:srgbClr val="000000"/>
                </a:solidFill>
                <a:latin typeface="Times New Roman" panose="02020603050405020304" pitchFamily="18" charset="0"/>
              </a:rPr>
              <a:t>means</a:t>
            </a:r>
            <a:r>
              <a:rPr lang="tr-TR" sz="2400" b="0" i="0" u="none" strike="noStrike" baseline="0" dirty="0">
                <a:solidFill>
                  <a:srgbClr val="000000"/>
                </a:solidFill>
                <a:latin typeface="Times New Roman" panose="02020603050405020304" pitchFamily="18" charset="0"/>
              </a:rPr>
              <a:t> algoritması, N adet veri nesnesinin K adet kümeye bölünmesidir. K-</a:t>
            </a:r>
            <a:r>
              <a:rPr lang="tr-TR" sz="2400" b="0" i="0" u="none" strike="noStrike" baseline="0" dirty="0" err="1">
                <a:solidFill>
                  <a:srgbClr val="000000"/>
                </a:solidFill>
                <a:latin typeface="Times New Roman" panose="02020603050405020304" pitchFamily="18" charset="0"/>
              </a:rPr>
              <a:t>means</a:t>
            </a:r>
            <a:r>
              <a:rPr lang="tr-TR" sz="2400" b="0" i="0" u="none" strike="noStrike" baseline="0" dirty="0">
                <a:solidFill>
                  <a:srgbClr val="000000"/>
                </a:solidFill>
                <a:latin typeface="Times New Roman" panose="02020603050405020304" pitchFamily="18" charset="0"/>
              </a:rPr>
              <a:t> kümeleme, karesel hatayı en aza indirgemek için N tane veriyi K adet kümeye bölümlemeyi amaçla</a:t>
            </a:r>
            <a:r>
              <a:rPr lang="tr-TR" sz="2400" dirty="0">
                <a:solidFill>
                  <a:srgbClr val="000000"/>
                </a:solidFill>
                <a:latin typeface="Times New Roman" panose="02020603050405020304" pitchFamily="18" charset="0"/>
              </a:rPr>
              <a:t>m</a:t>
            </a:r>
            <a:r>
              <a:rPr lang="tr-TR" sz="2400" b="0" i="0" u="none" strike="noStrike" baseline="0" dirty="0">
                <a:solidFill>
                  <a:srgbClr val="000000"/>
                </a:solidFill>
                <a:latin typeface="Times New Roman" panose="02020603050405020304" pitchFamily="18" charset="0"/>
              </a:rPr>
              <a:t>aktadır K-</a:t>
            </a:r>
            <a:r>
              <a:rPr lang="tr-TR" sz="2400" b="0" i="0" u="none" strike="noStrike" baseline="0" dirty="0" err="1">
                <a:solidFill>
                  <a:srgbClr val="000000"/>
                </a:solidFill>
                <a:latin typeface="Times New Roman" panose="02020603050405020304" pitchFamily="18" charset="0"/>
              </a:rPr>
              <a:t>means</a:t>
            </a:r>
            <a:r>
              <a:rPr lang="tr-TR" sz="2400" b="0" i="0" u="none" strike="noStrike" baseline="0" dirty="0">
                <a:solidFill>
                  <a:srgbClr val="000000"/>
                </a:solidFill>
                <a:latin typeface="Times New Roman" panose="02020603050405020304" pitchFamily="18" charset="0"/>
              </a:rPr>
              <a:t> algoritmasının temel amacı bölümleme sonucunda elde edilen küme içindeki verilerin benzerliklerinin maksimum, kümeler arasındaki benzerliklerin ise minimum olmasıdır. K-</a:t>
            </a:r>
            <a:r>
              <a:rPr lang="tr-TR" sz="2400" b="0" i="0" u="none" strike="noStrike" baseline="0" dirty="0" err="1">
                <a:solidFill>
                  <a:srgbClr val="000000"/>
                </a:solidFill>
                <a:latin typeface="Times New Roman" panose="02020603050405020304" pitchFamily="18" charset="0"/>
              </a:rPr>
              <a:t>means</a:t>
            </a:r>
            <a:r>
              <a:rPr lang="tr-TR" sz="2400" b="0" i="0" u="none" strike="noStrike" baseline="0" dirty="0">
                <a:solidFill>
                  <a:srgbClr val="000000"/>
                </a:solidFill>
                <a:latin typeface="Times New Roman" panose="02020603050405020304" pitchFamily="18" charset="0"/>
              </a:rPr>
              <a:t> algoritmasının çalışma sürecini maddeler halinde sunulan 4 aşamada ifade edilmektedir. </a:t>
            </a:r>
            <a:endParaRPr lang="tr-TR" sz="2400" dirty="0">
              <a:solidFill>
                <a:srgbClr val="000000"/>
              </a:solidFill>
              <a:latin typeface="Times New Roman" panose="02020603050405020304" pitchFamily="18" charset="0"/>
            </a:endParaRPr>
          </a:p>
          <a:p>
            <a:r>
              <a:rPr lang="tr-TR" sz="2400" dirty="0">
                <a:solidFill>
                  <a:srgbClr val="000000"/>
                </a:solidFill>
                <a:latin typeface="Times New Roman" panose="02020603050405020304" pitchFamily="18" charset="0"/>
              </a:rPr>
              <a:t>1. İlk olarak, K adet küme için rastgele başlangıç küme merkezleri belirlenmektedir, </a:t>
            </a:r>
          </a:p>
          <a:p>
            <a:r>
              <a:rPr lang="tr-TR" sz="2400" dirty="0">
                <a:solidFill>
                  <a:srgbClr val="000000"/>
                </a:solidFill>
                <a:latin typeface="Times New Roman" panose="02020603050405020304" pitchFamily="18" charset="0"/>
              </a:rPr>
              <a:t>2. Her nesnenin seçilmiş olan küme merkez noktalarına olan uzaklığı hesaplanmaktadır. Küme merkez noktalarına olan uzaklıklarına göre tüm nesneler k adet kümeden en yakın olan kümeye yerleştirilmektedir, </a:t>
            </a:r>
          </a:p>
          <a:p>
            <a:r>
              <a:rPr lang="tr-TR" sz="2400" dirty="0">
                <a:solidFill>
                  <a:srgbClr val="000000"/>
                </a:solidFill>
                <a:latin typeface="Times New Roman" panose="02020603050405020304" pitchFamily="18" charset="0"/>
              </a:rPr>
              <a:t>3. Yeni oluşan kümelerin merkez noktaları, o kümedeki tüm nesnelerin ortalama değerlerinden elde edilmiş veriye göre değiştirilmektedir, </a:t>
            </a:r>
          </a:p>
          <a:p>
            <a:r>
              <a:rPr lang="tr-TR" sz="2400" dirty="0">
                <a:solidFill>
                  <a:srgbClr val="000000"/>
                </a:solidFill>
                <a:latin typeface="Times New Roman" panose="02020603050405020304" pitchFamily="18" charset="0"/>
              </a:rPr>
              <a:t>4. Küme merkez noktaları sabit olmadığı sürece 2. ve 3. adımlar tekrarlanmaktadır. </a:t>
            </a:r>
          </a:p>
          <a:p>
            <a:r>
              <a:rPr lang="tr-TR" sz="2400" dirty="0">
                <a:solidFill>
                  <a:srgbClr val="000000"/>
                </a:solidFill>
                <a:latin typeface="Times New Roman" panose="02020603050405020304" pitchFamily="18" charset="0"/>
              </a:rPr>
              <a:t>Makalede kullanılmakta olan K-</a:t>
            </a:r>
            <a:r>
              <a:rPr lang="tr-TR" sz="2400" dirty="0" err="1">
                <a:solidFill>
                  <a:srgbClr val="000000"/>
                </a:solidFill>
                <a:latin typeface="Times New Roman" panose="02020603050405020304" pitchFamily="18" charset="0"/>
              </a:rPr>
              <a:t>means</a:t>
            </a:r>
            <a:r>
              <a:rPr lang="tr-TR" sz="2400" dirty="0">
                <a:solidFill>
                  <a:srgbClr val="000000"/>
                </a:solidFill>
                <a:latin typeface="Times New Roman" panose="02020603050405020304" pitchFamily="18" charset="0"/>
              </a:rPr>
              <a:t> algoritmasının akış diyagramı Şekil 5’te gösterilmektedir. </a:t>
            </a:r>
          </a:p>
        </p:txBody>
      </p:sp>
      <p:pic>
        <p:nvPicPr>
          <p:cNvPr id="6" name="İçerik Yer Tutucusu 5">
            <a:extLst>
              <a:ext uri="{FF2B5EF4-FFF2-40B4-BE49-F238E27FC236}">
                <a16:creationId xmlns:a16="http://schemas.microsoft.com/office/drawing/2014/main" id="{BF66B3D1-C758-14DA-AFCC-D86EA4FB1D48}"/>
              </a:ext>
            </a:extLst>
          </p:cNvPr>
          <p:cNvPicPr>
            <a:picLocks noGrp="1" noChangeAspect="1"/>
          </p:cNvPicPr>
          <p:nvPr>
            <p:ph sz="half" idx="2"/>
          </p:nvPr>
        </p:nvPicPr>
        <p:blipFill>
          <a:blip r:embed="rId2"/>
          <a:stretch>
            <a:fillRect/>
          </a:stretch>
        </p:blipFill>
        <p:spPr>
          <a:xfrm>
            <a:off x="7581900" y="2667794"/>
            <a:ext cx="2514600" cy="3076575"/>
          </a:xfrm>
        </p:spPr>
      </p:pic>
    </p:spTree>
    <p:extLst>
      <p:ext uri="{BB962C8B-B14F-4D97-AF65-F5344CB8AC3E}">
        <p14:creationId xmlns:p14="http://schemas.microsoft.com/office/powerpoint/2010/main" val="1101497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1F5C2D-D181-7617-942E-0CCADFB3ACE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2B62A14-46E1-3F51-315F-3814FECD055A}"/>
              </a:ext>
            </a:extLst>
          </p:cNvPr>
          <p:cNvSpPr>
            <a:spLocks noGrp="1"/>
          </p:cNvSpPr>
          <p:nvPr>
            <p:ph sz="half" idx="1"/>
          </p:nvPr>
        </p:nvSpPr>
        <p:spPr/>
        <p:txBody>
          <a:bodyPr>
            <a:normAutofit fontScale="55000" lnSpcReduction="20000"/>
          </a:bodyPr>
          <a:lstStyle/>
          <a:p>
            <a:r>
              <a:rPr lang="tr-TR" sz="2400" b="0" i="0" u="none" strike="noStrike" baseline="0" dirty="0">
                <a:solidFill>
                  <a:srgbClr val="000000"/>
                </a:solidFill>
                <a:latin typeface="Times New Roman" panose="02020603050405020304" pitchFamily="18" charset="0"/>
              </a:rPr>
              <a:t>Kümeleme işlemi nesnelerin birbirleri ile olan benzerlik veya benzemezliklerine göre gerçekleştirilmektedir. Benzerlik ve benzemezlik ölçümlerinde en yaygın olarak kullanılan mesafe ölçüm yöntemleri </a:t>
            </a:r>
            <a:r>
              <a:rPr lang="tr-TR" sz="2400" b="0" i="0" u="none" strike="noStrike" baseline="0" dirty="0" err="1">
                <a:solidFill>
                  <a:srgbClr val="000000"/>
                </a:solidFill>
                <a:latin typeface="Times New Roman" panose="02020603050405020304" pitchFamily="18" charset="0"/>
              </a:rPr>
              <a:t>Euclidean</a:t>
            </a:r>
            <a:r>
              <a:rPr lang="tr-TR" sz="2400" b="0" i="0" u="none" strike="noStrike" baseline="0" dirty="0">
                <a:solidFill>
                  <a:srgbClr val="000000"/>
                </a:solidFill>
                <a:latin typeface="Times New Roman" panose="02020603050405020304" pitchFamily="18" charset="0"/>
              </a:rPr>
              <a:t>, Manhattan ve </a:t>
            </a:r>
            <a:r>
              <a:rPr lang="tr-TR" sz="2400" b="0" i="0" u="none" strike="noStrike" baseline="0" dirty="0" err="1">
                <a:solidFill>
                  <a:srgbClr val="000000"/>
                </a:solidFill>
                <a:latin typeface="Times New Roman" panose="02020603050405020304" pitchFamily="18" charset="0"/>
              </a:rPr>
              <a:t>Minkowski</a:t>
            </a:r>
            <a:r>
              <a:rPr lang="tr-TR" sz="2400" b="0" i="0" u="none" strike="noStrike" baseline="0" dirty="0">
                <a:solidFill>
                  <a:srgbClr val="000000"/>
                </a:solidFill>
                <a:latin typeface="Times New Roman" panose="02020603050405020304" pitchFamily="18" charset="0"/>
              </a:rPr>
              <a:t> yöntemleridir. </a:t>
            </a:r>
            <a:r>
              <a:rPr lang="tr-TR" sz="2400" b="0" i="0" u="none" strike="noStrike" baseline="0" dirty="0" err="1">
                <a:solidFill>
                  <a:srgbClr val="000000"/>
                </a:solidFill>
                <a:latin typeface="Times New Roman" panose="02020603050405020304" pitchFamily="18" charset="0"/>
              </a:rPr>
              <a:t>Euclidean</a:t>
            </a:r>
            <a:r>
              <a:rPr lang="tr-TR" sz="2400" b="0" i="0" u="none" strike="noStrike" baseline="0" dirty="0">
                <a:solidFill>
                  <a:srgbClr val="000000"/>
                </a:solidFill>
                <a:latin typeface="Times New Roman" panose="02020603050405020304" pitchFamily="18" charset="0"/>
              </a:rPr>
              <a:t>, Manhattan ve </a:t>
            </a:r>
            <a:r>
              <a:rPr lang="tr-TR" sz="2400" b="0" i="0" u="none" strike="noStrike" baseline="0" dirty="0" err="1">
                <a:solidFill>
                  <a:srgbClr val="000000"/>
                </a:solidFill>
                <a:latin typeface="Times New Roman" panose="02020603050405020304" pitchFamily="18" charset="0"/>
              </a:rPr>
              <a:t>Minkowski</a:t>
            </a:r>
            <a:r>
              <a:rPr lang="tr-TR" sz="2400" b="0" i="0" u="none" strike="noStrike" baseline="0" dirty="0">
                <a:solidFill>
                  <a:srgbClr val="000000"/>
                </a:solidFill>
                <a:latin typeface="Times New Roman" panose="02020603050405020304" pitchFamily="18" charset="0"/>
              </a:rPr>
              <a:t> mesafelerinin hesaplanması Denklem 16, 17 ve 18’de sırası ile gösterilmektedir .</a:t>
            </a:r>
          </a:p>
          <a:p>
            <a:r>
              <a:rPr lang="tr-TR" sz="2400" b="0" i="0" u="none" strike="noStrike" baseline="0" dirty="0">
                <a:solidFill>
                  <a:srgbClr val="000000"/>
                </a:solidFill>
                <a:latin typeface="Times New Roman" panose="02020603050405020304" pitchFamily="18" charset="0"/>
              </a:rPr>
              <a:t>Bu çalışmada nesneleri kümeleme işlemi aşamasında benzerliklerinden yararlanılmıştır. Nesnelerin küme merkezlerine uzaklıklarının hesaplanmasında ve kümeleme işleminin gerçekleştirilmesinde Denklem 16'da gösterilmekte olan </a:t>
            </a:r>
            <a:r>
              <a:rPr lang="tr-TR" sz="2400" b="0" i="0" u="none" strike="noStrike" baseline="0" dirty="0" err="1">
                <a:solidFill>
                  <a:srgbClr val="000000"/>
                </a:solidFill>
                <a:latin typeface="Times New Roman" panose="02020603050405020304" pitchFamily="18" charset="0"/>
              </a:rPr>
              <a:t>Euclidean</a:t>
            </a:r>
            <a:r>
              <a:rPr lang="tr-TR" sz="2400" b="0" i="0" u="none" strike="noStrike" baseline="0" dirty="0">
                <a:solidFill>
                  <a:srgbClr val="000000"/>
                </a:solidFill>
                <a:latin typeface="Times New Roman" panose="02020603050405020304" pitchFamily="18" charset="0"/>
              </a:rPr>
              <a:t> mesafe ölçümü kullanılmaktadır. </a:t>
            </a:r>
          </a:p>
          <a:p>
            <a:r>
              <a:rPr lang="tr-TR" sz="2400" b="0" i="0" u="none" strike="noStrike" baseline="0" dirty="0">
                <a:solidFill>
                  <a:srgbClr val="000000"/>
                </a:solidFill>
                <a:latin typeface="Times New Roman" panose="02020603050405020304" pitchFamily="18" charset="0"/>
              </a:rPr>
              <a:t>Görüntü ön işleme, nesne bulma ve özellik çıkartımı ile elde edilmiş olan nesnelerin, piksel olarak hesaplanmış olan alan verileri kullanılarak bilgi </a:t>
            </a:r>
            <a:r>
              <a:rPr lang="tr-TR" sz="2400" b="0" i="0" u="none" strike="noStrike" baseline="0" dirty="0" err="1">
                <a:solidFill>
                  <a:srgbClr val="000000"/>
                </a:solidFill>
                <a:latin typeface="Times New Roman" panose="02020603050405020304" pitchFamily="18" charset="0"/>
              </a:rPr>
              <a:t>veritabanı</a:t>
            </a:r>
            <a:r>
              <a:rPr lang="tr-TR" sz="2400" b="0" i="0" u="none" strike="noStrike" baseline="0" dirty="0">
                <a:solidFill>
                  <a:srgbClr val="000000"/>
                </a:solidFill>
                <a:latin typeface="Times New Roman" panose="02020603050405020304" pitchFamily="18" charset="0"/>
              </a:rPr>
              <a:t> oluşturulmaktadır. Bilgi </a:t>
            </a:r>
            <a:r>
              <a:rPr lang="tr-TR" sz="2400" b="0" i="0" u="none" strike="noStrike" baseline="0" dirty="0" err="1">
                <a:solidFill>
                  <a:srgbClr val="000000"/>
                </a:solidFill>
                <a:latin typeface="Times New Roman" panose="02020603050405020304" pitchFamily="18" charset="0"/>
              </a:rPr>
              <a:t>veritabanında</a:t>
            </a:r>
            <a:r>
              <a:rPr lang="tr-TR" sz="2400" b="0" i="0" u="none" strike="noStrike" baseline="0" dirty="0">
                <a:solidFill>
                  <a:srgbClr val="000000"/>
                </a:solidFill>
                <a:latin typeface="Times New Roman" panose="02020603050405020304" pitchFamily="18" charset="0"/>
              </a:rPr>
              <a:t> toplanmış olan veriler K-</a:t>
            </a:r>
            <a:r>
              <a:rPr lang="tr-TR" sz="2400" b="0" i="0" u="none" strike="noStrike" baseline="0" dirty="0" err="1">
                <a:solidFill>
                  <a:srgbClr val="000000"/>
                </a:solidFill>
                <a:latin typeface="Times New Roman" panose="02020603050405020304" pitchFamily="18" charset="0"/>
              </a:rPr>
              <a:t>means</a:t>
            </a:r>
            <a:r>
              <a:rPr lang="tr-TR" sz="2400" b="0" i="0" u="none" strike="noStrike" baseline="0" dirty="0">
                <a:solidFill>
                  <a:srgbClr val="000000"/>
                </a:solidFill>
                <a:latin typeface="Times New Roman" panose="02020603050405020304" pitchFamily="18" charset="0"/>
              </a:rPr>
              <a:t> kümeleme yöntemi kullanılarak 3 kümeye ayrılmakta ve bu kümelerin merkez noktaları belirlenmektedir. Çalışmaya yeni bir veri seti eklendiğinde gerçek zamanlı olarak, eklenen veri setindeki nesnelerin alanları piksel cinsinden hesaplanmaktadır. Hesaplanan nesne alanlarının, küme merkezlerine uzaklığı </a:t>
            </a:r>
            <a:r>
              <a:rPr lang="tr-TR" sz="2400" b="0" i="0" u="none" strike="noStrike" baseline="0" dirty="0" err="1">
                <a:solidFill>
                  <a:srgbClr val="000000"/>
                </a:solidFill>
                <a:latin typeface="Times New Roman" panose="02020603050405020304" pitchFamily="18" charset="0"/>
              </a:rPr>
              <a:t>Euclidean</a:t>
            </a:r>
            <a:r>
              <a:rPr lang="tr-TR" sz="2400" b="0" i="0" u="none" strike="noStrike" baseline="0" dirty="0">
                <a:solidFill>
                  <a:srgbClr val="000000"/>
                </a:solidFill>
                <a:latin typeface="Times New Roman" panose="02020603050405020304" pitchFamily="18" charset="0"/>
              </a:rPr>
              <a:t> yöntemi kullanılarak bulunmaktadır. Hesaplanan </a:t>
            </a:r>
            <a:r>
              <a:rPr lang="tr-TR" sz="2400" b="0" i="0" u="none" strike="noStrike" baseline="0" dirty="0" err="1">
                <a:solidFill>
                  <a:srgbClr val="000000"/>
                </a:solidFill>
                <a:latin typeface="Times New Roman" panose="02020603050405020304" pitchFamily="18" charset="0"/>
              </a:rPr>
              <a:t>Euclidean</a:t>
            </a:r>
            <a:r>
              <a:rPr lang="tr-TR" sz="2400" b="0" i="0" u="none" strike="noStrike" baseline="0" dirty="0">
                <a:solidFill>
                  <a:srgbClr val="000000"/>
                </a:solidFill>
                <a:latin typeface="Times New Roman" panose="02020603050405020304" pitchFamily="18" charset="0"/>
              </a:rPr>
              <a:t> uzaklıkları arasında en düşük olan değer hangi kümeye aitse, nesne o kümeye yerleştirilmektedir. </a:t>
            </a:r>
            <a:endParaRPr lang="tr-TR" dirty="0"/>
          </a:p>
        </p:txBody>
      </p:sp>
      <p:pic>
        <p:nvPicPr>
          <p:cNvPr id="6" name="İçerik Yer Tutucusu 5">
            <a:extLst>
              <a:ext uri="{FF2B5EF4-FFF2-40B4-BE49-F238E27FC236}">
                <a16:creationId xmlns:a16="http://schemas.microsoft.com/office/drawing/2014/main" id="{76FF4AAD-D105-A5F4-E38F-1137AE2C4667}"/>
              </a:ext>
            </a:extLst>
          </p:cNvPr>
          <p:cNvPicPr>
            <a:picLocks noGrp="1" noChangeAspect="1"/>
          </p:cNvPicPr>
          <p:nvPr>
            <p:ph sz="half" idx="2"/>
          </p:nvPr>
        </p:nvPicPr>
        <p:blipFill>
          <a:blip r:embed="rId2"/>
          <a:stretch>
            <a:fillRect/>
          </a:stretch>
        </p:blipFill>
        <p:spPr>
          <a:xfrm>
            <a:off x="7558087" y="2849732"/>
            <a:ext cx="2562225" cy="1870699"/>
          </a:xfrm>
        </p:spPr>
      </p:pic>
    </p:spTree>
    <p:extLst>
      <p:ext uri="{BB962C8B-B14F-4D97-AF65-F5344CB8AC3E}">
        <p14:creationId xmlns:p14="http://schemas.microsoft.com/office/powerpoint/2010/main" val="448981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D0C0BC-71DE-2437-DFC0-F8F07F543C57}"/>
              </a:ext>
            </a:extLst>
          </p:cNvPr>
          <p:cNvSpPr>
            <a:spLocks noGrp="1"/>
          </p:cNvSpPr>
          <p:nvPr>
            <p:ph type="title"/>
          </p:nvPr>
        </p:nvSpPr>
        <p:spPr/>
        <p:txBody>
          <a:bodyPr/>
          <a:lstStyle/>
          <a:p>
            <a:pPr marL="228600" marR="0" lvl="0" indent="-228600" defTabSz="914400" rtl="0" eaLnBrk="1" fontAlgn="auto" latinLnBrk="0" hangingPunct="1">
              <a:lnSpc>
                <a:spcPct val="90000"/>
              </a:lnSpc>
              <a:spcBef>
                <a:spcPts val="1000"/>
              </a:spcBef>
              <a:spcAft>
                <a:spcPts val="0"/>
              </a:spcAft>
              <a:tabLst/>
              <a:defRPr/>
            </a:pPr>
            <a:r>
              <a:rPr kumimoji="0" lang="tr-TR" sz="2400" b="0" i="0" u="none" strike="noStrike" kern="1200" cap="none" spc="0" normalizeH="0" baseline="0" noProof="0" dirty="0">
                <a:ln>
                  <a:noFill/>
                </a:ln>
                <a:solidFill>
                  <a:srgbClr val="000000"/>
                </a:solidFill>
                <a:effectLst/>
                <a:uLnTx/>
                <a:uFillTx/>
                <a:latin typeface="Century Gothic" panose="020B0502020202020204"/>
                <a:ea typeface="+mn-ea"/>
                <a:cs typeface="+mn-cs"/>
              </a:rPr>
              <a:t>DENEYSEL ÇALIŞMA </a:t>
            </a:r>
            <a:br>
              <a:rPr kumimoji="0" lang="tr-TR" sz="2200" b="0" i="0" u="none" strike="noStrike" kern="1200" cap="none" spc="0" normalizeH="0" baseline="0" noProof="0" dirty="0">
                <a:ln>
                  <a:noFill/>
                </a:ln>
                <a:solidFill>
                  <a:prstClr val="black"/>
                </a:solidFill>
                <a:effectLst/>
                <a:uLnTx/>
                <a:uFillTx/>
                <a:latin typeface="Century Gothic" panose="020B0502020202020204"/>
                <a:ea typeface="+mn-ea"/>
                <a:cs typeface="+mn-cs"/>
              </a:rPr>
            </a:br>
            <a:endParaRPr lang="tr-TR" dirty="0"/>
          </a:p>
        </p:txBody>
      </p:sp>
      <p:sp>
        <p:nvSpPr>
          <p:cNvPr id="3" name="İçerik Yer Tutucusu 2">
            <a:extLst>
              <a:ext uri="{FF2B5EF4-FFF2-40B4-BE49-F238E27FC236}">
                <a16:creationId xmlns:a16="http://schemas.microsoft.com/office/drawing/2014/main" id="{ADFC5D2A-D343-9308-B3DF-8BE57BAF2E2B}"/>
              </a:ext>
            </a:extLst>
          </p:cNvPr>
          <p:cNvSpPr>
            <a:spLocks noGrp="1"/>
          </p:cNvSpPr>
          <p:nvPr>
            <p:ph sz="half" idx="1"/>
          </p:nvPr>
        </p:nvSpPr>
        <p:spPr/>
        <p:txBody>
          <a:bodyPr>
            <a:normAutofit fontScale="85000" lnSpcReduction="20000"/>
          </a:bodyPr>
          <a:lstStyle/>
          <a:p>
            <a:r>
              <a:rPr lang="tr-TR" sz="1800" b="0" i="0" u="none" strike="noStrike" baseline="0" dirty="0">
                <a:solidFill>
                  <a:srgbClr val="000000"/>
                </a:solidFill>
                <a:latin typeface="Times New Roman" panose="02020603050405020304" pitchFamily="18" charset="0"/>
              </a:rPr>
              <a:t>Önerilen yöntem ile ortamda bulunan fındıkların tespit edilerek kümelenmesine yönelik deneysel çalışma yapılmaktadır. Çalışmada 1.3 Megapiksel CMOS, 640 x 480 çözünürlükteki </a:t>
            </a:r>
            <a:r>
              <a:rPr lang="tr-TR" sz="1800" b="0" i="0" u="none" strike="noStrike" baseline="0" dirty="0" err="1">
                <a:solidFill>
                  <a:srgbClr val="000000"/>
                </a:solidFill>
                <a:latin typeface="Times New Roman" panose="02020603050405020304" pitchFamily="18" charset="0"/>
              </a:rPr>
              <a:t>Logitech</a:t>
            </a:r>
            <a:r>
              <a:rPr lang="tr-TR" sz="1800" b="0" i="0" u="none" strike="noStrike" baseline="0" dirty="0">
                <a:solidFill>
                  <a:srgbClr val="000000"/>
                </a:solidFill>
                <a:latin typeface="Times New Roman" panose="02020603050405020304" pitchFamily="18" charset="0"/>
              </a:rPr>
              <a:t> C110 USB kamera kullanılarak görüntüler alınmaktadır. Alınan görüntüler, Ubuntu 12.04 işletim sistemine sahip bir bilgisayar üzerinde işlenmektedir. Görüntülerin işlenmesi ve sınıflandırılması aşamalarında </a:t>
            </a:r>
            <a:r>
              <a:rPr lang="tr-TR" sz="1800" b="0" i="0" u="none" strike="noStrike" baseline="0" dirty="0" err="1">
                <a:solidFill>
                  <a:srgbClr val="000000"/>
                </a:solidFill>
                <a:latin typeface="Times New Roman" panose="02020603050405020304" pitchFamily="18" charset="0"/>
              </a:rPr>
              <a:t>OpenCV</a:t>
            </a:r>
            <a:r>
              <a:rPr lang="tr-TR" sz="1800" b="0" i="0" u="none" strike="noStrike" baseline="0" dirty="0">
                <a:solidFill>
                  <a:srgbClr val="000000"/>
                </a:solidFill>
                <a:latin typeface="Times New Roman" panose="02020603050405020304" pitchFamily="18" charset="0"/>
              </a:rPr>
              <a:t> Kütüphanesi ve </a:t>
            </a:r>
            <a:r>
              <a:rPr lang="tr-TR" sz="1800" b="0" i="0" u="none" strike="noStrike" baseline="0" dirty="0" err="1">
                <a:solidFill>
                  <a:srgbClr val="000000"/>
                </a:solidFill>
                <a:latin typeface="Times New Roman" panose="02020603050405020304" pitchFamily="18" charset="0"/>
              </a:rPr>
              <a:t>Weka</a:t>
            </a:r>
            <a:r>
              <a:rPr lang="tr-TR" sz="1800" b="0" i="0" u="none" strike="noStrike" baseline="0" dirty="0">
                <a:solidFill>
                  <a:srgbClr val="000000"/>
                </a:solidFill>
                <a:latin typeface="Times New Roman" panose="02020603050405020304" pitchFamily="18" charset="0"/>
              </a:rPr>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p>
          <a:p>
            <a:r>
              <a:rPr lang="tr-TR" sz="1800" b="0" i="0" u="none" strike="noStrike" baseline="0" dirty="0">
                <a:solidFill>
                  <a:srgbClr val="000000"/>
                </a:solidFill>
                <a:latin typeface="Times New Roman" panose="02020603050405020304" pitchFamily="18" charset="0"/>
              </a:rPr>
              <a:t>Bu işlemden sonra görüntü ön işleme aşamasına geçilmektedir. Görüntü ön işleme aşamasında, resim üzerinde filtreleme, grileştirme, </a:t>
            </a:r>
            <a:r>
              <a:rPr lang="tr-TR" sz="1800" b="0" i="0" u="none" strike="noStrike" baseline="0" dirty="0" err="1">
                <a:solidFill>
                  <a:srgbClr val="000000"/>
                </a:solidFill>
                <a:latin typeface="Times New Roman" panose="02020603050405020304" pitchFamily="18" charset="0"/>
              </a:rPr>
              <a:t>eşikleşme</a:t>
            </a:r>
            <a:r>
              <a:rPr lang="tr-TR" sz="1800" b="0" i="0" u="none" strike="noStrike" baseline="0" dirty="0">
                <a:solidFill>
                  <a:srgbClr val="000000"/>
                </a:solidFill>
                <a:latin typeface="Times New Roman" panose="02020603050405020304" pitchFamily="18" charset="0"/>
              </a:rPr>
              <a:t>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 </a:t>
            </a:r>
            <a:endParaRPr lang="tr-TR" dirty="0"/>
          </a:p>
        </p:txBody>
      </p:sp>
      <p:pic>
        <p:nvPicPr>
          <p:cNvPr id="6" name="İçerik Yer Tutucusu 5">
            <a:extLst>
              <a:ext uri="{FF2B5EF4-FFF2-40B4-BE49-F238E27FC236}">
                <a16:creationId xmlns:a16="http://schemas.microsoft.com/office/drawing/2014/main" id="{85280E07-AD3E-AA67-16EF-3AE296AF8126}"/>
              </a:ext>
            </a:extLst>
          </p:cNvPr>
          <p:cNvPicPr>
            <a:picLocks noGrp="1" noChangeAspect="1"/>
          </p:cNvPicPr>
          <p:nvPr>
            <p:ph sz="half" idx="2"/>
          </p:nvPr>
        </p:nvPicPr>
        <p:blipFill>
          <a:blip r:embed="rId2"/>
          <a:stretch>
            <a:fillRect/>
          </a:stretch>
        </p:blipFill>
        <p:spPr>
          <a:xfrm>
            <a:off x="6496050" y="2194559"/>
            <a:ext cx="4686300" cy="3629192"/>
          </a:xfrm>
        </p:spPr>
      </p:pic>
    </p:spTree>
    <p:extLst>
      <p:ext uri="{BB962C8B-B14F-4D97-AF65-F5344CB8AC3E}">
        <p14:creationId xmlns:p14="http://schemas.microsoft.com/office/powerpoint/2010/main" val="368264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25A3C9-AE33-5921-E525-81EE704EC64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071DB6E-0436-F205-9CE4-CEAA0A3C0689}"/>
              </a:ext>
            </a:extLst>
          </p:cNvPr>
          <p:cNvSpPr>
            <a:spLocks noGrp="1"/>
          </p:cNvSpPr>
          <p:nvPr>
            <p:ph sz="half" idx="1"/>
          </p:nvPr>
        </p:nvSpPr>
        <p:spPr/>
        <p:txBody>
          <a:bodyPr>
            <a:normAutofit fontScale="77500" lnSpcReduction="20000"/>
          </a:bodyPr>
          <a:lstStyle/>
          <a:p>
            <a:r>
              <a:rPr lang="tr-TR" sz="1800" b="0" i="0" u="none" strike="noStrike" baseline="0" dirty="0">
                <a:solidFill>
                  <a:srgbClr val="000000"/>
                </a:solidFill>
                <a:latin typeface="Times New Roman" panose="02020603050405020304" pitchFamily="18" charset="0"/>
              </a:rPr>
              <a:t>Ortalama tabanlı ve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algoritmasına göre kümeleme işleminde, piksel cinsinden bulunan alan değerleri kullanılarak küme merkezleri elde edilmektedir. Küme merkezleri elde edilirken çalışma ortamına 150 adet fındık yerleştirilerek bilgi </a:t>
            </a:r>
            <a:r>
              <a:rPr lang="tr-TR" sz="1800" b="0" i="0" u="none" strike="noStrike" baseline="0" dirty="0" err="1">
                <a:solidFill>
                  <a:srgbClr val="000000"/>
                </a:solidFill>
                <a:latin typeface="Times New Roman" panose="02020603050405020304" pitchFamily="18" charset="0"/>
              </a:rPr>
              <a:t>veritabanı</a:t>
            </a:r>
            <a:r>
              <a:rPr lang="tr-TR" sz="1800" b="0" i="0" u="none" strike="noStrike" baseline="0" dirty="0">
                <a:solidFill>
                  <a:srgbClr val="000000"/>
                </a:solidFill>
                <a:latin typeface="Times New Roman" panose="02020603050405020304" pitchFamily="18" charset="0"/>
              </a:rPr>
              <a:t> oluşturulmaktadır. Ortalama tabanlı ve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algoritmaları kullanılarak elde edilen küme merkezleri tablo 1’de sunulmaktadır. </a:t>
            </a:r>
          </a:p>
          <a:p>
            <a:r>
              <a:rPr lang="tr-TR" sz="1800" b="0" i="0" u="none" strike="noStrike" baseline="0" dirty="0">
                <a:solidFill>
                  <a:srgbClr val="000000"/>
                </a:solidFill>
                <a:latin typeface="Times New Roman" panose="02020603050405020304" pitchFamily="18" charset="0"/>
              </a:rPr>
              <a:t>Örnek çalışmada ortamda bulunan 25 adet fındık önerilen yöntem kullanılarak %100 başarım oranı ile tespit edilmektedir. Ayrıca, çalışmanın yöntem kısmında sunulan kümeleme metotlarına göre fındıklar ayrıştırılmaktadır. </a:t>
            </a:r>
          </a:p>
          <a:p>
            <a:r>
              <a:rPr lang="tr-TR" sz="1800" b="0" i="0" u="none" strike="noStrike" baseline="0" dirty="0">
                <a:solidFill>
                  <a:srgbClr val="000000"/>
                </a:solidFill>
                <a:latin typeface="Times New Roman" panose="02020603050405020304" pitchFamily="18" charset="0"/>
              </a:rPr>
              <a:t>Deneysel çalışmada, ortalama tabanlı yöntem kullanılarak 3 adet küçük, 12 adet orta ve 10 adet büyük sınıf fındık bulunmaktadır.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algoritması kullanılarak yapılan kümelemede 3 adet küçük, 10 adet orta, 12 adet büyük fındık tespit edilmektedir. </a:t>
            </a:r>
          </a:p>
          <a:p>
            <a:r>
              <a:rPr lang="tr-TR" sz="1800" b="0" i="0" u="none" strike="noStrike" baseline="0" dirty="0">
                <a:solidFill>
                  <a:srgbClr val="000000"/>
                </a:solidFill>
                <a:latin typeface="Times New Roman" panose="02020603050405020304" pitchFamily="18" charset="0"/>
              </a:rPr>
              <a:t>Tablo 2’de örnek çalışmada elde edilen bazı veriler sunulmaktadır. Bulunan fındıkların indis numarası, piksel cinsinden görüntü düzleminde kaplamış oldukları alan, mm2 cinsinden hesaplanan alan, ortalama tabanlı yöntem ve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algoritması kullanılarak hangi fındığın hangi kümeye girdiğini gösteren bilgiler sunulmaktadır. Sunulan örnek çalışmada, iki yöntem ile kümelemenin %92 oranda benzerlik gösterdiği gözlenmektedir. </a:t>
            </a:r>
            <a:endParaRPr lang="tr-TR" dirty="0"/>
          </a:p>
        </p:txBody>
      </p:sp>
      <p:pic>
        <p:nvPicPr>
          <p:cNvPr id="6" name="İçerik Yer Tutucusu 5">
            <a:extLst>
              <a:ext uri="{FF2B5EF4-FFF2-40B4-BE49-F238E27FC236}">
                <a16:creationId xmlns:a16="http://schemas.microsoft.com/office/drawing/2014/main" id="{BDD21EA4-79A3-1455-FEEC-C079F9E0AE2C}"/>
              </a:ext>
            </a:extLst>
          </p:cNvPr>
          <p:cNvPicPr>
            <a:picLocks noGrp="1" noChangeAspect="1"/>
          </p:cNvPicPr>
          <p:nvPr>
            <p:ph sz="half" idx="2"/>
          </p:nvPr>
        </p:nvPicPr>
        <p:blipFill>
          <a:blip r:embed="rId2"/>
          <a:stretch>
            <a:fillRect/>
          </a:stretch>
        </p:blipFill>
        <p:spPr>
          <a:xfrm>
            <a:off x="6482131" y="3082671"/>
            <a:ext cx="2352675" cy="1123950"/>
          </a:xfrm>
        </p:spPr>
      </p:pic>
      <p:pic>
        <p:nvPicPr>
          <p:cNvPr id="8" name="Resim 7">
            <a:extLst>
              <a:ext uri="{FF2B5EF4-FFF2-40B4-BE49-F238E27FC236}">
                <a16:creationId xmlns:a16="http://schemas.microsoft.com/office/drawing/2014/main" id="{676B36B6-6038-D12A-4139-C73592DC947D}"/>
              </a:ext>
            </a:extLst>
          </p:cNvPr>
          <p:cNvPicPr>
            <a:picLocks noChangeAspect="1"/>
          </p:cNvPicPr>
          <p:nvPr/>
        </p:nvPicPr>
        <p:blipFill>
          <a:blip r:embed="rId3"/>
          <a:stretch>
            <a:fillRect/>
          </a:stretch>
        </p:blipFill>
        <p:spPr>
          <a:xfrm>
            <a:off x="8914612" y="2684909"/>
            <a:ext cx="2409825" cy="3533775"/>
          </a:xfrm>
          <a:prstGeom prst="rect">
            <a:avLst/>
          </a:prstGeom>
        </p:spPr>
      </p:pic>
    </p:spTree>
    <p:extLst>
      <p:ext uri="{BB962C8B-B14F-4D97-AF65-F5344CB8AC3E}">
        <p14:creationId xmlns:p14="http://schemas.microsoft.com/office/powerpoint/2010/main" val="2225186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605AE0-23F7-3348-6085-5FC23695879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A84CE3F-F46A-1DF2-7873-A6D11A07FFF7}"/>
              </a:ext>
            </a:extLst>
          </p:cNvPr>
          <p:cNvSpPr>
            <a:spLocks noGrp="1"/>
          </p:cNvSpPr>
          <p:nvPr>
            <p:ph sz="half" idx="1"/>
          </p:nvPr>
        </p:nvSpPr>
        <p:spPr/>
        <p:txBody>
          <a:bodyPr>
            <a:normAutofit fontScale="92500" lnSpcReduction="20000"/>
          </a:bodyPr>
          <a:lstStyle/>
          <a:p>
            <a:r>
              <a:rPr lang="tr-TR" sz="1800" b="0" i="0" u="none" strike="noStrike" baseline="0" dirty="0">
                <a:solidFill>
                  <a:srgbClr val="000000"/>
                </a:solidFill>
                <a:latin typeface="Times New Roman" panose="02020603050405020304" pitchFamily="18" charset="0"/>
              </a:rPr>
              <a:t>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ve ortalama tabanlı kümeleme yöntemleri kullanılarak yapılan sınıflama sonuçlarındaki benzeşen fındık sayısı ve iki yöntemin benzerlik oranları tablo 3’te sunulmaktadır. </a:t>
            </a:r>
          </a:p>
          <a:p>
            <a:r>
              <a:rPr lang="tr-TR" sz="1800" b="0" i="0" u="none" strike="noStrike" baseline="0" dirty="0">
                <a:solidFill>
                  <a:srgbClr val="000000"/>
                </a:solidFill>
                <a:latin typeface="Times New Roman" panose="02020603050405020304" pitchFamily="18" charset="0"/>
              </a:rPr>
              <a:t>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K-</a:t>
            </a:r>
            <a:r>
              <a:rPr lang="tr-TR" sz="1800" b="0" i="0" u="none" strike="noStrike" baseline="0" dirty="0" err="1">
                <a:solidFill>
                  <a:srgbClr val="000000"/>
                </a:solidFill>
                <a:latin typeface="Times New Roman" panose="02020603050405020304" pitchFamily="18" charset="0"/>
              </a:rPr>
              <a:t>means</a:t>
            </a:r>
            <a:r>
              <a:rPr lang="tr-TR" sz="1800" b="0" i="0" u="none" strike="noStrike" baseline="0" dirty="0">
                <a:solidFill>
                  <a:srgbClr val="000000"/>
                </a:solidFill>
                <a:latin typeface="Times New Roman" panose="02020603050405020304" pitchFamily="18" charset="0"/>
              </a:rPr>
              <a:t> ve ortalama tabanlı kümeleme yöntemleri ile elde edilen sınıflama sonuçlarının birbirine benzerlik oranı %90 ile %100 arasında bulunmaktadır. </a:t>
            </a:r>
            <a:endParaRPr lang="tr-TR" dirty="0"/>
          </a:p>
        </p:txBody>
      </p:sp>
      <p:pic>
        <p:nvPicPr>
          <p:cNvPr id="6" name="İçerik Yer Tutucusu 5">
            <a:extLst>
              <a:ext uri="{FF2B5EF4-FFF2-40B4-BE49-F238E27FC236}">
                <a16:creationId xmlns:a16="http://schemas.microsoft.com/office/drawing/2014/main" id="{A74CD70D-2C5F-8C9D-4C4C-F1F1C91133AF}"/>
              </a:ext>
            </a:extLst>
          </p:cNvPr>
          <p:cNvPicPr>
            <a:picLocks noGrp="1" noChangeAspect="1"/>
          </p:cNvPicPr>
          <p:nvPr>
            <p:ph sz="half" idx="2"/>
          </p:nvPr>
        </p:nvPicPr>
        <p:blipFill>
          <a:blip r:embed="rId2"/>
          <a:stretch>
            <a:fillRect/>
          </a:stretch>
        </p:blipFill>
        <p:spPr>
          <a:xfrm>
            <a:off x="6296025" y="3425031"/>
            <a:ext cx="5086350" cy="1562100"/>
          </a:xfrm>
        </p:spPr>
      </p:pic>
    </p:spTree>
    <p:extLst>
      <p:ext uri="{BB962C8B-B14F-4D97-AF65-F5344CB8AC3E}">
        <p14:creationId xmlns:p14="http://schemas.microsoft.com/office/powerpoint/2010/main" val="441936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8F5C0B-E7CD-899F-2B14-1FB35DF9FD16}"/>
              </a:ext>
            </a:extLst>
          </p:cNvPr>
          <p:cNvSpPr>
            <a:spLocks noGrp="1"/>
          </p:cNvSpPr>
          <p:nvPr>
            <p:ph type="title"/>
          </p:nvPr>
        </p:nvSpPr>
        <p:spPr/>
        <p:txBody>
          <a:bodyPr/>
          <a:lstStyle/>
          <a:p>
            <a:r>
              <a:rPr lang="tr-TR" sz="4000" b="0" i="0" u="none" strike="noStrike" baseline="0" dirty="0">
                <a:solidFill>
                  <a:srgbClr val="000000"/>
                </a:solidFill>
              </a:rPr>
              <a:t>SONUÇLAR </a:t>
            </a:r>
            <a:endParaRPr lang="tr-TR" dirty="0"/>
          </a:p>
        </p:txBody>
      </p:sp>
      <p:sp>
        <p:nvSpPr>
          <p:cNvPr id="3" name="İçerik Yer Tutucusu 2">
            <a:extLst>
              <a:ext uri="{FF2B5EF4-FFF2-40B4-BE49-F238E27FC236}">
                <a16:creationId xmlns:a16="http://schemas.microsoft.com/office/drawing/2014/main" id="{A1FBD308-8DF1-34FA-E0C4-E8C38C2E3AB6}"/>
              </a:ext>
            </a:extLst>
          </p:cNvPr>
          <p:cNvSpPr>
            <a:spLocks noGrp="1"/>
          </p:cNvSpPr>
          <p:nvPr>
            <p:ph idx="1"/>
          </p:nvPr>
        </p:nvSpPr>
        <p:spPr/>
        <p:txBody>
          <a:bodyPr>
            <a:normAutofit fontScale="92500" lnSpcReduction="20000"/>
          </a:bodyPr>
          <a:lstStyle/>
          <a:p>
            <a:r>
              <a:rPr lang="tr-TR" sz="2400" b="0" i="0" u="none" strike="noStrike" baseline="0" dirty="0">
                <a:solidFill>
                  <a:srgbClr val="000000"/>
                </a:solidFill>
                <a:latin typeface="Times New Roman" panose="02020603050405020304" pitchFamily="18" charset="0"/>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sz="2400" b="0" i="0" u="none" strike="noStrike" baseline="0" dirty="0" err="1">
                <a:solidFill>
                  <a:srgbClr val="000000"/>
                </a:solidFill>
                <a:latin typeface="Times New Roman" panose="02020603050405020304" pitchFamily="18" charset="0"/>
              </a:rPr>
              <a:t>veritabanında</a:t>
            </a:r>
            <a:r>
              <a:rPr lang="tr-TR" sz="2400" b="0" i="0" u="none" strike="noStrike" baseline="0" dirty="0">
                <a:solidFill>
                  <a:srgbClr val="000000"/>
                </a:solidFill>
                <a:latin typeface="Times New Roman" panose="02020603050405020304" pitchFamily="18" charset="0"/>
              </a:rPr>
              <a:t> bulunan veriler, ortalama tabanlı ve K-</a:t>
            </a:r>
            <a:r>
              <a:rPr lang="tr-TR" sz="2400" b="0" i="0" u="none" strike="noStrike" baseline="0" dirty="0" err="1">
                <a:solidFill>
                  <a:srgbClr val="000000"/>
                </a:solidFill>
                <a:latin typeface="Times New Roman" panose="02020603050405020304" pitchFamily="18" charset="0"/>
              </a:rPr>
              <a:t>means</a:t>
            </a:r>
            <a:r>
              <a:rPr lang="tr-TR" sz="2400" b="0" i="0" u="none" strike="noStrike" baseline="0" dirty="0">
                <a:solidFill>
                  <a:srgbClr val="000000"/>
                </a:solidFill>
                <a:latin typeface="Times New Roman" panose="02020603050405020304" pitchFamily="18" charset="0"/>
              </a:rPr>
              <a:t> algoritmaları kullanılarak sınıflandırılmaktadır. </a:t>
            </a:r>
          </a:p>
          <a:p>
            <a:r>
              <a:rPr lang="tr-TR" sz="2400" b="0" i="0" u="none" strike="noStrike" baseline="0" dirty="0">
                <a:solidFill>
                  <a:srgbClr val="000000"/>
                </a:solidFill>
                <a:latin typeface="Times New Roman" panose="02020603050405020304" pitchFamily="18" charset="0"/>
              </a:rPr>
              <a:t>Makalenin, deneysel çalışma bölümünde örnekleme işlemi için fındık meyvesi kullanılmaktadır. Çalışma ortamında bulunan fındık meyveleri gerçek zamanlı olarak %100 başarımla tespit edilmektedir. Ortalama tabanlı ve K-</a:t>
            </a:r>
            <a:r>
              <a:rPr lang="tr-TR" sz="2400" b="0" i="0" u="none" strike="noStrike" baseline="0" dirty="0" err="1">
                <a:solidFill>
                  <a:srgbClr val="000000"/>
                </a:solidFill>
                <a:latin typeface="Times New Roman" panose="02020603050405020304" pitchFamily="18" charset="0"/>
              </a:rPr>
              <a:t>means</a:t>
            </a:r>
            <a:r>
              <a:rPr lang="tr-TR" sz="2400" b="0" i="0" u="none" strike="noStrike" baseline="0" dirty="0">
                <a:solidFill>
                  <a:srgbClr val="000000"/>
                </a:solidFill>
                <a:latin typeface="Times New Roman" panose="02020603050405020304" pitchFamily="18" charset="0"/>
              </a:rPr>
              <a:t> kümeleme yöntemleri kullanılarak fındık meyvelerinin küçük, orta ve büyük olarak sınıflandırılması gerçekleştirilmektedir. </a:t>
            </a:r>
            <a:r>
              <a:rPr lang="tr-TR" sz="2400" b="0" i="0" u="none" strike="noStrike" baseline="0">
                <a:solidFill>
                  <a:srgbClr val="000000"/>
                </a:solidFill>
                <a:latin typeface="Times New Roman" panose="02020603050405020304" pitchFamily="18" charset="0"/>
              </a:rPr>
              <a:t>Yapılan deneysel çalışmalarda, gerçeklenen iki algoritma ile sınıflandırmanın %90 ile %100 oranlarında benzerlik gösterdiği tespit edilmektedir. </a:t>
            </a:r>
            <a:endParaRPr lang="tr-TR"/>
          </a:p>
        </p:txBody>
      </p:sp>
    </p:spTree>
    <p:extLst>
      <p:ext uri="{BB962C8B-B14F-4D97-AF65-F5344CB8AC3E}">
        <p14:creationId xmlns:p14="http://schemas.microsoft.com/office/powerpoint/2010/main" val="113762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8DA67D-F594-8952-E26B-EF250CCC320A}"/>
              </a:ext>
            </a:extLst>
          </p:cNvPr>
          <p:cNvSpPr>
            <a:spLocks noGrp="1"/>
          </p:cNvSpPr>
          <p:nvPr>
            <p:ph type="title"/>
          </p:nvPr>
        </p:nvSpPr>
        <p:spPr>
          <a:xfrm>
            <a:off x="985421" y="764373"/>
            <a:ext cx="10520779" cy="1293028"/>
          </a:xfrm>
        </p:spPr>
        <p:txBody>
          <a:bodyPr/>
          <a:lstStyle/>
          <a:p>
            <a:r>
              <a:rPr lang="tr-TR" dirty="0"/>
              <a:t>GİRİŞ</a:t>
            </a:r>
          </a:p>
        </p:txBody>
      </p:sp>
      <p:sp>
        <p:nvSpPr>
          <p:cNvPr id="3" name="İçerik Yer Tutucusu 2">
            <a:extLst>
              <a:ext uri="{FF2B5EF4-FFF2-40B4-BE49-F238E27FC236}">
                <a16:creationId xmlns:a16="http://schemas.microsoft.com/office/drawing/2014/main" id="{B72F685F-EBCD-7976-F610-2006466D769C}"/>
              </a:ext>
            </a:extLst>
          </p:cNvPr>
          <p:cNvSpPr>
            <a:spLocks noGrp="1"/>
          </p:cNvSpPr>
          <p:nvPr>
            <p:ph idx="1"/>
          </p:nvPr>
        </p:nvSpPr>
        <p:spPr/>
        <p:txBody>
          <a:bodyPr>
            <a:normAutofit fontScale="77500" lnSpcReduction="20000"/>
          </a:bodyPr>
          <a:lstStyle/>
          <a:p>
            <a:r>
              <a:rPr lang="tr-TR" dirty="0"/>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a:t>
            </a:r>
          </a:p>
          <a:p>
            <a:r>
              <a:rPr lang="tr-TR" dirty="0"/>
              <a:t>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 Ancak geleneksel yöntemler olarak adlandırılan denetimli/denetimsiz öğrenme yöntemleri , morfolojik yöntemler , uyum süzgeci gibi yöntemler daha hızlı ve daha anlaşılabilir yöntemlerdir. Bu makalede geleneksel bir yöntem olan morfolojik tabanlı bir yöntem kullanılmış olup literatürde önerilen diğer yöntemler şöyledir:</a:t>
            </a:r>
          </a:p>
          <a:p>
            <a:r>
              <a:rPr lang="tr-TR" dirty="0" err="1"/>
              <a:t>Soares</a:t>
            </a:r>
            <a:r>
              <a:rPr lang="tr-TR" dirty="0"/>
              <a:t> vd. tarafından retina görüntülerinin piksel parlaklık değerleri üzerinde faklı ölçeklerde </a:t>
            </a:r>
            <a:r>
              <a:rPr lang="tr-TR" dirty="0" err="1"/>
              <a:t>Gabor</a:t>
            </a:r>
            <a:r>
              <a:rPr lang="tr-TR" dirty="0"/>
              <a:t>-Dalgacık dönüşümü uygulanmıştır. Elde edilen farklı ölçekteki </a:t>
            </a:r>
            <a:r>
              <a:rPr lang="tr-TR" dirty="0" err="1"/>
              <a:t>Gabor</a:t>
            </a:r>
            <a:r>
              <a:rPr lang="tr-TR" dirty="0"/>
              <a:t>-Dalgacık dönüşüm çıktıları özellik olarak kullanılmıştır. Daha sonra tüm görüntüye </a:t>
            </a:r>
            <a:r>
              <a:rPr lang="tr-TR" dirty="0" err="1"/>
              <a:t>Bayes</a:t>
            </a:r>
            <a:r>
              <a:rPr lang="tr-TR" dirty="0"/>
              <a:t> Sınıflandırıcı uygulanarak </a:t>
            </a:r>
            <a:r>
              <a:rPr lang="tr-TR" dirty="0" err="1"/>
              <a:t>fundus</a:t>
            </a:r>
            <a:r>
              <a:rPr lang="tr-TR" dirty="0"/>
              <a:t> görüntüleri damar ya da damar olmayan bölgelere ayrılmıştır. </a:t>
            </a:r>
            <a:r>
              <a:rPr lang="tr-TR" dirty="0" err="1"/>
              <a:t>Niemeijer</a:t>
            </a:r>
            <a:r>
              <a:rPr lang="tr-TR" dirty="0"/>
              <a:t> vd. , piksel sınıflandırma yöntemini önermişlerdir. Önerdikleri bu sistemde Matematiksel Morfoloji, Bölge Büyütme, Eşleştirilmiş Filtre ve Doğrulama Tabanlı Yerel Eşik yaklaşımı karşılaştırılmıştır.</a:t>
            </a:r>
          </a:p>
        </p:txBody>
      </p:sp>
    </p:spTree>
    <p:extLst>
      <p:ext uri="{BB962C8B-B14F-4D97-AF65-F5344CB8AC3E}">
        <p14:creationId xmlns:p14="http://schemas.microsoft.com/office/powerpoint/2010/main" val="32782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1F9767-EB5A-F220-4615-A8ABEE9BCB93}"/>
              </a:ext>
            </a:extLst>
          </p:cNvPr>
          <p:cNvSpPr>
            <a:spLocks noGrp="1"/>
          </p:cNvSpPr>
          <p:nvPr>
            <p:ph type="title"/>
          </p:nvPr>
        </p:nvSpPr>
        <p:spPr/>
        <p:txBody>
          <a:bodyPr/>
          <a:lstStyle/>
          <a:p>
            <a:r>
              <a:rPr lang="tr-TR" dirty="0"/>
              <a:t>Materyal ve metot</a:t>
            </a:r>
          </a:p>
        </p:txBody>
      </p:sp>
      <p:sp>
        <p:nvSpPr>
          <p:cNvPr id="3" name="İçerik Yer Tutucusu 2">
            <a:extLst>
              <a:ext uri="{FF2B5EF4-FFF2-40B4-BE49-F238E27FC236}">
                <a16:creationId xmlns:a16="http://schemas.microsoft.com/office/drawing/2014/main" id="{7E148F8D-E1F2-B6DF-4FCF-677A3E2B27C5}"/>
              </a:ext>
            </a:extLst>
          </p:cNvPr>
          <p:cNvSpPr>
            <a:spLocks noGrp="1"/>
          </p:cNvSpPr>
          <p:nvPr>
            <p:ph idx="1"/>
          </p:nvPr>
        </p:nvSpPr>
        <p:spPr/>
        <p:txBody>
          <a:bodyPr>
            <a:normAutofit fontScale="77500" lnSpcReduction="20000"/>
          </a:bodyPr>
          <a:lstStyle/>
          <a:p>
            <a:r>
              <a:rPr lang="tr-TR" dirty="0"/>
              <a:t>2.1 Morfolojik işlemler</a:t>
            </a:r>
          </a:p>
          <a:p>
            <a:r>
              <a:rPr lang="tr-TR" dirty="0"/>
              <a:t>Morfolojik işlemlerin temel amacı, görüntünün temel özelliklerini korumak ve görüntüyü basitleştirmektir. Bu çalışmada, üst-şapka ve alt-şapka dönüşümleri kan damarlarına belirginlik kazandırmak için kullanılır. Üst-şapka dönüşümü, bir giriş görüntüsüne morfolojik açma işlemi uygulandıktan sonra uygulama sonucunun orijinal giriş görüntüsünden çıkarılması işlemidir. Bu işlemin matematiksel ifadesi Denklem (1)’de verilmiştir. Alt-şapka dönüşümü, bir giriş görüntüsüne morfolojik bir kapama işlemi uygulandıktan sonra uygulama sonucunun orijinal giriş görüntüsünden çıkarılması işlemidir. Bu işlemin matematiksel ifadesi Denklem (2)’de verilmiştir.</a:t>
            </a:r>
          </a:p>
          <a:p>
            <a:r>
              <a:rPr lang="fr-FR" dirty="0"/>
              <a:t>T (g)</a:t>
            </a:r>
            <a:r>
              <a:rPr lang="tr-TR" dirty="0"/>
              <a:t> =</a:t>
            </a:r>
            <a:r>
              <a:rPr lang="fr-FR" dirty="0"/>
              <a:t> g (g SE)</a:t>
            </a:r>
            <a:endParaRPr lang="tr-TR" dirty="0"/>
          </a:p>
          <a:p>
            <a:r>
              <a:rPr lang="tr-TR" dirty="0"/>
              <a:t>B (g) = (g* SE) - g</a:t>
            </a:r>
          </a:p>
          <a:p>
            <a:r>
              <a:rPr lang="tr-TR" dirty="0"/>
              <a:t>Burada,  operatörü morfolojik açma işlemini,  operatörü ise morfolojik kapama işlemini temsil etmektedir. SE parametresi ise, bir yapı elemanıdır. Bu çalışmada, açılma operatörü için 21x21’lik bir disk yapı elemanı, alt ve üst-şapka dönüşümleri için ise uzunluğu 21 olan bir çizgi yapı elemanı kullanılmıştır. 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a:t>
            </a:r>
          </a:p>
        </p:txBody>
      </p:sp>
    </p:spTree>
    <p:extLst>
      <p:ext uri="{BB962C8B-B14F-4D97-AF65-F5344CB8AC3E}">
        <p14:creationId xmlns:p14="http://schemas.microsoft.com/office/powerpoint/2010/main" val="133964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829A8D-7CCF-84D9-129B-7E00C69ADD4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C6AE701-DF46-5D72-F832-E7453CD247E7}"/>
              </a:ext>
            </a:extLst>
          </p:cNvPr>
          <p:cNvSpPr>
            <a:spLocks noGrp="1"/>
          </p:cNvSpPr>
          <p:nvPr>
            <p:ph idx="1"/>
          </p:nvPr>
        </p:nvSpPr>
        <p:spPr/>
        <p:txBody>
          <a:bodyPr>
            <a:normAutofit fontScale="92500" lnSpcReduction="10000"/>
          </a:bodyPr>
          <a:lstStyle/>
          <a:p>
            <a:r>
              <a:rPr lang="tr-TR" dirty="0"/>
              <a:t>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p>
          <a:p>
            <a:r>
              <a:rPr lang="tr-TR" dirty="0"/>
              <a:t>Denklem (1) 'e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 Denklem (2) ‘ye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p>
        </p:txBody>
      </p:sp>
    </p:spTree>
    <p:extLst>
      <p:ext uri="{BB962C8B-B14F-4D97-AF65-F5344CB8AC3E}">
        <p14:creationId xmlns:p14="http://schemas.microsoft.com/office/powerpoint/2010/main" val="119315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34AB757-C262-9512-495C-D48132416DF8}"/>
              </a:ext>
            </a:extLst>
          </p:cNvPr>
          <p:cNvSpPr>
            <a:spLocks noGrp="1"/>
          </p:cNvSpPr>
          <p:nvPr>
            <p:ph sz="half" idx="1"/>
          </p:nvPr>
        </p:nvSpPr>
        <p:spPr>
          <a:xfrm>
            <a:off x="685800" y="1269507"/>
            <a:ext cx="5334000" cy="4949178"/>
          </a:xfrm>
        </p:spPr>
        <p:txBody>
          <a:bodyPr>
            <a:normAutofit fontScale="85000" lnSpcReduction="20000"/>
          </a:bodyPr>
          <a:lstStyle/>
          <a:p>
            <a:r>
              <a:rPr lang="tr-TR" dirty="0"/>
              <a:t>Eşikleme yöntemleri</a:t>
            </a:r>
          </a:p>
          <a:p>
            <a:r>
              <a:rPr lang="tr-TR" dirty="0"/>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a:t>
            </a:r>
          </a:p>
          <a:p>
            <a:r>
              <a:rPr lang="tr-TR" dirty="0"/>
              <a:t>2.2.1 Çok seviyeli eşikleme</a:t>
            </a:r>
          </a:p>
          <a:p>
            <a:r>
              <a:rPr lang="tr-TR" dirty="0"/>
              <a:t>Gri ölçekli görüntüyü birkaç farklı bölgeye ayırabilen bir işlemdir . Bu işleme ait uyulması gereken kural Denklem (3)’de matematiksel olarak ifade edilmiştir. Burada, p parametresi L gri tonlama seviyeleri L = {0, 1, 2,…, L - 1} ile temsil edilebilen gri tonlama görüntüsünün piksellerinden biridir. C1 ve C2 parametreleri, p pikselinin atanacağı sınıflardır, </a:t>
            </a:r>
            <a:r>
              <a:rPr lang="tr-TR" dirty="0" err="1"/>
              <a:t>th</a:t>
            </a:r>
            <a:r>
              <a:rPr lang="tr-TR" dirty="0"/>
              <a:t> parametresi ise eşik değeridir.</a:t>
            </a:r>
          </a:p>
        </p:txBody>
      </p:sp>
      <p:pic>
        <p:nvPicPr>
          <p:cNvPr id="6" name="İçerik Yer Tutucusu 5">
            <a:extLst>
              <a:ext uri="{FF2B5EF4-FFF2-40B4-BE49-F238E27FC236}">
                <a16:creationId xmlns:a16="http://schemas.microsoft.com/office/drawing/2014/main" id="{8C4FDDEC-3436-E6A7-9789-3FE337912091}"/>
              </a:ext>
            </a:extLst>
          </p:cNvPr>
          <p:cNvPicPr>
            <a:picLocks noGrp="1" noChangeAspect="1"/>
          </p:cNvPicPr>
          <p:nvPr>
            <p:ph sz="half" idx="2"/>
          </p:nvPr>
        </p:nvPicPr>
        <p:blipFill>
          <a:blip r:embed="rId2"/>
          <a:stretch>
            <a:fillRect/>
          </a:stretch>
        </p:blipFill>
        <p:spPr>
          <a:xfrm>
            <a:off x="7155403" y="1722268"/>
            <a:ext cx="3817398" cy="2173457"/>
          </a:xfrm>
        </p:spPr>
      </p:pic>
    </p:spTree>
    <p:extLst>
      <p:ext uri="{BB962C8B-B14F-4D97-AF65-F5344CB8AC3E}">
        <p14:creationId xmlns:p14="http://schemas.microsoft.com/office/powerpoint/2010/main" val="88389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813997-7B62-EF0A-BBC0-AAF24FEB65B0}"/>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21F3DA6-0B7B-1AD9-D7B4-0D246A81042F}"/>
              </a:ext>
            </a:extLst>
          </p:cNvPr>
          <p:cNvSpPr>
            <a:spLocks noGrp="1"/>
          </p:cNvSpPr>
          <p:nvPr>
            <p:ph sz="half" idx="1"/>
          </p:nvPr>
        </p:nvSpPr>
        <p:spPr/>
        <p:txBody>
          <a:bodyPr>
            <a:normAutofit fontScale="77500" lnSpcReduction="20000"/>
          </a:bodyPr>
          <a:lstStyle/>
          <a:p>
            <a:r>
              <a:rPr lang="tr-TR" dirty="0"/>
              <a:t>Maksimum entropi tabanlı eşikleme</a:t>
            </a:r>
          </a:p>
          <a:p>
            <a:r>
              <a:rPr lang="tr-TR" dirty="0" err="1"/>
              <a:t>Entopi</a:t>
            </a:r>
            <a:r>
              <a:rPr lang="tr-TR" dirty="0"/>
              <a:t> yöntemlerine bağlı eşikleme işlemi araştırmacılar tarafından tercih edilen bir yöntemdir . </a:t>
            </a:r>
            <a:r>
              <a:rPr lang="tr-TR" dirty="0" err="1"/>
              <a:t>Otsu’nun</a:t>
            </a:r>
            <a:r>
              <a:rPr lang="tr-TR" dirty="0"/>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[20]. Arka ve ön plan görüntüsüne ait entropi değeri Denklem (4) ve Denklem (5)’de verilmiştir. Denklem (6) arka ve ön plan görüntüsüne ait entropi değerlerinin maksimize edilmiş halidir.</a:t>
            </a:r>
          </a:p>
        </p:txBody>
      </p:sp>
      <p:pic>
        <p:nvPicPr>
          <p:cNvPr id="6" name="İçerik Yer Tutucusu 5">
            <a:extLst>
              <a:ext uri="{FF2B5EF4-FFF2-40B4-BE49-F238E27FC236}">
                <a16:creationId xmlns:a16="http://schemas.microsoft.com/office/drawing/2014/main" id="{309376DD-4A92-0BFD-A233-F38F0E9A5370}"/>
              </a:ext>
            </a:extLst>
          </p:cNvPr>
          <p:cNvPicPr>
            <a:picLocks noGrp="1" noChangeAspect="1"/>
          </p:cNvPicPr>
          <p:nvPr>
            <p:ph sz="half" idx="2"/>
          </p:nvPr>
        </p:nvPicPr>
        <p:blipFill>
          <a:blip r:embed="rId2"/>
          <a:stretch>
            <a:fillRect/>
          </a:stretch>
        </p:blipFill>
        <p:spPr>
          <a:xfrm>
            <a:off x="7010400" y="3329781"/>
            <a:ext cx="3657600" cy="1752600"/>
          </a:xfrm>
        </p:spPr>
      </p:pic>
    </p:spTree>
    <p:extLst>
      <p:ext uri="{BB962C8B-B14F-4D97-AF65-F5344CB8AC3E}">
        <p14:creationId xmlns:p14="http://schemas.microsoft.com/office/powerpoint/2010/main" val="287601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13A64C-4012-5804-31C5-685D37E0C83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21A650E-45A4-D602-BF07-83BC2AF9598B}"/>
              </a:ext>
            </a:extLst>
          </p:cNvPr>
          <p:cNvSpPr>
            <a:spLocks noGrp="1"/>
          </p:cNvSpPr>
          <p:nvPr>
            <p:ph sz="half" idx="1"/>
          </p:nvPr>
        </p:nvSpPr>
        <p:spPr/>
        <p:txBody>
          <a:bodyPr>
            <a:normAutofit fontScale="85000" lnSpcReduction="20000"/>
          </a:bodyPr>
          <a:lstStyle/>
          <a:p>
            <a:r>
              <a:rPr lang="tr-TR" dirty="0"/>
              <a:t>Bulanık mantık tabanlı eşikleme</a:t>
            </a:r>
          </a:p>
          <a:p>
            <a:r>
              <a:rPr lang="tr-TR" dirty="0"/>
              <a:t>Bulanık kümeleme bir yumuşak kümeleme tekniğidir. Bu kümeleme yöntemi, nesnelerin kümelere olan aitliğini ifade etmek için bir derece kavramı kullanır . Her nesne için, toplam derece 1’dir. Denklem (7) her pikselin üyelik değerini hesaplamak için kullanılır.</a:t>
            </a:r>
          </a:p>
          <a:p>
            <a:r>
              <a:rPr lang="tr-TR" dirty="0"/>
              <a:t>Burada, </a:t>
            </a:r>
            <a:r>
              <a:rPr lang="tr-TR" dirty="0" err="1"/>
              <a:t>uij</a:t>
            </a:r>
            <a:r>
              <a:rPr lang="tr-TR" dirty="0"/>
              <a:t> parametresi üyelik fonksiyonunu, xi parametresi bireysel piksel değerini, </a:t>
            </a:r>
            <a:r>
              <a:rPr lang="tr-TR" dirty="0" err="1"/>
              <a:t>cj</a:t>
            </a:r>
            <a:r>
              <a:rPr lang="tr-TR" dirty="0"/>
              <a:t> ve </a:t>
            </a:r>
            <a:r>
              <a:rPr lang="tr-TR" dirty="0" err="1"/>
              <a:t>ck</a:t>
            </a:r>
            <a:r>
              <a:rPr lang="tr-TR" dirty="0"/>
              <a:t> parametreleri küme merkezini ve m parametresi 1'den fazla gerçek değeri temsil etmektedir. Bölütleme görüntülerini ikili görüntülere dönüştürmek için kullanılacak eşik hesaplaması Denklem (8) ve Denklem (9) da verildiği gibidir.</a:t>
            </a:r>
          </a:p>
        </p:txBody>
      </p:sp>
      <p:pic>
        <p:nvPicPr>
          <p:cNvPr id="6" name="İçerik Yer Tutucusu 5">
            <a:extLst>
              <a:ext uri="{FF2B5EF4-FFF2-40B4-BE49-F238E27FC236}">
                <a16:creationId xmlns:a16="http://schemas.microsoft.com/office/drawing/2014/main" id="{8AB0E38C-2AFD-B958-6499-2A32AA5A512B}"/>
              </a:ext>
            </a:extLst>
          </p:cNvPr>
          <p:cNvPicPr>
            <a:picLocks noGrp="1" noChangeAspect="1"/>
          </p:cNvPicPr>
          <p:nvPr>
            <p:ph sz="half" idx="2"/>
          </p:nvPr>
        </p:nvPicPr>
        <p:blipFill>
          <a:blip r:embed="rId2"/>
          <a:stretch>
            <a:fillRect/>
          </a:stretch>
        </p:blipFill>
        <p:spPr>
          <a:xfrm>
            <a:off x="7434909" y="2767806"/>
            <a:ext cx="2790825" cy="1047750"/>
          </a:xfrm>
        </p:spPr>
      </p:pic>
      <p:pic>
        <p:nvPicPr>
          <p:cNvPr id="8" name="Resim 7">
            <a:extLst>
              <a:ext uri="{FF2B5EF4-FFF2-40B4-BE49-F238E27FC236}">
                <a16:creationId xmlns:a16="http://schemas.microsoft.com/office/drawing/2014/main" id="{C0C78D53-5025-B90E-A3CC-623C3F659D0E}"/>
              </a:ext>
            </a:extLst>
          </p:cNvPr>
          <p:cNvPicPr>
            <a:picLocks noChangeAspect="1"/>
          </p:cNvPicPr>
          <p:nvPr/>
        </p:nvPicPr>
        <p:blipFill>
          <a:blip r:embed="rId3"/>
          <a:stretch>
            <a:fillRect/>
          </a:stretch>
        </p:blipFill>
        <p:spPr>
          <a:xfrm>
            <a:off x="7714649" y="4659513"/>
            <a:ext cx="2657475" cy="723900"/>
          </a:xfrm>
          <a:prstGeom prst="rect">
            <a:avLst/>
          </a:prstGeom>
        </p:spPr>
      </p:pic>
    </p:spTree>
    <p:extLst>
      <p:ext uri="{BB962C8B-B14F-4D97-AF65-F5344CB8AC3E}">
        <p14:creationId xmlns:p14="http://schemas.microsoft.com/office/powerpoint/2010/main" val="1218906669"/>
      </p:ext>
    </p:extLst>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Uçak İzi">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TM04033937[[fn=Uçak İzi]]</Template>
  <TotalTime>127</TotalTime>
  <Words>4639</Words>
  <Application>Microsoft Office PowerPoint</Application>
  <PresentationFormat>Geniş ekran</PresentationFormat>
  <Paragraphs>98</Paragraphs>
  <Slides>36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36</vt:i4>
      </vt:variant>
    </vt:vector>
  </HeadingPairs>
  <TitlesOfParts>
    <vt:vector size="41" baseType="lpstr">
      <vt:lpstr>Arial</vt:lpstr>
      <vt:lpstr>Century Gothic</vt:lpstr>
      <vt:lpstr>Times New Roman</vt:lpstr>
      <vt:lpstr>TimesNewRomanPSMT</vt:lpstr>
      <vt:lpstr>Uçak İzi</vt:lpstr>
      <vt:lpstr>Retina kan damarlarını çıkarmak için eşikleme temelli morfolojik bir yöntem  &amp;  Görüntü işleme teknikleri ve kümeleme yöntemleri kullanılarak fındık meyvesinin tespit ve sınıflandırılması</vt:lpstr>
      <vt:lpstr>PowerPoint Sunusu</vt:lpstr>
      <vt:lpstr>Özet</vt:lpstr>
      <vt:lpstr>GİRİŞ</vt:lpstr>
      <vt:lpstr>Materyal ve metot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SONUÇLAR</vt:lpstr>
      <vt:lpstr>Görüntü işleme teknikleri ve kümeleme yöntemleri kullanılarak fındık meyvesinin tespit ve sınıflandırılması</vt:lpstr>
      <vt:lpstr>ÖZET</vt:lpstr>
      <vt:lpstr>ÖNERİLEN YÖNTEM</vt:lpstr>
      <vt:lpstr>Görüntü ön işleme aşaması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DENEYSEL ÇALIŞMA  </vt:lpstr>
      <vt:lpstr>PowerPoint Sunusu</vt:lpstr>
      <vt:lpstr>PowerPoint Sunusu</vt:lpstr>
      <vt:lpstr>SONUÇLAR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  &amp;  Görüntü işleme teknikleri ve kümeleme yöntemleri kullanılarak fındık meyvesinin tespit ve sınıflandırılması</dc:title>
  <dc:creator>Yıldıray Öcal</dc:creator>
  <cp:lastModifiedBy>Yıldıray Öcal</cp:lastModifiedBy>
  <cp:revision>3</cp:revision>
  <dcterms:created xsi:type="dcterms:W3CDTF">2022-12-10T11:09:02Z</dcterms:created>
  <dcterms:modified xsi:type="dcterms:W3CDTF">2022-12-10T14:27:23Z</dcterms:modified>
</cp:coreProperties>
</file>