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ıldıray Öcal" userId="bfbc63d5f53b7d12" providerId="LiveId" clId="{B5576FF1-AA5C-4DEA-BF3B-01CC385A8F1E}"/>
    <pc:docChg chg="modSld">
      <pc:chgData name="Yıldıray Öcal" userId="bfbc63d5f53b7d12" providerId="LiveId" clId="{B5576FF1-AA5C-4DEA-BF3B-01CC385A8F1E}" dt="2021-12-15T06:37:15.129" v="46"/>
      <pc:docMkLst>
        <pc:docMk/>
      </pc:docMkLst>
      <pc:sldChg chg="modTransition">
        <pc:chgData name="Yıldıray Öcal" userId="bfbc63d5f53b7d12" providerId="LiveId" clId="{B5576FF1-AA5C-4DEA-BF3B-01CC385A8F1E}" dt="2021-12-15T06:31:19.792" v="0"/>
        <pc:sldMkLst>
          <pc:docMk/>
          <pc:sldMk cId="2397316386" sldId="256"/>
        </pc:sldMkLst>
      </pc:sldChg>
      <pc:sldChg chg="modTransition">
        <pc:chgData name="Yıldıray Öcal" userId="bfbc63d5f53b7d12" providerId="LiveId" clId="{B5576FF1-AA5C-4DEA-BF3B-01CC385A8F1E}" dt="2021-12-15T06:32:02.630" v="5"/>
        <pc:sldMkLst>
          <pc:docMk/>
          <pc:sldMk cId="827774709" sldId="257"/>
        </pc:sldMkLst>
      </pc:sldChg>
      <pc:sldChg chg="modTransition">
        <pc:chgData name="Yıldıray Öcal" userId="bfbc63d5f53b7d12" providerId="LiveId" clId="{B5576FF1-AA5C-4DEA-BF3B-01CC385A8F1E}" dt="2021-12-15T06:32:10.690" v="6"/>
        <pc:sldMkLst>
          <pc:docMk/>
          <pc:sldMk cId="1436020139" sldId="258"/>
        </pc:sldMkLst>
      </pc:sldChg>
      <pc:sldChg chg="modTransition">
        <pc:chgData name="Yıldıray Öcal" userId="bfbc63d5f53b7d12" providerId="LiveId" clId="{B5576FF1-AA5C-4DEA-BF3B-01CC385A8F1E}" dt="2021-12-15T06:32:17.114" v="7"/>
        <pc:sldMkLst>
          <pc:docMk/>
          <pc:sldMk cId="1199159619" sldId="259"/>
        </pc:sldMkLst>
      </pc:sldChg>
      <pc:sldChg chg="modTransition">
        <pc:chgData name="Yıldıray Öcal" userId="bfbc63d5f53b7d12" providerId="LiveId" clId="{B5576FF1-AA5C-4DEA-BF3B-01CC385A8F1E}" dt="2021-12-15T06:32:24.490" v="8"/>
        <pc:sldMkLst>
          <pc:docMk/>
          <pc:sldMk cId="546048758" sldId="260"/>
        </pc:sldMkLst>
      </pc:sldChg>
      <pc:sldChg chg="modTransition">
        <pc:chgData name="Yıldıray Öcal" userId="bfbc63d5f53b7d12" providerId="LiveId" clId="{B5576FF1-AA5C-4DEA-BF3B-01CC385A8F1E}" dt="2021-12-15T06:33:05.345" v="12"/>
        <pc:sldMkLst>
          <pc:docMk/>
          <pc:sldMk cId="3714082321" sldId="261"/>
        </pc:sldMkLst>
      </pc:sldChg>
      <pc:sldChg chg="modTransition">
        <pc:chgData name="Yıldıray Öcal" userId="bfbc63d5f53b7d12" providerId="LiveId" clId="{B5576FF1-AA5C-4DEA-BF3B-01CC385A8F1E}" dt="2021-12-15T06:33:15.688" v="13"/>
        <pc:sldMkLst>
          <pc:docMk/>
          <pc:sldMk cId="2950838459" sldId="262"/>
        </pc:sldMkLst>
      </pc:sldChg>
      <pc:sldChg chg="modTransition">
        <pc:chgData name="Yıldıray Öcal" userId="bfbc63d5f53b7d12" providerId="LiveId" clId="{B5576FF1-AA5C-4DEA-BF3B-01CC385A8F1E}" dt="2021-12-15T06:33:20.065" v="14"/>
        <pc:sldMkLst>
          <pc:docMk/>
          <pc:sldMk cId="107001693" sldId="263"/>
        </pc:sldMkLst>
      </pc:sldChg>
      <pc:sldChg chg="modTransition">
        <pc:chgData name="Yıldıray Öcal" userId="bfbc63d5f53b7d12" providerId="LiveId" clId="{B5576FF1-AA5C-4DEA-BF3B-01CC385A8F1E}" dt="2021-12-15T06:33:33.010" v="15"/>
        <pc:sldMkLst>
          <pc:docMk/>
          <pc:sldMk cId="3361348503" sldId="264"/>
        </pc:sldMkLst>
      </pc:sldChg>
      <pc:sldChg chg="modTransition">
        <pc:chgData name="Yıldıray Öcal" userId="bfbc63d5f53b7d12" providerId="LiveId" clId="{B5576FF1-AA5C-4DEA-BF3B-01CC385A8F1E}" dt="2021-12-15T06:33:44.104" v="16"/>
        <pc:sldMkLst>
          <pc:docMk/>
          <pc:sldMk cId="1470124105" sldId="265"/>
        </pc:sldMkLst>
      </pc:sldChg>
      <pc:sldChg chg="modTransition">
        <pc:chgData name="Yıldıray Öcal" userId="bfbc63d5f53b7d12" providerId="LiveId" clId="{B5576FF1-AA5C-4DEA-BF3B-01CC385A8F1E}" dt="2021-12-15T06:33:57.854" v="17"/>
        <pc:sldMkLst>
          <pc:docMk/>
          <pc:sldMk cId="4293005248" sldId="266"/>
        </pc:sldMkLst>
      </pc:sldChg>
      <pc:sldChg chg="modTransition">
        <pc:chgData name="Yıldıray Öcal" userId="bfbc63d5f53b7d12" providerId="LiveId" clId="{B5576FF1-AA5C-4DEA-BF3B-01CC385A8F1E}" dt="2021-12-15T06:34:07.005" v="19"/>
        <pc:sldMkLst>
          <pc:docMk/>
          <pc:sldMk cId="3379334486" sldId="267"/>
        </pc:sldMkLst>
      </pc:sldChg>
      <pc:sldChg chg="modTransition">
        <pc:chgData name="Yıldıray Öcal" userId="bfbc63d5f53b7d12" providerId="LiveId" clId="{B5576FF1-AA5C-4DEA-BF3B-01CC385A8F1E}" dt="2021-12-15T06:34:12.485" v="20"/>
        <pc:sldMkLst>
          <pc:docMk/>
          <pc:sldMk cId="4143356143" sldId="268"/>
        </pc:sldMkLst>
      </pc:sldChg>
      <pc:sldChg chg="modTransition">
        <pc:chgData name="Yıldıray Öcal" userId="bfbc63d5f53b7d12" providerId="LiveId" clId="{B5576FF1-AA5C-4DEA-BF3B-01CC385A8F1E}" dt="2021-12-15T06:34:18.541" v="21"/>
        <pc:sldMkLst>
          <pc:docMk/>
          <pc:sldMk cId="1914561396" sldId="269"/>
        </pc:sldMkLst>
      </pc:sldChg>
      <pc:sldChg chg="modTransition">
        <pc:chgData name="Yıldıray Öcal" userId="bfbc63d5f53b7d12" providerId="LiveId" clId="{B5576FF1-AA5C-4DEA-BF3B-01CC385A8F1E}" dt="2021-12-15T06:34:23.741" v="22"/>
        <pc:sldMkLst>
          <pc:docMk/>
          <pc:sldMk cId="2998699158" sldId="270"/>
        </pc:sldMkLst>
      </pc:sldChg>
      <pc:sldChg chg="modTransition">
        <pc:chgData name="Yıldıray Öcal" userId="bfbc63d5f53b7d12" providerId="LiveId" clId="{B5576FF1-AA5C-4DEA-BF3B-01CC385A8F1E}" dt="2021-12-15T06:34:32.718" v="23"/>
        <pc:sldMkLst>
          <pc:docMk/>
          <pc:sldMk cId="3551966457" sldId="272"/>
        </pc:sldMkLst>
      </pc:sldChg>
      <pc:sldChg chg="modTransition">
        <pc:chgData name="Yıldıray Öcal" userId="bfbc63d5f53b7d12" providerId="LiveId" clId="{B5576FF1-AA5C-4DEA-BF3B-01CC385A8F1E}" dt="2021-12-15T06:34:42.840" v="24"/>
        <pc:sldMkLst>
          <pc:docMk/>
          <pc:sldMk cId="1449744707" sldId="274"/>
        </pc:sldMkLst>
      </pc:sldChg>
      <pc:sldChg chg="modTransition">
        <pc:chgData name="Yıldıray Öcal" userId="bfbc63d5f53b7d12" providerId="LiveId" clId="{B5576FF1-AA5C-4DEA-BF3B-01CC385A8F1E}" dt="2021-12-15T06:34:50.505" v="25"/>
        <pc:sldMkLst>
          <pc:docMk/>
          <pc:sldMk cId="1528656905" sldId="275"/>
        </pc:sldMkLst>
      </pc:sldChg>
      <pc:sldChg chg="modTransition">
        <pc:chgData name="Yıldıray Öcal" userId="bfbc63d5f53b7d12" providerId="LiveId" clId="{B5576FF1-AA5C-4DEA-BF3B-01CC385A8F1E}" dt="2021-12-15T06:34:59.414" v="26"/>
        <pc:sldMkLst>
          <pc:docMk/>
          <pc:sldMk cId="2966476541" sldId="276"/>
        </pc:sldMkLst>
      </pc:sldChg>
      <pc:sldChg chg="modTransition">
        <pc:chgData name="Yıldıray Öcal" userId="bfbc63d5f53b7d12" providerId="LiveId" clId="{B5576FF1-AA5C-4DEA-BF3B-01CC385A8F1E}" dt="2021-12-15T06:35:15.749" v="28"/>
        <pc:sldMkLst>
          <pc:docMk/>
          <pc:sldMk cId="376806758" sldId="277"/>
        </pc:sldMkLst>
      </pc:sldChg>
      <pc:sldChg chg="modTransition">
        <pc:chgData name="Yıldıray Öcal" userId="bfbc63d5f53b7d12" providerId="LiveId" clId="{B5576FF1-AA5C-4DEA-BF3B-01CC385A8F1E}" dt="2021-12-15T06:35:23.893" v="29"/>
        <pc:sldMkLst>
          <pc:docMk/>
          <pc:sldMk cId="3227583488" sldId="278"/>
        </pc:sldMkLst>
      </pc:sldChg>
      <pc:sldChg chg="modTransition">
        <pc:chgData name="Yıldıray Öcal" userId="bfbc63d5f53b7d12" providerId="LiveId" clId="{B5576FF1-AA5C-4DEA-BF3B-01CC385A8F1E}" dt="2021-12-15T06:35:30.950" v="30"/>
        <pc:sldMkLst>
          <pc:docMk/>
          <pc:sldMk cId="1591468496" sldId="279"/>
        </pc:sldMkLst>
      </pc:sldChg>
      <pc:sldChg chg="modTransition">
        <pc:chgData name="Yıldıray Öcal" userId="bfbc63d5f53b7d12" providerId="LiveId" clId="{B5576FF1-AA5C-4DEA-BF3B-01CC385A8F1E}" dt="2021-12-15T06:35:37.728" v="31"/>
        <pc:sldMkLst>
          <pc:docMk/>
          <pc:sldMk cId="3698658059" sldId="280"/>
        </pc:sldMkLst>
      </pc:sldChg>
      <pc:sldChg chg="modTransition">
        <pc:chgData name="Yıldıray Öcal" userId="bfbc63d5f53b7d12" providerId="LiveId" clId="{B5576FF1-AA5C-4DEA-BF3B-01CC385A8F1E}" dt="2021-12-15T06:35:42.608" v="32"/>
        <pc:sldMkLst>
          <pc:docMk/>
          <pc:sldMk cId="325979423" sldId="281"/>
        </pc:sldMkLst>
      </pc:sldChg>
      <pc:sldChg chg="modTransition">
        <pc:chgData name="Yıldıray Öcal" userId="bfbc63d5f53b7d12" providerId="LiveId" clId="{B5576FF1-AA5C-4DEA-BF3B-01CC385A8F1E}" dt="2021-12-15T06:35:50.259" v="33"/>
        <pc:sldMkLst>
          <pc:docMk/>
          <pc:sldMk cId="577149674" sldId="282"/>
        </pc:sldMkLst>
      </pc:sldChg>
      <pc:sldChg chg="modTransition">
        <pc:chgData name="Yıldıray Öcal" userId="bfbc63d5f53b7d12" providerId="LiveId" clId="{B5576FF1-AA5C-4DEA-BF3B-01CC385A8F1E}" dt="2021-12-15T06:35:56.285" v="34"/>
        <pc:sldMkLst>
          <pc:docMk/>
          <pc:sldMk cId="1382132692" sldId="283"/>
        </pc:sldMkLst>
      </pc:sldChg>
      <pc:sldChg chg="modTransition">
        <pc:chgData name="Yıldıray Öcal" userId="bfbc63d5f53b7d12" providerId="LiveId" clId="{B5576FF1-AA5C-4DEA-BF3B-01CC385A8F1E}" dt="2021-12-15T06:35:58.957" v="35"/>
        <pc:sldMkLst>
          <pc:docMk/>
          <pc:sldMk cId="590620678" sldId="284"/>
        </pc:sldMkLst>
      </pc:sldChg>
      <pc:sldChg chg="modTransition">
        <pc:chgData name="Yıldıray Öcal" userId="bfbc63d5f53b7d12" providerId="LiveId" clId="{B5576FF1-AA5C-4DEA-BF3B-01CC385A8F1E}" dt="2021-12-15T06:36:14.402" v="37"/>
        <pc:sldMkLst>
          <pc:docMk/>
          <pc:sldMk cId="883401393" sldId="285"/>
        </pc:sldMkLst>
      </pc:sldChg>
      <pc:sldChg chg="modTransition">
        <pc:chgData name="Yıldıray Öcal" userId="bfbc63d5f53b7d12" providerId="LiveId" clId="{B5576FF1-AA5C-4DEA-BF3B-01CC385A8F1E}" dt="2021-12-15T06:36:08.477" v="36"/>
        <pc:sldMkLst>
          <pc:docMk/>
          <pc:sldMk cId="4104538109" sldId="286"/>
        </pc:sldMkLst>
      </pc:sldChg>
      <pc:sldChg chg="modTransition">
        <pc:chgData name="Yıldıray Öcal" userId="bfbc63d5f53b7d12" providerId="LiveId" clId="{B5576FF1-AA5C-4DEA-BF3B-01CC385A8F1E}" dt="2021-12-15T06:36:18.373" v="38"/>
        <pc:sldMkLst>
          <pc:docMk/>
          <pc:sldMk cId="47542266" sldId="287"/>
        </pc:sldMkLst>
      </pc:sldChg>
      <pc:sldChg chg="modTransition">
        <pc:chgData name="Yıldıray Öcal" userId="bfbc63d5f53b7d12" providerId="LiveId" clId="{B5576FF1-AA5C-4DEA-BF3B-01CC385A8F1E}" dt="2021-12-15T06:36:28.872" v="39"/>
        <pc:sldMkLst>
          <pc:docMk/>
          <pc:sldMk cId="3476358835" sldId="288"/>
        </pc:sldMkLst>
      </pc:sldChg>
      <pc:sldChg chg="modTransition">
        <pc:chgData name="Yıldıray Öcal" userId="bfbc63d5f53b7d12" providerId="LiveId" clId="{B5576FF1-AA5C-4DEA-BF3B-01CC385A8F1E}" dt="2021-12-15T06:36:35.814" v="40"/>
        <pc:sldMkLst>
          <pc:docMk/>
          <pc:sldMk cId="1264892032" sldId="289"/>
        </pc:sldMkLst>
      </pc:sldChg>
      <pc:sldChg chg="modTransition">
        <pc:chgData name="Yıldıray Öcal" userId="bfbc63d5f53b7d12" providerId="LiveId" clId="{B5576FF1-AA5C-4DEA-BF3B-01CC385A8F1E}" dt="2021-12-15T06:36:41.957" v="41"/>
        <pc:sldMkLst>
          <pc:docMk/>
          <pc:sldMk cId="2861405493" sldId="290"/>
        </pc:sldMkLst>
      </pc:sldChg>
      <pc:sldChg chg="modTransition">
        <pc:chgData name="Yıldıray Öcal" userId="bfbc63d5f53b7d12" providerId="LiveId" clId="{B5576FF1-AA5C-4DEA-BF3B-01CC385A8F1E}" dt="2021-12-15T06:36:45.957" v="42"/>
        <pc:sldMkLst>
          <pc:docMk/>
          <pc:sldMk cId="925226014" sldId="291"/>
        </pc:sldMkLst>
      </pc:sldChg>
      <pc:sldChg chg="modTransition">
        <pc:chgData name="Yıldıray Öcal" userId="bfbc63d5f53b7d12" providerId="LiveId" clId="{B5576FF1-AA5C-4DEA-BF3B-01CC385A8F1E}" dt="2021-12-15T06:36:52.667" v="43"/>
        <pc:sldMkLst>
          <pc:docMk/>
          <pc:sldMk cId="512608750" sldId="292"/>
        </pc:sldMkLst>
      </pc:sldChg>
      <pc:sldChg chg="modTransition">
        <pc:chgData name="Yıldıray Öcal" userId="bfbc63d5f53b7d12" providerId="LiveId" clId="{B5576FF1-AA5C-4DEA-BF3B-01CC385A8F1E}" dt="2021-12-15T06:36:58.166" v="44"/>
        <pc:sldMkLst>
          <pc:docMk/>
          <pc:sldMk cId="1418532354" sldId="293"/>
        </pc:sldMkLst>
      </pc:sldChg>
      <pc:sldChg chg="modTransition">
        <pc:chgData name="Yıldıray Öcal" userId="bfbc63d5f53b7d12" providerId="LiveId" clId="{B5576FF1-AA5C-4DEA-BF3B-01CC385A8F1E}" dt="2021-12-15T06:37:06.657" v="45"/>
        <pc:sldMkLst>
          <pc:docMk/>
          <pc:sldMk cId="292372690" sldId="294"/>
        </pc:sldMkLst>
      </pc:sldChg>
      <pc:sldChg chg="modTransition">
        <pc:chgData name="Yıldıray Öcal" userId="bfbc63d5f53b7d12" providerId="LiveId" clId="{B5576FF1-AA5C-4DEA-BF3B-01CC385A8F1E}" dt="2021-12-15T06:37:15.129" v="46"/>
        <pc:sldMkLst>
          <pc:docMk/>
          <pc:sldMk cId="3297219056" sldId="29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12/15/2021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12/15/2021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E30887-C230-428F-9C54-3B2498765778}"/>
              </a:ext>
            </a:extLst>
          </p:cNvPr>
          <p:cNvSpPr>
            <a:spLocks noGrp="1"/>
          </p:cNvSpPr>
          <p:nvPr>
            <p:ph type="ctrTitle"/>
          </p:nvPr>
        </p:nvSpPr>
        <p:spPr/>
        <p:txBody>
          <a:bodyPr/>
          <a:lstStyle/>
          <a:p>
            <a:r>
              <a:rPr lang="tr-TR" dirty="0"/>
              <a:t>GÖRÜNTÜ İŞLEME</a:t>
            </a:r>
          </a:p>
        </p:txBody>
      </p:sp>
      <p:sp>
        <p:nvSpPr>
          <p:cNvPr id="3" name="Alt Başlık 2">
            <a:extLst>
              <a:ext uri="{FF2B5EF4-FFF2-40B4-BE49-F238E27FC236}">
                <a16:creationId xmlns:a16="http://schemas.microsoft.com/office/drawing/2014/main" id="{DFEA1451-84A9-49D6-B3CC-75193EDF453D}"/>
              </a:ext>
            </a:extLst>
          </p:cNvPr>
          <p:cNvSpPr>
            <a:spLocks noGrp="1"/>
          </p:cNvSpPr>
          <p:nvPr>
            <p:ph type="subTitle" idx="1"/>
          </p:nvPr>
        </p:nvSpPr>
        <p:spPr/>
        <p:txBody>
          <a:bodyPr>
            <a:normAutofit fontScale="85000" lnSpcReduction="10000"/>
          </a:bodyPr>
          <a:lstStyle/>
          <a:p>
            <a:r>
              <a:rPr lang="tr-TR" dirty="0"/>
              <a:t>Görüntü işleme teknikleri kullanılarak ekmek doku analizi ve </a:t>
            </a:r>
            <a:r>
              <a:rPr lang="tr-TR" dirty="0" err="1"/>
              <a:t>arayüz</a:t>
            </a:r>
            <a:r>
              <a:rPr lang="tr-TR" dirty="0"/>
              <a:t> programının</a:t>
            </a:r>
          </a:p>
          <a:p>
            <a:r>
              <a:rPr lang="tr-TR" dirty="0"/>
              <a:t>geliştirilmesi</a:t>
            </a:r>
          </a:p>
        </p:txBody>
      </p:sp>
    </p:spTree>
    <p:extLst>
      <p:ext uri="{BB962C8B-B14F-4D97-AF65-F5344CB8AC3E}">
        <p14:creationId xmlns:p14="http://schemas.microsoft.com/office/powerpoint/2010/main" val="239731638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B21960-57BB-412E-8D52-A9AC60AC815C}"/>
              </a:ext>
            </a:extLst>
          </p:cNvPr>
          <p:cNvSpPr>
            <a:spLocks noGrp="1"/>
          </p:cNvSpPr>
          <p:nvPr>
            <p:ph type="title"/>
          </p:nvPr>
        </p:nvSpPr>
        <p:spPr/>
        <p:txBody>
          <a:bodyPr/>
          <a:lstStyle/>
          <a:p>
            <a:endParaRPr lang="tr-TR"/>
          </a:p>
        </p:txBody>
      </p:sp>
      <p:pic>
        <p:nvPicPr>
          <p:cNvPr id="9" name="İçerik Yer Tutucusu 8">
            <a:extLst>
              <a:ext uri="{FF2B5EF4-FFF2-40B4-BE49-F238E27FC236}">
                <a16:creationId xmlns:a16="http://schemas.microsoft.com/office/drawing/2014/main" id="{72E4F810-B59A-48B9-A7DA-EEF281F07D3D}"/>
              </a:ext>
            </a:extLst>
          </p:cNvPr>
          <p:cNvPicPr>
            <a:picLocks noGrp="1" noChangeAspect="1"/>
          </p:cNvPicPr>
          <p:nvPr>
            <p:ph idx="1"/>
          </p:nvPr>
        </p:nvPicPr>
        <p:blipFill>
          <a:blip r:embed="rId2"/>
          <a:stretch>
            <a:fillRect/>
          </a:stretch>
        </p:blipFill>
        <p:spPr>
          <a:xfrm>
            <a:off x="3378464" y="2016125"/>
            <a:ext cx="5749396" cy="3449638"/>
          </a:xfrm>
        </p:spPr>
      </p:pic>
    </p:spTree>
    <p:extLst>
      <p:ext uri="{BB962C8B-B14F-4D97-AF65-F5344CB8AC3E}">
        <p14:creationId xmlns:p14="http://schemas.microsoft.com/office/powerpoint/2010/main" val="14701241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43BB8C-31A0-4FEA-A9C1-475132C85E63}"/>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C47A216-D03F-437E-B1A5-C50170D8702D}"/>
              </a:ext>
            </a:extLst>
          </p:cNvPr>
          <p:cNvSpPr>
            <a:spLocks noGrp="1"/>
          </p:cNvSpPr>
          <p:nvPr>
            <p:ph idx="1"/>
          </p:nvPr>
        </p:nvSpPr>
        <p:spPr/>
        <p:txBody>
          <a:bodyPr>
            <a:normAutofit/>
          </a:bodyPr>
          <a:lstStyle/>
          <a:p>
            <a:r>
              <a:rPr lang="tr-TR" dirty="0"/>
              <a:t>Analiz edilecek ekmekler önce, dilimleme makinesinde 25 mm kalınlıkta kesilmiş ve her bir ekmeğin ortasındaki/merkezindeki iki dilim analizlerde kullanılmak üzere ayrılmıştır. Görüntü işleme için belirlenen bu iki dilimin bir tarayıcı (</a:t>
            </a:r>
            <a:r>
              <a:rPr lang="tr-TR" dirty="0" err="1"/>
              <a:t>CanoScan</a:t>
            </a:r>
            <a:r>
              <a:rPr lang="tr-TR" dirty="0"/>
              <a:t> 4400F, </a:t>
            </a:r>
            <a:r>
              <a:rPr lang="tr-TR" dirty="0" err="1"/>
              <a:t>Canon</a:t>
            </a:r>
            <a:r>
              <a:rPr lang="tr-TR" dirty="0"/>
              <a:t>, Japan) aracılığı ile görüntüsü bilgisayara aktarılmıştır. Tarayıcının parlaklık ve kontrast parametreleri, tüm görüntüler için sıfıra ayarlanmıştır. Görüntüler, 300 </a:t>
            </a:r>
            <a:r>
              <a:rPr lang="tr-TR" dirty="0" err="1"/>
              <a:t>DPI’da</a:t>
            </a:r>
            <a:r>
              <a:rPr lang="tr-TR" dirty="0"/>
              <a:t> ve RGB renkli olarak BMP formatında 3508*2552 piksel olarak bilgisayara kaydedilmiştir. Şekil 1’de orijinal ekmek görüntüleri gösterilmiş olup her bir görüntüde aynı konsantrasyona sahip 4 farklı ekmek dilimi görüntüsü bulunmaktadır.</a:t>
            </a:r>
          </a:p>
        </p:txBody>
      </p:sp>
    </p:spTree>
    <p:extLst>
      <p:ext uri="{BB962C8B-B14F-4D97-AF65-F5344CB8AC3E}">
        <p14:creationId xmlns:p14="http://schemas.microsoft.com/office/powerpoint/2010/main" val="42930052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45F29C-201B-4BE0-85AE-3349DEC398F1}"/>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10A18F0F-7829-4694-8604-79F99E37E034}"/>
              </a:ext>
            </a:extLst>
          </p:cNvPr>
          <p:cNvPicPr>
            <a:picLocks noGrp="1" noChangeAspect="1"/>
          </p:cNvPicPr>
          <p:nvPr>
            <p:ph idx="1"/>
          </p:nvPr>
        </p:nvPicPr>
        <p:blipFill>
          <a:blip r:embed="rId2"/>
          <a:stretch>
            <a:fillRect/>
          </a:stretch>
        </p:blipFill>
        <p:spPr>
          <a:xfrm>
            <a:off x="2121763" y="2016125"/>
            <a:ext cx="7652552" cy="3449638"/>
          </a:xfrm>
        </p:spPr>
      </p:pic>
    </p:spTree>
    <p:extLst>
      <p:ext uri="{BB962C8B-B14F-4D97-AF65-F5344CB8AC3E}">
        <p14:creationId xmlns:p14="http://schemas.microsoft.com/office/powerpoint/2010/main" val="337933448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8C9312-058D-446F-AE06-609886A08CE3}"/>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E681C46-3359-4657-A6DE-A1747497A2FA}"/>
              </a:ext>
            </a:extLst>
          </p:cNvPr>
          <p:cNvSpPr>
            <a:spLocks noGrp="1"/>
          </p:cNvSpPr>
          <p:nvPr>
            <p:ph idx="1"/>
          </p:nvPr>
        </p:nvSpPr>
        <p:spPr/>
        <p:txBody>
          <a:bodyPr/>
          <a:lstStyle/>
          <a:p>
            <a:r>
              <a:rPr lang="tr-TR" dirty="0"/>
              <a:t>Çalışmada 104 farklı ekmek görüntüsü kullanılmış ve bunların 8 tanesi kontrol grubunu oluşturmaktadır. Bu kontrol grubunu oluşturan ekmeklerin yapımında hiçbir katkı maddesi kullanılmamıştır. 32 tanesi ise DATEM katkı maddesinin (%0,25, %0,50, %0,75, %1,00) </a:t>
            </a:r>
            <a:r>
              <a:rPr lang="tr-TR" dirty="0" err="1"/>
              <a:t>farklıkonsantrasyonundan</a:t>
            </a:r>
            <a:r>
              <a:rPr lang="tr-TR" dirty="0"/>
              <a:t>, 32 tanesi </a:t>
            </a:r>
            <a:r>
              <a:rPr lang="tr-TR" dirty="0" err="1"/>
              <a:t>lipopan</a:t>
            </a:r>
            <a:r>
              <a:rPr lang="tr-TR" dirty="0"/>
              <a:t> FBG </a:t>
            </a:r>
            <a:r>
              <a:rPr lang="tr-TR" dirty="0" err="1"/>
              <a:t>fosfolipaz</a:t>
            </a:r>
            <a:r>
              <a:rPr lang="tr-TR" dirty="0"/>
              <a:t> (FL) enziminin (10, 20, 30, 40 mg/kg) konsantrasyonlarından ve 32 tanesi ise </a:t>
            </a:r>
            <a:r>
              <a:rPr lang="tr-TR" dirty="0" err="1"/>
              <a:t>grindamyl</a:t>
            </a:r>
            <a:r>
              <a:rPr lang="tr-TR" dirty="0"/>
              <a:t> </a:t>
            </a:r>
            <a:r>
              <a:rPr lang="tr-TR" dirty="0" err="1"/>
              <a:t>glikolipaz</a:t>
            </a:r>
            <a:r>
              <a:rPr lang="tr-TR" dirty="0"/>
              <a:t> (GL) enziminin (30, 60, 90, 120 mg/kg) konsantrasyonlarından oluşmaktadır.</a:t>
            </a:r>
          </a:p>
        </p:txBody>
      </p:sp>
    </p:spTree>
    <p:extLst>
      <p:ext uri="{BB962C8B-B14F-4D97-AF65-F5344CB8AC3E}">
        <p14:creationId xmlns:p14="http://schemas.microsoft.com/office/powerpoint/2010/main" val="41433561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119EC6-5FD6-4FFF-A53E-08F5C20D168E}"/>
              </a:ext>
            </a:extLst>
          </p:cNvPr>
          <p:cNvSpPr>
            <a:spLocks noGrp="1"/>
          </p:cNvSpPr>
          <p:nvPr>
            <p:ph type="title"/>
          </p:nvPr>
        </p:nvSpPr>
        <p:spPr/>
        <p:txBody>
          <a:bodyPr/>
          <a:lstStyle/>
          <a:p>
            <a:r>
              <a:rPr lang="tr-TR" dirty="0"/>
              <a:t>Yöntemler</a:t>
            </a:r>
          </a:p>
        </p:txBody>
      </p:sp>
      <p:sp>
        <p:nvSpPr>
          <p:cNvPr id="3" name="İçerik Yer Tutucusu 2">
            <a:extLst>
              <a:ext uri="{FF2B5EF4-FFF2-40B4-BE49-F238E27FC236}">
                <a16:creationId xmlns:a16="http://schemas.microsoft.com/office/drawing/2014/main" id="{2EDA2E8D-6BE9-49EF-A692-28F415F5A65D}"/>
              </a:ext>
            </a:extLst>
          </p:cNvPr>
          <p:cNvSpPr>
            <a:spLocks noGrp="1"/>
          </p:cNvSpPr>
          <p:nvPr>
            <p:ph sz="half" idx="1"/>
          </p:nvPr>
        </p:nvSpPr>
        <p:spPr/>
        <p:txBody>
          <a:bodyPr>
            <a:normAutofit lnSpcReduction="10000"/>
          </a:bodyPr>
          <a:lstStyle/>
          <a:p>
            <a:pPr marL="0" indent="0">
              <a:buNone/>
            </a:pPr>
            <a:r>
              <a:rPr lang="tr-TR" dirty="0"/>
              <a:t>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 Şekil 2’de örnek bir gri seviye ekmek görüntüsü gösterilmiştir.</a:t>
            </a:r>
          </a:p>
        </p:txBody>
      </p:sp>
      <p:pic>
        <p:nvPicPr>
          <p:cNvPr id="6" name="İçerik Yer Tutucusu 5">
            <a:extLst>
              <a:ext uri="{FF2B5EF4-FFF2-40B4-BE49-F238E27FC236}">
                <a16:creationId xmlns:a16="http://schemas.microsoft.com/office/drawing/2014/main" id="{8A50EDC1-5816-457F-8C31-F0AFBD6F2D31}"/>
              </a:ext>
            </a:extLst>
          </p:cNvPr>
          <p:cNvPicPr>
            <a:picLocks noGrp="1" noChangeAspect="1"/>
          </p:cNvPicPr>
          <p:nvPr>
            <p:ph sz="half" idx="2"/>
          </p:nvPr>
        </p:nvPicPr>
        <p:blipFill>
          <a:blip r:embed="rId2"/>
          <a:stretch>
            <a:fillRect/>
          </a:stretch>
        </p:blipFill>
        <p:spPr>
          <a:xfrm>
            <a:off x="6560599" y="2238375"/>
            <a:ext cx="4074850" cy="3000375"/>
          </a:xfrm>
        </p:spPr>
      </p:pic>
    </p:spTree>
    <p:extLst>
      <p:ext uri="{BB962C8B-B14F-4D97-AF65-F5344CB8AC3E}">
        <p14:creationId xmlns:p14="http://schemas.microsoft.com/office/powerpoint/2010/main" val="1914561396"/>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8D451F-97CB-4F13-B7FF-95093E075CA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F425E10-7056-4367-821C-CCC00ED7C6E9}"/>
              </a:ext>
            </a:extLst>
          </p:cNvPr>
          <p:cNvSpPr>
            <a:spLocks noGrp="1"/>
          </p:cNvSpPr>
          <p:nvPr>
            <p:ph sz="half" idx="1"/>
          </p:nvPr>
        </p:nvSpPr>
        <p:spPr/>
        <p:txBody>
          <a:bodyPr>
            <a:normAutofit fontScale="92500" lnSpcReduction="10000"/>
          </a:bodyPr>
          <a:lstStyle/>
          <a:p>
            <a:r>
              <a:rPr lang="tr-TR" dirty="0"/>
              <a:t>Şekil 3’te çalışmada kullanılan işlemlerin bütününü özetleyen genel akış diyagramı verilmiştir. Diyagram incelendiğinde ekmek gözeneklerinin otomatik </a:t>
            </a:r>
            <a:r>
              <a:rPr lang="tr-TR" dirty="0" err="1"/>
              <a:t>bölütlenmesi</a:t>
            </a:r>
            <a:r>
              <a:rPr lang="tr-TR" dirty="0"/>
              <a:t> temelli bir ekmek doku analizi için yapılan işlemler görülmektedir. Gerçekleştirilen </a:t>
            </a:r>
            <a:r>
              <a:rPr lang="tr-TR" dirty="0" err="1"/>
              <a:t>bölütlemenin</a:t>
            </a:r>
            <a:r>
              <a:rPr lang="tr-TR" dirty="0"/>
              <a:t> başarımı da elle belirlenen gözenek görüntüleri kullanılarak ZSI başarım belirleme indeksine göre test edilmiştir.</a:t>
            </a:r>
          </a:p>
        </p:txBody>
      </p:sp>
      <p:pic>
        <p:nvPicPr>
          <p:cNvPr id="6" name="İçerik Yer Tutucusu 5">
            <a:extLst>
              <a:ext uri="{FF2B5EF4-FFF2-40B4-BE49-F238E27FC236}">
                <a16:creationId xmlns:a16="http://schemas.microsoft.com/office/drawing/2014/main" id="{33B5C3DB-84E5-4394-B62E-680C90A2C261}"/>
              </a:ext>
            </a:extLst>
          </p:cNvPr>
          <p:cNvPicPr>
            <a:picLocks noGrp="1" noChangeAspect="1"/>
          </p:cNvPicPr>
          <p:nvPr>
            <p:ph sz="half" idx="2"/>
          </p:nvPr>
        </p:nvPicPr>
        <p:blipFill>
          <a:blip r:embed="rId2"/>
          <a:stretch>
            <a:fillRect/>
          </a:stretch>
        </p:blipFill>
        <p:spPr>
          <a:xfrm>
            <a:off x="7057748" y="2017713"/>
            <a:ext cx="3497802" cy="3441700"/>
          </a:xfrm>
        </p:spPr>
      </p:pic>
    </p:spTree>
    <p:extLst>
      <p:ext uri="{BB962C8B-B14F-4D97-AF65-F5344CB8AC3E}">
        <p14:creationId xmlns:p14="http://schemas.microsoft.com/office/powerpoint/2010/main" val="29986991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6312AF-C409-4163-98C3-C43CEF87C382}"/>
              </a:ext>
            </a:extLst>
          </p:cNvPr>
          <p:cNvSpPr>
            <a:spLocks noGrp="1"/>
          </p:cNvSpPr>
          <p:nvPr>
            <p:ph type="title"/>
          </p:nvPr>
        </p:nvSpPr>
        <p:spPr/>
        <p:txBody>
          <a:bodyPr/>
          <a:lstStyle/>
          <a:p>
            <a:r>
              <a:rPr lang="tr-TR" dirty="0" err="1"/>
              <a:t>Histogram</a:t>
            </a:r>
            <a:r>
              <a:rPr lang="tr-TR" dirty="0"/>
              <a:t> Germe</a:t>
            </a:r>
          </a:p>
        </p:txBody>
      </p:sp>
      <p:sp>
        <p:nvSpPr>
          <p:cNvPr id="3" name="İçerik Yer Tutucusu 2">
            <a:extLst>
              <a:ext uri="{FF2B5EF4-FFF2-40B4-BE49-F238E27FC236}">
                <a16:creationId xmlns:a16="http://schemas.microsoft.com/office/drawing/2014/main" id="{3A76350F-1245-45D3-8E97-F27D5411F446}"/>
              </a:ext>
            </a:extLst>
          </p:cNvPr>
          <p:cNvSpPr>
            <a:spLocks noGrp="1"/>
          </p:cNvSpPr>
          <p:nvPr>
            <p:ph idx="1"/>
          </p:nvPr>
        </p:nvSpPr>
        <p:spPr/>
        <p:txBody>
          <a:bodyPr>
            <a:normAutofit/>
          </a:bodyPr>
          <a:lstStyle/>
          <a:p>
            <a:r>
              <a:rPr lang="tr-TR" dirty="0" err="1"/>
              <a:t>Adaptif</a:t>
            </a:r>
            <a:r>
              <a:rPr lang="tr-TR" dirty="0"/>
              <a:t> </a:t>
            </a:r>
            <a:r>
              <a:rPr lang="tr-TR" dirty="0" err="1"/>
              <a:t>histogram</a:t>
            </a:r>
            <a:r>
              <a:rPr lang="tr-TR" dirty="0"/>
              <a:t> eşitleme olarak da bilinen </a:t>
            </a:r>
            <a:r>
              <a:rPr lang="tr-TR" dirty="0" err="1"/>
              <a:t>histogram</a:t>
            </a:r>
            <a:r>
              <a:rPr lang="tr-TR" dirty="0"/>
              <a:t> germe işlemi düşük kontrastlı resimlere uygulanan bir yöntem olup </a:t>
            </a:r>
            <a:r>
              <a:rPr lang="tr-TR" dirty="0" err="1"/>
              <a:t>histogramı</a:t>
            </a:r>
            <a:r>
              <a:rPr lang="tr-TR" dirty="0"/>
              <a:t> geniş bir bölgeye yayma mantığına dayanmaktadır . Ön işlemenin ilk basamağını oluşturan bu yöntem sayesinde gri seviye görüntülerinin kontrastı iyileştirilmiştir. Şekil 4’teki gri seviye görüntüsünün </a:t>
            </a:r>
            <a:r>
              <a:rPr lang="tr-TR" dirty="0" err="1"/>
              <a:t>histogramına</a:t>
            </a:r>
            <a:r>
              <a:rPr lang="tr-TR" dirty="0"/>
              <a:t> bakıldığında grilik değerleri 0,1-0,2 ile 0,8-0,9 aralığında yoğunlaşmıştır. </a:t>
            </a:r>
            <a:r>
              <a:rPr lang="tr-TR" dirty="0" err="1"/>
              <a:t>Histogram</a:t>
            </a:r>
            <a:r>
              <a:rPr lang="tr-TR" dirty="0"/>
              <a:t> germe işlemi sonucunda Şekil 5’te görüldüğü üzere karşıtlığı iyileştirilmiş görüntüde gözeneklerin belirginliği Şekil 2’de yer alan gri seviye görüntüsüne göre artmaktadır.</a:t>
            </a:r>
          </a:p>
          <a:p>
            <a:endParaRPr lang="tr-TR" dirty="0"/>
          </a:p>
        </p:txBody>
      </p:sp>
    </p:spTree>
    <p:extLst>
      <p:ext uri="{BB962C8B-B14F-4D97-AF65-F5344CB8AC3E}">
        <p14:creationId xmlns:p14="http://schemas.microsoft.com/office/powerpoint/2010/main" val="3551966457"/>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6D0ECC-862C-416D-A4F8-62C857B1E413}"/>
              </a:ext>
            </a:extLst>
          </p:cNvPr>
          <p:cNvSpPr>
            <a:spLocks noGrp="1"/>
          </p:cNvSpPr>
          <p:nvPr>
            <p:ph type="title"/>
          </p:nvPr>
        </p:nvSpPr>
        <p:spPr/>
        <p:txBody>
          <a:bodyPr/>
          <a:lstStyle/>
          <a:p>
            <a:endParaRPr lang="tr-TR"/>
          </a:p>
        </p:txBody>
      </p:sp>
      <p:pic>
        <p:nvPicPr>
          <p:cNvPr id="6" name="İçerik Yer Tutucusu 5">
            <a:extLst>
              <a:ext uri="{FF2B5EF4-FFF2-40B4-BE49-F238E27FC236}">
                <a16:creationId xmlns:a16="http://schemas.microsoft.com/office/drawing/2014/main" id="{E47DB4BA-FEE2-4C7B-8C6A-F7488C23A20C}"/>
              </a:ext>
            </a:extLst>
          </p:cNvPr>
          <p:cNvPicPr>
            <a:picLocks noGrp="1" noChangeAspect="1"/>
          </p:cNvPicPr>
          <p:nvPr>
            <p:ph sz="half" idx="1"/>
          </p:nvPr>
        </p:nvPicPr>
        <p:blipFill>
          <a:blip r:embed="rId2"/>
          <a:stretch>
            <a:fillRect/>
          </a:stretch>
        </p:blipFill>
        <p:spPr>
          <a:xfrm>
            <a:off x="1449217" y="2011363"/>
            <a:ext cx="4179226" cy="3448050"/>
          </a:xfrm>
        </p:spPr>
      </p:pic>
      <p:pic>
        <p:nvPicPr>
          <p:cNvPr id="8" name="İçerik Yer Tutucusu 7">
            <a:extLst>
              <a:ext uri="{FF2B5EF4-FFF2-40B4-BE49-F238E27FC236}">
                <a16:creationId xmlns:a16="http://schemas.microsoft.com/office/drawing/2014/main" id="{76E402E2-67E8-4F29-949D-1B0D8DEB92B2}"/>
              </a:ext>
            </a:extLst>
          </p:cNvPr>
          <p:cNvPicPr>
            <a:picLocks noGrp="1" noChangeAspect="1"/>
          </p:cNvPicPr>
          <p:nvPr>
            <p:ph sz="half" idx="2"/>
          </p:nvPr>
        </p:nvPicPr>
        <p:blipFill>
          <a:blip r:embed="rId3"/>
          <a:stretch>
            <a:fillRect/>
          </a:stretch>
        </p:blipFill>
        <p:spPr>
          <a:xfrm>
            <a:off x="6462944" y="2152650"/>
            <a:ext cx="4179226" cy="3171825"/>
          </a:xfrm>
        </p:spPr>
      </p:pic>
    </p:spTree>
    <p:extLst>
      <p:ext uri="{BB962C8B-B14F-4D97-AF65-F5344CB8AC3E}">
        <p14:creationId xmlns:p14="http://schemas.microsoft.com/office/powerpoint/2010/main" val="678255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7ACC67-AAEB-4A9E-BC7C-0688C2A49306}"/>
              </a:ext>
            </a:extLst>
          </p:cNvPr>
          <p:cNvSpPr>
            <a:spLocks noGrp="1"/>
          </p:cNvSpPr>
          <p:nvPr>
            <p:ph type="title"/>
          </p:nvPr>
        </p:nvSpPr>
        <p:spPr/>
        <p:txBody>
          <a:bodyPr>
            <a:normAutofit/>
          </a:bodyPr>
          <a:lstStyle/>
          <a:p>
            <a:r>
              <a:rPr lang="tr-TR" sz="1400" dirty="0"/>
              <a:t>Şekil 6’da ise </a:t>
            </a:r>
            <a:r>
              <a:rPr lang="tr-TR" sz="1400" dirty="0" err="1"/>
              <a:t>histogram</a:t>
            </a:r>
            <a:r>
              <a:rPr lang="tr-TR" sz="1400" dirty="0"/>
              <a:t> germe işlemi sonucunda oluşan</a:t>
            </a:r>
            <a:br>
              <a:rPr lang="tr-TR" sz="1400" dirty="0"/>
            </a:br>
            <a:r>
              <a:rPr lang="tr-TR" sz="1400" dirty="0"/>
              <a:t>görüntü </a:t>
            </a:r>
            <a:r>
              <a:rPr lang="tr-TR" sz="1400" dirty="0" err="1"/>
              <a:t>histogramı</a:t>
            </a:r>
            <a:r>
              <a:rPr lang="tr-TR" sz="1400" dirty="0"/>
              <a:t> gösterilmiştir. </a:t>
            </a:r>
            <a:r>
              <a:rPr lang="tr-TR" sz="1400" dirty="0" err="1"/>
              <a:t>Histogram</a:t>
            </a:r>
            <a:r>
              <a:rPr lang="tr-TR" sz="1400" dirty="0"/>
              <a:t> incelendiğinde</a:t>
            </a:r>
            <a:br>
              <a:rPr lang="tr-TR" sz="1400" dirty="0"/>
            </a:br>
            <a:r>
              <a:rPr lang="tr-TR" sz="1400" dirty="0"/>
              <a:t>Şekil 4’te yer alan ayrık iki </a:t>
            </a:r>
            <a:r>
              <a:rPr lang="tr-TR" sz="1400" dirty="0" err="1"/>
              <a:t>histogram</a:t>
            </a:r>
            <a:r>
              <a:rPr lang="tr-TR" sz="1400" dirty="0"/>
              <a:t> tepesi kaybolmuştur.</a:t>
            </a:r>
            <a:br>
              <a:rPr lang="tr-TR" sz="1400" dirty="0"/>
            </a:br>
            <a:r>
              <a:rPr lang="tr-TR" sz="1400" dirty="0"/>
              <a:t>Piksel aralığı ise </a:t>
            </a:r>
            <a:r>
              <a:rPr lang="tr-TR" sz="1400" dirty="0" err="1"/>
              <a:t>histogram</a:t>
            </a:r>
            <a:r>
              <a:rPr lang="tr-TR" sz="1400" dirty="0"/>
              <a:t> boyunca yayılmıştır.</a:t>
            </a:r>
          </a:p>
        </p:txBody>
      </p:sp>
      <p:pic>
        <p:nvPicPr>
          <p:cNvPr id="8" name="İçerik Yer Tutucusu 7">
            <a:extLst>
              <a:ext uri="{FF2B5EF4-FFF2-40B4-BE49-F238E27FC236}">
                <a16:creationId xmlns:a16="http://schemas.microsoft.com/office/drawing/2014/main" id="{A9FC70BD-87A1-4F38-8C09-E045F61CD839}"/>
              </a:ext>
            </a:extLst>
          </p:cNvPr>
          <p:cNvPicPr>
            <a:picLocks noGrp="1" noChangeAspect="1"/>
          </p:cNvPicPr>
          <p:nvPr>
            <p:ph sz="half" idx="2"/>
          </p:nvPr>
        </p:nvPicPr>
        <p:blipFill>
          <a:blip r:embed="rId2"/>
          <a:stretch>
            <a:fillRect/>
          </a:stretch>
        </p:blipFill>
        <p:spPr>
          <a:xfrm>
            <a:off x="1305016" y="2157275"/>
            <a:ext cx="4181383" cy="3311664"/>
          </a:xfrm>
        </p:spPr>
      </p:pic>
      <p:pic>
        <p:nvPicPr>
          <p:cNvPr id="10" name="İçerik Yer Tutucusu 9">
            <a:extLst>
              <a:ext uri="{FF2B5EF4-FFF2-40B4-BE49-F238E27FC236}">
                <a16:creationId xmlns:a16="http://schemas.microsoft.com/office/drawing/2014/main" id="{447FD1BC-8F4E-4752-AE09-5B8E32FBA824}"/>
              </a:ext>
            </a:extLst>
          </p:cNvPr>
          <p:cNvPicPr>
            <a:picLocks noGrp="1" noChangeAspect="1"/>
          </p:cNvPicPr>
          <p:nvPr>
            <p:ph sz="quarter" idx="4"/>
          </p:nvPr>
        </p:nvPicPr>
        <p:blipFill>
          <a:blip r:embed="rId3"/>
          <a:stretch>
            <a:fillRect/>
          </a:stretch>
        </p:blipFill>
        <p:spPr>
          <a:xfrm>
            <a:off x="6241001" y="2147750"/>
            <a:ext cx="4438835" cy="3311663"/>
          </a:xfrm>
        </p:spPr>
      </p:pic>
    </p:spTree>
    <p:extLst>
      <p:ext uri="{BB962C8B-B14F-4D97-AF65-F5344CB8AC3E}">
        <p14:creationId xmlns:p14="http://schemas.microsoft.com/office/powerpoint/2010/main" val="462025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AB5EA7-A672-4196-884C-5A71322480A0}"/>
              </a:ext>
            </a:extLst>
          </p:cNvPr>
          <p:cNvSpPr>
            <a:spLocks noGrp="1"/>
          </p:cNvSpPr>
          <p:nvPr>
            <p:ph type="title"/>
          </p:nvPr>
        </p:nvSpPr>
        <p:spPr/>
        <p:txBody>
          <a:bodyPr/>
          <a:lstStyle/>
          <a:p>
            <a:r>
              <a:rPr lang="tr-TR" dirty="0" err="1"/>
              <a:t>Histogram</a:t>
            </a:r>
            <a:r>
              <a:rPr lang="tr-TR" dirty="0"/>
              <a:t> Eşitleme</a:t>
            </a:r>
          </a:p>
        </p:txBody>
      </p:sp>
      <p:sp>
        <p:nvSpPr>
          <p:cNvPr id="3" name="İçerik Yer Tutucusu 2">
            <a:extLst>
              <a:ext uri="{FF2B5EF4-FFF2-40B4-BE49-F238E27FC236}">
                <a16:creationId xmlns:a16="http://schemas.microsoft.com/office/drawing/2014/main" id="{32E46A7A-4CC9-41E5-8EE1-6DB91938AB9E}"/>
              </a:ext>
            </a:extLst>
          </p:cNvPr>
          <p:cNvSpPr>
            <a:spLocks noGrp="1"/>
          </p:cNvSpPr>
          <p:nvPr>
            <p:ph sz="half" idx="1"/>
          </p:nvPr>
        </p:nvSpPr>
        <p:spPr/>
        <p:txBody>
          <a:bodyPr>
            <a:normAutofit/>
          </a:bodyPr>
          <a:lstStyle/>
          <a:p>
            <a:r>
              <a:rPr lang="tr-TR" dirty="0" err="1"/>
              <a:t>Histogram</a:t>
            </a:r>
            <a:r>
              <a:rPr lang="tr-TR" dirty="0"/>
              <a:t> eşitleme renk değerleri düzgün dağılımlı olmayan görüntüler için uygun bir görüntü iyileştirme metodudur. Şekil 6’daki karşıtlığı iyileştirilmiş görüntü </a:t>
            </a:r>
            <a:r>
              <a:rPr lang="tr-TR" dirty="0" err="1"/>
              <a:t>histogramına</a:t>
            </a:r>
            <a:r>
              <a:rPr lang="tr-TR" dirty="0"/>
              <a:t> bakıldığında tepenin olduğu görülmektedir. Ancak </a:t>
            </a:r>
            <a:r>
              <a:rPr lang="tr-TR" dirty="0" err="1"/>
              <a:t>histogram</a:t>
            </a:r>
            <a:r>
              <a:rPr lang="tr-TR" dirty="0"/>
              <a:t> eşitleme işleminden sonra daha düzgün yayılımlı bir </a:t>
            </a:r>
            <a:r>
              <a:rPr lang="tr-TR" dirty="0" err="1"/>
              <a:t>histogram</a:t>
            </a:r>
            <a:r>
              <a:rPr lang="tr-TR" dirty="0"/>
              <a:t> elde edildiği Şekil 7’de gösterilmiştir.</a:t>
            </a:r>
          </a:p>
        </p:txBody>
      </p:sp>
      <p:pic>
        <p:nvPicPr>
          <p:cNvPr id="6" name="İçerik Yer Tutucusu 5">
            <a:extLst>
              <a:ext uri="{FF2B5EF4-FFF2-40B4-BE49-F238E27FC236}">
                <a16:creationId xmlns:a16="http://schemas.microsoft.com/office/drawing/2014/main" id="{7E10367D-2D31-46F9-8716-EE05ED8A8613}"/>
              </a:ext>
            </a:extLst>
          </p:cNvPr>
          <p:cNvPicPr>
            <a:picLocks noGrp="1" noChangeAspect="1"/>
          </p:cNvPicPr>
          <p:nvPr>
            <p:ph sz="half" idx="2"/>
          </p:nvPr>
        </p:nvPicPr>
        <p:blipFill>
          <a:blip r:embed="rId2"/>
          <a:stretch>
            <a:fillRect/>
          </a:stretch>
        </p:blipFill>
        <p:spPr>
          <a:xfrm>
            <a:off x="6871317" y="2017713"/>
            <a:ext cx="4083727" cy="3441700"/>
          </a:xfrm>
        </p:spPr>
      </p:pic>
    </p:spTree>
    <p:extLst>
      <p:ext uri="{BB962C8B-B14F-4D97-AF65-F5344CB8AC3E}">
        <p14:creationId xmlns:p14="http://schemas.microsoft.com/office/powerpoint/2010/main" val="144974470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781950-A323-43BD-92D5-847B3331EE77}"/>
              </a:ext>
            </a:extLst>
          </p:cNvPr>
          <p:cNvSpPr>
            <a:spLocks noGrp="1"/>
          </p:cNvSpPr>
          <p:nvPr>
            <p:ph type="title"/>
          </p:nvPr>
        </p:nvSpPr>
        <p:spPr/>
        <p:txBody>
          <a:bodyPr/>
          <a:lstStyle/>
          <a:p>
            <a:r>
              <a:rPr lang="tr-TR" dirty="0"/>
              <a:t>ÖZET</a:t>
            </a:r>
          </a:p>
        </p:txBody>
      </p:sp>
      <p:sp>
        <p:nvSpPr>
          <p:cNvPr id="3" name="İçerik Yer Tutucusu 2">
            <a:extLst>
              <a:ext uri="{FF2B5EF4-FFF2-40B4-BE49-F238E27FC236}">
                <a16:creationId xmlns:a16="http://schemas.microsoft.com/office/drawing/2014/main" id="{305E18DC-C0EB-48BE-845A-AB4F82CAD7B0}"/>
              </a:ext>
            </a:extLst>
          </p:cNvPr>
          <p:cNvSpPr>
            <a:spLocks noGrp="1"/>
          </p:cNvSpPr>
          <p:nvPr>
            <p:ph idx="1"/>
          </p:nvPr>
        </p:nvSpPr>
        <p:spPr/>
        <p:txBody>
          <a:bodyPr>
            <a:normAutofit fontScale="85000" lnSpcReduction="10000"/>
          </a:bodyPr>
          <a:lstStyle/>
          <a:p>
            <a:r>
              <a:rPr lang="tr-TR" dirty="0"/>
              <a:t>Ekmek, içerisine konulan maddelerin miktarı ve cinsine bağlı olarak farklı kalitede üretilebilmektedir.</a:t>
            </a:r>
          </a:p>
          <a:p>
            <a:r>
              <a:rPr lang="tr-TR" dirty="0"/>
              <a:t>Ekmek dokusundaki gözeneklerin, sayısı, yoğunluğu, alanı gibi yapısal özellikler ekmeğin kalitesi açısından</a:t>
            </a:r>
          </a:p>
          <a:p>
            <a:r>
              <a:rPr lang="tr-TR" dirty="0"/>
              <a:t>önemli bilgiler içermektedir. Bu çalışmada DATEM (</a:t>
            </a:r>
            <a:r>
              <a:rPr lang="tr-TR" dirty="0" err="1"/>
              <a:t>Diacetil</a:t>
            </a:r>
            <a:r>
              <a:rPr lang="tr-TR" dirty="0"/>
              <a:t> </a:t>
            </a:r>
            <a:r>
              <a:rPr lang="tr-TR" dirty="0" err="1"/>
              <a:t>tartaric</a:t>
            </a:r>
            <a:r>
              <a:rPr lang="tr-TR" dirty="0"/>
              <a:t> </a:t>
            </a:r>
            <a:r>
              <a:rPr lang="tr-TR" dirty="0" err="1"/>
              <a:t>esters</a:t>
            </a:r>
            <a:r>
              <a:rPr lang="tr-TR" dirty="0"/>
              <a:t> of </a:t>
            </a:r>
            <a:r>
              <a:rPr lang="tr-TR" dirty="0" err="1"/>
              <a:t>monogliserid</a:t>
            </a:r>
            <a:r>
              <a:rPr lang="tr-TR" dirty="0"/>
              <a:t>) katkı</a:t>
            </a:r>
          </a:p>
          <a:p>
            <a:r>
              <a:rPr lang="tr-TR" dirty="0"/>
              <a:t>maddesinin, </a:t>
            </a:r>
            <a:r>
              <a:rPr lang="tr-TR" dirty="0" err="1"/>
              <a:t>fosfolipaz</a:t>
            </a:r>
            <a:r>
              <a:rPr lang="tr-TR" dirty="0"/>
              <a:t> (FL) enziminin ve </a:t>
            </a:r>
            <a:r>
              <a:rPr lang="tr-TR" dirty="0" err="1"/>
              <a:t>glikolipaz</a:t>
            </a:r>
            <a:r>
              <a:rPr lang="tr-TR" dirty="0"/>
              <a:t> (GL) enziminin doğrudan ekmek yapım yöntemiyle</a:t>
            </a:r>
          </a:p>
          <a:p>
            <a:r>
              <a:rPr lang="tr-TR" dirty="0"/>
              <a:t>üretilmiş ekmeklerdeki kaliteye olan etkisi belirlenmiştir. Bu amaçla, </a:t>
            </a:r>
            <a:r>
              <a:rPr lang="tr-TR" dirty="0" err="1"/>
              <a:t>Matlab’te</a:t>
            </a:r>
            <a:r>
              <a:rPr lang="tr-TR" dirty="0"/>
              <a:t> görüntü işleme teknikleri</a:t>
            </a:r>
          </a:p>
          <a:p>
            <a:r>
              <a:rPr lang="tr-TR" dirty="0"/>
              <a:t>kullanılmış ve ekmek gözeneklerinin </a:t>
            </a:r>
            <a:r>
              <a:rPr lang="tr-TR" dirty="0" err="1"/>
              <a:t>bölütlenmesi</a:t>
            </a:r>
            <a:r>
              <a:rPr lang="tr-TR" dirty="0"/>
              <a:t> temelli bir yazılım oluşturulmuştur.</a:t>
            </a:r>
          </a:p>
        </p:txBody>
      </p:sp>
    </p:spTree>
    <p:extLst>
      <p:ext uri="{BB962C8B-B14F-4D97-AF65-F5344CB8AC3E}">
        <p14:creationId xmlns:p14="http://schemas.microsoft.com/office/powerpoint/2010/main" val="82777470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2EE00C-6BAB-42E9-8BD1-5BDFEBD665E2}"/>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5F35359B-0737-45B4-BA82-F87EC2BD9667}"/>
              </a:ext>
            </a:extLst>
          </p:cNvPr>
          <p:cNvSpPr>
            <a:spLocks noGrp="1"/>
          </p:cNvSpPr>
          <p:nvPr>
            <p:ph sz="half" idx="1"/>
          </p:nvPr>
        </p:nvSpPr>
        <p:spPr/>
        <p:txBody>
          <a:bodyPr>
            <a:normAutofit/>
          </a:bodyPr>
          <a:lstStyle/>
          <a:p>
            <a:r>
              <a:rPr lang="tr-TR" dirty="0"/>
              <a:t>Bu işlemin uygulanması sonucunda elde edilen görüntü Şekil 8’de gösterilmiştir. Ekmek dokularının açık renkte, gözeneklerin ise koyu renkte olduğu görülmektedir. </a:t>
            </a:r>
            <a:r>
              <a:rPr lang="tr-TR" dirty="0" err="1"/>
              <a:t>Histogram</a:t>
            </a:r>
            <a:r>
              <a:rPr lang="tr-TR" dirty="0"/>
              <a:t> eşitleme işleminden sonra ön işleme aşaması bitmiş olup, gözeneklerin </a:t>
            </a:r>
            <a:r>
              <a:rPr lang="tr-TR" dirty="0" err="1"/>
              <a:t>bölütlenmesiyle</a:t>
            </a:r>
            <a:r>
              <a:rPr lang="tr-TR" dirty="0"/>
              <a:t> görüntü işleme aşamasına geçilecektir.</a:t>
            </a:r>
          </a:p>
        </p:txBody>
      </p:sp>
      <p:pic>
        <p:nvPicPr>
          <p:cNvPr id="6" name="İçerik Yer Tutucusu 5">
            <a:extLst>
              <a:ext uri="{FF2B5EF4-FFF2-40B4-BE49-F238E27FC236}">
                <a16:creationId xmlns:a16="http://schemas.microsoft.com/office/drawing/2014/main" id="{D7931B54-DA8F-4D02-AB54-DEF0A3882AF4}"/>
              </a:ext>
            </a:extLst>
          </p:cNvPr>
          <p:cNvPicPr>
            <a:picLocks noGrp="1" noChangeAspect="1"/>
          </p:cNvPicPr>
          <p:nvPr>
            <p:ph sz="half" idx="2"/>
          </p:nvPr>
        </p:nvPicPr>
        <p:blipFill>
          <a:blip r:embed="rId2"/>
          <a:stretch>
            <a:fillRect/>
          </a:stretch>
        </p:blipFill>
        <p:spPr>
          <a:xfrm>
            <a:off x="6711518" y="2152650"/>
            <a:ext cx="3808521" cy="3171825"/>
          </a:xfrm>
        </p:spPr>
      </p:pic>
    </p:spTree>
    <p:extLst>
      <p:ext uri="{BB962C8B-B14F-4D97-AF65-F5344CB8AC3E}">
        <p14:creationId xmlns:p14="http://schemas.microsoft.com/office/powerpoint/2010/main" val="152865690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29E1F0-5880-4BC6-832A-B29A16E1B36A}"/>
              </a:ext>
            </a:extLst>
          </p:cNvPr>
          <p:cNvSpPr>
            <a:spLocks noGrp="1"/>
          </p:cNvSpPr>
          <p:nvPr>
            <p:ph type="title"/>
          </p:nvPr>
        </p:nvSpPr>
        <p:spPr/>
        <p:txBody>
          <a:bodyPr/>
          <a:lstStyle/>
          <a:p>
            <a:r>
              <a:rPr lang="tr-TR" dirty="0"/>
              <a:t>Gözeneklerin Otomatik Olarak </a:t>
            </a:r>
            <a:r>
              <a:rPr lang="tr-TR" dirty="0" err="1"/>
              <a:t>Bölütlenmesi</a:t>
            </a:r>
            <a:endParaRPr lang="tr-TR" dirty="0"/>
          </a:p>
        </p:txBody>
      </p:sp>
      <p:sp>
        <p:nvSpPr>
          <p:cNvPr id="3" name="İçerik Yer Tutucusu 2">
            <a:extLst>
              <a:ext uri="{FF2B5EF4-FFF2-40B4-BE49-F238E27FC236}">
                <a16:creationId xmlns:a16="http://schemas.microsoft.com/office/drawing/2014/main" id="{2D0365E8-28E6-4BA9-ABF0-98ADB509ACA4}"/>
              </a:ext>
            </a:extLst>
          </p:cNvPr>
          <p:cNvSpPr>
            <a:spLocks noGrp="1"/>
          </p:cNvSpPr>
          <p:nvPr>
            <p:ph sz="half" idx="1"/>
          </p:nvPr>
        </p:nvSpPr>
        <p:spPr/>
        <p:txBody>
          <a:bodyPr>
            <a:normAutofit/>
          </a:bodyPr>
          <a:lstStyle/>
          <a:p>
            <a:r>
              <a:rPr lang="tr-TR" sz="1300" dirty="0"/>
              <a:t>Bu kısımda ön işlemeden geçip, işlemeye hazır hale gelen görüntüler öncelikle otsu yöntemiyle </a:t>
            </a:r>
            <a:r>
              <a:rPr lang="tr-TR" sz="1300" dirty="0" err="1"/>
              <a:t>eşiklenerek</a:t>
            </a:r>
            <a:r>
              <a:rPr lang="tr-TR" sz="1300" dirty="0"/>
              <a:t> ikili görüntü haline dönüştürülmüştür. Otomatik </a:t>
            </a:r>
            <a:r>
              <a:rPr lang="tr-TR" sz="1300" dirty="0" err="1"/>
              <a:t>bölütlemede</a:t>
            </a:r>
            <a:r>
              <a:rPr lang="tr-TR" sz="1300" dirty="0"/>
              <a:t> kullanılan bu yöntemler Şekil 9‘da özetlenmiştir. Otsu yöntemi, gri seviye görüntüler üzerinde uygulanabilen bir eşik belirleme yöntemidir. Bu yöntem kullanılırken m*n boyutlarında görüntünün arka plan ve ön plan olmak üzere iki sınıftan oluştuğu varsayımı yapılır. Eş. 1’de sınıflar arası </a:t>
            </a:r>
            <a:r>
              <a:rPr lang="tr-TR" sz="1300" dirty="0" err="1"/>
              <a:t>varyans</a:t>
            </a:r>
            <a:r>
              <a:rPr lang="tr-TR" sz="1300" dirty="0"/>
              <a:t>; olarak tanımlanmaktadır.</a:t>
            </a:r>
          </a:p>
          <a:p>
            <a:endParaRPr lang="tr-TR" dirty="0"/>
          </a:p>
        </p:txBody>
      </p:sp>
      <p:pic>
        <p:nvPicPr>
          <p:cNvPr id="6" name="İçerik Yer Tutucusu 5">
            <a:extLst>
              <a:ext uri="{FF2B5EF4-FFF2-40B4-BE49-F238E27FC236}">
                <a16:creationId xmlns:a16="http://schemas.microsoft.com/office/drawing/2014/main" id="{A005B687-3786-4D39-AF8C-9408F4B6FA9A}"/>
              </a:ext>
            </a:extLst>
          </p:cNvPr>
          <p:cNvPicPr>
            <a:picLocks noGrp="1" noChangeAspect="1"/>
          </p:cNvPicPr>
          <p:nvPr>
            <p:ph sz="half" idx="2"/>
          </p:nvPr>
        </p:nvPicPr>
        <p:blipFill>
          <a:blip r:embed="rId2"/>
          <a:stretch>
            <a:fillRect/>
          </a:stretch>
        </p:blipFill>
        <p:spPr>
          <a:xfrm>
            <a:off x="6720396" y="2017713"/>
            <a:ext cx="4243526" cy="3441700"/>
          </a:xfrm>
        </p:spPr>
      </p:pic>
      <p:pic>
        <p:nvPicPr>
          <p:cNvPr id="8" name="Resim 7">
            <a:extLst>
              <a:ext uri="{FF2B5EF4-FFF2-40B4-BE49-F238E27FC236}">
                <a16:creationId xmlns:a16="http://schemas.microsoft.com/office/drawing/2014/main" id="{BA336B67-1D7C-4DB4-8F16-6DECDA6463EB}"/>
              </a:ext>
            </a:extLst>
          </p:cNvPr>
          <p:cNvPicPr>
            <a:picLocks noChangeAspect="1"/>
          </p:cNvPicPr>
          <p:nvPr/>
        </p:nvPicPr>
        <p:blipFill>
          <a:blip r:embed="rId3"/>
          <a:stretch>
            <a:fillRect/>
          </a:stretch>
        </p:blipFill>
        <p:spPr>
          <a:xfrm>
            <a:off x="1750936" y="4246431"/>
            <a:ext cx="1658090" cy="709183"/>
          </a:xfrm>
          <a:prstGeom prst="rect">
            <a:avLst/>
          </a:prstGeom>
        </p:spPr>
      </p:pic>
      <p:pic>
        <p:nvPicPr>
          <p:cNvPr id="10" name="Resim 9">
            <a:extLst>
              <a:ext uri="{FF2B5EF4-FFF2-40B4-BE49-F238E27FC236}">
                <a16:creationId xmlns:a16="http://schemas.microsoft.com/office/drawing/2014/main" id="{F29C3214-8EFB-44B6-92BF-EB17C23F4932}"/>
              </a:ext>
            </a:extLst>
          </p:cNvPr>
          <p:cNvPicPr>
            <a:picLocks noChangeAspect="1"/>
          </p:cNvPicPr>
          <p:nvPr/>
        </p:nvPicPr>
        <p:blipFill>
          <a:blip r:embed="rId4"/>
          <a:stretch>
            <a:fillRect/>
          </a:stretch>
        </p:blipFill>
        <p:spPr>
          <a:xfrm>
            <a:off x="3769907" y="4219652"/>
            <a:ext cx="2669362" cy="762739"/>
          </a:xfrm>
          <a:prstGeom prst="rect">
            <a:avLst/>
          </a:prstGeom>
        </p:spPr>
      </p:pic>
    </p:spTree>
    <p:extLst>
      <p:ext uri="{BB962C8B-B14F-4D97-AF65-F5344CB8AC3E}">
        <p14:creationId xmlns:p14="http://schemas.microsoft.com/office/powerpoint/2010/main" val="29664765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BA4163-B20D-4A5D-9C58-FF752F89C329}"/>
              </a:ext>
            </a:extLst>
          </p:cNvPr>
          <p:cNvSpPr>
            <a:spLocks noGrp="1"/>
          </p:cNvSpPr>
          <p:nvPr>
            <p:ph type="title"/>
          </p:nvPr>
        </p:nvSpPr>
        <p:spPr/>
        <p:txBody>
          <a:bodyPr/>
          <a:lstStyle/>
          <a:p>
            <a:endParaRPr lang="tr-TR"/>
          </a:p>
        </p:txBody>
      </p:sp>
      <p:pic>
        <p:nvPicPr>
          <p:cNvPr id="6" name="İçerik Yer Tutucusu 5">
            <a:extLst>
              <a:ext uri="{FF2B5EF4-FFF2-40B4-BE49-F238E27FC236}">
                <a16:creationId xmlns:a16="http://schemas.microsoft.com/office/drawing/2014/main" id="{C17E5C19-9108-44C2-BF3B-0559D860AC5A}"/>
              </a:ext>
            </a:extLst>
          </p:cNvPr>
          <p:cNvPicPr>
            <a:picLocks noGrp="1" noChangeAspect="1"/>
          </p:cNvPicPr>
          <p:nvPr>
            <p:ph sz="half" idx="1"/>
          </p:nvPr>
        </p:nvPicPr>
        <p:blipFill>
          <a:blip r:embed="rId2"/>
          <a:stretch>
            <a:fillRect/>
          </a:stretch>
        </p:blipFill>
        <p:spPr>
          <a:xfrm>
            <a:off x="1731146" y="2011363"/>
            <a:ext cx="4110361" cy="3448050"/>
          </a:xfrm>
        </p:spPr>
      </p:pic>
      <p:pic>
        <p:nvPicPr>
          <p:cNvPr id="8" name="İçerik Yer Tutucusu 7">
            <a:extLst>
              <a:ext uri="{FF2B5EF4-FFF2-40B4-BE49-F238E27FC236}">
                <a16:creationId xmlns:a16="http://schemas.microsoft.com/office/drawing/2014/main" id="{173D1237-4AE1-47FF-AEC6-53D0440CE6B9}"/>
              </a:ext>
            </a:extLst>
          </p:cNvPr>
          <p:cNvPicPr>
            <a:picLocks noGrp="1" noChangeAspect="1"/>
          </p:cNvPicPr>
          <p:nvPr>
            <p:ph sz="half" idx="2"/>
          </p:nvPr>
        </p:nvPicPr>
        <p:blipFill>
          <a:blip r:embed="rId3"/>
          <a:stretch>
            <a:fillRect/>
          </a:stretch>
        </p:blipFill>
        <p:spPr>
          <a:xfrm>
            <a:off x="6844682" y="2162175"/>
            <a:ext cx="3710867" cy="3152775"/>
          </a:xfrm>
        </p:spPr>
      </p:pic>
    </p:spTree>
    <p:extLst>
      <p:ext uri="{BB962C8B-B14F-4D97-AF65-F5344CB8AC3E}">
        <p14:creationId xmlns:p14="http://schemas.microsoft.com/office/powerpoint/2010/main" val="3768067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F5E85A-B37E-4D0C-ACCB-21DE599172D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4738215-4883-4B8F-8300-BE53B17D9B10}"/>
              </a:ext>
            </a:extLst>
          </p:cNvPr>
          <p:cNvSpPr>
            <a:spLocks noGrp="1"/>
          </p:cNvSpPr>
          <p:nvPr>
            <p:ph sz="half" idx="1"/>
          </p:nvPr>
        </p:nvSpPr>
        <p:spPr/>
        <p:txBody>
          <a:bodyPr>
            <a:normAutofit fontScale="85000" lnSpcReduction="10000"/>
          </a:bodyPr>
          <a:lstStyle/>
          <a:p>
            <a:r>
              <a:rPr lang="tr-TR" dirty="0"/>
              <a:t>Şekil 11’de ise gözenek içleri doldurulmuş ve en büyük bağlı bileşen yöntemi kullanılarak </a:t>
            </a:r>
            <a:r>
              <a:rPr lang="tr-TR" dirty="0" err="1"/>
              <a:t>bölütlenmiş</a:t>
            </a:r>
            <a:r>
              <a:rPr lang="tr-TR" dirty="0"/>
              <a:t> ekmek yüzey görüntüsü gösterilmektedir. Böylelikle ekmek dokusu arka plandan ayırt edilmiştir. Bu da üzerinde doku analizi yapacağımız ekmek yüzeyinin belirlenmesi anlamına gelmektedir. Analizin yapılacağı bölge, uzman gıda mühendisinin görüşü doğrultusunda sınırları belirlenmiş ekmeğin orta bölümünden 600*840 piksel2’lik bir </a:t>
            </a:r>
            <a:r>
              <a:rPr lang="tr-TR" dirty="0" err="1"/>
              <a:t>dikdörtgensel</a:t>
            </a:r>
            <a:r>
              <a:rPr lang="tr-TR" dirty="0"/>
              <a:t> bölge olarak belirlenmiştir.</a:t>
            </a:r>
          </a:p>
        </p:txBody>
      </p:sp>
      <p:pic>
        <p:nvPicPr>
          <p:cNvPr id="6" name="İçerik Yer Tutucusu 5">
            <a:extLst>
              <a:ext uri="{FF2B5EF4-FFF2-40B4-BE49-F238E27FC236}">
                <a16:creationId xmlns:a16="http://schemas.microsoft.com/office/drawing/2014/main" id="{0B81EAC0-E6AB-439E-9435-1A78BA483AE8}"/>
              </a:ext>
            </a:extLst>
          </p:cNvPr>
          <p:cNvPicPr>
            <a:picLocks noGrp="1" noChangeAspect="1"/>
          </p:cNvPicPr>
          <p:nvPr>
            <p:ph sz="half" idx="2"/>
          </p:nvPr>
        </p:nvPicPr>
        <p:blipFill>
          <a:blip r:embed="rId2"/>
          <a:stretch>
            <a:fillRect/>
          </a:stretch>
        </p:blipFill>
        <p:spPr>
          <a:xfrm>
            <a:off x="6622741" y="2017713"/>
            <a:ext cx="3950563" cy="3441700"/>
          </a:xfrm>
        </p:spPr>
      </p:pic>
    </p:spTree>
    <p:extLst>
      <p:ext uri="{BB962C8B-B14F-4D97-AF65-F5344CB8AC3E}">
        <p14:creationId xmlns:p14="http://schemas.microsoft.com/office/powerpoint/2010/main" val="322758348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C447E3-F7D1-4F8B-8B66-B77E706A3615}"/>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96D7AE2-7312-40BD-A4F3-8DD6CA90F03A}"/>
              </a:ext>
            </a:extLst>
          </p:cNvPr>
          <p:cNvSpPr>
            <a:spLocks noGrp="1"/>
          </p:cNvSpPr>
          <p:nvPr>
            <p:ph sz="half" idx="1"/>
          </p:nvPr>
        </p:nvSpPr>
        <p:spPr/>
        <p:txBody>
          <a:bodyPr>
            <a:normAutofit/>
          </a:bodyPr>
          <a:lstStyle/>
          <a:p>
            <a:r>
              <a:rPr lang="tr-TR" dirty="0"/>
              <a:t>Bu bölgenin büyüklüğü tüm ekmek görüntüleri için aynı olup doku analizinin yapılacağı bölge olarak belirlenmiştir. Daha sonra, her ekmek görüntüsü için bu bölgede bulunan gözenekler </a:t>
            </a:r>
            <a:r>
              <a:rPr lang="tr-TR" dirty="0" err="1"/>
              <a:t>bölütlenmiştir</a:t>
            </a:r>
            <a:r>
              <a:rPr lang="tr-TR" dirty="0"/>
              <a:t>. Şekil 12’de </a:t>
            </a:r>
            <a:r>
              <a:rPr lang="tr-TR" dirty="0" err="1"/>
              <a:t>bölütlenmiş</a:t>
            </a:r>
            <a:r>
              <a:rPr lang="tr-TR" dirty="0"/>
              <a:t> bu </a:t>
            </a:r>
            <a:r>
              <a:rPr lang="tr-TR" dirty="0" err="1"/>
              <a:t>dikdörtgensel</a:t>
            </a:r>
            <a:r>
              <a:rPr lang="tr-TR" dirty="0"/>
              <a:t> bölgenin gözenek görüntüsü gösterilmiştir.</a:t>
            </a:r>
          </a:p>
        </p:txBody>
      </p:sp>
      <p:pic>
        <p:nvPicPr>
          <p:cNvPr id="6" name="İçerik Yer Tutucusu 5">
            <a:extLst>
              <a:ext uri="{FF2B5EF4-FFF2-40B4-BE49-F238E27FC236}">
                <a16:creationId xmlns:a16="http://schemas.microsoft.com/office/drawing/2014/main" id="{EC72E6FE-73DA-45DA-B742-7A7751F6BC75}"/>
              </a:ext>
            </a:extLst>
          </p:cNvPr>
          <p:cNvPicPr>
            <a:picLocks noGrp="1" noChangeAspect="1"/>
          </p:cNvPicPr>
          <p:nvPr>
            <p:ph sz="half" idx="2"/>
          </p:nvPr>
        </p:nvPicPr>
        <p:blipFill>
          <a:blip r:embed="rId2"/>
          <a:stretch>
            <a:fillRect/>
          </a:stretch>
        </p:blipFill>
        <p:spPr>
          <a:xfrm>
            <a:off x="6729274" y="2017713"/>
            <a:ext cx="3781887" cy="3441700"/>
          </a:xfrm>
        </p:spPr>
      </p:pic>
    </p:spTree>
    <p:extLst>
      <p:ext uri="{BB962C8B-B14F-4D97-AF65-F5344CB8AC3E}">
        <p14:creationId xmlns:p14="http://schemas.microsoft.com/office/powerpoint/2010/main" val="15914684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2F7F0B-F06A-4EEF-8022-1215F61674A1}"/>
              </a:ext>
            </a:extLst>
          </p:cNvPr>
          <p:cNvSpPr>
            <a:spLocks noGrp="1"/>
          </p:cNvSpPr>
          <p:nvPr>
            <p:ph type="title"/>
          </p:nvPr>
        </p:nvSpPr>
        <p:spPr/>
        <p:txBody>
          <a:bodyPr/>
          <a:lstStyle/>
          <a:p>
            <a:r>
              <a:rPr lang="tr-TR" dirty="0"/>
              <a:t>Bağlantılı Bileşen Etiketleme İle Gözenek Etiketleme</a:t>
            </a:r>
          </a:p>
        </p:txBody>
      </p:sp>
      <p:sp>
        <p:nvSpPr>
          <p:cNvPr id="3" name="İçerik Yer Tutucusu 2">
            <a:extLst>
              <a:ext uri="{FF2B5EF4-FFF2-40B4-BE49-F238E27FC236}">
                <a16:creationId xmlns:a16="http://schemas.microsoft.com/office/drawing/2014/main" id="{52672712-59F4-4F48-8D6E-A2F7F96B605A}"/>
              </a:ext>
            </a:extLst>
          </p:cNvPr>
          <p:cNvSpPr>
            <a:spLocks noGrp="1"/>
          </p:cNvSpPr>
          <p:nvPr>
            <p:ph sz="half" idx="1"/>
          </p:nvPr>
        </p:nvSpPr>
        <p:spPr>
          <a:xfrm>
            <a:off x="1447331" y="2010878"/>
            <a:ext cx="9605634" cy="3448595"/>
          </a:xfrm>
        </p:spPr>
        <p:txBody>
          <a:bodyPr>
            <a:normAutofit fontScale="55000" lnSpcReduction="20000"/>
          </a:bodyPr>
          <a:lstStyle/>
          <a:p>
            <a:r>
              <a:rPr lang="tr-TR" dirty="0"/>
              <a:t>İkili görüntü haline gelen </a:t>
            </a:r>
            <a:r>
              <a:rPr lang="tr-TR" dirty="0" err="1"/>
              <a:t>bölütlenmiş</a:t>
            </a:r>
            <a:r>
              <a:rPr lang="tr-TR" dirty="0"/>
              <a:t> gözenek görüntülerine Bağlantılı Bileşen Etiketleme (BBE) yöntemi uygulanmıştır. BBE siyah-beyaz görüntüler üzerine uygulanmakta olup birbiri ile 4’lü ya da 8’li komşuluğa sahip piksellerin bir grup içerisinde toplanmasını sağlayan bir işlemdir. Bu gruplama sonucunda, resim üzerindeki her bir grup bir nesneyi temsil edecek şekilde numaralandırılmaktadır. Yöntem ile görüntü üzerindeki tüm pikseller taranarak her piksele, aşağıdaki algoritma uygulanmaktadır:</a:t>
            </a:r>
          </a:p>
          <a:p>
            <a:pPr marL="0" indent="0">
              <a:buNone/>
            </a:pPr>
            <a:r>
              <a:rPr lang="tr-TR" dirty="0"/>
              <a:t>{</a:t>
            </a:r>
          </a:p>
          <a:p>
            <a:pPr marL="0" indent="0">
              <a:buNone/>
            </a:pPr>
            <a:r>
              <a:rPr lang="tr-TR" dirty="0"/>
              <a:t>Piksel Siyaha eşit değilse</a:t>
            </a:r>
          </a:p>
          <a:p>
            <a:pPr marL="0" indent="0">
              <a:buNone/>
            </a:pPr>
            <a:r>
              <a:rPr lang="tr-TR" dirty="0"/>
              <a:t>-Pikselin Tüm komşularına bak (8’li komşuluk için)</a:t>
            </a:r>
          </a:p>
          <a:p>
            <a:pPr marL="0" indent="0">
              <a:buNone/>
            </a:pPr>
            <a:r>
              <a:rPr lang="tr-TR" dirty="0"/>
              <a:t>-Tüm komşular siyah veya beyaz ise bu yeni bir pikseldir bu piksele yeni bir değer ata, diğer piksele geç</a:t>
            </a:r>
          </a:p>
          <a:p>
            <a:pPr marL="0" indent="0">
              <a:buNone/>
            </a:pPr>
            <a:r>
              <a:rPr lang="tr-TR" dirty="0"/>
              <a:t>-Komşu piksellerden herhangi biri siyah ya da beyaz piksel ise bir önceki etiket numarasına bu pikseli kaydet</a:t>
            </a:r>
          </a:p>
          <a:p>
            <a:pPr marL="0" indent="0">
              <a:buNone/>
            </a:pPr>
            <a:r>
              <a:rPr lang="tr-TR" dirty="0"/>
              <a:t>}</a:t>
            </a:r>
          </a:p>
          <a:p>
            <a:pPr marL="0" indent="0">
              <a:buNone/>
            </a:pPr>
            <a:r>
              <a:rPr lang="tr-TR" dirty="0"/>
              <a:t>BBE sayesinde şekilce, büyüklükçe birbirinden ayrı olan gözeneklerin ortak özelliği olan birbirine bağlı aynı renk piksellerden oluşmasıdır. Böylelikle bağlı olan her bir piksel grubu bir değeri ile etiketlenmiş ve bu grubu oluşturan piksellerin koordinatları kaydedilmiştir. Bu sayede her bir gözenek ayrı bir nesne olarak algılanmakta ve bu gözeneklere ait sayı, alan, yoğunluk yuvarlaklık, şekil faktörü gibi sayısal verilere ulaşmak kolay olmaktadır. Şekil 13’te belli bir bölgede etiketlenmiş gözeneklere ait temsili bir görüntü gösterilmiştir.</a:t>
            </a:r>
          </a:p>
        </p:txBody>
      </p:sp>
    </p:spTree>
    <p:extLst>
      <p:ext uri="{BB962C8B-B14F-4D97-AF65-F5344CB8AC3E}">
        <p14:creationId xmlns:p14="http://schemas.microsoft.com/office/powerpoint/2010/main" val="36986580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5A1B2A-5127-4B37-8E3E-7C18F0F595FD}"/>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91970C63-2016-4943-B515-BC1BC793E145}"/>
              </a:ext>
            </a:extLst>
          </p:cNvPr>
          <p:cNvPicPr>
            <a:picLocks noGrp="1" noChangeAspect="1"/>
          </p:cNvPicPr>
          <p:nvPr>
            <p:ph idx="1"/>
          </p:nvPr>
        </p:nvPicPr>
        <p:blipFill>
          <a:blip r:embed="rId2"/>
          <a:stretch>
            <a:fillRect/>
          </a:stretch>
        </p:blipFill>
        <p:spPr>
          <a:xfrm>
            <a:off x="1953086" y="1853754"/>
            <a:ext cx="8957569" cy="3694789"/>
          </a:xfrm>
        </p:spPr>
      </p:pic>
    </p:spTree>
    <p:extLst>
      <p:ext uri="{BB962C8B-B14F-4D97-AF65-F5344CB8AC3E}">
        <p14:creationId xmlns:p14="http://schemas.microsoft.com/office/powerpoint/2010/main" val="3259794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2F46FC-4E7F-4CA4-9034-6D4B416F5686}"/>
              </a:ext>
            </a:extLst>
          </p:cNvPr>
          <p:cNvSpPr>
            <a:spLocks noGrp="1"/>
          </p:cNvSpPr>
          <p:nvPr>
            <p:ph type="title"/>
          </p:nvPr>
        </p:nvSpPr>
        <p:spPr/>
        <p:txBody>
          <a:bodyPr/>
          <a:lstStyle/>
          <a:p>
            <a:r>
              <a:rPr lang="tr-TR" dirty="0"/>
              <a:t>Gözeneklerin Büyüklüklerine Göre Sınıflandırılması</a:t>
            </a:r>
          </a:p>
        </p:txBody>
      </p:sp>
      <p:sp>
        <p:nvSpPr>
          <p:cNvPr id="3" name="İçerik Yer Tutucusu 2">
            <a:extLst>
              <a:ext uri="{FF2B5EF4-FFF2-40B4-BE49-F238E27FC236}">
                <a16:creationId xmlns:a16="http://schemas.microsoft.com/office/drawing/2014/main" id="{A7943080-0FDC-4410-8768-4398C6BF2589}"/>
              </a:ext>
            </a:extLst>
          </p:cNvPr>
          <p:cNvSpPr>
            <a:spLocks noGrp="1"/>
          </p:cNvSpPr>
          <p:nvPr>
            <p:ph sz="half" idx="1"/>
          </p:nvPr>
        </p:nvSpPr>
        <p:spPr/>
        <p:txBody>
          <a:bodyPr>
            <a:normAutofit fontScale="70000" lnSpcReduction="20000"/>
          </a:bodyPr>
          <a:lstStyle/>
          <a:p>
            <a:r>
              <a:rPr lang="tr-TR" dirty="0"/>
              <a:t>Yapılan çalışmada farklı büyüklükteki gözeneklerin sayılarındaki değişimlerin gözlenmesi amacıyla gözenekler 0,002mm2-1mm2, 1mm2-3mm2, 3mm2-5mm2 ve 5mm2- 7mm2 olmak üzere 4 sınıfa ayrılmıştır. Her bir sınıf, bir etiket grubuna dâhil edilmiştir. Böylelikle her bir gruptaki gözeneklerin önce sınırları belirlenmiş sonra da bu sınırlara etiket grubuna göre, Şekil 14’te görüldüğü gibi, bir renk değeri atanarak otomatik olarak renklendirilmesi yapılmıştır. Bu hem bize gözeneklerin sınıflandırılması imkânı vermekte hem de görsel analiz imkânı sunmaktadır. Ayrıca farklı katkı maddeli ekmeklerde doku karşılaştırması yapmayı da kolay hale getirmektedir.</a:t>
            </a:r>
          </a:p>
        </p:txBody>
      </p:sp>
      <p:pic>
        <p:nvPicPr>
          <p:cNvPr id="6" name="İçerik Yer Tutucusu 5">
            <a:extLst>
              <a:ext uri="{FF2B5EF4-FFF2-40B4-BE49-F238E27FC236}">
                <a16:creationId xmlns:a16="http://schemas.microsoft.com/office/drawing/2014/main" id="{09B10835-1A89-4A00-92C7-4D2D86C4FA97}"/>
              </a:ext>
            </a:extLst>
          </p:cNvPr>
          <p:cNvPicPr>
            <a:picLocks noGrp="1" noChangeAspect="1"/>
          </p:cNvPicPr>
          <p:nvPr>
            <p:ph sz="half" idx="2"/>
          </p:nvPr>
        </p:nvPicPr>
        <p:blipFill>
          <a:blip r:embed="rId2"/>
          <a:stretch>
            <a:fillRect/>
          </a:stretch>
        </p:blipFill>
        <p:spPr>
          <a:xfrm>
            <a:off x="6747029" y="2017713"/>
            <a:ext cx="3997640" cy="3441700"/>
          </a:xfrm>
        </p:spPr>
      </p:pic>
    </p:spTree>
    <p:extLst>
      <p:ext uri="{BB962C8B-B14F-4D97-AF65-F5344CB8AC3E}">
        <p14:creationId xmlns:p14="http://schemas.microsoft.com/office/powerpoint/2010/main" val="5771496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1A862D-830F-4401-896F-C6D7E29BB938}"/>
              </a:ext>
            </a:extLst>
          </p:cNvPr>
          <p:cNvSpPr>
            <a:spLocks noGrp="1"/>
          </p:cNvSpPr>
          <p:nvPr>
            <p:ph type="title"/>
          </p:nvPr>
        </p:nvSpPr>
        <p:spPr/>
        <p:txBody>
          <a:bodyPr/>
          <a:lstStyle/>
          <a:p>
            <a:r>
              <a:rPr lang="tr-TR" dirty="0"/>
              <a:t>ZSI Başarım İndeksinin Belirlenmesi</a:t>
            </a:r>
          </a:p>
        </p:txBody>
      </p:sp>
      <p:sp>
        <p:nvSpPr>
          <p:cNvPr id="3" name="İçerik Yer Tutucusu 2">
            <a:extLst>
              <a:ext uri="{FF2B5EF4-FFF2-40B4-BE49-F238E27FC236}">
                <a16:creationId xmlns:a16="http://schemas.microsoft.com/office/drawing/2014/main" id="{97918BD8-E4D0-4981-9D89-7DF6C9BCD6C9}"/>
              </a:ext>
            </a:extLst>
          </p:cNvPr>
          <p:cNvSpPr>
            <a:spLocks noGrp="1"/>
          </p:cNvSpPr>
          <p:nvPr>
            <p:ph idx="1"/>
          </p:nvPr>
        </p:nvSpPr>
        <p:spPr/>
        <p:txBody>
          <a:bodyPr>
            <a:normAutofit/>
          </a:bodyPr>
          <a:lstStyle/>
          <a:p>
            <a:r>
              <a:rPr lang="tr-TR" dirty="0"/>
              <a:t>Çalışmada farklı katkı maddeli tüm ekmek görüntüleri kullanılarak otomatik </a:t>
            </a:r>
            <a:r>
              <a:rPr lang="tr-TR" dirty="0" err="1"/>
              <a:t>bölütlenen</a:t>
            </a:r>
            <a:r>
              <a:rPr lang="tr-TR" dirty="0"/>
              <a:t> gözeneklerin, </a:t>
            </a:r>
            <a:r>
              <a:rPr lang="tr-TR" dirty="0" err="1"/>
              <a:t>ImageJ</a:t>
            </a:r>
            <a:r>
              <a:rPr lang="tr-TR" dirty="0"/>
              <a:t> programında bir uzman gıda mühendisi yardımıyla elle </a:t>
            </a:r>
            <a:r>
              <a:rPr lang="tr-TR" dirty="0" err="1"/>
              <a:t>bölütlenmesi</a:t>
            </a:r>
            <a:r>
              <a:rPr lang="tr-TR" dirty="0"/>
              <a:t> de yapılmıştır. Üzerinde çalışılan ekmek görüntülerinden, otomatik </a:t>
            </a:r>
            <a:r>
              <a:rPr lang="tr-TR" dirty="0" err="1"/>
              <a:t>bölütleme</a:t>
            </a:r>
            <a:r>
              <a:rPr lang="tr-TR" dirty="0"/>
              <a:t> sonucu elde edilen gözenekler ile elle </a:t>
            </a:r>
            <a:r>
              <a:rPr lang="tr-TR" dirty="0" err="1"/>
              <a:t>bölütleme</a:t>
            </a:r>
            <a:r>
              <a:rPr lang="tr-TR" dirty="0"/>
              <a:t> sonucu elde edilen gözenekler üst üste çakıştırılarak ZSI başarım indeksi belirlenmiştir [13]. Bu indeksin belirlenmesinde kullanılan </a:t>
            </a:r>
            <a:r>
              <a:rPr lang="tr-TR" dirty="0" err="1"/>
              <a:t>formülasyon</a:t>
            </a:r>
            <a:r>
              <a:rPr lang="tr-TR" dirty="0"/>
              <a:t> Eş. 7’de gösterilmiştir. Burada yer alan O harfi otomatik </a:t>
            </a:r>
            <a:r>
              <a:rPr lang="tr-TR" dirty="0" err="1"/>
              <a:t>bölütlemeyle</a:t>
            </a:r>
            <a:r>
              <a:rPr lang="tr-TR" dirty="0"/>
              <a:t> elde edilen alanı, M harfi ise elle </a:t>
            </a:r>
            <a:r>
              <a:rPr lang="tr-TR" dirty="0" err="1"/>
              <a:t>bölütleme</a:t>
            </a:r>
            <a:r>
              <a:rPr lang="tr-TR" dirty="0"/>
              <a:t> sonucu elde edilen alanı ifade etmektedir. Her iki </a:t>
            </a:r>
            <a:r>
              <a:rPr lang="tr-TR" dirty="0" err="1"/>
              <a:t>bölütleme</a:t>
            </a:r>
            <a:r>
              <a:rPr lang="tr-TR" dirty="0"/>
              <a:t> sonucu elde edilen alanlar ise M∩ O olarak gösterilmektedir.</a:t>
            </a:r>
          </a:p>
        </p:txBody>
      </p:sp>
      <p:pic>
        <p:nvPicPr>
          <p:cNvPr id="5" name="Resim 4">
            <a:extLst>
              <a:ext uri="{FF2B5EF4-FFF2-40B4-BE49-F238E27FC236}">
                <a16:creationId xmlns:a16="http://schemas.microsoft.com/office/drawing/2014/main" id="{A30D9719-B936-4DB8-8036-943D01AE506F}"/>
              </a:ext>
            </a:extLst>
          </p:cNvPr>
          <p:cNvPicPr>
            <a:picLocks noChangeAspect="1"/>
          </p:cNvPicPr>
          <p:nvPr/>
        </p:nvPicPr>
        <p:blipFill>
          <a:blip r:embed="rId2"/>
          <a:stretch>
            <a:fillRect/>
          </a:stretch>
        </p:blipFill>
        <p:spPr>
          <a:xfrm>
            <a:off x="9001030" y="652358"/>
            <a:ext cx="1674552" cy="739297"/>
          </a:xfrm>
          <a:prstGeom prst="rect">
            <a:avLst/>
          </a:prstGeom>
        </p:spPr>
      </p:pic>
    </p:spTree>
    <p:extLst>
      <p:ext uri="{BB962C8B-B14F-4D97-AF65-F5344CB8AC3E}">
        <p14:creationId xmlns:p14="http://schemas.microsoft.com/office/powerpoint/2010/main" val="138213269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939DBE-48F3-4090-A5D8-BB0D8817496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33286AAC-609E-412A-9E94-2B3F14F9CC8A}"/>
              </a:ext>
            </a:extLst>
          </p:cNvPr>
          <p:cNvSpPr>
            <a:spLocks noGrp="1"/>
          </p:cNvSpPr>
          <p:nvPr>
            <p:ph sz="half" idx="1"/>
          </p:nvPr>
        </p:nvSpPr>
        <p:spPr/>
        <p:txBody>
          <a:bodyPr/>
          <a:lstStyle/>
          <a:p>
            <a:pPr marL="0" indent="0">
              <a:buNone/>
            </a:pPr>
            <a:r>
              <a:rPr lang="tr-TR" dirty="0"/>
              <a:t>Şekil 15’te elle ve otomatik </a:t>
            </a:r>
            <a:r>
              <a:rPr lang="tr-TR" dirty="0" err="1"/>
              <a:t>bölütlenen</a:t>
            </a:r>
            <a:r>
              <a:rPr lang="tr-TR" dirty="0"/>
              <a:t> alanların çakıştırılmasına ait temsili görüntü gösterilmektedir.</a:t>
            </a:r>
          </a:p>
        </p:txBody>
      </p:sp>
      <p:pic>
        <p:nvPicPr>
          <p:cNvPr id="6" name="İçerik Yer Tutucusu 5">
            <a:extLst>
              <a:ext uri="{FF2B5EF4-FFF2-40B4-BE49-F238E27FC236}">
                <a16:creationId xmlns:a16="http://schemas.microsoft.com/office/drawing/2014/main" id="{99444DED-E6AD-4231-94C3-2FD3FF40D04B}"/>
              </a:ext>
            </a:extLst>
          </p:cNvPr>
          <p:cNvPicPr>
            <a:picLocks noGrp="1" noChangeAspect="1"/>
          </p:cNvPicPr>
          <p:nvPr>
            <p:ph sz="half" idx="2"/>
          </p:nvPr>
        </p:nvPicPr>
        <p:blipFill>
          <a:blip r:embed="rId2"/>
          <a:stretch>
            <a:fillRect/>
          </a:stretch>
        </p:blipFill>
        <p:spPr>
          <a:xfrm>
            <a:off x="6782540" y="2157275"/>
            <a:ext cx="3781887" cy="2836532"/>
          </a:xfrm>
        </p:spPr>
      </p:pic>
    </p:spTree>
    <p:extLst>
      <p:ext uri="{BB962C8B-B14F-4D97-AF65-F5344CB8AC3E}">
        <p14:creationId xmlns:p14="http://schemas.microsoft.com/office/powerpoint/2010/main" val="5906206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0CFF6A-12A7-46E7-A0C5-7EB20CFAEB8B}"/>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6E06AD69-0CC9-4FEF-925F-D4A038A14441}"/>
              </a:ext>
            </a:extLst>
          </p:cNvPr>
          <p:cNvSpPr>
            <a:spLocks noGrp="1"/>
          </p:cNvSpPr>
          <p:nvPr>
            <p:ph sz="half" idx="1"/>
          </p:nvPr>
        </p:nvSpPr>
        <p:spPr/>
        <p:txBody>
          <a:bodyPr>
            <a:normAutofit fontScale="92500" lnSpcReduction="10000"/>
          </a:bodyPr>
          <a:lstStyle/>
          <a:p>
            <a:r>
              <a:rPr lang="tr-TR" dirty="0"/>
              <a:t>Ekmek hamurunun pişirilmesi sırasında sıcaklık etkisiyle hava kabarcıkları genleştikçe, ekmeğin gözenekli bir yapı haline geldiği görülür. Öz miktarı ve kalitesi yetersiz olan unlardan yapılan ekmekler, küçük hacimli, basık ve düzensiz bir gözenek yapısına sahip olmakta, kabuk yapılarında düzensiz çatlak ve yarıklar bulunmakta, ayrıca bu tip ekmekler kısa sürede bayatlamaktadır.</a:t>
            </a:r>
          </a:p>
        </p:txBody>
      </p:sp>
      <p:pic>
        <p:nvPicPr>
          <p:cNvPr id="6" name="İçerik Yer Tutucusu 5">
            <a:extLst>
              <a:ext uri="{FF2B5EF4-FFF2-40B4-BE49-F238E27FC236}">
                <a16:creationId xmlns:a16="http://schemas.microsoft.com/office/drawing/2014/main" id="{217D837F-E858-4059-AB96-B1D8F01032F1}"/>
              </a:ext>
            </a:extLst>
          </p:cNvPr>
          <p:cNvPicPr>
            <a:picLocks noGrp="1" noChangeAspect="1"/>
          </p:cNvPicPr>
          <p:nvPr>
            <p:ph sz="half" idx="2"/>
          </p:nvPr>
        </p:nvPicPr>
        <p:blipFill>
          <a:blip r:embed="rId2"/>
          <a:stretch>
            <a:fillRect/>
          </a:stretch>
        </p:blipFill>
        <p:spPr>
          <a:xfrm>
            <a:off x="6791417" y="2104009"/>
            <a:ext cx="3710866" cy="3448594"/>
          </a:xfrm>
        </p:spPr>
      </p:pic>
    </p:spTree>
    <p:extLst>
      <p:ext uri="{BB962C8B-B14F-4D97-AF65-F5344CB8AC3E}">
        <p14:creationId xmlns:p14="http://schemas.microsoft.com/office/powerpoint/2010/main" val="1436020139"/>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76DD4E2-242E-4AC0-B85E-4E44394BBA46}"/>
              </a:ext>
            </a:extLst>
          </p:cNvPr>
          <p:cNvSpPr>
            <a:spLocks noGrp="1"/>
          </p:cNvSpPr>
          <p:nvPr>
            <p:ph sz="half" idx="1"/>
          </p:nvPr>
        </p:nvSpPr>
        <p:spPr/>
        <p:txBody>
          <a:bodyPr/>
          <a:lstStyle/>
          <a:p>
            <a:r>
              <a:rPr lang="tr-TR" dirty="0"/>
              <a:t>Şekil 16’da kırmızı renk otomatik </a:t>
            </a:r>
            <a:r>
              <a:rPr lang="tr-TR" dirty="0" err="1"/>
              <a:t>bölütlemeyi</a:t>
            </a:r>
            <a:r>
              <a:rPr lang="tr-TR" dirty="0"/>
              <a:t>, yeşil renk elle </a:t>
            </a:r>
            <a:r>
              <a:rPr lang="tr-TR" dirty="0" err="1"/>
              <a:t>bölütlemeyi</a:t>
            </a:r>
            <a:r>
              <a:rPr lang="tr-TR" dirty="0"/>
              <a:t>, sarı renk ise her iki </a:t>
            </a:r>
            <a:r>
              <a:rPr lang="tr-TR" dirty="0" err="1"/>
              <a:t>bölütlemede</a:t>
            </a:r>
            <a:r>
              <a:rPr lang="tr-TR" dirty="0"/>
              <a:t> ortak </a:t>
            </a:r>
            <a:r>
              <a:rPr lang="tr-TR" dirty="0" err="1"/>
              <a:t>bölütlenen</a:t>
            </a:r>
            <a:r>
              <a:rPr lang="tr-TR" dirty="0"/>
              <a:t> bölgeyi göstermektedir.</a:t>
            </a:r>
          </a:p>
        </p:txBody>
      </p:sp>
      <p:pic>
        <p:nvPicPr>
          <p:cNvPr id="6" name="İçerik Yer Tutucusu 5">
            <a:extLst>
              <a:ext uri="{FF2B5EF4-FFF2-40B4-BE49-F238E27FC236}">
                <a16:creationId xmlns:a16="http://schemas.microsoft.com/office/drawing/2014/main" id="{3790F2F8-696F-46AF-BC51-B5D9F6A91BCB}"/>
              </a:ext>
            </a:extLst>
          </p:cNvPr>
          <p:cNvPicPr>
            <a:picLocks noGrp="1" noChangeAspect="1"/>
          </p:cNvPicPr>
          <p:nvPr>
            <p:ph sz="half" idx="2"/>
          </p:nvPr>
        </p:nvPicPr>
        <p:blipFill>
          <a:blip r:embed="rId2"/>
          <a:stretch>
            <a:fillRect/>
          </a:stretch>
        </p:blipFill>
        <p:spPr>
          <a:xfrm>
            <a:off x="6092483" y="905522"/>
            <a:ext cx="4862562" cy="4553891"/>
          </a:xfrm>
        </p:spPr>
      </p:pic>
    </p:spTree>
    <p:extLst>
      <p:ext uri="{BB962C8B-B14F-4D97-AF65-F5344CB8AC3E}">
        <p14:creationId xmlns:p14="http://schemas.microsoft.com/office/powerpoint/2010/main" val="41045381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2F1287-1A5B-4B2D-9B1C-0E382E2E7BC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C035C835-76D3-4BD2-9C9E-DE6536BD6372}"/>
              </a:ext>
            </a:extLst>
          </p:cNvPr>
          <p:cNvSpPr>
            <a:spLocks noGrp="1"/>
          </p:cNvSpPr>
          <p:nvPr>
            <p:ph sz="half" idx="1"/>
          </p:nvPr>
        </p:nvSpPr>
        <p:spPr/>
        <p:txBody>
          <a:bodyPr>
            <a:normAutofit fontScale="92500" lnSpcReduction="20000"/>
          </a:bodyPr>
          <a:lstStyle/>
          <a:p>
            <a:r>
              <a:rPr lang="tr-TR" dirty="0"/>
              <a:t>Şekil 17’de otomatik </a:t>
            </a:r>
            <a:r>
              <a:rPr lang="tr-TR" dirty="0" err="1"/>
              <a:t>bölütlemenin</a:t>
            </a:r>
            <a:r>
              <a:rPr lang="tr-TR" dirty="0"/>
              <a:t> başarımını görmek için 12 adet gözeneğe ait hesaplanan ZSI değerleri gösterilmektedir. Literatürde, ZSI indeksinin 0,7’den büyük olması durumunda çalışmanın yeterli başarıma sahip olduğu ifade  edilmektedir [14]. Çalışmada elde edilen başarım değerlerinin 0,87 ile 0,93 arasında olması, önerilen yöntemlerle gerçekleştirilen </a:t>
            </a:r>
            <a:r>
              <a:rPr lang="tr-TR" dirty="0" err="1"/>
              <a:t>bölütlemenin</a:t>
            </a:r>
            <a:r>
              <a:rPr lang="tr-TR" dirty="0"/>
              <a:t> oldukça başarılı olduğunu ortaya koymaktadır.</a:t>
            </a:r>
          </a:p>
        </p:txBody>
      </p:sp>
      <p:pic>
        <p:nvPicPr>
          <p:cNvPr id="6" name="İçerik Yer Tutucusu 5">
            <a:extLst>
              <a:ext uri="{FF2B5EF4-FFF2-40B4-BE49-F238E27FC236}">
                <a16:creationId xmlns:a16="http://schemas.microsoft.com/office/drawing/2014/main" id="{DA974185-5181-4A82-AC0E-4977E9438BF0}"/>
              </a:ext>
            </a:extLst>
          </p:cNvPr>
          <p:cNvPicPr>
            <a:picLocks noGrp="1" noChangeAspect="1"/>
          </p:cNvPicPr>
          <p:nvPr>
            <p:ph sz="half" idx="2"/>
          </p:nvPr>
        </p:nvPicPr>
        <p:blipFill>
          <a:blip r:embed="rId2"/>
          <a:stretch>
            <a:fillRect/>
          </a:stretch>
        </p:blipFill>
        <p:spPr>
          <a:xfrm>
            <a:off x="6702641" y="1713391"/>
            <a:ext cx="4042028" cy="3353910"/>
          </a:xfrm>
        </p:spPr>
      </p:pic>
    </p:spTree>
    <p:extLst>
      <p:ext uri="{BB962C8B-B14F-4D97-AF65-F5344CB8AC3E}">
        <p14:creationId xmlns:p14="http://schemas.microsoft.com/office/powerpoint/2010/main" val="88340139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DCF43C-C5E4-4AB4-891A-85F3476E2C0E}"/>
              </a:ext>
            </a:extLst>
          </p:cNvPr>
          <p:cNvSpPr>
            <a:spLocks noGrp="1"/>
          </p:cNvSpPr>
          <p:nvPr>
            <p:ph type="title"/>
          </p:nvPr>
        </p:nvSpPr>
        <p:spPr/>
        <p:txBody>
          <a:bodyPr/>
          <a:lstStyle/>
          <a:p>
            <a:r>
              <a:rPr lang="tr-TR" dirty="0"/>
              <a:t>Geliştirilen </a:t>
            </a:r>
            <a:r>
              <a:rPr lang="tr-TR" dirty="0" err="1"/>
              <a:t>Arayüz</a:t>
            </a:r>
            <a:endParaRPr lang="tr-TR" dirty="0"/>
          </a:p>
        </p:txBody>
      </p:sp>
      <p:sp>
        <p:nvSpPr>
          <p:cNvPr id="3" name="İçerik Yer Tutucusu 2">
            <a:extLst>
              <a:ext uri="{FF2B5EF4-FFF2-40B4-BE49-F238E27FC236}">
                <a16:creationId xmlns:a16="http://schemas.microsoft.com/office/drawing/2014/main" id="{6DAA8110-2A59-4974-B7B2-FA78737E9E4C}"/>
              </a:ext>
            </a:extLst>
          </p:cNvPr>
          <p:cNvSpPr>
            <a:spLocks noGrp="1"/>
          </p:cNvSpPr>
          <p:nvPr>
            <p:ph sz="half" idx="1"/>
          </p:nvPr>
        </p:nvSpPr>
        <p:spPr/>
        <p:txBody>
          <a:bodyPr>
            <a:normAutofit fontScale="85000" lnSpcReduction="10000"/>
          </a:bodyPr>
          <a:lstStyle/>
          <a:p>
            <a:r>
              <a:rPr lang="tr-TR" dirty="0"/>
              <a:t>Çalışmada ayrıca </a:t>
            </a:r>
            <a:r>
              <a:rPr lang="tr-TR" dirty="0" err="1"/>
              <a:t>Matlab</a:t>
            </a:r>
            <a:r>
              <a:rPr lang="tr-TR" dirty="0"/>
              <a:t> GUI </a:t>
            </a:r>
            <a:r>
              <a:rPr lang="tr-TR" dirty="0" err="1"/>
              <a:t>arayüz</a:t>
            </a:r>
            <a:r>
              <a:rPr lang="tr-TR" dirty="0"/>
              <a:t> programı kullanılarak, ekmek doku/gözenek </a:t>
            </a:r>
            <a:r>
              <a:rPr lang="tr-TR" dirty="0" err="1"/>
              <a:t>bölütleme</a:t>
            </a:r>
            <a:r>
              <a:rPr lang="tr-TR" dirty="0"/>
              <a:t>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yapılmaktadır. Şekil 18’de bu işlemin yapılmış hali gösterilmektedir.</a:t>
            </a:r>
          </a:p>
        </p:txBody>
      </p:sp>
      <p:pic>
        <p:nvPicPr>
          <p:cNvPr id="6" name="İçerik Yer Tutucusu 5">
            <a:extLst>
              <a:ext uri="{FF2B5EF4-FFF2-40B4-BE49-F238E27FC236}">
                <a16:creationId xmlns:a16="http://schemas.microsoft.com/office/drawing/2014/main" id="{CE7A32E7-F5E8-4F0F-9D4D-2A3AEE9525B6}"/>
              </a:ext>
            </a:extLst>
          </p:cNvPr>
          <p:cNvPicPr>
            <a:picLocks noGrp="1" noChangeAspect="1"/>
          </p:cNvPicPr>
          <p:nvPr>
            <p:ph sz="half" idx="2"/>
          </p:nvPr>
        </p:nvPicPr>
        <p:blipFill>
          <a:blip r:embed="rId2"/>
          <a:stretch>
            <a:fillRect/>
          </a:stretch>
        </p:blipFill>
        <p:spPr>
          <a:xfrm>
            <a:off x="6294268" y="2010878"/>
            <a:ext cx="4358936" cy="2956410"/>
          </a:xfrm>
        </p:spPr>
      </p:pic>
    </p:spTree>
    <p:extLst>
      <p:ext uri="{BB962C8B-B14F-4D97-AF65-F5344CB8AC3E}">
        <p14:creationId xmlns:p14="http://schemas.microsoft.com/office/powerpoint/2010/main" val="47542266"/>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3046D1-310D-4C62-9168-D62D4832501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F3F003FA-CC34-49FF-B756-CFC67440536A}"/>
              </a:ext>
            </a:extLst>
          </p:cNvPr>
          <p:cNvSpPr>
            <a:spLocks noGrp="1"/>
          </p:cNvSpPr>
          <p:nvPr>
            <p:ph sz="half" idx="1"/>
          </p:nvPr>
        </p:nvSpPr>
        <p:spPr/>
        <p:txBody>
          <a:bodyPr>
            <a:normAutofit/>
          </a:bodyPr>
          <a:lstStyle/>
          <a:p>
            <a:r>
              <a:rPr lang="tr-TR" dirty="0"/>
              <a:t>Sırasıyla ön işleme, gözenekleri bölütle ve sayısal verileri çıkar ikonları tıklanarak gözeneklere ait ölçümler ilgili dizine Excel dosyası olarak çıkartılabilmektedir. Şekil 19’da ara yüz programıyla </a:t>
            </a:r>
            <a:r>
              <a:rPr lang="tr-TR" dirty="0" err="1"/>
              <a:t>bölütlenmiş</a:t>
            </a:r>
            <a:r>
              <a:rPr lang="tr-TR" dirty="0"/>
              <a:t> gözenek görüntüsü gösterilmiştir.</a:t>
            </a:r>
          </a:p>
        </p:txBody>
      </p:sp>
      <p:pic>
        <p:nvPicPr>
          <p:cNvPr id="6" name="İçerik Yer Tutucusu 5">
            <a:extLst>
              <a:ext uri="{FF2B5EF4-FFF2-40B4-BE49-F238E27FC236}">
                <a16:creationId xmlns:a16="http://schemas.microsoft.com/office/drawing/2014/main" id="{445B6D98-5F7A-4211-8B6E-052D3CCD4430}"/>
              </a:ext>
            </a:extLst>
          </p:cNvPr>
          <p:cNvPicPr>
            <a:picLocks noGrp="1" noChangeAspect="1"/>
          </p:cNvPicPr>
          <p:nvPr>
            <p:ph sz="half" idx="2"/>
          </p:nvPr>
        </p:nvPicPr>
        <p:blipFill>
          <a:blip r:embed="rId2"/>
          <a:stretch>
            <a:fillRect/>
          </a:stretch>
        </p:blipFill>
        <p:spPr>
          <a:xfrm>
            <a:off x="6889072" y="2237173"/>
            <a:ext cx="3781887" cy="3107184"/>
          </a:xfrm>
        </p:spPr>
      </p:pic>
    </p:spTree>
    <p:extLst>
      <p:ext uri="{BB962C8B-B14F-4D97-AF65-F5344CB8AC3E}">
        <p14:creationId xmlns:p14="http://schemas.microsoft.com/office/powerpoint/2010/main" val="347635883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A7C7FA-7324-4538-A4EB-F135078C39FD}"/>
              </a:ext>
            </a:extLst>
          </p:cNvPr>
          <p:cNvSpPr>
            <a:spLocks noGrp="1"/>
          </p:cNvSpPr>
          <p:nvPr>
            <p:ph type="title"/>
          </p:nvPr>
        </p:nvSpPr>
        <p:spPr/>
        <p:txBody>
          <a:bodyPr/>
          <a:lstStyle/>
          <a:p>
            <a:r>
              <a:rPr lang="tr-TR" dirty="0"/>
              <a:t>SONUÇLAR VE TARTIŞMALAR</a:t>
            </a:r>
          </a:p>
        </p:txBody>
      </p:sp>
      <p:sp>
        <p:nvSpPr>
          <p:cNvPr id="3" name="İçerik Yer Tutucusu 2">
            <a:extLst>
              <a:ext uri="{FF2B5EF4-FFF2-40B4-BE49-F238E27FC236}">
                <a16:creationId xmlns:a16="http://schemas.microsoft.com/office/drawing/2014/main" id="{82A3617C-D750-4519-AEB3-B65C1970AB0C}"/>
              </a:ext>
            </a:extLst>
          </p:cNvPr>
          <p:cNvSpPr>
            <a:spLocks noGrp="1"/>
          </p:cNvSpPr>
          <p:nvPr>
            <p:ph sz="half" idx="1"/>
          </p:nvPr>
        </p:nvSpPr>
        <p:spPr/>
        <p:txBody>
          <a:bodyPr>
            <a:normAutofit fontScale="62500" lnSpcReduction="20000"/>
          </a:bodyPr>
          <a:lstStyle/>
          <a:p>
            <a:r>
              <a:rPr lang="tr-TR" dirty="0"/>
              <a:t>Yapılan çalışmada </a:t>
            </a:r>
            <a:r>
              <a:rPr lang="tr-TR" dirty="0" err="1"/>
              <a:t>bölütlenen</a:t>
            </a:r>
            <a:r>
              <a:rPr lang="tr-TR" dirty="0"/>
              <a:t> ekmek dokusuna ait toplam gözenek sayısı, toplam gözenek alanı, yoğunluk (toplam gözenek sayısı/toplam ekmek alanı), ortalama gözenek alanı (toplam gözenek alanı/toplam gözenek sayısı), boşluk oranı (toplam gözenek alanı/toplam ekmek alanı) gibi </a:t>
            </a:r>
            <a:r>
              <a:rPr lang="tr-TR" dirty="0" err="1"/>
              <a:t>morfometrik</a:t>
            </a:r>
            <a:r>
              <a:rPr lang="tr-TR" dirty="0"/>
              <a:t> parametreler elde edilmiştir. Kullanılan katkının cinsine ve miktarına bağlı olarak gözeneklerde meydana gelen sayısal değişimler Tablo 1’de verilmiştir. Görüntü çözünürlüğü 300 </a:t>
            </a:r>
            <a:r>
              <a:rPr lang="tr-TR" dirty="0" err="1"/>
              <a:t>dpi</a:t>
            </a:r>
            <a:r>
              <a:rPr lang="tr-TR" dirty="0"/>
              <a:t> olduğundan 1mm2 yaklaşık olarak 140piksel2’ye karşılık gelmektedir. Tablo incelendiğinde DATEM gözenek sayısı ve gözenek alanını konsantrasyon miktarıyla doğru orantılı olarak arttırmaktadır. Gözenek sayısının %0,75’den sonra toplam gözenek alanının ise % 0,50’den sonra azaldığı görülmektedir. Boşluk oranı ise DATEM katkılı ekmeklerde %31, %33 seviyelerinde iken FL ve </a:t>
            </a:r>
            <a:r>
              <a:rPr lang="tr-TR" dirty="0" err="1"/>
              <a:t>GL’li</a:t>
            </a:r>
            <a:r>
              <a:rPr lang="tr-TR" dirty="0"/>
              <a:t> ekmeklerde bu değer %28, %29 seviyelerinde olmaktadır.</a:t>
            </a:r>
          </a:p>
        </p:txBody>
      </p:sp>
      <p:pic>
        <p:nvPicPr>
          <p:cNvPr id="6" name="İçerik Yer Tutucusu 5">
            <a:extLst>
              <a:ext uri="{FF2B5EF4-FFF2-40B4-BE49-F238E27FC236}">
                <a16:creationId xmlns:a16="http://schemas.microsoft.com/office/drawing/2014/main" id="{4B6F085E-077C-4033-B63F-F7B0F577EA36}"/>
              </a:ext>
            </a:extLst>
          </p:cNvPr>
          <p:cNvPicPr>
            <a:picLocks noGrp="1" noChangeAspect="1"/>
          </p:cNvPicPr>
          <p:nvPr>
            <p:ph sz="half" idx="2"/>
          </p:nvPr>
        </p:nvPicPr>
        <p:blipFill>
          <a:blip r:embed="rId2"/>
          <a:stretch>
            <a:fillRect/>
          </a:stretch>
        </p:blipFill>
        <p:spPr>
          <a:xfrm>
            <a:off x="6276514" y="2010878"/>
            <a:ext cx="4782012" cy="3235825"/>
          </a:xfrm>
        </p:spPr>
      </p:pic>
    </p:spTree>
    <p:extLst>
      <p:ext uri="{BB962C8B-B14F-4D97-AF65-F5344CB8AC3E}">
        <p14:creationId xmlns:p14="http://schemas.microsoft.com/office/powerpoint/2010/main" val="126489203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34B205-E067-47E4-BE7A-85E1BE3ED98A}"/>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56219B1A-9007-417C-99EC-18B11FA1DD60}"/>
              </a:ext>
            </a:extLst>
          </p:cNvPr>
          <p:cNvSpPr>
            <a:spLocks noGrp="1"/>
          </p:cNvSpPr>
          <p:nvPr>
            <p:ph sz="half" idx="1"/>
          </p:nvPr>
        </p:nvSpPr>
        <p:spPr/>
        <p:txBody>
          <a:bodyPr>
            <a:normAutofit/>
          </a:bodyPr>
          <a:lstStyle/>
          <a:p>
            <a:pPr marL="0" indent="0">
              <a:buNone/>
            </a:pPr>
            <a:r>
              <a:rPr lang="tr-TR" dirty="0"/>
              <a:t>Şekil 20’de DATEM ve </a:t>
            </a:r>
            <a:r>
              <a:rPr lang="tr-TR" dirty="0" err="1"/>
              <a:t>lipaz</a:t>
            </a:r>
            <a:r>
              <a:rPr lang="tr-TR" dirty="0"/>
              <a:t> enzimlerinin toplam gözenek sayısı üzerindeki etkileri grafiksel olarak gösterilmiştir. </a:t>
            </a:r>
            <a:r>
              <a:rPr lang="tr-TR" dirty="0" err="1"/>
              <a:t>DATEM’li</a:t>
            </a:r>
            <a:r>
              <a:rPr lang="tr-TR" dirty="0"/>
              <a:t> ekmeklerdeki toplam gözenek sayısı </a:t>
            </a:r>
            <a:r>
              <a:rPr lang="tr-TR" dirty="0" err="1"/>
              <a:t>lipazlarla</a:t>
            </a:r>
            <a:r>
              <a:rPr lang="tr-TR" dirty="0"/>
              <a:t> kıyaslandığında daha fazla olmaktadır. Fakat bu artış </a:t>
            </a:r>
            <a:r>
              <a:rPr lang="tr-TR" dirty="0" err="1"/>
              <a:t>DATEM’in</a:t>
            </a:r>
            <a:r>
              <a:rPr lang="tr-TR" dirty="0"/>
              <a:t> %0,75 konsantrasyona kadar devam etmektedir.</a:t>
            </a:r>
          </a:p>
        </p:txBody>
      </p:sp>
      <p:pic>
        <p:nvPicPr>
          <p:cNvPr id="6" name="İçerik Yer Tutucusu 5">
            <a:extLst>
              <a:ext uri="{FF2B5EF4-FFF2-40B4-BE49-F238E27FC236}">
                <a16:creationId xmlns:a16="http://schemas.microsoft.com/office/drawing/2014/main" id="{41E24C11-839B-4282-B868-B50025792F50}"/>
              </a:ext>
            </a:extLst>
          </p:cNvPr>
          <p:cNvPicPr>
            <a:picLocks noGrp="1" noChangeAspect="1"/>
          </p:cNvPicPr>
          <p:nvPr>
            <p:ph sz="half" idx="2"/>
          </p:nvPr>
        </p:nvPicPr>
        <p:blipFill>
          <a:blip r:embed="rId2"/>
          <a:stretch>
            <a:fillRect/>
          </a:stretch>
        </p:blipFill>
        <p:spPr>
          <a:xfrm>
            <a:off x="6864350" y="2347913"/>
            <a:ext cx="3743325" cy="2781300"/>
          </a:xfrm>
        </p:spPr>
      </p:pic>
    </p:spTree>
    <p:extLst>
      <p:ext uri="{BB962C8B-B14F-4D97-AF65-F5344CB8AC3E}">
        <p14:creationId xmlns:p14="http://schemas.microsoft.com/office/powerpoint/2010/main" val="28614054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CA3438-BD20-42CF-9DE3-A934405205E2}"/>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C69C15DB-00DB-44E3-B34A-081D6FDFB031}"/>
              </a:ext>
            </a:extLst>
          </p:cNvPr>
          <p:cNvSpPr>
            <a:spLocks noGrp="1"/>
          </p:cNvSpPr>
          <p:nvPr>
            <p:ph sz="half" idx="1"/>
          </p:nvPr>
        </p:nvSpPr>
        <p:spPr/>
        <p:txBody>
          <a:bodyPr>
            <a:normAutofit fontScale="85000" lnSpcReduction="10000"/>
          </a:bodyPr>
          <a:lstStyle/>
          <a:p>
            <a:r>
              <a:rPr lang="tr-TR" dirty="0" err="1"/>
              <a:t>DATEM’in</a:t>
            </a:r>
            <a:r>
              <a:rPr lang="tr-TR" dirty="0"/>
              <a:t> %0,75 konsantrasyona kadar devam etmektedir. Şekil 21’de boşluk oranında meydana gelen değişim gösterilmiştir. </a:t>
            </a:r>
            <a:r>
              <a:rPr lang="tr-TR" dirty="0" err="1"/>
              <a:t>DATEM’li</a:t>
            </a:r>
            <a:r>
              <a:rPr lang="tr-TR" dirty="0"/>
              <a:t> ekmeklerde bu değer %31,5 ile 33 arasındayken </a:t>
            </a:r>
            <a:r>
              <a:rPr lang="tr-TR" dirty="0" err="1"/>
              <a:t>FL’de</a:t>
            </a:r>
            <a:r>
              <a:rPr lang="tr-TR" dirty="0"/>
              <a:t> bu değer %28-29 seviyelerinde olmaktadır. </a:t>
            </a:r>
            <a:r>
              <a:rPr lang="tr-TR" dirty="0" err="1"/>
              <a:t>DATEM’in</a:t>
            </a:r>
            <a:r>
              <a:rPr lang="tr-TR" dirty="0"/>
              <a:t> %0,50 ve %0,75’li konsantrasyonlarında en fazla boşluk oranı elde edilmiştir. FL için ise 30mg.kg-1 </a:t>
            </a:r>
            <a:r>
              <a:rPr lang="tr-TR" dirty="0" err="1"/>
              <a:t>konstrasyonu</a:t>
            </a:r>
            <a:r>
              <a:rPr lang="tr-TR" dirty="0"/>
              <a:t> ve yukarısında azalma olduğu görülmüştür. </a:t>
            </a:r>
            <a:r>
              <a:rPr lang="tr-TR" dirty="0" err="1"/>
              <a:t>GL’nin</a:t>
            </a:r>
            <a:r>
              <a:rPr lang="tr-TR" dirty="0"/>
              <a:t> ise boşluk oranı üzerinde ciddi bir etkisi olmadığı görülmüştür.</a:t>
            </a:r>
          </a:p>
        </p:txBody>
      </p:sp>
      <p:pic>
        <p:nvPicPr>
          <p:cNvPr id="6" name="İçerik Yer Tutucusu 5">
            <a:extLst>
              <a:ext uri="{FF2B5EF4-FFF2-40B4-BE49-F238E27FC236}">
                <a16:creationId xmlns:a16="http://schemas.microsoft.com/office/drawing/2014/main" id="{7B360328-DD38-4771-9B54-D3789F065687}"/>
              </a:ext>
            </a:extLst>
          </p:cNvPr>
          <p:cNvPicPr>
            <a:picLocks noGrp="1" noChangeAspect="1"/>
          </p:cNvPicPr>
          <p:nvPr>
            <p:ph sz="half" idx="2"/>
          </p:nvPr>
        </p:nvPicPr>
        <p:blipFill>
          <a:blip r:embed="rId2"/>
          <a:stretch>
            <a:fillRect/>
          </a:stretch>
        </p:blipFill>
        <p:spPr>
          <a:xfrm>
            <a:off x="6907212" y="2305050"/>
            <a:ext cx="3657600" cy="2867025"/>
          </a:xfrm>
        </p:spPr>
      </p:pic>
    </p:spTree>
    <p:extLst>
      <p:ext uri="{BB962C8B-B14F-4D97-AF65-F5344CB8AC3E}">
        <p14:creationId xmlns:p14="http://schemas.microsoft.com/office/powerpoint/2010/main" val="925226014"/>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2E05BA-8960-44B9-86DC-151B72F107EF}"/>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0C7C08CE-5EA6-4504-A49E-C91E68123C45}"/>
              </a:ext>
            </a:extLst>
          </p:cNvPr>
          <p:cNvSpPr>
            <a:spLocks noGrp="1"/>
          </p:cNvSpPr>
          <p:nvPr>
            <p:ph sz="half" idx="1"/>
          </p:nvPr>
        </p:nvSpPr>
        <p:spPr/>
        <p:txBody>
          <a:bodyPr/>
          <a:lstStyle/>
          <a:p>
            <a:pPr marL="0" indent="0">
              <a:buNone/>
            </a:pPr>
            <a:r>
              <a:rPr lang="tr-TR" dirty="0"/>
              <a:t>Şekil 22’de ise DATEM ve </a:t>
            </a:r>
            <a:r>
              <a:rPr lang="tr-TR" dirty="0" err="1"/>
              <a:t>lipazların</a:t>
            </a:r>
            <a:r>
              <a:rPr lang="tr-TR" dirty="0"/>
              <a:t> yoğunluk üzerindeki etkileri gösterilmiştir.</a:t>
            </a:r>
          </a:p>
        </p:txBody>
      </p:sp>
      <p:pic>
        <p:nvPicPr>
          <p:cNvPr id="6" name="İçerik Yer Tutucusu 5">
            <a:extLst>
              <a:ext uri="{FF2B5EF4-FFF2-40B4-BE49-F238E27FC236}">
                <a16:creationId xmlns:a16="http://schemas.microsoft.com/office/drawing/2014/main" id="{CC0AA0FA-04FB-4A7A-B8EF-69CD4E54F110}"/>
              </a:ext>
            </a:extLst>
          </p:cNvPr>
          <p:cNvPicPr>
            <a:picLocks noGrp="1" noChangeAspect="1"/>
          </p:cNvPicPr>
          <p:nvPr>
            <p:ph sz="half" idx="2"/>
          </p:nvPr>
        </p:nvPicPr>
        <p:blipFill>
          <a:blip r:embed="rId2"/>
          <a:stretch>
            <a:fillRect/>
          </a:stretch>
        </p:blipFill>
        <p:spPr>
          <a:xfrm>
            <a:off x="6926262" y="2300288"/>
            <a:ext cx="3619500" cy="2876550"/>
          </a:xfrm>
        </p:spPr>
      </p:pic>
    </p:spTree>
    <p:extLst>
      <p:ext uri="{BB962C8B-B14F-4D97-AF65-F5344CB8AC3E}">
        <p14:creationId xmlns:p14="http://schemas.microsoft.com/office/powerpoint/2010/main" val="5126087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1EF878-7316-42B1-9E89-8E69E22EA8D0}"/>
              </a:ext>
            </a:extLst>
          </p:cNvPr>
          <p:cNvSpPr>
            <a:spLocks noGrp="1"/>
          </p:cNvSpPr>
          <p:nvPr>
            <p:ph type="title"/>
          </p:nvPr>
        </p:nvSpPr>
        <p:spPr/>
        <p:txBody>
          <a:bodyPr/>
          <a:lstStyle/>
          <a:p>
            <a:r>
              <a:rPr lang="tr-TR" dirty="0"/>
              <a:t>SONUÇLAR</a:t>
            </a:r>
          </a:p>
        </p:txBody>
      </p:sp>
      <p:sp>
        <p:nvSpPr>
          <p:cNvPr id="3" name="İçerik Yer Tutucusu 2">
            <a:extLst>
              <a:ext uri="{FF2B5EF4-FFF2-40B4-BE49-F238E27FC236}">
                <a16:creationId xmlns:a16="http://schemas.microsoft.com/office/drawing/2014/main" id="{BAB9A3DE-FA70-47E2-A615-79DD9FDCAD4D}"/>
              </a:ext>
            </a:extLst>
          </p:cNvPr>
          <p:cNvSpPr>
            <a:spLocks noGrp="1"/>
          </p:cNvSpPr>
          <p:nvPr>
            <p:ph idx="1"/>
          </p:nvPr>
        </p:nvSpPr>
        <p:spPr/>
        <p:txBody>
          <a:bodyPr>
            <a:normAutofit fontScale="77500" lnSpcReduction="20000"/>
          </a:bodyPr>
          <a:lstStyle/>
          <a:p>
            <a:r>
              <a:rPr lang="tr-TR" dirty="0"/>
              <a:t>Yapılan çalışmada görüntü işleme teknikleri kullanılarak ekmek gözenekleri </a:t>
            </a:r>
            <a:r>
              <a:rPr lang="tr-TR" dirty="0" err="1"/>
              <a:t>bölütlenmiştir</a:t>
            </a:r>
            <a:r>
              <a:rPr lang="tr-TR" dirty="0"/>
              <a:t>. Bu sayede ekmek doku özellikleri belirlenerek katkı maddesinin cinsine, </a:t>
            </a:r>
            <a:r>
              <a:rPr lang="tr-TR" dirty="0" err="1"/>
              <a:t>miktarınabağlı</a:t>
            </a:r>
            <a:r>
              <a:rPr lang="tr-TR" dirty="0"/>
              <a:t> olarak ekmek yapısında meydana gelen değişimler ve gözeneklere ait sayısal veriler elde edilerek belirlenmiştir. Tablo 1’den DATEM katkı maddeli ekmeklerin kontrol grubu ekmeklere göre daha fazla gözenek sayısı ve gözenek alanına sahip olduğu görülmektedir. Buradan da 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 FL katkı maddeli ekmeğin ise, 20’li konsantrasyonunun gözenek sayısı, toplam gözenek alanı ve yoğunluğunun en yüksek değerde olduğu görülmektedir. Ancak </a:t>
            </a:r>
            <a:r>
              <a:rPr lang="tr-TR" dirty="0" err="1"/>
              <a:t>DATEM’le</a:t>
            </a:r>
            <a:r>
              <a:rPr lang="tr-TR" dirty="0"/>
              <a:t> kıyaslandığında bu değerlerin daha küçük kaldığı görülmüştür. GL </a:t>
            </a:r>
            <a:r>
              <a:rPr lang="tr-TR" dirty="0" err="1"/>
              <a:t>enzimli</a:t>
            </a:r>
            <a:r>
              <a:rPr lang="tr-TR" dirty="0"/>
              <a:t> ekmeklerin 60 ve 90’lı konsantrasyonunda gözenek sayısı ve gözenek alanını arttırdığı, 120’li konsantrasyonunda ise gözenek sayısını azalttığı görülmektedir. Elde edilen sonuçlar FL ve GL </a:t>
            </a:r>
            <a:r>
              <a:rPr lang="tr-TR" dirty="0" err="1"/>
              <a:t>lipaz</a:t>
            </a:r>
            <a:r>
              <a:rPr lang="tr-TR" dirty="0"/>
              <a:t> enzimlerinin DATEM kadar olmasa da ekmek hacmine olumlu etki yaptığını göstermiştir</a:t>
            </a:r>
          </a:p>
        </p:txBody>
      </p:sp>
    </p:spTree>
    <p:extLst>
      <p:ext uri="{BB962C8B-B14F-4D97-AF65-F5344CB8AC3E}">
        <p14:creationId xmlns:p14="http://schemas.microsoft.com/office/powerpoint/2010/main" val="14185323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EF2F44-6715-4B6E-9455-42C9C8A9161A}"/>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3843862E-24A2-442B-B8DE-C7A166A88EEF}"/>
              </a:ext>
            </a:extLst>
          </p:cNvPr>
          <p:cNvSpPr>
            <a:spLocks noGrp="1"/>
          </p:cNvSpPr>
          <p:nvPr>
            <p:ph idx="1"/>
          </p:nvPr>
        </p:nvSpPr>
        <p:spPr/>
        <p:txBody>
          <a:bodyPr/>
          <a:lstStyle/>
          <a:p>
            <a:pPr marL="0" indent="0">
              <a:buNone/>
            </a:pPr>
            <a:r>
              <a:rPr lang="tr-TR" dirty="0"/>
              <a:t>                     SUNUMUMU DİNLEDİĞİNİZ İÇİN TEŞEKKÜR EDERİM </a:t>
            </a:r>
          </a:p>
          <a:p>
            <a:endParaRPr lang="tr-TR" dirty="0"/>
          </a:p>
        </p:txBody>
      </p:sp>
      <p:pic>
        <p:nvPicPr>
          <p:cNvPr id="4" name="Resim 3">
            <a:extLst>
              <a:ext uri="{FF2B5EF4-FFF2-40B4-BE49-F238E27FC236}">
                <a16:creationId xmlns:a16="http://schemas.microsoft.com/office/drawing/2014/main" id="{5B49A5CE-BFB5-4442-B78E-86E028FE82E2}"/>
              </a:ext>
            </a:extLst>
          </p:cNvPr>
          <p:cNvPicPr>
            <a:picLocks noChangeAspect="1"/>
          </p:cNvPicPr>
          <p:nvPr/>
        </p:nvPicPr>
        <p:blipFill>
          <a:blip r:embed="rId2"/>
          <a:stretch>
            <a:fillRect/>
          </a:stretch>
        </p:blipFill>
        <p:spPr>
          <a:xfrm>
            <a:off x="4403324" y="2535315"/>
            <a:ext cx="2582662" cy="2582662"/>
          </a:xfrm>
          <a:prstGeom prst="rect">
            <a:avLst/>
          </a:prstGeom>
        </p:spPr>
      </p:pic>
    </p:spTree>
    <p:extLst>
      <p:ext uri="{BB962C8B-B14F-4D97-AF65-F5344CB8AC3E}">
        <p14:creationId xmlns:p14="http://schemas.microsoft.com/office/powerpoint/2010/main" val="2923726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E7E4BB9-DD57-435E-84D5-9041C4E41779}"/>
              </a:ext>
            </a:extLst>
          </p:cNvPr>
          <p:cNvSpPr>
            <a:spLocks noGrp="1"/>
          </p:cNvSpPr>
          <p:nvPr>
            <p:ph sz="half" idx="1"/>
          </p:nvPr>
        </p:nvSpPr>
        <p:spPr/>
        <p:txBody>
          <a:bodyPr>
            <a:normAutofit fontScale="77500" lnSpcReduction="20000"/>
          </a:bodyPr>
          <a:lstStyle/>
          <a:p>
            <a:r>
              <a:rPr lang="tr-TR" dirty="0"/>
              <a:t>Ancak öz miktarı yetersiz olan unlara uygun miktarda katkı maddesi ilavesi yapılarak üretilen ekmeklerin raf ömrü uzar, hacmi artar, ekmek içlerinin gözenek yapıları iyileşir, dokuları ve yumuşaklıkları daha iyi olur . Örneğin DATEM (</a:t>
            </a:r>
            <a:r>
              <a:rPr lang="tr-TR" dirty="0" err="1"/>
              <a:t>Diacetyl</a:t>
            </a:r>
            <a:r>
              <a:rPr lang="tr-TR" dirty="0"/>
              <a:t> </a:t>
            </a:r>
            <a:r>
              <a:rPr lang="tr-TR" dirty="0" err="1"/>
              <a:t>tartaric</a:t>
            </a:r>
            <a:r>
              <a:rPr lang="tr-TR" dirty="0"/>
              <a:t> </a:t>
            </a:r>
            <a:r>
              <a:rPr lang="tr-TR" dirty="0" err="1"/>
              <a:t>esters</a:t>
            </a:r>
            <a:r>
              <a:rPr lang="tr-TR" dirty="0"/>
              <a:t> of </a:t>
            </a:r>
            <a:r>
              <a:rPr lang="tr-TR" dirty="0" err="1"/>
              <a:t>monoglycerides</a:t>
            </a:r>
            <a:r>
              <a:rPr lang="tr-TR" dirty="0"/>
              <a:t>) maddesi de yapısında yağ bulunduran bir katkı maddesi olup, beyaz ekmek, galeta gibi mayalı hamurlar başta olmak üzere birçok un karışımlarında kullanılmaktadır. Yapısında bulunan yağlar gözenekleri çevreleyip hava geçişini engellediğinden, ekmeğin gözenekli yapı alarak hacim kazanmasını sağlar.</a:t>
            </a:r>
          </a:p>
        </p:txBody>
      </p:sp>
      <p:pic>
        <p:nvPicPr>
          <p:cNvPr id="6" name="İçerik Yer Tutucusu 5">
            <a:extLst>
              <a:ext uri="{FF2B5EF4-FFF2-40B4-BE49-F238E27FC236}">
                <a16:creationId xmlns:a16="http://schemas.microsoft.com/office/drawing/2014/main" id="{1E6F4D9C-59C8-4AC7-B158-E2BA187DFDCD}"/>
              </a:ext>
            </a:extLst>
          </p:cNvPr>
          <p:cNvPicPr>
            <a:picLocks noGrp="1" noChangeAspect="1"/>
          </p:cNvPicPr>
          <p:nvPr>
            <p:ph sz="half" idx="2"/>
          </p:nvPr>
        </p:nvPicPr>
        <p:blipFill>
          <a:blip r:embed="rId2"/>
          <a:stretch>
            <a:fillRect/>
          </a:stretch>
        </p:blipFill>
        <p:spPr>
          <a:xfrm>
            <a:off x="6413500" y="2275408"/>
            <a:ext cx="4645025" cy="2926309"/>
          </a:xfrm>
        </p:spPr>
      </p:pic>
    </p:spTree>
    <p:extLst>
      <p:ext uri="{BB962C8B-B14F-4D97-AF65-F5344CB8AC3E}">
        <p14:creationId xmlns:p14="http://schemas.microsoft.com/office/powerpoint/2010/main" val="1199159619"/>
      </p:ext>
    </p:extLst>
  </p:cSld>
  <p:clrMapOvr>
    <a:masterClrMapping/>
  </p:clrMapOvr>
  <p:transition spd="slow">
    <p:wheel spokes="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648D03-927D-47CB-8FD2-1683043C4D69}"/>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5E7AB1A-DC59-43EF-9967-6D090911EFDB}"/>
              </a:ext>
            </a:extLst>
          </p:cNvPr>
          <p:cNvSpPr>
            <a:spLocks noGrp="1"/>
          </p:cNvSpPr>
          <p:nvPr>
            <p:ph idx="1"/>
          </p:nvPr>
        </p:nvSpPr>
        <p:spPr/>
        <p:txBody>
          <a:bodyPr/>
          <a:lstStyle/>
          <a:p>
            <a:r>
              <a:rPr lang="tr-TR" dirty="0"/>
              <a:t>YILDIRAY ÖCAL</a:t>
            </a:r>
          </a:p>
          <a:p>
            <a:r>
              <a:rPr lang="tr-TR" dirty="0"/>
              <a:t>02200201096</a:t>
            </a:r>
          </a:p>
          <a:p>
            <a:r>
              <a:rPr lang="tr-TR" dirty="0"/>
              <a:t>BİLGİSAYAR MÜHENDİSLİĞİ 4.SINIF</a:t>
            </a:r>
          </a:p>
          <a:p>
            <a:r>
              <a:rPr lang="tr-TR"/>
              <a:t>GÖRÜNTÜ İŞLEME DERSİ (N.Ö)</a:t>
            </a:r>
          </a:p>
        </p:txBody>
      </p:sp>
    </p:spTree>
    <p:extLst>
      <p:ext uri="{BB962C8B-B14F-4D97-AF65-F5344CB8AC3E}">
        <p14:creationId xmlns:p14="http://schemas.microsoft.com/office/powerpoint/2010/main" val="32972190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6B39C1-E91C-4CAF-B296-602AE903EDAC}"/>
              </a:ext>
            </a:extLst>
          </p:cNvPr>
          <p:cNvSpPr>
            <a:spLocks noGrp="1"/>
          </p:cNvSpPr>
          <p:nvPr>
            <p:ph type="title"/>
          </p:nvPr>
        </p:nvSpPr>
        <p:spPr/>
        <p:txBody>
          <a:bodyPr/>
          <a:lstStyle/>
          <a:p>
            <a:r>
              <a:rPr lang="tr-TR" dirty="0"/>
              <a:t>YAPILAN ÇALIŞMALAR</a:t>
            </a:r>
          </a:p>
        </p:txBody>
      </p:sp>
      <p:sp>
        <p:nvSpPr>
          <p:cNvPr id="3" name="İçerik Yer Tutucusu 2">
            <a:extLst>
              <a:ext uri="{FF2B5EF4-FFF2-40B4-BE49-F238E27FC236}">
                <a16:creationId xmlns:a16="http://schemas.microsoft.com/office/drawing/2014/main" id="{F3AFAEBB-1825-46E8-8B61-E4F25AAB8AC2}"/>
              </a:ext>
            </a:extLst>
          </p:cNvPr>
          <p:cNvSpPr>
            <a:spLocks noGrp="1"/>
          </p:cNvSpPr>
          <p:nvPr>
            <p:ph sz="half" idx="1"/>
          </p:nvPr>
        </p:nvSpPr>
        <p:spPr>
          <a:xfrm>
            <a:off x="1447330" y="2010878"/>
            <a:ext cx="9214751" cy="3448595"/>
          </a:xfrm>
        </p:spPr>
        <p:txBody>
          <a:bodyPr>
            <a:normAutofit/>
          </a:bodyPr>
          <a:lstStyle/>
          <a:p>
            <a:r>
              <a:rPr lang="tr-TR" dirty="0" err="1"/>
              <a:t>Ursula</a:t>
            </a:r>
            <a:r>
              <a:rPr lang="tr-TR" dirty="0"/>
              <a:t> </a:t>
            </a:r>
            <a:r>
              <a:rPr lang="tr-TR" dirty="0" err="1"/>
              <a:t>Gonzales</a:t>
            </a:r>
            <a:r>
              <a:rPr lang="tr-TR" dirty="0"/>
              <a:t> ve arkadaşlarının yapmış oldukları bir çalışmada ise, görüntü işleme tekniklerinden gri seviye eş oluşum matrisi, yakın komşuluk gri seviye fark matrisi ve spektrum bölgesinde </a:t>
            </a:r>
            <a:r>
              <a:rPr lang="tr-TR" dirty="0" err="1"/>
              <a:t>Fourier</a:t>
            </a:r>
            <a:r>
              <a:rPr lang="tr-TR" dirty="0"/>
              <a:t> analiz yöntemi kullanılarak 4 farklı organik ve organik olmayan undan yapılan ekmeklerde kalite analizi yapılmıştır. Analiz sonucunda organik ekmeklerin daha büyük gözeneklere sahip olduğu, bu yüzden daha heterojen ve büyük taneli bir yapıda olduğu ifade edilmiştir</a:t>
            </a:r>
          </a:p>
        </p:txBody>
      </p:sp>
    </p:spTree>
    <p:extLst>
      <p:ext uri="{BB962C8B-B14F-4D97-AF65-F5344CB8AC3E}">
        <p14:creationId xmlns:p14="http://schemas.microsoft.com/office/powerpoint/2010/main" val="5460487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02ADFE-DDC2-4785-8A60-549F82DC09CF}"/>
              </a:ext>
            </a:extLst>
          </p:cNvPr>
          <p:cNvSpPr>
            <a:spLocks noGrp="1"/>
          </p:cNvSpPr>
          <p:nvPr>
            <p:ph type="title"/>
          </p:nvPr>
        </p:nvSpPr>
        <p:spPr/>
        <p:txBody>
          <a:bodyPr/>
          <a:lstStyle/>
          <a:p>
            <a:r>
              <a:rPr lang="tr-TR" dirty="0"/>
              <a:t>URSULA GONZALES ÇALIŞMASI</a:t>
            </a:r>
          </a:p>
        </p:txBody>
      </p:sp>
      <p:pic>
        <p:nvPicPr>
          <p:cNvPr id="5" name="İçerik Yer Tutucusu 4">
            <a:extLst>
              <a:ext uri="{FF2B5EF4-FFF2-40B4-BE49-F238E27FC236}">
                <a16:creationId xmlns:a16="http://schemas.microsoft.com/office/drawing/2014/main" id="{DB580764-F89A-424B-9E64-BF4AF7800A10}"/>
              </a:ext>
            </a:extLst>
          </p:cNvPr>
          <p:cNvPicPr>
            <a:picLocks noGrp="1" noChangeAspect="1"/>
          </p:cNvPicPr>
          <p:nvPr>
            <p:ph idx="1"/>
          </p:nvPr>
        </p:nvPicPr>
        <p:blipFill>
          <a:blip r:embed="rId2"/>
          <a:stretch>
            <a:fillRect/>
          </a:stretch>
        </p:blipFill>
        <p:spPr>
          <a:xfrm>
            <a:off x="1580225" y="2016125"/>
            <a:ext cx="8398276" cy="3449638"/>
          </a:xfrm>
        </p:spPr>
      </p:pic>
    </p:spTree>
    <p:extLst>
      <p:ext uri="{BB962C8B-B14F-4D97-AF65-F5344CB8AC3E}">
        <p14:creationId xmlns:p14="http://schemas.microsoft.com/office/powerpoint/2010/main" val="37140823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3541E6-619A-48D4-9343-92FA73A5737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E0A14C0-D5D1-4CC8-881D-762709536B12}"/>
              </a:ext>
            </a:extLst>
          </p:cNvPr>
          <p:cNvSpPr>
            <a:spLocks noGrp="1"/>
          </p:cNvSpPr>
          <p:nvPr>
            <p:ph idx="1"/>
          </p:nvPr>
        </p:nvSpPr>
        <p:spPr/>
        <p:txBody>
          <a:bodyPr>
            <a:normAutofit/>
          </a:bodyPr>
          <a:lstStyle/>
          <a:p>
            <a:pPr marL="0" indent="0">
              <a:buNone/>
            </a:pPr>
            <a:r>
              <a:rPr lang="tr-TR" dirty="0"/>
              <a:t>Ekmek gözeneklerinin </a:t>
            </a:r>
            <a:r>
              <a:rPr lang="tr-TR" dirty="0" err="1"/>
              <a:t>bölütlenmesine</a:t>
            </a:r>
            <a:r>
              <a:rPr lang="tr-TR" dirty="0"/>
              <a:t> yönelik </a:t>
            </a:r>
            <a:r>
              <a:rPr lang="tr-TR" dirty="0" err="1"/>
              <a:t>H.D.Sapirstein</a:t>
            </a:r>
            <a:r>
              <a:rPr lang="tr-TR" dirty="0"/>
              <a:t> ve arkadaşlarının yapmış oldukları </a:t>
            </a:r>
            <a:r>
              <a:rPr lang="tr-TR" dirty="0" err="1"/>
              <a:t>çalışmada,oksidansız</a:t>
            </a:r>
            <a:r>
              <a:rPr lang="tr-TR" dirty="0"/>
              <a:t> ve </a:t>
            </a:r>
            <a:r>
              <a:rPr lang="tr-TR" dirty="0" err="1"/>
              <a:t>oksidanlı</a:t>
            </a:r>
            <a:r>
              <a:rPr lang="tr-TR" dirty="0"/>
              <a:t> toplam 30 adet ekmek görüntüsüne K-</a:t>
            </a:r>
            <a:r>
              <a:rPr lang="tr-TR" dirty="0" err="1"/>
              <a:t>means</a:t>
            </a:r>
            <a:r>
              <a:rPr lang="tr-TR" dirty="0"/>
              <a:t> algoritması kullanılarak ekmek görüntü analizi yapılmış ve ekmeğe ait gözenek alanı, gözenek yoğunluğu(hücre/cm2), boşluk oranı (hücre alanını /toplam </a:t>
            </a:r>
            <a:r>
              <a:rPr lang="tr-TR" dirty="0" err="1"/>
              <a:t>ekmekalanı</a:t>
            </a:r>
            <a:r>
              <a:rPr lang="tr-TR" dirty="0"/>
              <a:t>) gibi bazı </a:t>
            </a:r>
            <a:r>
              <a:rPr lang="tr-TR" dirty="0" err="1"/>
              <a:t>morfometrik</a:t>
            </a:r>
            <a:r>
              <a:rPr lang="tr-TR" dirty="0"/>
              <a:t> parametreler hesaplamıştır. Elde edilen sonuçlar </a:t>
            </a:r>
            <a:r>
              <a:rPr lang="tr-TR" dirty="0" err="1"/>
              <a:t>oksidanlı</a:t>
            </a:r>
            <a:r>
              <a:rPr lang="tr-TR" dirty="0"/>
              <a:t> ekmeklerin </a:t>
            </a:r>
            <a:r>
              <a:rPr lang="tr-TR" dirty="0" err="1"/>
              <a:t>oksidansız</a:t>
            </a:r>
            <a:r>
              <a:rPr lang="tr-TR" dirty="0"/>
              <a:t> ekmeklere göre %6 daha parlak, %21 daha fazla gözenek yoğunluğuna, %17 daha küçük gözeneklere, %13 daha ince gözeneklere ve %16 daha fazla birbirine benzer gözeneklere sahip olduğunu göstermiştir. Fakat çalışmada başarım görsel olarak belirlenmiştir</a:t>
            </a:r>
          </a:p>
        </p:txBody>
      </p:sp>
    </p:spTree>
    <p:extLst>
      <p:ext uri="{BB962C8B-B14F-4D97-AF65-F5344CB8AC3E}">
        <p14:creationId xmlns:p14="http://schemas.microsoft.com/office/powerpoint/2010/main" val="295083845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C51C8D-780F-4E6B-9910-F10EF41602C5}"/>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825934AC-4228-4647-BF65-9F6753D94D68}"/>
              </a:ext>
            </a:extLst>
          </p:cNvPr>
          <p:cNvPicPr>
            <a:picLocks noGrp="1" noChangeAspect="1"/>
          </p:cNvPicPr>
          <p:nvPr>
            <p:ph idx="1"/>
          </p:nvPr>
        </p:nvPicPr>
        <p:blipFill>
          <a:blip r:embed="rId2"/>
          <a:stretch>
            <a:fillRect/>
          </a:stretch>
        </p:blipFill>
        <p:spPr>
          <a:xfrm>
            <a:off x="2007818" y="2130641"/>
            <a:ext cx="7446900" cy="3329126"/>
          </a:xfrm>
        </p:spPr>
      </p:pic>
    </p:spTree>
    <p:extLst>
      <p:ext uri="{BB962C8B-B14F-4D97-AF65-F5344CB8AC3E}">
        <p14:creationId xmlns:p14="http://schemas.microsoft.com/office/powerpoint/2010/main" val="107001693"/>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5868DF-6CE6-404B-A178-C176D8EFC1C9}"/>
              </a:ext>
            </a:extLst>
          </p:cNvPr>
          <p:cNvSpPr>
            <a:spLocks noGrp="1"/>
          </p:cNvSpPr>
          <p:nvPr>
            <p:ph type="title"/>
          </p:nvPr>
        </p:nvSpPr>
        <p:spPr/>
        <p:txBody>
          <a:bodyPr/>
          <a:lstStyle/>
          <a:p>
            <a:r>
              <a:rPr lang="tr-TR" dirty="0"/>
              <a:t>DENEYSEL METOT</a:t>
            </a:r>
          </a:p>
        </p:txBody>
      </p:sp>
      <p:sp>
        <p:nvSpPr>
          <p:cNvPr id="3" name="İçerik Yer Tutucusu 2">
            <a:extLst>
              <a:ext uri="{FF2B5EF4-FFF2-40B4-BE49-F238E27FC236}">
                <a16:creationId xmlns:a16="http://schemas.microsoft.com/office/drawing/2014/main" id="{8A826159-7357-46B4-BCA2-F9DC2FDBBF33}"/>
              </a:ext>
            </a:extLst>
          </p:cNvPr>
          <p:cNvSpPr>
            <a:spLocks noGrp="1"/>
          </p:cNvSpPr>
          <p:nvPr>
            <p:ph idx="1"/>
          </p:nvPr>
        </p:nvSpPr>
        <p:spPr/>
        <p:txBody>
          <a:bodyPr>
            <a:normAutofit fontScale="77500" lnSpcReduction="20000"/>
          </a:bodyPr>
          <a:lstStyle/>
          <a:p>
            <a:r>
              <a:rPr lang="tr-TR" dirty="0"/>
              <a:t>Veri Kümesi(</a:t>
            </a:r>
            <a:r>
              <a:rPr lang="tr-TR" dirty="0" err="1"/>
              <a:t>Dataset</a:t>
            </a:r>
            <a:r>
              <a:rPr lang="tr-TR" dirty="0"/>
              <a:t>)</a:t>
            </a:r>
          </a:p>
          <a:p>
            <a:r>
              <a:rPr lang="tr-TR" dirty="0"/>
              <a:t>Çalışmada kullanılan ekmek kesit alan görüntüleri doğrudan ekmek yapım yöntemiyle (AACC 10-10B, AACC, 2000) elde edilmiştir [10]. Ekmek hazırlama içeriğine 1 kg un (%14 rutubetli) üzerinden, %3 maya, %1,5 tuz, 10 mg/kg alfa amilaz ve 75 mg/kg </a:t>
            </a:r>
            <a:r>
              <a:rPr lang="tr-TR" dirty="0" err="1"/>
              <a:t>askorbik</a:t>
            </a:r>
            <a:r>
              <a:rPr lang="tr-TR" dirty="0"/>
              <a:t> asit eklenerek başlanmıştır. Karışıma ilave edilecek su miktarı </a:t>
            </a:r>
            <a:r>
              <a:rPr lang="tr-TR" dirty="0" err="1"/>
              <a:t>farinogafta</a:t>
            </a:r>
            <a:r>
              <a:rPr lang="tr-TR" dirty="0"/>
              <a:t> belirlenmiş ve %62,6 oranında </a:t>
            </a:r>
            <a:r>
              <a:rPr lang="tr-TR" dirty="0" err="1"/>
              <a:t>formülasyona</a:t>
            </a:r>
            <a:r>
              <a:rPr lang="tr-TR" dirty="0"/>
              <a:t> su eklenmiştir. Tüm bileşenler bir yoğurucuda uygun kıvamda hamur oluşturuncaya kadar yoğrulmuş ve daha sonra 30°C’de %85 nispi nemde 30 dakika fermantasyona bırakılmıştır.</a:t>
            </a:r>
          </a:p>
          <a:p>
            <a:r>
              <a:rPr lang="tr-TR" dirty="0"/>
              <a:t>Fermantasyon sonrasında, hamur 10 eşit parçaya bölünerek (100 g un üzerinden), parçalar yuvarlandıktan sonra tekrar aynı koşullarda 30 dakika daha fermantasyona bırakılmıştır. Fermantasyon sonunda, silindir şekline getirilmiş hamur parçaları teflon pişirme kaplarında 60 dakika gelişmeye bırakılmış ve 220 °C’de 25 dakika döner tipte bir fırında pişirilmiştir. Fırından çıkartılan ekmekler oda sıcaklığında iki saat soğumaya bırakıldıktan sonra sonar analize tabi tutulmuştur.</a:t>
            </a:r>
          </a:p>
        </p:txBody>
      </p:sp>
    </p:spTree>
    <p:extLst>
      <p:ext uri="{BB962C8B-B14F-4D97-AF65-F5344CB8AC3E}">
        <p14:creationId xmlns:p14="http://schemas.microsoft.com/office/powerpoint/2010/main" val="33613485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theme1.xml><?xml version="1.0" encoding="utf-8"?>
<a:theme xmlns:a="http://schemas.openxmlformats.org/drawingml/2006/main" name="Galeri">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TM10001114[[fn=Galeri]]</Template>
  <TotalTime>112</TotalTime>
  <Words>2307</Words>
  <Application>Microsoft Office PowerPoint</Application>
  <PresentationFormat>Geniş ekran</PresentationFormat>
  <Paragraphs>67</Paragraphs>
  <Slides>40</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40</vt:i4>
      </vt:variant>
    </vt:vector>
  </HeadingPairs>
  <TitlesOfParts>
    <vt:vector size="43" baseType="lpstr">
      <vt:lpstr>Arial</vt:lpstr>
      <vt:lpstr>Gill Sans MT</vt:lpstr>
      <vt:lpstr>Galeri</vt:lpstr>
      <vt:lpstr>GÖRÜNTÜ İŞLEME</vt:lpstr>
      <vt:lpstr>ÖZET</vt:lpstr>
      <vt:lpstr>GİRİŞ</vt:lpstr>
      <vt:lpstr>PowerPoint Sunusu</vt:lpstr>
      <vt:lpstr>YAPILAN ÇALIŞMALAR</vt:lpstr>
      <vt:lpstr>URSULA GONZALES ÇALIŞMASI</vt:lpstr>
      <vt:lpstr>PowerPoint Sunusu</vt:lpstr>
      <vt:lpstr>PowerPoint Sunusu</vt:lpstr>
      <vt:lpstr>DENEYSEL METOT</vt:lpstr>
      <vt:lpstr>PowerPoint Sunusu</vt:lpstr>
      <vt:lpstr>PowerPoint Sunusu</vt:lpstr>
      <vt:lpstr>PowerPoint Sunusu</vt:lpstr>
      <vt:lpstr>PowerPoint Sunusu</vt:lpstr>
      <vt:lpstr>Yöntemler</vt:lpstr>
      <vt:lpstr>PowerPoint Sunusu</vt:lpstr>
      <vt:lpstr>Histogram Germe</vt:lpstr>
      <vt:lpstr>PowerPoint Sunusu</vt:lpstr>
      <vt:lpstr>Şekil 6’da ise histogram germe işlemi sonucunda oluşan görüntü histogramı gösterilmiştir. Histogram incelendiğinde Şekil 4’te yer alan ayrık iki histogram tepesi kaybolmuştur. Piksel aralığı ise histogram boyunca yayılmıştır.</vt:lpstr>
      <vt:lpstr>Histogram Eşitleme</vt:lpstr>
      <vt:lpstr>PowerPoint Sunusu</vt:lpstr>
      <vt:lpstr>Gözeneklerin Otomatik Olarak Bölütlenmesi</vt:lpstr>
      <vt:lpstr>PowerPoint Sunusu</vt:lpstr>
      <vt:lpstr>PowerPoint Sunusu</vt:lpstr>
      <vt:lpstr>PowerPoint Sunusu</vt:lpstr>
      <vt:lpstr>Bağlantılı Bileşen Etiketleme İle Gözenek Etiketleme</vt:lpstr>
      <vt:lpstr>PowerPoint Sunusu</vt:lpstr>
      <vt:lpstr>Gözeneklerin Büyüklüklerine Göre Sınıflandırılması</vt:lpstr>
      <vt:lpstr>ZSI Başarım İndeksinin Belirlenmesi</vt:lpstr>
      <vt:lpstr>PowerPoint Sunusu</vt:lpstr>
      <vt:lpstr>PowerPoint Sunusu</vt:lpstr>
      <vt:lpstr>PowerPoint Sunusu</vt:lpstr>
      <vt:lpstr>Geliştirilen Arayüz</vt:lpstr>
      <vt:lpstr>PowerPoint Sunusu</vt:lpstr>
      <vt:lpstr>SONUÇLAR VE TARTIŞMALAR</vt:lpstr>
      <vt:lpstr>PowerPoint Sunusu</vt:lpstr>
      <vt:lpstr>PowerPoint Sunusu</vt:lpstr>
      <vt:lpstr>PowerPoint Sunusu</vt:lpstr>
      <vt:lpstr>SONUÇLAR</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dc:title>
  <dc:creator>Yıldıray Öcal</dc:creator>
  <cp:lastModifiedBy>Yıldıray Öcal</cp:lastModifiedBy>
  <cp:revision>1</cp:revision>
  <dcterms:created xsi:type="dcterms:W3CDTF">2021-12-15T04:44:27Z</dcterms:created>
  <dcterms:modified xsi:type="dcterms:W3CDTF">2021-12-15T06:37:18Z</dcterms:modified>
</cp:coreProperties>
</file>