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2B53B92-DA7A-4D76-AB90-81FC2605F8B7}" type="datetimeFigureOut">
              <a:rPr lang="tr-TR" smtClean="0"/>
              <a:t>18.03.2022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111483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B53B92-DA7A-4D76-AB90-81FC2605F8B7}" type="datetimeFigureOut">
              <a:rPr lang="tr-TR" smtClean="0"/>
              <a:t>18.03.2022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236289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B53B92-DA7A-4D76-AB90-81FC2605F8B7}" type="datetimeFigureOut">
              <a:rPr lang="tr-TR" smtClean="0"/>
              <a:t>18.03.2022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138271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B53B92-DA7A-4D76-AB90-81FC2605F8B7}" type="datetimeFigureOut">
              <a:rPr lang="tr-TR" smtClean="0"/>
              <a:t>18.03.2022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258007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2B53B92-DA7A-4D76-AB90-81FC2605F8B7}" type="datetimeFigureOut">
              <a:rPr lang="tr-TR" smtClean="0"/>
              <a:t>18.03.2022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129240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2B53B92-DA7A-4D76-AB90-81FC2605F8B7}" type="datetimeFigureOut">
              <a:rPr lang="tr-TR" smtClean="0"/>
              <a:t>18.03.2022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7923450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B53B92-DA7A-4D76-AB90-81FC2605F8B7}" type="datetimeFigureOut">
              <a:rPr lang="tr-TR" smtClean="0"/>
              <a:t>18.03.2022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368386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2B53B92-DA7A-4D76-AB90-81FC2605F8B7}" type="datetimeFigureOut">
              <a:rPr lang="tr-TR" smtClean="0"/>
              <a:t>18.03.2022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382507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53B92-DA7A-4D76-AB90-81FC2605F8B7}" type="datetimeFigureOut">
              <a:rPr lang="tr-TR" smtClean="0"/>
              <a:t>18.03.2022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215519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2B53B92-DA7A-4D76-AB90-81FC2605F8B7}" type="datetimeFigureOut">
              <a:rPr lang="tr-TR" smtClean="0"/>
              <a:t>18.03.2022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16610394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02B53B92-DA7A-4D76-AB90-81FC2605F8B7}" type="datetimeFigureOut">
              <a:rPr lang="tr-TR" smtClean="0"/>
              <a:t>18.03.2022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5B0087-D20B-4B58-A1B5-89CF24DBB4BF}" type="slidenum">
              <a:rPr lang="tr-TR" smtClean="0"/>
              <a:t>‹#›</a:t>
            </a:fld>
            <a:endParaRPr lang="tr-TR"/>
          </a:p>
        </p:txBody>
      </p:sp>
    </p:spTree>
    <p:extLst>
      <p:ext uri="{BB962C8B-B14F-4D97-AF65-F5344CB8AC3E}">
        <p14:creationId xmlns:p14="http://schemas.microsoft.com/office/powerpoint/2010/main" val="42652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53B92-DA7A-4D76-AB90-81FC2605F8B7}" type="datetimeFigureOut">
              <a:rPr lang="tr-TR" smtClean="0"/>
              <a:t>18.03.2022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B0087-D20B-4B58-A1B5-89CF24DBB4BF}" type="slidenum">
              <a:rPr lang="tr-TR" smtClean="0"/>
              <a:t>‹#›</a:t>
            </a:fld>
            <a:endParaRPr lang="tr-TR"/>
          </a:p>
        </p:txBody>
      </p:sp>
    </p:spTree>
    <p:extLst>
      <p:ext uri="{BB962C8B-B14F-4D97-AF65-F5344CB8AC3E}">
        <p14:creationId xmlns:p14="http://schemas.microsoft.com/office/powerpoint/2010/main" val="4205875637"/>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5D27457-094B-4788-BB9C-ABEC2AC9EC75}"/>
              </a:ext>
            </a:extLst>
          </p:cNvPr>
          <p:cNvSpPr>
            <a:spLocks noGrp="1"/>
          </p:cNvSpPr>
          <p:nvPr>
            <p:ph type="ctrTitle"/>
          </p:nvPr>
        </p:nvSpPr>
        <p:spPr/>
        <p:txBody>
          <a:bodyPr/>
          <a:lstStyle/>
          <a:p>
            <a:endParaRPr lang="tr-TR" dirty="0"/>
          </a:p>
        </p:txBody>
      </p:sp>
      <p:sp>
        <p:nvSpPr>
          <p:cNvPr id="3" name="Alt Başlık 2">
            <a:extLst>
              <a:ext uri="{FF2B5EF4-FFF2-40B4-BE49-F238E27FC236}">
                <a16:creationId xmlns:a16="http://schemas.microsoft.com/office/drawing/2014/main" id="{8ED844AC-B0A0-4A77-8289-0FA24E81E05F}"/>
              </a:ext>
            </a:extLst>
          </p:cNvPr>
          <p:cNvSpPr>
            <a:spLocks noGrp="1"/>
          </p:cNvSpPr>
          <p:nvPr>
            <p:ph type="subTitle" idx="1"/>
          </p:nvPr>
        </p:nvSpPr>
        <p:spPr/>
        <p:txBody>
          <a:bodyPr/>
          <a:lstStyle/>
          <a:p>
            <a:endParaRPr lang="tr-TR"/>
          </a:p>
        </p:txBody>
      </p:sp>
      <p:pic>
        <p:nvPicPr>
          <p:cNvPr id="5" name="Resim 4">
            <a:extLst>
              <a:ext uri="{FF2B5EF4-FFF2-40B4-BE49-F238E27FC236}">
                <a16:creationId xmlns:a16="http://schemas.microsoft.com/office/drawing/2014/main" id="{311076AB-652E-4DD6-9850-EEA108BBE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0" y="0"/>
            <a:ext cx="12175330" cy="6858000"/>
          </a:xfrm>
          <a:prstGeom prst="rect">
            <a:avLst/>
          </a:prstGeom>
        </p:spPr>
      </p:pic>
    </p:spTree>
    <p:extLst>
      <p:ext uri="{BB962C8B-B14F-4D97-AF65-F5344CB8AC3E}">
        <p14:creationId xmlns:p14="http://schemas.microsoft.com/office/powerpoint/2010/main" val="2268491699"/>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754671-401D-4A11-9841-CFDB1C83AEB6}"/>
              </a:ext>
            </a:extLst>
          </p:cNvPr>
          <p:cNvSpPr>
            <a:spLocks noGrp="1"/>
          </p:cNvSpPr>
          <p:nvPr>
            <p:ph idx="1"/>
          </p:nvPr>
        </p:nvSpPr>
        <p:spPr>
          <a:xfrm>
            <a:off x="838200" y="251460"/>
            <a:ext cx="10515600" cy="5925503"/>
          </a:xfrm>
        </p:spPr>
        <p:txBody>
          <a:bodyPr/>
          <a:lstStyle/>
          <a:p>
            <a:r>
              <a:rPr lang="tr-TR" b="1" dirty="0" err="1"/>
              <a:t>React</a:t>
            </a:r>
            <a:r>
              <a:rPr lang="tr-TR" b="1" dirty="0"/>
              <a:t> </a:t>
            </a:r>
            <a:r>
              <a:rPr lang="tr-TR" b="1" dirty="0" err="1"/>
              <a:t>Props</a:t>
            </a:r>
            <a:r>
              <a:rPr lang="tr-TR" b="1" dirty="0"/>
              <a:t> Nedir ?</a:t>
            </a:r>
            <a:endParaRPr lang="tr-TR" dirty="0"/>
          </a:p>
          <a:p>
            <a:pPr marL="0" indent="0" algn="ctr">
              <a:buNone/>
            </a:pPr>
            <a:r>
              <a:rPr lang="tr-TR" b="1" dirty="0" err="1"/>
              <a:t>Props’lar</a:t>
            </a:r>
            <a:r>
              <a:rPr lang="tr-TR" b="1" dirty="0"/>
              <a:t> </a:t>
            </a:r>
            <a:r>
              <a:rPr lang="tr-TR" dirty="0"/>
              <a:t>, bir </a:t>
            </a:r>
            <a:r>
              <a:rPr lang="tr-TR" b="1" dirty="0" err="1"/>
              <a:t>componentten</a:t>
            </a:r>
            <a:r>
              <a:rPr lang="tr-TR" b="1" dirty="0"/>
              <a:t> </a:t>
            </a:r>
            <a:r>
              <a:rPr lang="tr-TR" dirty="0"/>
              <a:t>başka bir </a:t>
            </a:r>
            <a:r>
              <a:rPr lang="tr-TR" b="1" dirty="0" err="1"/>
              <a:t>componente</a:t>
            </a:r>
            <a:r>
              <a:rPr lang="tr-TR" dirty="0"/>
              <a:t> </a:t>
            </a:r>
            <a:r>
              <a:rPr lang="tr-TR" b="1" dirty="0"/>
              <a:t>veri aktarımı </a:t>
            </a:r>
            <a:r>
              <a:rPr lang="tr-TR" dirty="0"/>
              <a:t>yapmamızı sağlar. </a:t>
            </a:r>
            <a:r>
              <a:rPr lang="tr-TR" dirty="0" err="1"/>
              <a:t>Props’lar</a:t>
            </a:r>
            <a:r>
              <a:rPr lang="tr-TR" dirty="0"/>
              <a:t> salt okunur (</a:t>
            </a:r>
            <a:r>
              <a:rPr lang="tr-TR" b="1" dirty="0" err="1"/>
              <a:t>read-only</a:t>
            </a:r>
            <a:r>
              <a:rPr lang="tr-TR" dirty="0"/>
              <a:t>) </a:t>
            </a:r>
            <a:r>
              <a:rPr lang="tr-TR" dirty="0" err="1"/>
              <a:t>dir</a:t>
            </a:r>
            <a:r>
              <a:rPr lang="tr-TR" dirty="0"/>
              <a:t>. </a:t>
            </a:r>
            <a:r>
              <a:rPr lang="tr-TR" b="1" dirty="0"/>
              <a:t>Değiştirilemezler</a:t>
            </a:r>
            <a:r>
              <a:rPr lang="tr-TR" dirty="0"/>
              <a:t>. Data; ana </a:t>
            </a:r>
            <a:r>
              <a:rPr lang="tr-TR" b="1" dirty="0" err="1"/>
              <a:t>componentten</a:t>
            </a:r>
            <a:r>
              <a:rPr lang="tr-TR" dirty="0"/>
              <a:t> alt </a:t>
            </a:r>
            <a:r>
              <a:rPr lang="tr-TR" b="1" dirty="0" err="1"/>
              <a:t>componentlere</a:t>
            </a:r>
            <a:r>
              <a:rPr lang="tr-TR" dirty="0"/>
              <a:t> geçerken alt </a:t>
            </a:r>
            <a:r>
              <a:rPr lang="tr-TR" b="1" dirty="0" err="1"/>
              <a:t>componentler</a:t>
            </a:r>
            <a:r>
              <a:rPr lang="tr-TR" dirty="0"/>
              <a:t> tarafından herhangi bir değişime uğramaz. Aşağıdaki görselde ana </a:t>
            </a:r>
            <a:r>
              <a:rPr lang="tr-TR" b="1" dirty="0" err="1"/>
              <a:t>componentte</a:t>
            </a:r>
            <a:r>
              <a:rPr lang="tr-TR" dirty="0"/>
              <a:t> tanımlanan </a:t>
            </a:r>
            <a:r>
              <a:rPr lang="tr-TR" b="1" dirty="0" err="1"/>
              <a:t>propsun</a:t>
            </a:r>
            <a:r>
              <a:rPr lang="tr-TR" dirty="0"/>
              <a:t> alt </a:t>
            </a:r>
            <a:r>
              <a:rPr lang="tr-TR" b="1" dirty="0" err="1"/>
              <a:t>componentlere</a:t>
            </a:r>
            <a:r>
              <a:rPr lang="tr-TR" dirty="0"/>
              <a:t> nasıl aktarıldığı gösterilmiştir.</a:t>
            </a:r>
          </a:p>
          <a:p>
            <a:pPr algn="just"/>
            <a:endParaRPr lang="tr-TR" dirty="0"/>
          </a:p>
        </p:txBody>
      </p:sp>
    </p:spTree>
    <p:extLst>
      <p:ext uri="{BB962C8B-B14F-4D97-AF65-F5344CB8AC3E}">
        <p14:creationId xmlns:p14="http://schemas.microsoft.com/office/powerpoint/2010/main" val="287918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4BEF29BF-9357-4416-9180-54952813EE19}"/>
              </a:ext>
            </a:extLst>
          </p:cNvPr>
          <p:cNvPicPr>
            <a:picLocks noGrp="1" noChangeAspect="1"/>
          </p:cNvPicPr>
          <p:nvPr>
            <p:ph idx="1"/>
          </p:nvPr>
        </p:nvPicPr>
        <p:blipFill>
          <a:blip r:embed="rId2"/>
          <a:stretch>
            <a:fillRect/>
          </a:stretch>
        </p:blipFill>
        <p:spPr>
          <a:xfrm>
            <a:off x="3577289" y="1825625"/>
            <a:ext cx="5037422" cy="4351338"/>
          </a:xfrm>
          <a:prstGeom prst="rect">
            <a:avLst/>
          </a:prstGeom>
        </p:spPr>
      </p:pic>
    </p:spTree>
    <p:extLst>
      <p:ext uri="{BB962C8B-B14F-4D97-AF65-F5344CB8AC3E}">
        <p14:creationId xmlns:p14="http://schemas.microsoft.com/office/powerpoint/2010/main" val="151812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C7CA8F-01EF-4DE5-A1AE-33942A7315A8}"/>
              </a:ext>
            </a:extLst>
          </p:cNvPr>
          <p:cNvSpPr>
            <a:spLocks noGrp="1"/>
          </p:cNvSpPr>
          <p:nvPr>
            <p:ph idx="1"/>
          </p:nvPr>
        </p:nvSpPr>
        <p:spPr>
          <a:xfrm>
            <a:off x="838200" y="251460"/>
            <a:ext cx="10515600" cy="5925503"/>
          </a:xfrm>
        </p:spPr>
        <p:txBody>
          <a:bodyPr/>
          <a:lstStyle/>
          <a:p>
            <a:r>
              <a:rPr lang="tr-TR" b="1" dirty="0" err="1"/>
              <a:t>React</a:t>
            </a:r>
            <a:r>
              <a:rPr lang="tr-TR" b="1" dirty="0"/>
              <a:t> </a:t>
            </a:r>
            <a:r>
              <a:rPr lang="tr-TR" b="1" dirty="0" err="1"/>
              <a:t>State</a:t>
            </a:r>
            <a:r>
              <a:rPr lang="tr-TR" b="1" dirty="0"/>
              <a:t> Nedir?</a:t>
            </a:r>
          </a:p>
          <a:p>
            <a:pPr marL="0" indent="0" algn="ctr">
              <a:buNone/>
            </a:pPr>
            <a:r>
              <a:rPr lang="tr-TR" b="1" dirty="0" err="1"/>
              <a:t>State</a:t>
            </a:r>
            <a:r>
              <a:rPr lang="tr-TR" dirty="0"/>
              <a:t> bir </a:t>
            </a:r>
            <a:r>
              <a:rPr lang="tr-TR" dirty="0" err="1"/>
              <a:t>componentin</a:t>
            </a:r>
            <a:r>
              <a:rPr lang="tr-TR" dirty="0"/>
              <a:t> </a:t>
            </a:r>
            <a:r>
              <a:rPr lang="tr-TR" b="1" dirty="0"/>
              <a:t>o anki </a:t>
            </a:r>
            <a:r>
              <a:rPr lang="tr-TR" dirty="0"/>
              <a:t>durumunu gösteren ve farklı </a:t>
            </a:r>
            <a:r>
              <a:rPr lang="tr-TR" dirty="0" err="1"/>
              <a:t>property’lerden</a:t>
            </a:r>
            <a:r>
              <a:rPr lang="tr-TR" dirty="0"/>
              <a:t> oluşan </a:t>
            </a:r>
            <a:r>
              <a:rPr lang="tr-TR" b="1" dirty="0"/>
              <a:t>bir </a:t>
            </a:r>
            <a:r>
              <a:rPr lang="tr-TR" b="1" dirty="0" err="1"/>
              <a:t>javascript</a:t>
            </a:r>
            <a:r>
              <a:rPr lang="tr-TR" b="1" dirty="0"/>
              <a:t> </a:t>
            </a:r>
            <a:r>
              <a:rPr lang="tr-TR" dirty="0"/>
              <a:t>objesidir.</a:t>
            </a:r>
          </a:p>
          <a:p>
            <a:pPr marL="0" indent="0" algn="ctr">
              <a:buNone/>
            </a:pPr>
            <a:endParaRPr lang="tr-TR" dirty="0"/>
          </a:p>
          <a:p>
            <a:pPr marL="0" indent="0" algn="ctr">
              <a:buNone/>
            </a:pPr>
            <a:r>
              <a:rPr lang="tr-TR" dirty="0"/>
              <a:t>Her </a:t>
            </a:r>
            <a:r>
              <a:rPr lang="tr-TR" dirty="0" err="1"/>
              <a:t>component</a:t>
            </a:r>
            <a:r>
              <a:rPr lang="tr-TR" dirty="0"/>
              <a:t> kendi içerisinde </a:t>
            </a:r>
            <a:r>
              <a:rPr lang="tr-TR" dirty="0" err="1"/>
              <a:t>state’lere</a:t>
            </a:r>
            <a:r>
              <a:rPr lang="tr-TR" dirty="0"/>
              <a:t> sahip olabilir ve </a:t>
            </a:r>
            <a:r>
              <a:rPr lang="tr-TR" dirty="0" err="1"/>
              <a:t>state’ler</a:t>
            </a:r>
            <a:r>
              <a:rPr lang="tr-TR" dirty="0"/>
              <a:t> kullanıldığı </a:t>
            </a:r>
            <a:r>
              <a:rPr lang="tr-TR" dirty="0" err="1"/>
              <a:t>componentler</a:t>
            </a:r>
            <a:r>
              <a:rPr lang="tr-TR" dirty="0"/>
              <a:t> tarafından yönetilir. </a:t>
            </a:r>
            <a:r>
              <a:rPr lang="tr-TR" b="1" dirty="0" err="1"/>
              <a:t>State’ler</a:t>
            </a:r>
            <a:r>
              <a:rPr lang="tr-TR" dirty="0"/>
              <a:t> </a:t>
            </a:r>
            <a:r>
              <a:rPr lang="tr-TR" dirty="0" err="1"/>
              <a:t>componentin</a:t>
            </a:r>
            <a:r>
              <a:rPr lang="tr-TR" dirty="0"/>
              <a:t> </a:t>
            </a:r>
            <a:r>
              <a:rPr lang="tr-TR" b="1" dirty="0"/>
              <a:t>o anki durumunu </a:t>
            </a:r>
            <a:r>
              <a:rPr lang="tr-TR" dirty="0"/>
              <a:t>simgeler.</a:t>
            </a:r>
          </a:p>
          <a:p>
            <a:pPr marL="0" indent="0" algn="ctr">
              <a:buNone/>
            </a:pPr>
            <a:endParaRPr lang="tr-TR" dirty="0"/>
          </a:p>
          <a:p>
            <a:pPr marL="0" indent="0" algn="ctr">
              <a:buNone/>
            </a:pPr>
            <a:r>
              <a:rPr lang="tr-TR" dirty="0" err="1"/>
              <a:t>State</a:t>
            </a:r>
            <a:r>
              <a:rPr lang="tr-TR" dirty="0"/>
              <a:t> ‘ </a:t>
            </a:r>
            <a:r>
              <a:rPr lang="tr-TR" dirty="0" err="1"/>
              <a:t>leri</a:t>
            </a:r>
            <a:r>
              <a:rPr lang="tr-TR" dirty="0"/>
              <a:t> </a:t>
            </a:r>
            <a:r>
              <a:rPr lang="tr-TR" b="1" dirty="0" err="1"/>
              <a:t>constructor</a:t>
            </a:r>
            <a:r>
              <a:rPr lang="tr-TR" b="1" dirty="0"/>
              <a:t> içerisinde</a:t>
            </a:r>
            <a:r>
              <a:rPr lang="tr-TR" dirty="0"/>
              <a:t> oluştururuz. Component oluştuğunda </a:t>
            </a:r>
            <a:r>
              <a:rPr lang="tr-TR" b="1" dirty="0"/>
              <a:t>ilk</a:t>
            </a:r>
            <a:r>
              <a:rPr lang="tr-TR" dirty="0"/>
              <a:t> </a:t>
            </a:r>
            <a:r>
              <a:rPr lang="tr-TR" b="1" dirty="0" err="1"/>
              <a:t>constructor</a:t>
            </a:r>
            <a:r>
              <a:rPr lang="tr-TR" dirty="0"/>
              <a:t> çalışır ve bu </a:t>
            </a:r>
            <a:r>
              <a:rPr lang="tr-TR" dirty="0" err="1"/>
              <a:t>constructor</a:t>
            </a:r>
            <a:r>
              <a:rPr lang="tr-TR" dirty="0"/>
              <a:t> </a:t>
            </a:r>
            <a:r>
              <a:rPr lang="tr-TR" dirty="0" err="1"/>
              <a:t>methodu</a:t>
            </a:r>
            <a:r>
              <a:rPr lang="tr-TR" dirty="0"/>
              <a:t> </a:t>
            </a:r>
            <a:r>
              <a:rPr lang="tr-TR" dirty="0" err="1"/>
              <a:t>componenti</a:t>
            </a:r>
            <a:r>
              <a:rPr lang="tr-TR" b="1" dirty="0"/>
              <a:t> ilk kullanıma hazırlar</a:t>
            </a:r>
            <a:r>
              <a:rPr lang="tr-TR" dirty="0"/>
              <a:t>. Bu yüzden </a:t>
            </a:r>
            <a:r>
              <a:rPr lang="tr-TR" b="1" dirty="0" err="1"/>
              <a:t>state</a:t>
            </a:r>
            <a:r>
              <a:rPr lang="tr-TR" b="1" dirty="0"/>
              <a:t>’ </a:t>
            </a:r>
            <a:r>
              <a:rPr lang="tr-TR" b="1" dirty="0" err="1"/>
              <a:t>lerin</a:t>
            </a:r>
            <a:r>
              <a:rPr lang="tr-TR" b="1" dirty="0"/>
              <a:t> </a:t>
            </a:r>
            <a:r>
              <a:rPr lang="tr-TR" b="1" dirty="0" err="1"/>
              <a:t>initial</a:t>
            </a:r>
            <a:r>
              <a:rPr lang="tr-TR" b="1" dirty="0"/>
              <a:t> değerleri</a:t>
            </a:r>
            <a:r>
              <a:rPr lang="tr-TR" dirty="0"/>
              <a:t> </a:t>
            </a:r>
            <a:r>
              <a:rPr lang="tr-TR" b="1" dirty="0" err="1"/>
              <a:t>constructor’da</a:t>
            </a:r>
            <a:r>
              <a:rPr lang="tr-TR" dirty="0"/>
              <a:t> tutulur. </a:t>
            </a:r>
            <a:r>
              <a:rPr lang="tr-TR" dirty="0" err="1"/>
              <a:t>State’lere</a:t>
            </a:r>
            <a:r>
              <a:rPr lang="tr-TR" dirty="0"/>
              <a:t> sadece </a:t>
            </a:r>
            <a:r>
              <a:rPr lang="tr-TR" dirty="0" err="1"/>
              <a:t>burda</a:t>
            </a:r>
            <a:r>
              <a:rPr lang="tr-TR" dirty="0"/>
              <a:t> </a:t>
            </a:r>
            <a:r>
              <a:rPr lang="tr-TR" b="1" dirty="0"/>
              <a:t>değer ataması</a:t>
            </a:r>
            <a:r>
              <a:rPr lang="tr-TR" dirty="0"/>
              <a:t> yapılır.</a:t>
            </a:r>
          </a:p>
          <a:p>
            <a:endParaRPr lang="tr-TR" dirty="0"/>
          </a:p>
        </p:txBody>
      </p:sp>
    </p:spTree>
    <p:extLst>
      <p:ext uri="{BB962C8B-B14F-4D97-AF65-F5344CB8AC3E}">
        <p14:creationId xmlns:p14="http://schemas.microsoft.com/office/powerpoint/2010/main" val="419959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A650FDE-7029-44F4-90A2-6A234E7E0074}"/>
              </a:ext>
            </a:extLst>
          </p:cNvPr>
          <p:cNvSpPr>
            <a:spLocks noGrp="1"/>
          </p:cNvSpPr>
          <p:nvPr>
            <p:ph type="title"/>
          </p:nvPr>
        </p:nvSpPr>
        <p:spPr>
          <a:xfrm>
            <a:off x="838200" y="365125"/>
            <a:ext cx="10515600" cy="469265"/>
          </a:xfrm>
        </p:spPr>
        <p:txBody>
          <a:bodyPr>
            <a:normAutofit fontScale="90000"/>
          </a:bodyPr>
          <a:lstStyle/>
          <a:p>
            <a:r>
              <a:rPr lang="tr-TR" b="1" dirty="0" err="1"/>
              <a:t>State</a:t>
            </a:r>
            <a:r>
              <a:rPr lang="tr-TR" b="1" dirty="0"/>
              <a:t> ve </a:t>
            </a:r>
            <a:r>
              <a:rPr lang="tr-TR" b="1" dirty="0" err="1"/>
              <a:t>Props</a:t>
            </a:r>
            <a:r>
              <a:rPr lang="tr-TR" b="1" dirty="0"/>
              <a:t> Farkları</a:t>
            </a:r>
            <a:br>
              <a:rPr lang="tr-TR" dirty="0"/>
            </a:br>
            <a:endParaRPr lang="tr-TR" dirty="0"/>
          </a:p>
        </p:txBody>
      </p:sp>
      <p:pic>
        <p:nvPicPr>
          <p:cNvPr id="4" name="İçerik Yer Tutucusu 3">
            <a:extLst>
              <a:ext uri="{FF2B5EF4-FFF2-40B4-BE49-F238E27FC236}">
                <a16:creationId xmlns:a16="http://schemas.microsoft.com/office/drawing/2014/main" id="{EF3E4483-D087-49E9-A98D-535BF98D8132}"/>
              </a:ext>
            </a:extLst>
          </p:cNvPr>
          <p:cNvPicPr>
            <a:picLocks noGrp="1" noChangeAspect="1"/>
          </p:cNvPicPr>
          <p:nvPr>
            <p:ph idx="1"/>
          </p:nvPr>
        </p:nvPicPr>
        <p:blipFill>
          <a:blip r:embed="rId2"/>
          <a:stretch>
            <a:fillRect/>
          </a:stretch>
        </p:blipFill>
        <p:spPr>
          <a:xfrm>
            <a:off x="2761199" y="2233301"/>
            <a:ext cx="6669602" cy="3535986"/>
          </a:xfrm>
          <a:prstGeom prst="rect">
            <a:avLst/>
          </a:prstGeom>
        </p:spPr>
      </p:pic>
    </p:spTree>
    <p:extLst>
      <p:ext uri="{BB962C8B-B14F-4D97-AF65-F5344CB8AC3E}">
        <p14:creationId xmlns:p14="http://schemas.microsoft.com/office/powerpoint/2010/main" val="67979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F00354-EBEA-40A8-9115-5E07835E7C8C}"/>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3D3A49E-4C65-4F81-BC08-210BF765A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10" y="3001029"/>
            <a:ext cx="7735380" cy="2000529"/>
          </a:xfrm>
        </p:spPr>
      </p:pic>
    </p:spTree>
    <p:extLst>
      <p:ext uri="{BB962C8B-B14F-4D97-AF65-F5344CB8AC3E}">
        <p14:creationId xmlns:p14="http://schemas.microsoft.com/office/powerpoint/2010/main" val="49972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A331DED-8064-4F41-8F38-1F0ABB00FDC2}"/>
              </a:ext>
            </a:extLst>
          </p:cNvPr>
          <p:cNvSpPr>
            <a:spLocks noGrp="1"/>
          </p:cNvSpPr>
          <p:nvPr>
            <p:ph type="title"/>
          </p:nvPr>
        </p:nvSpPr>
        <p:spPr/>
        <p:txBody>
          <a:bodyPr>
            <a:normAutofit fontScale="90000"/>
          </a:bodyPr>
          <a:lstStyle/>
          <a:p>
            <a:r>
              <a:rPr lang="tr-TR" dirty="0"/>
              <a:t>Hangi paket, </a:t>
            </a:r>
            <a:r>
              <a:rPr lang="tr-TR" dirty="0" err="1"/>
              <a:t>React</a:t>
            </a:r>
            <a:r>
              <a:rPr lang="tr-TR" dirty="0"/>
              <a:t> öğe ağacını </a:t>
            </a:r>
            <a:r>
              <a:rPr lang="tr-TR" dirty="0" err="1"/>
              <a:t>DOM'a</a:t>
            </a:r>
            <a:r>
              <a:rPr lang="tr-TR" dirty="0"/>
              <a:t> işleyen </a:t>
            </a:r>
            <a:r>
              <a:rPr lang="tr-TR" dirty="0" err="1"/>
              <a:t>render</a:t>
            </a:r>
            <a:r>
              <a:rPr lang="tr-TR" dirty="0"/>
              <a:t>() işlevini içerir?</a:t>
            </a:r>
            <a:br>
              <a:rPr lang="tr-TR" dirty="0"/>
            </a:br>
            <a:r>
              <a:rPr lang="tr-TR" dirty="0"/>
              <a:t>Cevap:</a:t>
            </a:r>
          </a:p>
        </p:txBody>
      </p:sp>
      <p:sp>
        <p:nvSpPr>
          <p:cNvPr id="3" name="İçerik Yer Tutucusu 2">
            <a:extLst>
              <a:ext uri="{FF2B5EF4-FFF2-40B4-BE49-F238E27FC236}">
                <a16:creationId xmlns:a16="http://schemas.microsoft.com/office/drawing/2014/main" id="{78D0DF34-05C3-42FA-B6B5-2DE6B34588A6}"/>
              </a:ext>
            </a:extLst>
          </p:cNvPr>
          <p:cNvSpPr>
            <a:spLocks noGrp="1"/>
          </p:cNvSpPr>
          <p:nvPr>
            <p:ph idx="1"/>
          </p:nvPr>
        </p:nvSpPr>
        <p:spPr/>
        <p:txBody>
          <a:bodyPr>
            <a:normAutofit lnSpcReduction="10000"/>
          </a:bodyPr>
          <a:lstStyle/>
          <a:p>
            <a:r>
              <a:rPr lang="tr-TR" dirty="0" err="1"/>
              <a:t>ReactDOM</a:t>
            </a:r>
            <a:endParaRPr lang="tr-TR" dirty="0"/>
          </a:p>
          <a:p>
            <a:pPr marL="0" indent="0" algn="ctr">
              <a:buNone/>
            </a:pPr>
            <a:r>
              <a:rPr kumimoji="0" lang="tr-TR" altLang="tr-TR" sz="2400" b="0" i="0" u="none" strike="noStrike" cap="none" normalizeH="0" baseline="0" dirty="0" err="1">
                <a:ln>
                  <a:noFill/>
                </a:ln>
                <a:effectLst/>
                <a:latin typeface="Consolas" panose="020B0609020204030204" pitchFamily="49" charset="0"/>
                <a:ea typeface="Calibri" panose="020F0502020204030204" pitchFamily="34" charset="0"/>
                <a:cs typeface="Courier New" panose="02070309020205020404" pitchFamily="49" charset="0"/>
              </a:rPr>
              <a:t>react-dom</a:t>
            </a:r>
            <a:r>
              <a:rPr lang="tr-TR" altLang="tr-TR" sz="2400" dirty="0">
                <a:latin typeface="Segoe UI" panose="020B0502040204020203" pitchFamily="34" charset="0"/>
                <a:ea typeface="Calibri" panose="020F0502020204030204" pitchFamily="34" charset="0"/>
                <a:cs typeface="Segoe UI" panose="020B0502040204020203" pitchFamily="34" charset="0"/>
              </a:rPr>
              <a:t> uygulamanın en üst seviyesinde, </a:t>
            </a:r>
            <a:r>
              <a:rPr lang="tr-TR" altLang="tr-TR" sz="2400" dirty="0" err="1">
                <a:latin typeface="Segoe UI" panose="020B0502040204020203" pitchFamily="34" charset="0"/>
                <a:ea typeface="Calibri" panose="020F0502020204030204" pitchFamily="34" charset="0"/>
                <a:cs typeface="Segoe UI" panose="020B0502040204020203" pitchFamily="34" charset="0"/>
              </a:rPr>
              <a:t>DOM’a</a:t>
            </a:r>
            <a:r>
              <a:rPr lang="tr-TR" altLang="tr-TR" sz="2400" dirty="0">
                <a:latin typeface="Segoe UI" panose="020B0502040204020203" pitchFamily="34" charset="0"/>
                <a:ea typeface="Calibri" panose="020F0502020204030204" pitchFamily="34" charset="0"/>
                <a:cs typeface="Segoe UI" panose="020B0502040204020203" pitchFamily="34" charset="0"/>
              </a:rPr>
              <a:t> özel metotlar sunar ve bu da gerektiğinde </a:t>
            </a:r>
            <a:r>
              <a:rPr lang="tr-TR" altLang="tr-TR" sz="2400" dirty="0" err="1">
                <a:latin typeface="Segoe UI" panose="020B0502040204020203" pitchFamily="34" charset="0"/>
                <a:ea typeface="Calibri" panose="020F0502020204030204" pitchFamily="34" charset="0"/>
                <a:cs typeface="Segoe UI" panose="020B0502040204020203" pitchFamily="34" charset="0"/>
              </a:rPr>
              <a:t>React</a:t>
            </a:r>
            <a:r>
              <a:rPr lang="tr-TR" altLang="tr-TR" sz="2400" dirty="0">
                <a:latin typeface="Segoe UI" panose="020B0502040204020203" pitchFamily="34" charset="0"/>
                <a:ea typeface="Calibri" panose="020F0502020204030204" pitchFamily="34" charset="0"/>
                <a:cs typeface="Segoe UI" panose="020B0502040204020203" pitchFamily="34" charset="0"/>
              </a:rPr>
              <a:t> modelinin dışına çıkabilmenizi sağlar.</a:t>
            </a:r>
            <a:endParaRPr kumimoji="0" lang="tr-TR" altLang="tr-TR" sz="2400" b="0" i="0" u="none" strike="noStrike" cap="none" normalizeH="0" baseline="0" dirty="0">
              <a:ln>
                <a:noFill/>
              </a:ln>
              <a:effectLst/>
              <a:latin typeface="Arial" panose="020B0604020202020204" pitchFamily="34" charset="0"/>
            </a:endParaRPr>
          </a:p>
          <a:p>
            <a:pPr marL="0" indent="0" algn="ctr">
              <a:buNone/>
            </a:pPr>
            <a:r>
              <a:rPr kumimoji="0" lang="tr-TR" altLang="tr-TR" sz="2400" b="0" i="0" u="none" strike="noStrike" cap="none" normalizeH="0" baseline="0" dirty="0" err="1">
                <a:ln>
                  <a:noFill/>
                </a:ln>
                <a:effectLst/>
                <a:latin typeface="Consolas" panose="020B0609020204030204" pitchFamily="49" charset="0"/>
                <a:ea typeface="Times New Roman" panose="02020603050405020304" pitchFamily="18" charset="0"/>
                <a:cs typeface="Courier New" panose="02070309020205020404" pitchFamily="49" charset="0"/>
              </a:rPr>
              <a:t>ReactDOM.render</a:t>
            </a:r>
            <a:r>
              <a:rPr kumimoji="0" lang="tr-TR" altLang="tr-TR" sz="2400" b="0" i="0" u="none" strike="noStrike" cap="none" normalizeH="0" baseline="0" dirty="0">
                <a:ln>
                  <a:noFill/>
                </a:ln>
                <a:effectLst/>
                <a:latin typeface="Consolas" panose="020B0609020204030204" pitchFamily="49" charset="0"/>
                <a:ea typeface="Times New Roman" panose="02020603050405020304" pitchFamily="18" charset="0"/>
                <a:cs typeface="Courier New" panose="02070309020205020404" pitchFamily="49" charset="0"/>
              </a:rPr>
              <a:t>()</a:t>
            </a:r>
            <a:r>
              <a:rPr lang="tr-TR" altLang="tr-TR" dirty="0">
                <a:latin typeface="Segoe UI" panose="020B0502040204020203" pitchFamily="34" charset="0"/>
                <a:ea typeface="Times New Roman" panose="02020603050405020304" pitchFamily="18" charset="0"/>
                <a:cs typeface="Segoe UI" panose="020B0502040204020203" pitchFamily="34" charset="0"/>
              </a:rPr>
              <a:t> ilettiğiniz konteyner elemanının içeriğini kontrol eder. İlk çağrıldığında, içerisindeki bütün DOM elemanları değiştirilir. Daha sonra yapılan çağrılar, etkili güncellemeler için </a:t>
            </a:r>
            <a:r>
              <a:rPr lang="tr-TR" altLang="tr-TR" dirty="0" err="1">
                <a:latin typeface="Segoe UI" panose="020B0502040204020203" pitchFamily="34" charset="0"/>
                <a:ea typeface="Times New Roman" panose="02020603050405020304" pitchFamily="18" charset="0"/>
                <a:cs typeface="Segoe UI" panose="020B0502040204020203" pitchFamily="34" charset="0"/>
              </a:rPr>
              <a:t>React’in</a:t>
            </a:r>
            <a:r>
              <a:rPr lang="tr-TR" altLang="tr-TR" dirty="0">
                <a:latin typeface="Segoe UI" panose="020B0502040204020203" pitchFamily="34" charset="0"/>
                <a:ea typeface="Times New Roman" panose="02020603050405020304" pitchFamily="18" charset="0"/>
                <a:cs typeface="Segoe UI" panose="020B0502040204020203" pitchFamily="34" charset="0"/>
              </a:rPr>
              <a:t> DOM fark bulma algoritmasını kullanır.</a:t>
            </a:r>
            <a:endParaRPr kumimoji="0" lang="tr-TR" altLang="tr-TR" sz="2400" b="0" i="0" u="none" strike="noStrike" cap="none" normalizeH="0" baseline="0" dirty="0">
              <a:ln>
                <a:noFill/>
              </a:ln>
              <a:effectLst/>
              <a:ea typeface="Times New Roman" panose="02020603050405020304" pitchFamily="18" charset="0"/>
            </a:endParaRPr>
          </a:p>
          <a:p>
            <a:pPr marL="0" indent="0" algn="ctr">
              <a:buNone/>
            </a:pPr>
            <a:r>
              <a:rPr kumimoji="0" lang="tr-TR" altLang="tr-TR" sz="2400" b="0" i="0" u="none" strike="noStrike" cap="none" normalizeH="0" baseline="0" dirty="0" err="1">
                <a:ln>
                  <a:noFill/>
                </a:ln>
                <a:effectLst/>
                <a:latin typeface="Consolas" panose="020B0609020204030204" pitchFamily="49" charset="0"/>
                <a:ea typeface="Times New Roman" panose="02020603050405020304" pitchFamily="18" charset="0"/>
                <a:cs typeface="Courier New" panose="02070309020205020404" pitchFamily="49" charset="0"/>
              </a:rPr>
              <a:t>ReactDOM.render</a:t>
            </a:r>
            <a:r>
              <a:rPr kumimoji="0" lang="tr-TR" altLang="tr-TR" sz="2400" b="0" i="0" u="none" strike="noStrike" cap="none" normalizeH="0" baseline="0" dirty="0">
                <a:ln>
                  <a:noFill/>
                </a:ln>
                <a:effectLst/>
                <a:latin typeface="Consolas" panose="020B0609020204030204" pitchFamily="49" charset="0"/>
                <a:ea typeface="Times New Roman" panose="02020603050405020304" pitchFamily="18" charset="0"/>
                <a:cs typeface="Courier New" panose="02070309020205020404" pitchFamily="49" charset="0"/>
              </a:rPr>
              <a:t>()</a:t>
            </a:r>
            <a:r>
              <a:rPr lang="tr-TR" altLang="tr-TR" dirty="0">
                <a:latin typeface="Segoe UI" panose="020B0502040204020203" pitchFamily="34" charset="0"/>
                <a:ea typeface="Times New Roman" panose="02020603050405020304" pitchFamily="18" charset="0"/>
                <a:cs typeface="Segoe UI" panose="020B0502040204020203" pitchFamily="34" charset="0"/>
              </a:rPr>
              <a:t>, konteyner elemanını değiştirmez (yalnızca </a:t>
            </a:r>
            <a:r>
              <a:rPr lang="tr-TR" altLang="tr-TR" dirty="0" err="1">
                <a:latin typeface="Segoe UI" panose="020B0502040204020203" pitchFamily="34" charset="0"/>
                <a:ea typeface="Times New Roman" panose="02020603050405020304" pitchFamily="18" charset="0"/>
                <a:cs typeface="Segoe UI" panose="020B0502040204020203" pitchFamily="34" charset="0"/>
              </a:rPr>
              <a:t>konteynerın</a:t>
            </a:r>
            <a:r>
              <a:rPr lang="tr-TR" altLang="tr-TR" dirty="0">
                <a:latin typeface="Segoe UI" panose="020B0502040204020203" pitchFamily="34" charset="0"/>
                <a:ea typeface="Times New Roman" panose="02020603050405020304" pitchFamily="18" charset="0"/>
                <a:cs typeface="Segoe UI" panose="020B0502040204020203" pitchFamily="34" charset="0"/>
              </a:rPr>
              <a:t> alt elemanlarını değiştirir). Mevcut alt elemanların üzerine yazmadan </a:t>
            </a:r>
            <a:r>
              <a:rPr lang="tr-TR" altLang="tr-TR" dirty="0" err="1">
                <a:latin typeface="Segoe UI" panose="020B0502040204020203" pitchFamily="34" charset="0"/>
                <a:ea typeface="Times New Roman" panose="02020603050405020304" pitchFamily="18" charset="0"/>
                <a:cs typeface="Segoe UI" panose="020B0502040204020203" pitchFamily="34" charset="0"/>
              </a:rPr>
              <a:t>varolan</a:t>
            </a:r>
            <a:r>
              <a:rPr lang="tr-TR" altLang="tr-TR" dirty="0">
                <a:latin typeface="Segoe UI" panose="020B0502040204020203" pitchFamily="34" charset="0"/>
                <a:ea typeface="Times New Roman" panose="02020603050405020304" pitchFamily="18" charset="0"/>
                <a:cs typeface="Segoe UI" panose="020B0502040204020203" pitchFamily="34" charset="0"/>
              </a:rPr>
              <a:t> bir DOM elemanına, bileşen eklemek mümkün olabilir.</a:t>
            </a:r>
            <a:endParaRPr kumimoji="0" lang="tr-TR" altLang="tr-TR" sz="3600" b="0" i="0" u="none" strike="noStrike" cap="none" normalizeH="0" baseline="0" dirty="0">
              <a:ln>
                <a:noFill/>
              </a:ln>
              <a:effectLst/>
              <a:latin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145958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E20CA45-D40B-4DAC-97BE-0D37377B4A3F}"/>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5244900F-40C0-49BE-B8EC-312C55AA7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502" y="1825625"/>
            <a:ext cx="7358995" cy="4351338"/>
          </a:xfrm>
        </p:spPr>
      </p:pic>
    </p:spTree>
    <p:extLst>
      <p:ext uri="{BB962C8B-B14F-4D97-AF65-F5344CB8AC3E}">
        <p14:creationId xmlns:p14="http://schemas.microsoft.com/office/powerpoint/2010/main" val="425532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7485045-B982-44F5-A244-DA4F3E4C9A92}"/>
              </a:ext>
            </a:extLst>
          </p:cNvPr>
          <p:cNvSpPr>
            <a:spLocks noGrp="1"/>
          </p:cNvSpPr>
          <p:nvPr>
            <p:ph idx="1"/>
          </p:nvPr>
        </p:nvSpPr>
        <p:spPr>
          <a:xfrm>
            <a:off x="838200" y="194310"/>
            <a:ext cx="10515600" cy="5982653"/>
          </a:xfrm>
        </p:spPr>
        <p:txBody>
          <a:bodyPr/>
          <a:lstStyle/>
          <a:p>
            <a:r>
              <a:rPr lang="tr-TR" dirty="0"/>
              <a:t>Aşağıdaki tıklama olay işleyicilerinden hangisi, sarılacak kişinin adını iletmenize izin verir?</a:t>
            </a:r>
          </a:p>
          <a:p>
            <a:r>
              <a:rPr lang="tr-TR" dirty="0"/>
              <a:t>Cevap:</a:t>
            </a:r>
          </a:p>
          <a:p>
            <a:pPr marL="0" indent="0">
              <a:buNone/>
            </a:pPr>
            <a:r>
              <a:rPr lang="en-US" dirty="0"/>
              <a:t>&lt;button </a:t>
            </a:r>
            <a:r>
              <a:rPr lang="en-US" dirty="0" err="1"/>
              <a:t>onClick</a:t>
            </a:r>
            <a:r>
              <a:rPr lang="en-US" dirty="0"/>
              <a:t>={(e) =&gt; </a:t>
            </a:r>
            <a:r>
              <a:rPr lang="en-US" dirty="0" err="1"/>
              <a:t>this.hug</a:t>
            </a:r>
            <a:r>
              <a:rPr lang="en-US" dirty="0"/>
              <a:t>(</a:t>
            </a:r>
            <a:r>
              <a:rPr lang="en-US" dirty="0" err="1"/>
              <a:t>name,e</a:t>
            </a:r>
            <a:r>
              <a:rPr lang="en-US" dirty="0"/>
              <a:t>)}&gt;Hug Button&lt;/button&gt;</a:t>
            </a:r>
            <a:endParaRPr lang="tr-TR" dirty="0"/>
          </a:p>
          <a:p>
            <a:pPr marL="0" indent="0">
              <a:buNone/>
            </a:pPr>
            <a:endParaRPr lang="tr-TR" dirty="0"/>
          </a:p>
        </p:txBody>
      </p:sp>
    </p:spTree>
    <p:extLst>
      <p:ext uri="{BB962C8B-B14F-4D97-AF65-F5344CB8AC3E}">
        <p14:creationId xmlns:p14="http://schemas.microsoft.com/office/powerpoint/2010/main" val="136048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F5DB05-D3E3-446D-9747-238272B97647}"/>
              </a:ext>
            </a:extLst>
          </p:cNvPr>
          <p:cNvSpPr>
            <a:spLocks noGrp="1"/>
          </p:cNvSpPr>
          <p:nvPr>
            <p:ph idx="1"/>
          </p:nvPr>
        </p:nvSpPr>
        <p:spPr>
          <a:xfrm>
            <a:off x="838200" y="468630"/>
            <a:ext cx="10515600" cy="5708333"/>
          </a:xfrm>
        </p:spPr>
        <p:txBody>
          <a:bodyPr>
            <a:normAutofit lnSpcReduction="10000"/>
          </a:bodyPr>
          <a:lstStyle/>
          <a:p>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Bir döngü içerisinde, olay fonksiyonuna fazladan parametre göndermek isteyebilirsiniz. Örneğin, bir satır </a:t>
            </a:r>
            <a:r>
              <a:rPr lang="tr-TR" altLang="tr-TR" dirty="0" err="1">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ID’si</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için </a:t>
            </a:r>
            <a:r>
              <a:rPr kumimoji="0" lang="tr-TR" altLang="tr-TR" sz="2400" b="0" i="0" u="none" strike="noStrike" cap="none" normalizeH="0" baseline="0" dirty="0" err="1">
                <a:ln>
                  <a:noFill/>
                </a:ln>
                <a:solidFill>
                  <a:srgbClr val="1A1A1A"/>
                </a:solidFill>
                <a:effectLst/>
                <a:highlight>
                  <a:srgbClr val="C0C0C0"/>
                </a:highlight>
                <a:latin typeface="Consolas" panose="020B0609020204030204" pitchFamily="49" charset="0"/>
                <a:ea typeface="Times New Roman" panose="02020603050405020304" pitchFamily="18" charset="0"/>
                <a:cs typeface="Courier New" panose="02070309020205020404" pitchFamily="49" charset="0"/>
              </a:rPr>
              <a:t>id</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parametresi, aşağıdaki kodlardan her ikisi de işinizi görecektir:</a:t>
            </a:r>
            <a:endParaRPr kumimoji="0" lang="tr-TR" altLang="tr-TR" sz="3600" b="0" i="0" u="none" strike="noStrike" cap="none" normalizeH="0" baseline="0" dirty="0">
              <a:ln>
                <a:noFill/>
              </a:ln>
              <a:solidFill>
                <a:schemeClr val="tx1"/>
              </a:solidFill>
              <a:effectLst/>
              <a:highlight>
                <a:srgbClr val="C0C0C0"/>
              </a:highlight>
              <a:latin typeface="Arial" panose="020B0604020202020204" pitchFamily="34" charset="0"/>
            </a:endParaRPr>
          </a:p>
          <a:p>
            <a:endParaRPr lang="tr-TR" dirty="0"/>
          </a:p>
          <a:p>
            <a:endParaRPr lang="tr-TR" dirty="0"/>
          </a:p>
          <a:p>
            <a:endParaRPr lang="tr-TR" dirty="0"/>
          </a:p>
          <a:p>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Üstteki iki satır birbiriyle eş niteliktedir. Ve sırasıyla </a:t>
            </a:r>
            <a:r>
              <a:rPr lang="tr-TR" altLang="tr-TR" dirty="0" err="1">
                <a:solidFill>
                  <a:srgbClr val="1A1A1A"/>
                </a:solidFill>
                <a:highlight>
                  <a:srgbClr val="C0C0C0"/>
                </a:highlight>
                <a:latin typeface="Segoe UI" panose="020B0502040204020203" pitchFamily="34" charset="0"/>
                <a:ea typeface="Times New Roman" panose="02020603050405020304" pitchFamily="18" charset="0"/>
                <a:cs typeface="Segoe UI" panose="020B0502040204020203" pitchFamily="34" charset="0"/>
                <a:hlinkClick r:id="rId2"/>
              </a:rPr>
              <a:t>arrow</a:t>
            </a:r>
            <a:r>
              <a:rPr lang="tr-TR" altLang="tr-TR" dirty="0">
                <a:solidFill>
                  <a:srgbClr val="1A1A1A"/>
                </a:solidFill>
                <a:highlight>
                  <a:srgbClr val="C0C0C0"/>
                </a:highlight>
                <a:latin typeface="Segoe UI" panose="020B0502040204020203" pitchFamily="34" charset="0"/>
                <a:ea typeface="Times New Roman" panose="02020603050405020304" pitchFamily="18" charset="0"/>
                <a:cs typeface="Segoe UI" panose="020B0502040204020203" pitchFamily="34" charset="0"/>
                <a:hlinkClick r:id="rId2"/>
              </a:rPr>
              <a:t> fonksiyonu</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ile </a:t>
            </a:r>
            <a:r>
              <a:rPr kumimoji="0" lang="tr-TR" altLang="tr-TR" sz="2400" b="0" i="0" u="none" strike="noStrike" cap="none" normalizeH="0" baseline="0" dirty="0" err="1">
                <a:ln>
                  <a:noFill/>
                </a:ln>
                <a:solidFill>
                  <a:srgbClr val="1A1A1A"/>
                </a:solidFill>
                <a:effectLst/>
                <a:highlight>
                  <a:srgbClr val="C0C0C0"/>
                </a:highlight>
                <a:latin typeface="Consolas" panose="020B0609020204030204" pitchFamily="49" charset="0"/>
                <a:ea typeface="Times New Roman" panose="02020603050405020304" pitchFamily="18" charset="0"/>
                <a:cs typeface="Courier New" panose="02070309020205020404" pitchFamily="49" charset="0"/>
                <a:hlinkClick r:id="rId3"/>
              </a:rPr>
              <a:t>Function.prototype.bind</a:t>
            </a:r>
            <a:r>
              <a:rPr lang="tr-TR" altLang="tr-TR" dirty="0">
                <a:solidFill>
                  <a:srgbClr val="1A1A1A"/>
                </a:solidFill>
                <a:highlight>
                  <a:srgbClr val="C0C0C0"/>
                </a:highlight>
                <a:latin typeface="Segoe UI" panose="020B0502040204020203" pitchFamily="34" charset="0"/>
                <a:ea typeface="Times New Roman" panose="02020603050405020304" pitchFamily="18" charset="0"/>
                <a:cs typeface="Segoe UI" panose="020B0502040204020203" pitchFamily="34" charset="0"/>
                <a:hlinkClick r:id="rId3"/>
              </a:rPr>
              <a:t> fonksiyonu</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kullanırlar.</a:t>
            </a:r>
            <a:endParaRPr kumimoji="0" lang="tr-TR" altLang="tr-TR" sz="2400" b="0" i="0" u="none" strike="noStrike" cap="none" normalizeH="0" baseline="0" dirty="0">
              <a:ln>
                <a:noFill/>
              </a:ln>
              <a:solidFill>
                <a:schemeClr val="tx1"/>
              </a:solidFill>
              <a:effectLst/>
              <a:highlight>
                <a:srgbClr val="C0C0C0"/>
              </a:highlight>
              <a:ea typeface="Times New Roman" panose="02020603050405020304" pitchFamily="18" charset="0"/>
            </a:endParaRPr>
          </a:p>
          <a:p>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Her iki durum için de </a:t>
            </a:r>
            <a:r>
              <a:rPr kumimoji="0" lang="tr-TR" altLang="tr-TR" sz="2400" b="0" i="0" u="none" strike="noStrike" cap="none" normalizeH="0" baseline="0" dirty="0">
                <a:ln>
                  <a:noFill/>
                </a:ln>
                <a:solidFill>
                  <a:srgbClr val="1A1A1A"/>
                </a:solidFill>
                <a:effectLst/>
                <a:highlight>
                  <a:srgbClr val="C0C0C0"/>
                </a:highlight>
                <a:latin typeface="Consolas" panose="020B0609020204030204" pitchFamily="49" charset="0"/>
                <a:ea typeface="Times New Roman" panose="02020603050405020304" pitchFamily="18" charset="0"/>
                <a:cs typeface="Courier New" panose="02070309020205020404" pitchFamily="49" charset="0"/>
              </a:rPr>
              <a:t>e</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parametresi, </a:t>
            </a:r>
            <a:r>
              <a:rPr lang="tr-TR" altLang="tr-TR" dirty="0" err="1">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ID’den</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sonra ikinci parametre olarak aktarılacak bir </a:t>
            </a:r>
            <a:r>
              <a:rPr lang="tr-TR" altLang="tr-TR" dirty="0" err="1">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React</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olayını temsil </a:t>
            </a:r>
            <a:r>
              <a:rPr lang="tr-TR" altLang="tr-TR" dirty="0" err="1">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eder.arrow</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fonksiyonunda bu parametre açık bir şekilde tanımlanırken, </a:t>
            </a:r>
            <a:r>
              <a:rPr kumimoji="0" lang="tr-TR" altLang="tr-TR" sz="2400" b="0" i="0" u="none" strike="noStrike" cap="none" normalizeH="0" baseline="0" dirty="0" err="1">
                <a:ln>
                  <a:noFill/>
                </a:ln>
                <a:solidFill>
                  <a:srgbClr val="1A1A1A"/>
                </a:solidFill>
                <a:effectLst/>
                <a:highlight>
                  <a:srgbClr val="C0C0C0"/>
                </a:highlight>
                <a:latin typeface="Consolas" panose="020B0609020204030204" pitchFamily="49" charset="0"/>
                <a:ea typeface="Times New Roman" panose="02020603050405020304" pitchFamily="18" charset="0"/>
                <a:cs typeface="Courier New" panose="02070309020205020404" pitchFamily="49" charset="0"/>
              </a:rPr>
              <a:t>bind</a:t>
            </a:r>
            <a:r>
              <a:rPr lang="tr-TR" altLang="tr-TR" dirty="0">
                <a:solidFill>
                  <a:srgbClr val="000000"/>
                </a:solidFill>
                <a:highlight>
                  <a:srgbClr val="C0C0C0"/>
                </a:highlight>
                <a:latin typeface="Segoe UI" panose="020B0502040204020203" pitchFamily="34" charset="0"/>
                <a:ea typeface="Times New Roman" panose="02020603050405020304" pitchFamily="18" charset="0"/>
                <a:cs typeface="Segoe UI" panose="020B0502040204020203" pitchFamily="34" charset="0"/>
              </a:rPr>
              <a:t> fonksiyonunda ise otomatik olarak diğer parametreler ile birlikte gönderilir.</a:t>
            </a:r>
            <a:endParaRPr kumimoji="0" lang="tr-TR" altLang="tr-TR" sz="3600" b="0" i="0" u="none" strike="noStrike" cap="none" normalizeH="0" baseline="0" dirty="0">
              <a:ln>
                <a:noFill/>
              </a:ln>
              <a:solidFill>
                <a:schemeClr val="tx1"/>
              </a:solidFill>
              <a:effectLst/>
              <a:highlight>
                <a:srgbClr val="C0C0C0"/>
              </a:highlight>
              <a:latin typeface="Arial" panose="020B0604020202020204" pitchFamily="34" charset="0"/>
            </a:endParaRPr>
          </a:p>
          <a:p>
            <a:endParaRPr lang="tr-TR" dirty="0"/>
          </a:p>
        </p:txBody>
      </p:sp>
      <p:pic>
        <p:nvPicPr>
          <p:cNvPr id="6" name="Resim 5">
            <a:extLst>
              <a:ext uri="{FF2B5EF4-FFF2-40B4-BE49-F238E27FC236}">
                <a16:creationId xmlns:a16="http://schemas.microsoft.com/office/drawing/2014/main" id="{574776D5-158E-4A73-89E3-53BC76187475}"/>
              </a:ext>
            </a:extLst>
          </p:cNvPr>
          <p:cNvPicPr>
            <a:picLocks noChangeAspect="1"/>
          </p:cNvPicPr>
          <p:nvPr/>
        </p:nvPicPr>
        <p:blipFill>
          <a:blip r:embed="rId4"/>
          <a:stretch>
            <a:fillRect/>
          </a:stretch>
        </p:blipFill>
        <p:spPr>
          <a:xfrm>
            <a:off x="1124711" y="2232278"/>
            <a:ext cx="9636695" cy="1070992"/>
          </a:xfrm>
          <a:prstGeom prst="rect">
            <a:avLst/>
          </a:prstGeom>
        </p:spPr>
      </p:pic>
    </p:spTree>
    <p:extLst>
      <p:ext uri="{BB962C8B-B14F-4D97-AF65-F5344CB8AC3E}">
        <p14:creationId xmlns:p14="http://schemas.microsoft.com/office/powerpoint/2010/main" val="109767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F4B60CD-0DBD-4787-BE50-D70501960064}"/>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6AD8D14C-173E-41CB-BCB8-951FF8C736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468" y="3072477"/>
            <a:ext cx="7259063" cy="1857634"/>
          </a:xfrm>
        </p:spPr>
      </p:pic>
    </p:spTree>
    <p:extLst>
      <p:ext uri="{BB962C8B-B14F-4D97-AF65-F5344CB8AC3E}">
        <p14:creationId xmlns:p14="http://schemas.microsoft.com/office/powerpoint/2010/main" val="117915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BD6F7FF-6631-486E-B23A-D2A400C6166A}"/>
              </a:ext>
            </a:extLst>
          </p:cNvPr>
          <p:cNvSpPr>
            <a:spLocks noGrp="1"/>
          </p:cNvSpPr>
          <p:nvPr>
            <p:ph type="title"/>
          </p:nvPr>
        </p:nvSpPr>
        <p:spPr/>
        <p:txBody>
          <a:bodyPr/>
          <a:lstStyle/>
          <a:p>
            <a:r>
              <a:rPr lang="tr-TR" dirty="0"/>
              <a:t>Cevap:</a:t>
            </a:r>
          </a:p>
        </p:txBody>
      </p:sp>
      <p:sp>
        <p:nvSpPr>
          <p:cNvPr id="3" name="İçerik Yer Tutucusu 2">
            <a:extLst>
              <a:ext uri="{FF2B5EF4-FFF2-40B4-BE49-F238E27FC236}">
                <a16:creationId xmlns:a16="http://schemas.microsoft.com/office/drawing/2014/main" id="{E3C7A36C-B44E-4863-A0FE-226F6412F7F0}"/>
              </a:ext>
            </a:extLst>
          </p:cNvPr>
          <p:cNvSpPr>
            <a:spLocks noGrp="1"/>
          </p:cNvSpPr>
          <p:nvPr>
            <p:ph idx="1"/>
          </p:nvPr>
        </p:nvSpPr>
        <p:spPr/>
        <p:txBody>
          <a:bodyPr/>
          <a:lstStyle/>
          <a:p>
            <a:pPr marL="0" indent="0" algn="ctr">
              <a:buNone/>
            </a:pPr>
            <a:r>
              <a:rPr lang="en-US" dirty="0"/>
              <a:t>when you want a default implementation of</a:t>
            </a:r>
            <a:r>
              <a:rPr lang="tr-TR" dirty="0"/>
              <a:t> `</a:t>
            </a:r>
            <a:r>
              <a:rPr lang="tr-TR" dirty="0" err="1"/>
              <a:t>shouldComponentUpdate</a:t>
            </a:r>
            <a:r>
              <a:rPr lang="tr-TR" dirty="0"/>
              <a:t>()</a:t>
            </a:r>
          </a:p>
          <a:p>
            <a:pPr marL="0" indent="0" algn="ctr">
              <a:buNone/>
            </a:pPr>
            <a:endParaRPr lang="tr-TR" dirty="0"/>
          </a:p>
          <a:p>
            <a:pPr marL="0" indent="0" algn="ctr">
              <a:buNone/>
            </a:pPr>
            <a:r>
              <a:rPr lang="tr-TR" dirty="0"/>
              <a:t>varsayılan bir uygulama istediğinizde</a:t>
            </a:r>
          </a:p>
          <a:p>
            <a:pPr marL="0" indent="0" algn="ctr">
              <a:buNone/>
            </a:pPr>
            <a:r>
              <a:rPr lang="tr-TR" dirty="0"/>
              <a:t>'</a:t>
            </a:r>
            <a:r>
              <a:rPr lang="tr-TR" dirty="0" err="1"/>
              <a:t>shouldComponentUpdate</a:t>
            </a:r>
            <a:r>
              <a:rPr lang="tr-TR" dirty="0"/>
              <a:t>()</a:t>
            </a:r>
          </a:p>
        </p:txBody>
      </p:sp>
    </p:spTree>
    <p:extLst>
      <p:ext uri="{BB962C8B-B14F-4D97-AF65-F5344CB8AC3E}">
        <p14:creationId xmlns:p14="http://schemas.microsoft.com/office/powerpoint/2010/main" val="68683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D7993C-2979-40D1-8974-A2715B7A88D0}"/>
              </a:ext>
            </a:extLst>
          </p:cNvPr>
          <p:cNvSpPr>
            <a:spLocks noGrp="1"/>
          </p:cNvSpPr>
          <p:nvPr>
            <p:ph type="title"/>
          </p:nvPr>
        </p:nvSpPr>
        <p:spPr/>
        <p:txBody>
          <a:bodyPr>
            <a:normAutofit fontScale="90000"/>
          </a:bodyPr>
          <a:lstStyle/>
          <a:p>
            <a:r>
              <a:rPr lang="tr-TR" dirty="0"/>
              <a:t>Hangi cevap bir fonksiyon bileşenini en iyi tanımlar?</a:t>
            </a:r>
            <a:br>
              <a:rPr lang="tr-TR" dirty="0"/>
            </a:br>
            <a:endParaRPr lang="tr-TR" dirty="0"/>
          </a:p>
        </p:txBody>
      </p:sp>
      <p:sp>
        <p:nvSpPr>
          <p:cNvPr id="3" name="İçerik Yer Tutucusu 2">
            <a:extLst>
              <a:ext uri="{FF2B5EF4-FFF2-40B4-BE49-F238E27FC236}">
                <a16:creationId xmlns:a16="http://schemas.microsoft.com/office/drawing/2014/main" id="{FEFEC779-08AE-4929-95CE-4BB46DC0E08B}"/>
              </a:ext>
            </a:extLst>
          </p:cNvPr>
          <p:cNvSpPr>
            <a:spLocks noGrp="1"/>
          </p:cNvSpPr>
          <p:nvPr>
            <p:ph idx="1"/>
          </p:nvPr>
        </p:nvSpPr>
        <p:spPr/>
        <p:txBody>
          <a:bodyPr/>
          <a:lstStyle/>
          <a:p>
            <a:r>
              <a:rPr lang="tr-TR" dirty="0"/>
              <a:t>Cevap:</a:t>
            </a:r>
          </a:p>
          <a:p>
            <a:pPr marL="0" indent="0" algn="ctr">
              <a:buNone/>
            </a:pPr>
            <a:r>
              <a:rPr lang="en-US" dirty="0"/>
              <a:t>A function component accepts a single props object and returns a React element</a:t>
            </a:r>
            <a:endParaRPr lang="tr-TR" dirty="0"/>
          </a:p>
          <a:p>
            <a:pPr marL="0" indent="0" algn="ctr">
              <a:buNone/>
            </a:pPr>
            <a:r>
              <a:rPr lang="tr-TR" dirty="0"/>
              <a:t>Bir işlev bileşeni, tek bir </a:t>
            </a:r>
            <a:r>
              <a:rPr lang="tr-TR" dirty="0" err="1"/>
              <a:t>props</a:t>
            </a:r>
            <a:r>
              <a:rPr lang="tr-TR" dirty="0"/>
              <a:t> nesnesini kabul eder ve bir </a:t>
            </a:r>
            <a:r>
              <a:rPr lang="tr-TR" dirty="0" err="1"/>
              <a:t>React</a:t>
            </a:r>
            <a:r>
              <a:rPr lang="tr-TR" dirty="0"/>
              <a:t> öğesi döndürür.</a:t>
            </a:r>
          </a:p>
          <a:p>
            <a:pPr marL="0" indent="0" algn="ctr">
              <a:buNone/>
            </a:pPr>
            <a:endParaRPr lang="tr-TR" dirty="0"/>
          </a:p>
        </p:txBody>
      </p:sp>
    </p:spTree>
    <p:extLst>
      <p:ext uri="{BB962C8B-B14F-4D97-AF65-F5344CB8AC3E}">
        <p14:creationId xmlns:p14="http://schemas.microsoft.com/office/powerpoint/2010/main" val="30234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E23460-B985-4DFC-BA56-2D3495EDE1B4}"/>
              </a:ext>
            </a:extLst>
          </p:cNvPr>
          <p:cNvSpPr>
            <a:spLocks noGrp="1"/>
          </p:cNvSpPr>
          <p:nvPr>
            <p:ph idx="1"/>
          </p:nvPr>
        </p:nvSpPr>
        <p:spPr>
          <a:xfrm>
            <a:off x="838200" y="491490"/>
            <a:ext cx="10515600" cy="5685473"/>
          </a:xfrm>
        </p:spPr>
        <p:txBody>
          <a:bodyPr/>
          <a:lstStyle/>
          <a:p>
            <a:pPr marL="0" indent="0" algn="ctr">
              <a:buNone/>
            </a:pPr>
            <a:r>
              <a:rPr lang="tr-TR" dirty="0"/>
              <a:t>Bu fonksiyon geçerli bir </a:t>
            </a:r>
            <a:r>
              <a:rPr lang="tr-TR" dirty="0" err="1"/>
              <a:t>React</a:t>
            </a:r>
            <a:r>
              <a:rPr lang="tr-TR" dirty="0"/>
              <a:t> </a:t>
            </a:r>
            <a:r>
              <a:rPr lang="tr-TR" dirty="0" err="1"/>
              <a:t>componenti</a:t>
            </a:r>
            <a:r>
              <a:rPr lang="tr-TR" dirty="0"/>
              <a:t> olduğundan, tek bir </a:t>
            </a:r>
            <a:r>
              <a:rPr lang="tr-TR" dirty="0" err="1"/>
              <a:t>props</a:t>
            </a:r>
            <a:r>
              <a:rPr lang="tr-TR" dirty="0"/>
              <a:t> parametresini obje olarak alır ve bir </a:t>
            </a:r>
            <a:r>
              <a:rPr lang="tr-TR" dirty="0" err="1"/>
              <a:t>React</a:t>
            </a:r>
            <a:r>
              <a:rPr lang="tr-TR" dirty="0"/>
              <a:t> </a:t>
            </a:r>
            <a:r>
              <a:rPr lang="tr-TR" dirty="0" err="1"/>
              <a:t>componenti</a:t>
            </a:r>
            <a:r>
              <a:rPr lang="tr-TR" dirty="0"/>
              <a:t> </a:t>
            </a:r>
            <a:r>
              <a:rPr lang="tr-TR" dirty="0" err="1"/>
              <a:t>return</a:t>
            </a:r>
            <a:r>
              <a:rPr lang="tr-TR" dirty="0"/>
              <a:t> eder.</a:t>
            </a:r>
          </a:p>
          <a:p>
            <a:pPr marL="0" indent="0" algn="ctr">
              <a:buNone/>
            </a:pPr>
            <a:endParaRPr lang="tr-TR" dirty="0"/>
          </a:p>
          <a:p>
            <a:pPr marL="0" indent="0" algn="ctr">
              <a:buNone/>
            </a:pPr>
            <a:r>
              <a:rPr lang="tr-TR" dirty="0"/>
              <a:t>Bu </a:t>
            </a:r>
            <a:r>
              <a:rPr lang="tr-TR" dirty="0" err="1"/>
              <a:t>componenti</a:t>
            </a:r>
            <a:r>
              <a:rPr lang="tr-TR" dirty="0"/>
              <a:t> “fonksiyonel” olarak adlandırırız çünkü tam anlamıyla </a:t>
            </a:r>
            <a:r>
              <a:rPr lang="tr-TR" dirty="0" err="1"/>
              <a:t>JavaScript</a:t>
            </a:r>
            <a:r>
              <a:rPr lang="tr-TR" dirty="0"/>
              <a:t> fonksiyonudur</a:t>
            </a:r>
          </a:p>
          <a:p>
            <a:pPr marL="0" indent="0" algn="ctr">
              <a:buNone/>
            </a:pPr>
            <a:endParaRPr lang="tr-TR" dirty="0"/>
          </a:p>
          <a:p>
            <a:pPr marL="0" indent="0" algn="ctr">
              <a:buNone/>
            </a:pPr>
            <a:r>
              <a:rPr lang="tr-TR" dirty="0"/>
              <a:t>Basite indirgemek gerekirse </a:t>
            </a:r>
            <a:r>
              <a:rPr lang="tr-TR" dirty="0" err="1"/>
              <a:t>React</a:t>
            </a:r>
            <a:r>
              <a:rPr lang="tr-TR" dirty="0"/>
              <a:t> Component ‘</a:t>
            </a:r>
            <a:r>
              <a:rPr lang="tr-TR" dirty="0" err="1"/>
              <a:t>leri</a:t>
            </a:r>
            <a:r>
              <a:rPr lang="tr-TR" dirty="0"/>
              <a:t> kullanıcı </a:t>
            </a:r>
            <a:r>
              <a:rPr lang="tr-TR" dirty="0" err="1"/>
              <a:t>arayüzünü</a:t>
            </a:r>
            <a:r>
              <a:rPr lang="tr-TR" dirty="0"/>
              <a:t> şekillendiren, belirli görevleri olan, </a:t>
            </a:r>
            <a:r>
              <a:rPr lang="tr-TR" dirty="0" err="1"/>
              <a:t>class</a:t>
            </a:r>
            <a:r>
              <a:rPr lang="tr-TR" dirty="0"/>
              <a:t> veya fonksiyon olarak tanımlanmış, geriye </a:t>
            </a:r>
            <a:r>
              <a:rPr lang="tr-TR" dirty="0" err="1"/>
              <a:t>react</a:t>
            </a:r>
            <a:r>
              <a:rPr lang="tr-TR" dirty="0"/>
              <a:t> elementleri döndüren, </a:t>
            </a:r>
            <a:r>
              <a:rPr lang="tr-TR" dirty="0" err="1"/>
              <a:t>opsiyonel</a:t>
            </a:r>
            <a:r>
              <a:rPr lang="tr-TR" dirty="0"/>
              <a:t> olarak parametre (</a:t>
            </a:r>
            <a:r>
              <a:rPr lang="tr-TR" dirty="0" err="1"/>
              <a:t>prop</a:t>
            </a:r>
            <a:r>
              <a:rPr lang="tr-TR" dirty="0"/>
              <a:t>) alan yapı taşlarıdır.</a:t>
            </a:r>
          </a:p>
          <a:p>
            <a:endParaRPr lang="tr-TR" dirty="0"/>
          </a:p>
        </p:txBody>
      </p:sp>
    </p:spTree>
    <p:extLst>
      <p:ext uri="{BB962C8B-B14F-4D97-AF65-F5344CB8AC3E}">
        <p14:creationId xmlns:p14="http://schemas.microsoft.com/office/powerpoint/2010/main" val="382917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16C487-5E9B-4EC8-8555-8260E45C5DC9}"/>
              </a:ext>
            </a:extLst>
          </p:cNvPr>
          <p:cNvSpPr>
            <a:spLocks noGrp="1"/>
          </p:cNvSpPr>
          <p:nvPr>
            <p:ph idx="1"/>
          </p:nvPr>
        </p:nvSpPr>
        <p:spPr>
          <a:xfrm>
            <a:off x="838200" y="445770"/>
            <a:ext cx="10515600" cy="5731193"/>
          </a:xfrm>
        </p:spPr>
        <p:txBody>
          <a:bodyPr>
            <a:normAutofit/>
          </a:bodyPr>
          <a:lstStyle/>
          <a:p>
            <a:r>
              <a:rPr lang="tr-TR" dirty="0"/>
              <a:t>Bir bileşen oluşturmak için en basit yol, bir </a:t>
            </a:r>
            <a:r>
              <a:rPr lang="tr-TR" dirty="0" err="1"/>
              <a:t>JavaScript</a:t>
            </a:r>
            <a:r>
              <a:rPr lang="tr-TR" dirty="0"/>
              <a:t> fonksiyonu yazmaktır:</a:t>
            </a:r>
          </a:p>
          <a:p>
            <a:endParaRPr lang="tr-TR" dirty="0"/>
          </a:p>
          <a:p>
            <a:endParaRPr lang="tr-TR" dirty="0"/>
          </a:p>
          <a:p>
            <a:endParaRPr lang="tr-TR" dirty="0"/>
          </a:p>
          <a:p>
            <a:r>
              <a:rPr lang="tr-TR" dirty="0"/>
              <a:t>Bu fonksiyon, girdi olarak “</a:t>
            </a:r>
            <a:r>
              <a:rPr lang="tr-TR" dirty="0" err="1"/>
              <a:t>props</a:t>
            </a:r>
            <a:r>
              <a:rPr lang="tr-TR" dirty="0"/>
              <a:t>” (</a:t>
            </a:r>
            <a:r>
              <a:rPr lang="tr-TR" dirty="0" err="1"/>
              <a:t>properties</a:t>
            </a:r>
            <a:r>
              <a:rPr lang="tr-TR" dirty="0"/>
              <a:t>) adındaki tek bir nesneyi aldığı ve geriye bir </a:t>
            </a:r>
            <a:r>
              <a:rPr lang="tr-TR" dirty="0" err="1"/>
              <a:t>React</a:t>
            </a:r>
            <a:r>
              <a:rPr lang="tr-TR" dirty="0"/>
              <a:t> elementi döndürdüğü için geçerli bir </a:t>
            </a:r>
            <a:r>
              <a:rPr lang="tr-TR" dirty="0" err="1"/>
              <a:t>React</a:t>
            </a:r>
            <a:r>
              <a:rPr lang="tr-TR" dirty="0"/>
              <a:t> bileşenidir. Bu tarz bileşenler, gerçekten de birer </a:t>
            </a:r>
            <a:r>
              <a:rPr lang="tr-TR" dirty="0" err="1"/>
              <a:t>JavaScript</a:t>
            </a:r>
            <a:r>
              <a:rPr lang="tr-TR" dirty="0"/>
              <a:t> fonksiyonları oldukları için adına “fonksiyonel bileşenler” denir.</a:t>
            </a:r>
          </a:p>
          <a:p>
            <a:r>
              <a:rPr lang="tr-TR" dirty="0"/>
              <a:t>Not: Bileşen isimlendirmelerinde daima büyük harfle başlayınız.</a:t>
            </a:r>
          </a:p>
          <a:p>
            <a:pPr marL="0" indent="0" algn="ctr">
              <a:buNone/>
            </a:pPr>
            <a:r>
              <a:rPr lang="tr-TR" sz="2400" dirty="0"/>
              <a:t>Çünkü </a:t>
            </a:r>
            <a:r>
              <a:rPr lang="tr-TR" sz="2400" dirty="0" err="1"/>
              <a:t>React</a:t>
            </a:r>
            <a:r>
              <a:rPr lang="tr-TR" sz="2400" dirty="0"/>
              <a:t>, küçük harfle başlayan bileşenlere DOM etiketleri gibi davranır. Örneğin &lt;div /&gt;, bir HTML div etiketini temsil eder, fakat &lt;</a:t>
            </a:r>
            <a:r>
              <a:rPr lang="tr-TR" sz="2400" dirty="0" err="1"/>
              <a:t>Welcome</a:t>
            </a:r>
            <a:r>
              <a:rPr lang="tr-TR" sz="2400" dirty="0"/>
              <a:t> /&gt; ise bir bileşeni temsil eder ve kodun etki alanında </a:t>
            </a:r>
            <a:r>
              <a:rPr lang="tr-TR" sz="2400" dirty="0" err="1"/>
              <a:t>Welcome‘ın</a:t>
            </a:r>
            <a:r>
              <a:rPr lang="tr-TR" sz="2400" dirty="0"/>
              <a:t> tanımlı olmasını gerektirir.</a:t>
            </a:r>
          </a:p>
          <a:p>
            <a:endParaRPr lang="tr-TR" dirty="0"/>
          </a:p>
        </p:txBody>
      </p:sp>
      <p:pic>
        <p:nvPicPr>
          <p:cNvPr id="4" name="Resim 3">
            <a:extLst>
              <a:ext uri="{FF2B5EF4-FFF2-40B4-BE49-F238E27FC236}">
                <a16:creationId xmlns:a16="http://schemas.microsoft.com/office/drawing/2014/main" id="{102A7935-F599-42A1-A904-11A68BCCD992}"/>
              </a:ext>
            </a:extLst>
          </p:cNvPr>
          <p:cNvPicPr>
            <a:picLocks noChangeAspect="1"/>
          </p:cNvPicPr>
          <p:nvPr/>
        </p:nvPicPr>
        <p:blipFill>
          <a:blip r:embed="rId2"/>
          <a:stretch>
            <a:fillRect/>
          </a:stretch>
        </p:blipFill>
        <p:spPr>
          <a:xfrm>
            <a:off x="1090422" y="1485518"/>
            <a:ext cx="9356598" cy="1029081"/>
          </a:xfrm>
          <a:prstGeom prst="rect">
            <a:avLst/>
          </a:prstGeom>
        </p:spPr>
      </p:pic>
    </p:spTree>
    <p:extLst>
      <p:ext uri="{BB962C8B-B14F-4D97-AF65-F5344CB8AC3E}">
        <p14:creationId xmlns:p14="http://schemas.microsoft.com/office/powerpoint/2010/main" val="320234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38949BA-9909-46D8-840B-DD26FAAF06E7}"/>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D4BF4EFD-D884-4841-BEB6-DAA28BF63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258" y="2896240"/>
            <a:ext cx="7411484" cy="2210108"/>
          </a:xfrm>
        </p:spPr>
      </p:pic>
    </p:spTree>
    <p:extLst>
      <p:ext uri="{BB962C8B-B14F-4D97-AF65-F5344CB8AC3E}">
        <p14:creationId xmlns:p14="http://schemas.microsoft.com/office/powerpoint/2010/main" val="163832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1FC3590-F352-47C5-991E-16A2F4EBCEA6}"/>
              </a:ext>
            </a:extLst>
          </p:cNvPr>
          <p:cNvSpPr>
            <a:spLocks noGrp="1"/>
          </p:cNvSpPr>
          <p:nvPr>
            <p:ph type="title"/>
          </p:nvPr>
        </p:nvSpPr>
        <p:spPr/>
        <p:txBody>
          <a:bodyPr>
            <a:normAutofit fontScale="90000"/>
          </a:bodyPr>
          <a:lstStyle/>
          <a:p>
            <a:r>
              <a:rPr lang="tr-TR" dirty="0" err="1"/>
              <a:t>JSX'i</a:t>
            </a:r>
            <a:r>
              <a:rPr lang="tr-TR" dirty="0"/>
              <a:t> alıp </a:t>
            </a:r>
            <a:r>
              <a:rPr lang="tr-TR" dirty="0" err="1"/>
              <a:t>createElement</a:t>
            </a:r>
            <a:r>
              <a:rPr lang="tr-TR" dirty="0"/>
              <a:t> çağrılarına dönüştürmek için kullanılan aracın adı nedir?</a:t>
            </a:r>
            <a:br>
              <a:rPr lang="tr-TR" dirty="0"/>
            </a:br>
            <a:r>
              <a:rPr lang="tr-TR" dirty="0"/>
              <a:t>Cevap:</a:t>
            </a:r>
          </a:p>
        </p:txBody>
      </p:sp>
      <p:sp>
        <p:nvSpPr>
          <p:cNvPr id="3" name="İçerik Yer Tutucusu 2">
            <a:extLst>
              <a:ext uri="{FF2B5EF4-FFF2-40B4-BE49-F238E27FC236}">
                <a16:creationId xmlns:a16="http://schemas.microsoft.com/office/drawing/2014/main" id="{D1DC3242-59A6-45CA-94FF-A6779BC61FBD}"/>
              </a:ext>
            </a:extLst>
          </p:cNvPr>
          <p:cNvSpPr>
            <a:spLocks noGrp="1"/>
          </p:cNvSpPr>
          <p:nvPr>
            <p:ph idx="1"/>
          </p:nvPr>
        </p:nvSpPr>
        <p:spPr>
          <a:xfrm>
            <a:off x="838200" y="2446019"/>
            <a:ext cx="10515600" cy="3730943"/>
          </a:xfrm>
        </p:spPr>
        <p:txBody>
          <a:bodyPr/>
          <a:lstStyle/>
          <a:p>
            <a:r>
              <a:rPr lang="tr-TR" dirty="0"/>
              <a:t>BABEL</a:t>
            </a:r>
          </a:p>
          <a:p>
            <a:endParaRPr lang="tr-TR" dirty="0"/>
          </a:p>
        </p:txBody>
      </p:sp>
    </p:spTree>
    <p:extLst>
      <p:ext uri="{BB962C8B-B14F-4D97-AF65-F5344CB8AC3E}">
        <p14:creationId xmlns:p14="http://schemas.microsoft.com/office/powerpoint/2010/main" val="386754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E33F600-BABB-429C-94D1-D11D4E1193B0}"/>
              </a:ext>
            </a:extLst>
          </p:cNvPr>
          <p:cNvSpPr>
            <a:spLocks noGrp="1"/>
          </p:cNvSpPr>
          <p:nvPr>
            <p:ph idx="1"/>
          </p:nvPr>
        </p:nvSpPr>
        <p:spPr>
          <a:xfrm>
            <a:off x="838200" y="2011680"/>
            <a:ext cx="10515600" cy="4165283"/>
          </a:xfrm>
        </p:spPr>
        <p:txBody>
          <a:bodyPr/>
          <a:lstStyle/>
          <a:p>
            <a:pPr algn="ctr"/>
            <a:r>
              <a:rPr lang="tr-TR" dirty="0" err="1"/>
              <a:t>Babel</a:t>
            </a:r>
            <a:r>
              <a:rPr lang="tr-TR" dirty="0"/>
              <a:t> bir </a:t>
            </a:r>
            <a:r>
              <a:rPr lang="tr-TR" dirty="0" err="1"/>
              <a:t>javascript</a:t>
            </a:r>
            <a:r>
              <a:rPr lang="tr-TR" dirty="0"/>
              <a:t> </a:t>
            </a:r>
            <a:r>
              <a:rPr lang="tr-TR" dirty="0" err="1"/>
              <a:t>transpiler’ıdır</a:t>
            </a:r>
            <a:r>
              <a:rPr lang="tr-TR" dirty="0"/>
              <a:t>. Yani </a:t>
            </a:r>
            <a:r>
              <a:rPr lang="tr-TR" dirty="0" err="1"/>
              <a:t>javascript’in</a:t>
            </a:r>
            <a:r>
              <a:rPr lang="tr-TR" dirty="0"/>
              <a:t> bir versiyonunda (örneğin ES6 — ECMAScript6) yazılmış kodu, tüm tarayıcıların desteklediği ES5 koduna çevirmekte kullanılır. Bunun yanında sadece ES6 değil, ES7, JSX vb. yazımları da çevirebilir.</a:t>
            </a:r>
          </a:p>
          <a:p>
            <a:endParaRPr lang="tr-TR" dirty="0"/>
          </a:p>
        </p:txBody>
      </p:sp>
    </p:spTree>
    <p:extLst>
      <p:ext uri="{BB962C8B-B14F-4D97-AF65-F5344CB8AC3E}">
        <p14:creationId xmlns:p14="http://schemas.microsoft.com/office/powerpoint/2010/main" val="1890954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B06EF5-C70F-4BEC-B4C1-14D0064716CB}"/>
              </a:ext>
            </a:extLst>
          </p:cNvPr>
          <p:cNvSpPr>
            <a:spLocks noGrp="1"/>
          </p:cNvSpPr>
          <p:nvPr>
            <p:ph idx="1"/>
          </p:nvPr>
        </p:nvSpPr>
        <p:spPr>
          <a:xfrm>
            <a:off x="838200" y="468630"/>
            <a:ext cx="10515600" cy="5708333"/>
          </a:xfrm>
        </p:spPr>
        <p:txBody>
          <a:bodyPr>
            <a:normAutofit lnSpcReduction="10000"/>
          </a:bodyPr>
          <a:lstStyle/>
          <a:p>
            <a:pPr algn="ctr"/>
            <a:r>
              <a:rPr lang="tr-TR" dirty="0"/>
              <a:t>Programlama dillerinde aslında insanların kullandığı diller gibidir. Bir nevi o kodu çalıştıran ‘kurum(</a:t>
            </a:r>
            <a:r>
              <a:rPr lang="tr-TR" dirty="0" err="1"/>
              <a:t>IIS,Apache</a:t>
            </a:r>
            <a:r>
              <a:rPr lang="tr-TR" dirty="0"/>
              <a:t> server, işletim sistemleri vs..)’ ile iletişim sağlarlar. Sen kendini anlatmaya çalıştığında, karşındaki insan senin konuştuğun dili bilmezse seni anlamaz. Sen Türkçe konuşuyorsan, karşındaki insan isterse 40 tane farklı dil bilsin, eğer Türkçe bilmiyorsa sana bön bön bakar. İletişim </a:t>
            </a:r>
            <a:r>
              <a:rPr lang="tr-TR" dirty="0" err="1"/>
              <a:t>kuramaz.İletişim</a:t>
            </a:r>
            <a:r>
              <a:rPr lang="tr-TR" dirty="0"/>
              <a:t> için bir tercümana ihtiyaç duyarsınız. </a:t>
            </a:r>
            <a:r>
              <a:rPr lang="tr-TR" dirty="0" err="1"/>
              <a:t>Javascript</a:t>
            </a:r>
            <a:r>
              <a:rPr lang="tr-TR" dirty="0"/>
              <a:t> kodları için bu kurum </a:t>
            </a:r>
            <a:r>
              <a:rPr lang="tr-TR" dirty="0" err="1"/>
              <a:t>browserlardir</a:t>
            </a:r>
            <a:r>
              <a:rPr lang="tr-TR" dirty="0"/>
              <a:t>. </a:t>
            </a:r>
            <a:r>
              <a:rPr lang="tr-TR" dirty="0" err="1"/>
              <a:t>Javascript</a:t>
            </a:r>
            <a:r>
              <a:rPr lang="tr-TR" dirty="0"/>
              <a:t> kodunu browserlar </a:t>
            </a:r>
            <a:r>
              <a:rPr lang="tr-TR" dirty="0" err="1"/>
              <a:t>calistirir</a:t>
            </a:r>
            <a:r>
              <a:rPr lang="tr-TR" dirty="0"/>
              <a:t>. Tıpkı html ve </a:t>
            </a:r>
            <a:r>
              <a:rPr lang="tr-TR" dirty="0" err="1"/>
              <a:t>css</a:t>
            </a:r>
            <a:r>
              <a:rPr lang="tr-TR" dirty="0"/>
              <a:t> gibi. Bugünkü browserlar(</a:t>
            </a:r>
            <a:r>
              <a:rPr lang="tr-TR" dirty="0" err="1"/>
              <a:t>Chrome</a:t>
            </a:r>
            <a:r>
              <a:rPr lang="tr-TR" dirty="0"/>
              <a:t>, </a:t>
            </a:r>
            <a:r>
              <a:rPr lang="tr-TR" dirty="0" err="1"/>
              <a:t>Firefox</a:t>
            </a:r>
            <a:r>
              <a:rPr lang="tr-TR" dirty="0"/>
              <a:t>, İnternet Explorer vs.) </a:t>
            </a:r>
            <a:r>
              <a:rPr lang="tr-TR" dirty="0" err="1"/>
              <a:t>javascript’in</a:t>
            </a:r>
            <a:r>
              <a:rPr lang="tr-TR" dirty="0"/>
              <a:t> es5 sürümünü biliyorlar. es6 dilini görünce bön bön bakıyorlar. Birkaç kelime biliyorlar ama tamamen bir uygulamayı henüz anlayacak seviyede değiller. Bir tercümana ihtiyaç duyuyorlar bu güzel es6 kodlarını anlamak için. İşte bu tercüman </a:t>
            </a:r>
            <a:r>
              <a:rPr lang="tr-TR" dirty="0" err="1"/>
              <a:t>Babel’dir</a:t>
            </a:r>
            <a:r>
              <a:rPr lang="tr-TR" dirty="0"/>
              <a:t>. </a:t>
            </a:r>
            <a:r>
              <a:rPr lang="tr-TR" dirty="0" err="1"/>
              <a:t>Hemde</a:t>
            </a:r>
            <a:r>
              <a:rPr lang="tr-TR" dirty="0"/>
              <a:t> resmen simültane tercüme yapıyorlar. Sizin yazdığınız es6 kodlarını browserlara </a:t>
            </a:r>
            <a:r>
              <a:rPr lang="tr-TR" dirty="0" err="1"/>
              <a:t>translate</a:t>
            </a:r>
            <a:r>
              <a:rPr lang="tr-TR" dirty="0"/>
              <a:t> eder. Yani es5’e </a:t>
            </a:r>
            <a:r>
              <a:rPr lang="tr-TR" dirty="0" err="1"/>
              <a:t>cevirir</a:t>
            </a:r>
            <a:r>
              <a:rPr lang="tr-TR" dirty="0"/>
              <a:t> ve </a:t>
            </a:r>
            <a:r>
              <a:rPr lang="tr-TR" dirty="0" err="1"/>
              <a:t>tarayiciya</a:t>
            </a:r>
            <a:r>
              <a:rPr lang="tr-TR" dirty="0"/>
              <a:t> </a:t>
            </a:r>
            <a:r>
              <a:rPr lang="tr-TR" dirty="0" err="1"/>
              <a:t>oyle</a:t>
            </a:r>
            <a:r>
              <a:rPr lang="tr-TR" dirty="0"/>
              <a:t> sunar.</a:t>
            </a:r>
          </a:p>
        </p:txBody>
      </p:sp>
    </p:spTree>
    <p:extLst>
      <p:ext uri="{BB962C8B-B14F-4D97-AF65-F5344CB8AC3E}">
        <p14:creationId xmlns:p14="http://schemas.microsoft.com/office/powerpoint/2010/main" val="355414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3CEC156-D080-470D-9DEE-905F88629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941" y="2362765"/>
            <a:ext cx="9088118" cy="3277057"/>
          </a:xfrm>
        </p:spPr>
      </p:pic>
    </p:spTree>
    <p:extLst>
      <p:ext uri="{BB962C8B-B14F-4D97-AF65-F5344CB8AC3E}">
        <p14:creationId xmlns:p14="http://schemas.microsoft.com/office/powerpoint/2010/main" val="392074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D54B32-81BE-4E08-8730-610FD977F128}"/>
              </a:ext>
            </a:extLst>
          </p:cNvPr>
          <p:cNvSpPr>
            <a:spLocks noGrp="1"/>
          </p:cNvSpPr>
          <p:nvPr>
            <p:ph type="title"/>
          </p:nvPr>
        </p:nvSpPr>
        <p:spPr/>
        <p:txBody>
          <a:bodyPr>
            <a:normAutofit fontScale="90000"/>
          </a:bodyPr>
          <a:lstStyle/>
          <a:p>
            <a:r>
              <a:rPr lang="tr-TR" dirty="0"/>
              <a:t>Bir dosyada aşağıdaki içe aktarmayı görüyorsanız, bileşende durum yönetimi için ne kullanılıyor?</a:t>
            </a:r>
            <a:br>
              <a:rPr lang="tr-TR" dirty="0"/>
            </a:br>
            <a:r>
              <a:rPr lang="tr-TR" dirty="0"/>
              <a:t>Cevap:</a:t>
            </a:r>
          </a:p>
        </p:txBody>
      </p:sp>
      <p:sp>
        <p:nvSpPr>
          <p:cNvPr id="3" name="İçerik Yer Tutucusu 2">
            <a:extLst>
              <a:ext uri="{FF2B5EF4-FFF2-40B4-BE49-F238E27FC236}">
                <a16:creationId xmlns:a16="http://schemas.microsoft.com/office/drawing/2014/main" id="{678C5115-A282-471E-B2F2-A3B5D2232CFD}"/>
              </a:ext>
            </a:extLst>
          </p:cNvPr>
          <p:cNvSpPr>
            <a:spLocks noGrp="1"/>
          </p:cNvSpPr>
          <p:nvPr>
            <p:ph idx="1"/>
          </p:nvPr>
        </p:nvSpPr>
        <p:spPr>
          <a:xfrm>
            <a:off x="838200" y="2434589"/>
            <a:ext cx="10515600" cy="3742373"/>
          </a:xfrm>
        </p:spPr>
        <p:txBody>
          <a:bodyPr/>
          <a:lstStyle/>
          <a:p>
            <a:r>
              <a:rPr lang="tr-TR" dirty="0" err="1"/>
              <a:t>React</a:t>
            </a:r>
            <a:r>
              <a:rPr lang="tr-TR" dirty="0"/>
              <a:t> </a:t>
            </a:r>
            <a:r>
              <a:rPr lang="tr-TR" dirty="0" err="1"/>
              <a:t>Hooks</a:t>
            </a:r>
            <a:endParaRPr lang="tr-TR" dirty="0"/>
          </a:p>
        </p:txBody>
      </p:sp>
    </p:spTree>
    <p:extLst>
      <p:ext uri="{BB962C8B-B14F-4D97-AF65-F5344CB8AC3E}">
        <p14:creationId xmlns:p14="http://schemas.microsoft.com/office/powerpoint/2010/main" val="46291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6711C40-BA20-4B8F-BCFF-943EB0F5D1E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B84042C-A580-4370-AC18-1CDCEC111EC0}"/>
              </a:ext>
            </a:extLst>
          </p:cNvPr>
          <p:cNvSpPr>
            <a:spLocks noGrp="1"/>
          </p:cNvSpPr>
          <p:nvPr>
            <p:ph idx="1"/>
          </p:nvPr>
        </p:nvSpPr>
        <p:spPr/>
        <p:txBody>
          <a:bodyPr/>
          <a:lstStyle/>
          <a:p>
            <a:r>
              <a:rPr lang="tr-TR" dirty="0" err="1"/>
              <a:t>React</a:t>
            </a:r>
            <a:r>
              <a:rPr lang="tr-TR" dirty="0"/>
              <a:t> </a:t>
            </a:r>
            <a:r>
              <a:rPr lang="tr-TR" dirty="0" err="1"/>
              <a:t>hooks</a:t>
            </a:r>
            <a:r>
              <a:rPr lang="tr-TR" dirty="0"/>
              <a:t> bir </a:t>
            </a:r>
            <a:r>
              <a:rPr lang="tr-TR" dirty="0" err="1"/>
              <a:t>class</a:t>
            </a:r>
            <a:r>
              <a:rPr lang="tr-TR" dirty="0"/>
              <a:t> yazmadan </a:t>
            </a:r>
            <a:r>
              <a:rPr lang="tr-TR" dirty="0" err="1"/>
              <a:t>react</a:t>
            </a:r>
            <a:r>
              <a:rPr lang="tr-TR" dirty="0"/>
              <a:t> özelliklerini kullanmanıza olanak sağlayan bir yapıdır. </a:t>
            </a:r>
          </a:p>
          <a:p>
            <a:pPr marL="0" indent="0">
              <a:buNone/>
            </a:pPr>
            <a:endParaRPr lang="tr-TR" dirty="0"/>
          </a:p>
          <a:p>
            <a:r>
              <a:rPr lang="tr-TR" dirty="0" err="1"/>
              <a:t>Syntaxi</a:t>
            </a:r>
            <a:r>
              <a:rPr lang="tr-TR" dirty="0"/>
              <a:t> ;</a:t>
            </a:r>
          </a:p>
          <a:p>
            <a:pPr marL="0" indent="0">
              <a:buNone/>
            </a:pPr>
            <a:r>
              <a:rPr lang="tr-TR" b="1" dirty="0" err="1"/>
              <a:t>import</a:t>
            </a:r>
            <a:r>
              <a:rPr lang="tr-TR" b="1" dirty="0"/>
              <a:t> { </a:t>
            </a:r>
            <a:r>
              <a:rPr lang="tr-TR" b="1" dirty="0" err="1"/>
              <a:t>useState</a:t>
            </a:r>
            <a:r>
              <a:rPr lang="tr-TR" b="1" dirty="0"/>
              <a:t>, </a:t>
            </a:r>
            <a:r>
              <a:rPr lang="tr-TR" b="1" dirty="0" err="1"/>
              <a:t>useEffect</a:t>
            </a:r>
            <a:r>
              <a:rPr lang="tr-TR" b="1" dirty="0"/>
              <a:t> } </a:t>
            </a:r>
            <a:r>
              <a:rPr lang="tr-TR" b="1" dirty="0" err="1"/>
              <a:t>from</a:t>
            </a:r>
            <a:r>
              <a:rPr lang="tr-TR" b="1" dirty="0"/>
              <a:t> '</a:t>
            </a:r>
            <a:r>
              <a:rPr lang="tr-TR" b="1" dirty="0" err="1"/>
              <a:t>react</a:t>
            </a:r>
            <a:r>
              <a:rPr lang="tr-TR" b="1" dirty="0"/>
              <a:t>’;</a:t>
            </a:r>
            <a:endParaRPr lang="tr-TR" dirty="0"/>
          </a:p>
          <a:p>
            <a:endParaRPr lang="tr-TR" dirty="0"/>
          </a:p>
        </p:txBody>
      </p:sp>
    </p:spTree>
    <p:extLst>
      <p:ext uri="{BB962C8B-B14F-4D97-AF65-F5344CB8AC3E}">
        <p14:creationId xmlns:p14="http://schemas.microsoft.com/office/powerpoint/2010/main" val="51553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EAD86-E326-4718-961F-282BDD27781E}"/>
              </a:ext>
            </a:extLst>
          </p:cNvPr>
          <p:cNvSpPr>
            <a:spLocks noGrp="1"/>
          </p:cNvSpPr>
          <p:nvPr>
            <p:ph idx="1"/>
          </p:nvPr>
        </p:nvSpPr>
        <p:spPr>
          <a:xfrm>
            <a:off x="838200" y="125730"/>
            <a:ext cx="10515600" cy="6051233"/>
          </a:xfrm>
        </p:spPr>
        <p:txBody>
          <a:bodyPr>
            <a:normAutofit lnSpcReduction="10000"/>
          </a:bodyPr>
          <a:lstStyle/>
          <a:p>
            <a:r>
              <a:rPr lang="tr-TR" dirty="0" err="1"/>
              <a:t>PureComponent</a:t>
            </a:r>
            <a:endParaRPr lang="tr-TR" dirty="0"/>
          </a:p>
          <a:p>
            <a:pPr marL="0" indent="0" algn="ctr">
              <a:buNone/>
            </a:pPr>
            <a:r>
              <a:rPr lang="tr-TR" dirty="0"/>
              <a:t>Sığ eşitlik karşılaştırması kullanılarak durum veya </a:t>
            </a:r>
            <a:r>
              <a:rPr lang="tr-TR" dirty="0" err="1"/>
              <a:t>props</a:t>
            </a:r>
            <a:r>
              <a:rPr lang="tr-TR" dirty="0"/>
              <a:t> değişip değişmediğini denetler.</a:t>
            </a:r>
            <a:br>
              <a:rPr lang="tr-TR" dirty="0"/>
            </a:br>
            <a:br>
              <a:rPr lang="tr-TR" dirty="0"/>
            </a:br>
            <a:r>
              <a:rPr lang="tr-TR" dirty="0" err="1"/>
              <a:t>Props</a:t>
            </a:r>
            <a:r>
              <a:rPr lang="tr-TR" dirty="0"/>
              <a:t> ve durum değişmediyse, bileşen yeniden işlenmez.</a:t>
            </a:r>
            <a:br>
              <a:rPr lang="tr-TR" dirty="0"/>
            </a:br>
            <a:br>
              <a:rPr lang="tr-TR" dirty="0"/>
            </a:br>
            <a:r>
              <a:rPr lang="tr-TR" dirty="0" err="1"/>
              <a:t>shallowEqual</a:t>
            </a:r>
            <a:r>
              <a:rPr lang="tr-TR" dirty="0"/>
              <a:t>, karşılaştırılmakta olan nesnelerin anahtarlarını yineleyerek ve her nesnedeki bir anahtarın değerleri kesinlikle eşit olmadığında </a:t>
            </a:r>
            <a:r>
              <a:rPr lang="tr-TR" dirty="0" err="1"/>
              <a:t>true</a:t>
            </a:r>
            <a:r>
              <a:rPr lang="tr-TR" dirty="0"/>
              <a:t> döndürerek sığ bir eşitlik denetimi gerçekleştirir. </a:t>
            </a:r>
            <a:br>
              <a:rPr lang="tr-TR" dirty="0"/>
            </a:br>
            <a:br>
              <a:rPr lang="tr-TR" dirty="0"/>
            </a:br>
            <a:r>
              <a:rPr lang="tr-TR" dirty="0" err="1"/>
              <a:t>PureComponent</a:t>
            </a:r>
            <a:r>
              <a:rPr lang="tr-TR" dirty="0"/>
              <a:t> gelişmiş bir optimizasyon tekniğidir. Optimizasyon, çünkü uygulamanızı daha hızlı hale getirme potansiyeline sahiptir. Gelişmiş çünkü dikkatli olmazsanız uygulamanızı da kırabilir.</a:t>
            </a:r>
            <a:br>
              <a:rPr lang="tr-TR" dirty="0"/>
            </a:br>
            <a:br>
              <a:rPr lang="tr-TR" dirty="0"/>
            </a:br>
            <a:r>
              <a:rPr lang="tr-TR" dirty="0" err="1"/>
              <a:t>PureComponent'ı</a:t>
            </a:r>
            <a:r>
              <a:rPr lang="tr-TR" dirty="0"/>
              <a:t> kullanmak için sınıf tabanlı bileşeninizi </a:t>
            </a:r>
            <a:r>
              <a:rPr lang="tr-TR" dirty="0" err="1"/>
              <a:t>React.Component</a:t>
            </a:r>
            <a:r>
              <a:rPr lang="tr-TR" dirty="0"/>
              <a:t> yerine </a:t>
            </a:r>
            <a:r>
              <a:rPr lang="tr-TR" dirty="0" err="1"/>
              <a:t>React.PureComponent'tan</a:t>
            </a:r>
            <a:r>
              <a:rPr lang="tr-TR" dirty="0"/>
              <a:t> türetmeniz yeterlidir.</a:t>
            </a:r>
          </a:p>
        </p:txBody>
      </p:sp>
    </p:spTree>
    <p:extLst>
      <p:ext uri="{BB962C8B-B14F-4D97-AF65-F5344CB8AC3E}">
        <p14:creationId xmlns:p14="http://schemas.microsoft.com/office/powerpoint/2010/main" val="4258963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740A47-1AC8-4ED7-8A43-6F8A34A4DD63}"/>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797A97FC-E37E-4652-8532-4966D3971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855" y="1825625"/>
            <a:ext cx="7216290" cy="4351338"/>
          </a:xfrm>
        </p:spPr>
      </p:pic>
    </p:spTree>
    <p:extLst>
      <p:ext uri="{BB962C8B-B14F-4D97-AF65-F5344CB8AC3E}">
        <p14:creationId xmlns:p14="http://schemas.microsoft.com/office/powerpoint/2010/main" val="296287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9E2BD71-203B-4902-A13B-0B27BB6F01CF}"/>
              </a:ext>
            </a:extLst>
          </p:cNvPr>
          <p:cNvSpPr>
            <a:spLocks noGrp="1"/>
          </p:cNvSpPr>
          <p:nvPr>
            <p:ph type="title"/>
          </p:nvPr>
        </p:nvSpPr>
        <p:spPr/>
        <p:txBody>
          <a:bodyPr>
            <a:normAutofit fontScale="90000"/>
          </a:bodyPr>
          <a:lstStyle/>
          <a:p>
            <a:r>
              <a:rPr lang="tr-TR" dirty="0" err="1"/>
              <a:t>Dish</a:t>
            </a:r>
            <a:r>
              <a:rPr lang="tr-TR" dirty="0"/>
              <a:t> adlı bir bileşen oluşturup onu </a:t>
            </a:r>
            <a:r>
              <a:rPr lang="tr-TR" dirty="0" err="1"/>
              <a:t>DOM'a</a:t>
            </a:r>
            <a:r>
              <a:rPr lang="tr-TR" dirty="0"/>
              <a:t> işlediyseniz, ne tür bir öğe işlenir?</a:t>
            </a:r>
            <a:br>
              <a:rPr lang="tr-TR" dirty="0"/>
            </a:br>
            <a:endParaRPr lang="tr-TR" dirty="0"/>
          </a:p>
        </p:txBody>
      </p:sp>
      <p:sp>
        <p:nvSpPr>
          <p:cNvPr id="3" name="İçerik Yer Tutucusu 2">
            <a:extLst>
              <a:ext uri="{FF2B5EF4-FFF2-40B4-BE49-F238E27FC236}">
                <a16:creationId xmlns:a16="http://schemas.microsoft.com/office/drawing/2014/main" id="{0737D0D0-3C8B-429D-98EC-D1F6882E2120}"/>
              </a:ext>
            </a:extLst>
          </p:cNvPr>
          <p:cNvSpPr>
            <a:spLocks noGrp="1"/>
          </p:cNvSpPr>
          <p:nvPr>
            <p:ph idx="1"/>
          </p:nvPr>
        </p:nvSpPr>
        <p:spPr/>
        <p:txBody>
          <a:bodyPr/>
          <a:lstStyle/>
          <a:p>
            <a:r>
              <a:rPr lang="tr-TR" dirty="0"/>
              <a:t>Cevap:</a:t>
            </a:r>
          </a:p>
          <a:p>
            <a:r>
              <a:rPr lang="tr-TR" dirty="0"/>
              <a:t>&lt;h1&gt;</a:t>
            </a:r>
          </a:p>
          <a:p>
            <a:endParaRPr lang="tr-TR" dirty="0"/>
          </a:p>
          <a:p>
            <a:endParaRPr lang="tr-TR" dirty="0"/>
          </a:p>
          <a:p>
            <a:r>
              <a:rPr lang="tr-TR" dirty="0"/>
              <a:t>https://codepen.io/pen?&amp;editors=0010&amp;layout=</a:t>
            </a:r>
          </a:p>
        </p:txBody>
      </p:sp>
    </p:spTree>
    <p:extLst>
      <p:ext uri="{BB962C8B-B14F-4D97-AF65-F5344CB8AC3E}">
        <p14:creationId xmlns:p14="http://schemas.microsoft.com/office/powerpoint/2010/main" val="1376599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C68616B-7310-4559-B0B9-5D3A3337D143}"/>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DD4CCCCE-8244-4A31-AC44-8B83CDD69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309" y="3053424"/>
            <a:ext cx="8459381" cy="1895740"/>
          </a:xfrm>
        </p:spPr>
      </p:pic>
    </p:spTree>
    <p:extLst>
      <p:ext uri="{BB962C8B-B14F-4D97-AF65-F5344CB8AC3E}">
        <p14:creationId xmlns:p14="http://schemas.microsoft.com/office/powerpoint/2010/main" val="4187188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7B91CBA-ADB5-4A1A-9DF8-FC921D898270}"/>
              </a:ext>
            </a:extLst>
          </p:cNvPr>
          <p:cNvSpPr>
            <a:spLocks noGrp="1"/>
          </p:cNvSpPr>
          <p:nvPr>
            <p:ph type="title"/>
          </p:nvPr>
        </p:nvSpPr>
        <p:spPr/>
        <p:txBody>
          <a:bodyPr>
            <a:normAutofit fontScale="90000"/>
          </a:bodyPr>
          <a:lstStyle/>
          <a:p>
            <a:r>
              <a:rPr lang="tr-TR" dirty="0"/>
              <a:t>Aşağıdaki yaşam döngüsü yöntemlerinden hangisi, bileşenin ilk oluşturma işleminde tetiklenmez?</a:t>
            </a:r>
            <a:br>
              <a:rPr lang="tr-TR" dirty="0"/>
            </a:br>
            <a:endParaRPr lang="tr-TR" dirty="0"/>
          </a:p>
        </p:txBody>
      </p:sp>
      <p:sp>
        <p:nvSpPr>
          <p:cNvPr id="3" name="İçerik Yer Tutucusu 2">
            <a:extLst>
              <a:ext uri="{FF2B5EF4-FFF2-40B4-BE49-F238E27FC236}">
                <a16:creationId xmlns:a16="http://schemas.microsoft.com/office/drawing/2014/main" id="{4F1C3E4F-DA3B-4257-BE1D-669394121B9D}"/>
              </a:ext>
            </a:extLst>
          </p:cNvPr>
          <p:cNvSpPr>
            <a:spLocks noGrp="1"/>
          </p:cNvSpPr>
          <p:nvPr>
            <p:ph idx="1"/>
          </p:nvPr>
        </p:nvSpPr>
        <p:spPr/>
        <p:txBody>
          <a:bodyPr/>
          <a:lstStyle/>
          <a:p>
            <a:r>
              <a:rPr lang="tr-TR" dirty="0"/>
              <a:t>Cevap:</a:t>
            </a:r>
          </a:p>
          <a:p>
            <a:pPr marL="0" indent="0">
              <a:buNone/>
            </a:pPr>
            <a:r>
              <a:rPr lang="tr-TR" dirty="0" err="1"/>
              <a:t>componentWillReceiveProps</a:t>
            </a:r>
            <a:r>
              <a:rPr lang="tr-TR" dirty="0"/>
              <a:t>()</a:t>
            </a:r>
          </a:p>
        </p:txBody>
      </p:sp>
    </p:spTree>
    <p:extLst>
      <p:ext uri="{BB962C8B-B14F-4D97-AF65-F5344CB8AC3E}">
        <p14:creationId xmlns:p14="http://schemas.microsoft.com/office/powerpoint/2010/main" val="3132505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F7BC92E-FDEA-4820-AC65-CE04F3816A7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40C69D6-F97C-4F95-AEA6-BFE3675BCC08}"/>
              </a:ext>
            </a:extLst>
          </p:cNvPr>
          <p:cNvSpPr>
            <a:spLocks noGrp="1"/>
          </p:cNvSpPr>
          <p:nvPr>
            <p:ph idx="1"/>
          </p:nvPr>
        </p:nvSpPr>
        <p:spPr/>
        <p:txBody>
          <a:bodyPr/>
          <a:lstStyle/>
          <a:p>
            <a:r>
              <a:rPr lang="tr-TR" dirty="0" err="1"/>
              <a:t>React</a:t>
            </a:r>
            <a:r>
              <a:rPr lang="tr-TR" dirty="0"/>
              <a:t>, </a:t>
            </a:r>
            <a:r>
              <a:rPr lang="tr-TR" dirty="0" err="1"/>
              <a:t>mounting</a:t>
            </a:r>
            <a:r>
              <a:rPr lang="tr-TR" dirty="0"/>
              <a:t> sırasında </a:t>
            </a:r>
            <a:r>
              <a:rPr lang="tr-TR" dirty="0" err="1"/>
              <a:t>componentWillReceiveProps</a:t>
            </a:r>
            <a:r>
              <a:rPr lang="tr-TR" dirty="0"/>
              <a:t>() fonksiyonunu ilk </a:t>
            </a:r>
            <a:r>
              <a:rPr lang="tr-TR" dirty="0" err="1"/>
              <a:t>props</a:t>
            </a:r>
            <a:r>
              <a:rPr lang="tr-TR" dirty="0"/>
              <a:t> grubu ile çağırmaz. </a:t>
            </a:r>
            <a:r>
              <a:rPr lang="tr-TR" dirty="0" err="1"/>
              <a:t>Componentlerin</a:t>
            </a:r>
            <a:r>
              <a:rPr lang="tr-TR" dirty="0"/>
              <a:t> </a:t>
            </a:r>
            <a:r>
              <a:rPr lang="tr-TR" dirty="0" err="1"/>
              <a:t>propslarının</a:t>
            </a:r>
            <a:r>
              <a:rPr lang="tr-TR" dirty="0"/>
              <a:t> bazıları güncellenmişse bu fonksiyonu çağırır. </a:t>
            </a:r>
            <a:r>
              <a:rPr lang="tr-TR" dirty="0" err="1"/>
              <a:t>this.setState</a:t>
            </a:r>
            <a:r>
              <a:rPr lang="tr-TR" dirty="0"/>
              <a:t>() fonksiyonunu çağrılması genellikle </a:t>
            </a:r>
            <a:r>
              <a:rPr lang="tr-TR" dirty="0" err="1"/>
              <a:t>componentWillReceiveProps</a:t>
            </a:r>
            <a:r>
              <a:rPr lang="tr-TR" dirty="0"/>
              <a:t>() fonksiyonunu tetiklemez.</a:t>
            </a:r>
          </a:p>
        </p:txBody>
      </p:sp>
    </p:spTree>
    <p:extLst>
      <p:ext uri="{BB962C8B-B14F-4D97-AF65-F5344CB8AC3E}">
        <p14:creationId xmlns:p14="http://schemas.microsoft.com/office/powerpoint/2010/main" val="755785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FE2951F-F73E-49EF-8E91-2B43BBB02E0B}"/>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CC209608-0024-43BD-8761-FA7ED2DCF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099" y="2629502"/>
            <a:ext cx="8973802" cy="2743583"/>
          </a:xfrm>
        </p:spPr>
      </p:pic>
    </p:spTree>
    <p:extLst>
      <p:ext uri="{BB962C8B-B14F-4D97-AF65-F5344CB8AC3E}">
        <p14:creationId xmlns:p14="http://schemas.microsoft.com/office/powerpoint/2010/main" val="2103524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C3440E8-6258-49EC-B4CA-16480C367953}"/>
              </a:ext>
            </a:extLst>
          </p:cNvPr>
          <p:cNvSpPr>
            <a:spLocks noGrp="1"/>
          </p:cNvSpPr>
          <p:nvPr>
            <p:ph type="title"/>
          </p:nvPr>
        </p:nvSpPr>
        <p:spPr/>
        <p:txBody>
          <a:bodyPr>
            <a:normAutofit fontScale="90000"/>
          </a:bodyPr>
          <a:lstStyle/>
          <a:p>
            <a:r>
              <a:rPr lang="tr-TR" dirty="0"/>
              <a:t>Aşağıdaki fonksiyon verildiğinde bu </a:t>
            </a:r>
            <a:r>
              <a:rPr lang="tr-TR" dirty="0" err="1"/>
              <a:t>React</a:t>
            </a:r>
            <a:r>
              <a:rPr lang="tr-TR" dirty="0"/>
              <a:t> öğesi neye benziyor?</a:t>
            </a:r>
            <a:br>
              <a:rPr lang="tr-TR" dirty="0"/>
            </a:br>
            <a:endParaRPr lang="tr-TR" dirty="0"/>
          </a:p>
        </p:txBody>
      </p:sp>
      <p:sp>
        <p:nvSpPr>
          <p:cNvPr id="3" name="İçerik Yer Tutucusu 2">
            <a:extLst>
              <a:ext uri="{FF2B5EF4-FFF2-40B4-BE49-F238E27FC236}">
                <a16:creationId xmlns:a16="http://schemas.microsoft.com/office/drawing/2014/main" id="{8A922C44-8C74-4185-8098-75B25663B216}"/>
              </a:ext>
            </a:extLst>
          </p:cNvPr>
          <p:cNvSpPr>
            <a:spLocks noGrp="1"/>
          </p:cNvSpPr>
          <p:nvPr>
            <p:ph idx="1"/>
          </p:nvPr>
        </p:nvSpPr>
        <p:spPr/>
        <p:txBody>
          <a:bodyPr/>
          <a:lstStyle/>
          <a:p>
            <a:r>
              <a:rPr lang="tr-TR" dirty="0"/>
              <a:t>Cevap:</a:t>
            </a:r>
          </a:p>
          <a:p>
            <a:r>
              <a:rPr lang="tr-TR" dirty="0"/>
              <a:t>&lt;h1&gt;</a:t>
            </a:r>
            <a:r>
              <a:rPr lang="tr-TR" dirty="0" err="1"/>
              <a:t>What's</a:t>
            </a:r>
            <a:r>
              <a:rPr lang="tr-TR" dirty="0"/>
              <a:t> </a:t>
            </a:r>
            <a:r>
              <a:rPr lang="tr-TR" dirty="0" err="1"/>
              <a:t>happening</a:t>
            </a:r>
            <a:r>
              <a:rPr lang="tr-TR" dirty="0"/>
              <a:t>?&lt;/h1&gt;</a:t>
            </a:r>
          </a:p>
        </p:txBody>
      </p:sp>
    </p:spTree>
    <p:extLst>
      <p:ext uri="{BB962C8B-B14F-4D97-AF65-F5344CB8AC3E}">
        <p14:creationId xmlns:p14="http://schemas.microsoft.com/office/powerpoint/2010/main" val="1499654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DD8624-E800-4937-9A98-A9851124A146}"/>
              </a:ext>
            </a:extLst>
          </p:cNvPr>
          <p:cNvSpPr>
            <a:spLocks noGrp="1"/>
          </p:cNvSpPr>
          <p:nvPr>
            <p:ph idx="1"/>
          </p:nvPr>
        </p:nvSpPr>
        <p:spPr>
          <a:xfrm>
            <a:off x="838200" y="628650"/>
            <a:ext cx="10515600" cy="5548313"/>
          </a:xfrm>
        </p:spPr>
        <p:txBody>
          <a:bodyPr/>
          <a:lstStyle/>
          <a:p>
            <a:pPr marL="0" indent="0">
              <a:buNone/>
            </a:pPr>
            <a:r>
              <a:rPr lang="tr-TR" dirty="0"/>
              <a:t>Birinci parametresi zorunludur ve Component veya tırnak içinde HTML </a:t>
            </a:r>
            <a:r>
              <a:rPr lang="tr-TR" dirty="0" err="1"/>
              <a:t>tag</a:t>
            </a:r>
            <a:r>
              <a:rPr lang="tr-TR" dirty="0"/>
              <a:t> alır</a:t>
            </a:r>
          </a:p>
          <a:p>
            <a:pPr marL="0" indent="0">
              <a:buNone/>
            </a:pPr>
            <a:r>
              <a:rPr lang="tr-TR" dirty="0"/>
              <a:t>İkinci parametresi zorunlu değil ve </a:t>
            </a:r>
            <a:r>
              <a:rPr lang="tr-TR" dirty="0" err="1"/>
              <a:t>Component'e</a:t>
            </a:r>
            <a:r>
              <a:rPr lang="tr-TR" dirty="0"/>
              <a:t> </a:t>
            </a:r>
            <a:r>
              <a:rPr lang="tr-TR" dirty="0" err="1"/>
              <a:t>props</a:t>
            </a:r>
            <a:r>
              <a:rPr lang="tr-TR" dirty="0"/>
              <a:t> ve </a:t>
            </a:r>
            <a:r>
              <a:rPr lang="tr-TR" dirty="0" err="1"/>
              <a:t>attrebutları</a:t>
            </a:r>
            <a:r>
              <a:rPr lang="tr-TR" dirty="0"/>
              <a:t> göndermek için kullanılır</a:t>
            </a:r>
          </a:p>
          <a:p>
            <a:pPr marL="0" indent="0">
              <a:buNone/>
            </a:pPr>
            <a:r>
              <a:rPr lang="tr-TR" dirty="0"/>
              <a:t>Üçüncü parametre zorunlu değil ve çocuk göndermek için kullanılır</a:t>
            </a:r>
          </a:p>
          <a:p>
            <a:pPr marL="457200" lvl="1" indent="0">
              <a:buNone/>
            </a:pPr>
            <a:r>
              <a:rPr lang="tr-TR" dirty="0" err="1"/>
              <a:t>React.createElement</a:t>
            </a:r>
            <a:r>
              <a:rPr lang="tr-TR" dirty="0"/>
              <a:t>(</a:t>
            </a:r>
          </a:p>
          <a:p>
            <a:pPr marL="457200" lvl="1" indent="0">
              <a:buNone/>
            </a:pPr>
            <a:r>
              <a:rPr lang="tr-TR" dirty="0"/>
              <a:t>  *</a:t>
            </a:r>
            <a:r>
              <a:rPr lang="tr-TR" dirty="0" err="1"/>
              <a:t>type</a:t>
            </a:r>
            <a:r>
              <a:rPr lang="tr-TR" dirty="0"/>
              <a:t>, //"</a:t>
            </a:r>
            <a:r>
              <a:rPr lang="tr-TR" dirty="0" err="1"/>
              <a:t>div",Component</a:t>
            </a:r>
            <a:r>
              <a:rPr lang="tr-TR" dirty="0"/>
              <a:t> </a:t>
            </a:r>
          </a:p>
          <a:p>
            <a:pPr marL="457200" lvl="1" indent="0">
              <a:buNone/>
            </a:pPr>
            <a:r>
              <a:rPr lang="tr-TR" dirty="0"/>
              <a:t>  [</a:t>
            </a:r>
            <a:r>
              <a:rPr lang="tr-TR" dirty="0" err="1"/>
              <a:t>props</a:t>
            </a:r>
            <a:r>
              <a:rPr lang="tr-TR" dirty="0"/>
              <a:t>],//</a:t>
            </a:r>
            <a:r>
              <a:rPr lang="tr-TR" dirty="0" err="1"/>
              <a:t>style</a:t>
            </a:r>
            <a:r>
              <a:rPr lang="tr-TR" dirty="0"/>
              <a:t>, </a:t>
            </a:r>
            <a:r>
              <a:rPr lang="tr-TR" dirty="0" err="1"/>
              <a:t>className</a:t>
            </a:r>
            <a:r>
              <a:rPr lang="tr-TR" dirty="0"/>
              <a:t>, ek </a:t>
            </a:r>
            <a:r>
              <a:rPr lang="tr-TR" dirty="0" err="1"/>
              <a:t>argumanlar</a:t>
            </a:r>
            <a:endParaRPr lang="tr-TR" dirty="0"/>
          </a:p>
          <a:p>
            <a:pPr marL="457200" lvl="1" indent="0">
              <a:buNone/>
            </a:pPr>
            <a:r>
              <a:rPr lang="tr-TR" dirty="0"/>
              <a:t>  [...</a:t>
            </a:r>
            <a:r>
              <a:rPr lang="tr-TR" dirty="0" err="1"/>
              <a:t>children</a:t>
            </a:r>
            <a:r>
              <a:rPr lang="tr-TR" dirty="0"/>
              <a:t>]//çocuk</a:t>
            </a:r>
          </a:p>
          <a:p>
            <a:pPr marL="457200" lvl="1" indent="0">
              <a:buNone/>
            </a:pPr>
            <a:r>
              <a:rPr lang="tr-TR" dirty="0"/>
              <a:t>)</a:t>
            </a:r>
          </a:p>
          <a:p>
            <a:endParaRPr lang="tr-TR" dirty="0"/>
          </a:p>
        </p:txBody>
      </p:sp>
    </p:spTree>
    <p:extLst>
      <p:ext uri="{BB962C8B-B14F-4D97-AF65-F5344CB8AC3E}">
        <p14:creationId xmlns:p14="http://schemas.microsoft.com/office/powerpoint/2010/main" val="2032640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22344FE-F7A5-4DD7-8246-28C4C0EA30D7}"/>
              </a:ext>
            </a:extLst>
          </p:cNvPr>
          <p:cNvSpPr>
            <a:spLocks noGrp="1"/>
          </p:cNvSpPr>
          <p:nvPr>
            <p:ph idx="1"/>
          </p:nvPr>
        </p:nvSpPr>
        <p:spPr>
          <a:xfrm>
            <a:off x="838200" y="525780"/>
            <a:ext cx="10515600" cy="5651183"/>
          </a:xfrm>
        </p:spPr>
        <p:txBody>
          <a:bodyPr/>
          <a:lstStyle/>
          <a:p>
            <a:pPr marL="0" indent="0" algn="ctr">
              <a:buNone/>
            </a:pPr>
            <a:r>
              <a:rPr lang="tr-TR" dirty="0"/>
              <a:t>İlki, yarattığımız öğenin türü, bu durumda bir h1 etiketi. Bu aynı zamanda başka bir </a:t>
            </a:r>
            <a:r>
              <a:rPr lang="tr-TR" dirty="0" err="1"/>
              <a:t>React</a:t>
            </a:r>
            <a:r>
              <a:rPr lang="tr-TR" dirty="0"/>
              <a:t> bileşeni olabilir. Bir HTML öğesi oluşturuyorsak, adı yukarıda yaptığımız gibi bir dize olarak iletiriz. Bir </a:t>
            </a:r>
            <a:r>
              <a:rPr lang="tr-TR" dirty="0" err="1"/>
              <a:t>React</a:t>
            </a:r>
            <a:r>
              <a:rPr lang="tr-TR" dirty="0"/>
              <a:t> bileşeni oluşturuyorsak, bileşenin atandığı değişkeni iletiyoruz.</a:t>
            </a:r>
            <a:br>
              <a:rPr lang="tr-TR" dirty="0"/>
            </a:br>
            <a:endParaRPr lang="tr-TR" dirty="0"/>
          </a:p>
          <a:p>
            <a:pPr marL="0" indent="0" algn="ctr">
              <a:buNone/>
            </a:pPr>
            <a:br>
              <a:rPr lang="tr-TR" dirty="0"/>
            </a:br>
            <a:r>
              <a:rPr lang="tr-TR" dirty="0"/>
              <a:t>İkinci argüman, bileşene iletilen özellikleri (</a:t>
            </a:r>
            <a:r>
              <a:rPr lang="tr-TR" dirty="0" err="1"/>
              <a:t>React</a:t>
            </a:r>
            <a:r>
              <a:rPr lang="tr-TR" dirty="0"/>
              <a:t> terimlerinde '</a:t>
            </a:r>
            <a:r>
              <a:rPr lang="tr-TR" dirty="0" err="1"/>
              <a:t>props</a:t>
            </a:r>
            <a:r>
              <a:rPr lang="tr-TR" dirty="0"/>
              <a:t>') içeren bir nesnedir. ikinci seçeneklerin bu amaca hizmet ettiğinin farkında olun.</a:t>
            </a:r>
          </a:p>
        </p:txBody>
      </p:sp>
    </p:spTree>
    <p:extLst>
      <p:ext uri="{BB962C8B-B14F-4D97-AF65-F5344CB8AC3E}">
        <p14:creationId xmlns:p14="http://schemas.microsoft.com/office/powerpoint/2010/main" val="367554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FE7EDC-9350-46B2-B291-108D6E9EB385}"/>
              </a:ext>
            </a:extLst>
          </p:cNvPr>
          <p:cNvSpPr>
            <a:spLocks noGrp="1"/>
          </p:cNvSpPr>
          <p:nvPr>
            <p:ph idx="1"/>
          </p:nvPr>
        </p:nvSpPr>
        <p:spPr>
          <a:xfrm>
            <a:off x="838200" y="1520190"/>
            <a:ext cx="10515600" cy="4656773"/>
          </a:xfrm>
        </p:spPr>
        <p:txBody>
          <a:bodyPr/>
          <a:lstStyle/>
          <a:p>
            <a:pPr marL="0" indent="0" algn="ctr">
              <a:buNone/>
            </a:pPr>
            <a:r>
              <a:rPr lang="tr-TR" dirty="0"/>
              <a:t>Son olarak, son argüman bu bileşenin çocuklarıdır. Bu, yukarıda gösterildiği gibi alıntılanmış bir dize olabilir, bu durumda içerik metin olarak yorumlanacaktır. Bununla birlikte, öğeleri ve bileşenleri iç içe yerleştirmemize izin vererek başka bir bileşene referans da verebiliriz.</a:t>
            </a:r>
          </a:p>
        </p:txBody>
      </p:sp>
    </p:spTree>
    <p:extLst>
      <p:ext uri="{BB962C8B-B14F-4D97-AF65-F5344CB8AC3E}">
        <p14:creationId xmlns:p14="http://schemas.microsoft.com/office/powerpoint/2010/main" val="72080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F393BA-2308-4DC4-91E3-051EAA126EC9}"/>
              </a:ext>
            </a:extLst>
          </p:cNvPr>
          <p:cNvSpPr>
            <a:spLocks noGrp="1"/>
          </p:cNvSpPr>
          <p:nvPr>
            <p:ph idx="1"/>
          </p:nvPr>
        </p:nvSpPr>
        <p:spPr>
          <a:xfrm>
            <a:off x="838200" y="274320"/>
            <a:ext cx="10515600" cy="5902643"/>
          </a:xfrm>
        </p:spPr>
        <p:txBody>
          <a:bodyPr/>
          <a:lstStyle/>
          <a:p>
            <a:r>
              <a:rPr lang="tr-TR" dirty="0"/>
              <a:t>Ne için:</a:t>
            </a:r>
          </a:p>
          <a:p>
            <a:pPr marL="0" indent="0" algn="ctr">
              <a:buNone/>
            </a:pPr>
            <a:r>
              <a:rPr lang="tr-TR" dirty="0"/>
              <a:t>Bir ana bileşen yeniden oluşturulduğunda, tüm çocukları da yeniden oluşturulur ve onların çocukları da vb.</a:t>
            </a:r>
            <a:br>
              <a:rPr lang="tr-TR" dirty="0"/>
            </a:br>
            <a:br>
              <a:rPr lang="tr-TR" dirty="0"/>
            </a:br>
            <a:r>
              <a:rPr lang="tr-TR" dirty="0"/>
              <a:t>Bu davranış, çok fazla boşa harcanan yeniden oluşturma anlamına gelebilir. Gerçekten de, bileşenimiz yalnızca desteklerine ve durumuna bağlıysa, ana bileşenine ne olursa olsun, ikisi de değişmediyse yeniden oluşturmamalıdır.</a:t>
            </a:r>
            <a:br>
              <a:rPr lang="tr-TR" dirty="0"/>
            </a:br>
            <a:br>
              <a:rPr lang="tr-TR" dirty="0"/>
            </a:br>
            <a:r>
              <a:rPr lang="tr-TR" dirty="0" err="1"/>
              <a:t>PureComponent</a:t>
            </a:r>
            <a:r>
              <a:rPr lang="tr-TR" dirty="0"/>
              <a:t> tam olarak bunu yapar - kısır yeniden oluşturma döngüsünü durdurur. </a:t>
            </a:r>
            <a:r>
              <a:rPr lang="tr-TR" dirty="0" err="1"/>
              <a:t>PureComponent</a:t>
            </a:r>
            <a:r>
              <a:rPr lang="tr-TR" dirty="0"/>
              <a:t>, özellikleri ve durumu değişmedikçe yeniden oluşturmaz.</a:t>
            </a:r>
          </a:p>
          <a:p>
            <a:pPr marL="0" indent="0" algn="ctr">
              <a:buNone/>
            </a:pPr>
            <a:endParaRPr lang="tr-TR" dirty="0"/>
          </a:p>
        </p:txBody>
      </p:sp>
    </p:spTree>
    <p:extLst>
      <p:ext uri="{BB962C8B-B14F-4D97-AF65-F5344CB8AC3E}">
        <p14:creationId xmlns:p14="http://schemas.microsoft.com/office/powerpoint/2010/main" val="1022508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84EB05B-4567-4247-841B-ABB6FA0CC681}"/>
              </a:ext>
            </a:extLst>
          </p:cNvPr>
          <p:cNvSpPr>
            <a:spLocks noGrp="1"/>
          </p:cNvSpPr>
          <p:nvPr>
            <p:ph idx="1"/>
          </p:nvPr>
        </p:nvSpPr>
        <p:spPr>
          <a:xfrm>
            <a:off x="838200" y="1965960"/>
            <a:ext cx="10515600" cy="4211003"/>
          </a:xfrm>
        </p:spPr>
        <p:txBody>
          <a:bodyPr>
            <a:normAutofit/>
          </a:bodyPr>
          <a:lstStyle/>
          <a:p>
            <a:pPr marL="0" indent="0" algn="ctr">
              <a:buNone/>
            </a:pPr>
            <a:r>
              <a:rPr lang="tr-TR" sz="13800" dirty="0"/>
              <a:t>THE END</a:t>
            </a:r>
          </a:p>
        </p:txBody>
      </p:sp>
    </p:spTree>
    <p:extLst>
      <p:ext uri="{BB962C8B-B14F-4D97-AF65-F5344CB8AC3E}">
        <p14:creationId xmlns:p14="http://schemas.microsoft.com/office/powerpoint/2010/main" val="117188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F76422-766F-4F1D-BAF5-56F894FFA3C4}"/>
              </a:ext>
            </a:extLst>
          </p:cNvPr>
          <p:cNvSpPr>
            <a:spLocks noGrp="1"/>
          </p:cNvSpPr>
          <p:nvPr>
            <p:ph idx="1"/>
          </p:nvPr>
        </p:nvSpPr>
        <p:spPr>
          <a:xfrm>
            <a:off x="838200" y="411480"/>
            <a:ext cx="10515600" cy="5765483"/>
          </a:xfrm>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a:t>Özetlemek gerekirse, </a:t>
            </a:r>
            <a:r>
              <a:rPr lang="tr-TR" dirty="0" err="1"/>
              <a:t>PureComponent</a:t>
            </a:r>
            <a:r>
              <a:rPr lang="tr-TR" dirty="0"/>
              <a:t> şu zamanlarda yararlıdır: Bileşeninizin </a:t>
            </a:r>
            <a:r>
              <a:rPr lang="tr-TR" dirty="0" err="1"/>
              <a:t>prop'ları</a:t>
            </a:r>
            <a:r>
              <a:rPr lang="tr-TR" dirty="0"/>
              <a:t> ve durumu değişmediğinde yeniden işleme döngülerinden kaçınmak istersiniz ve. Bileşeninizin durumu ve dekorları değişmez ve. Kendi </a:t>
            </a:r>
            <a:r>
              <a:rPr lang="tr-TR" dirty="0" err="1"/>
              <a:t>shouldComponentUpdate</a:t>
            </a:r>
            <a:r>
              <a:rPr lang="tr-TR" dirty="0"/>
              <a:t> yaşam döngüsü yönteminizi uygulamayı planlamıyorsunuz</a:t>
            </a:r>
          </a:p>
          <a:p>
            <a:pPr marL="0" indent="0">
              <a:buNone/>
            </a:pPr>
            <a:endParaRPr lang="tr-TR" dirty="0"/>
          </a:p>
        </p:txBody>
      </p:sp>
    </p:spTree>
    <p:extLst>
      <p:ext uri="{BB962C8B-B14F-4D97-AF65-F5344CB8AC3E}">
        <p14:creationId xmlns:p14="http://schemas.microsoft.com/office/powerpoint/2010/main" val="19889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CFEB4D2-7517-4247-A5A9-AA205372E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42900"/>
            <a:ext cx="10001250" cy="5524500"/>
          </a:xfrm>
        </p:spPr>
      </p:pic>
    </p:spTree>
    <p:extLst>
      <p:ext uri="{BB962C8B-B14F-4D97-AF65-F5344CB8AC3E}">
        <p14:creationId xmlns:p14="http://schemas.microsoft.com/office/powerpoint/2010/main" val="207415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92EE14F-D327-492F-9893-3E96F8929DED}"/>
              </a:ext>
            </a:extLst>
          </p:cNvPr>
          <p:cNvSpPr>
            <a:spLocks noGrp="1"/>
          </p:cNvSpPr>
          <p:nvPr>
            <p:ph type="title"/>
          </p:nvPr>
        </p:nvSpPr>
        <p:spPr/>
        <p:txBody>
          <a:bodyPr/>
          <a:lstStyle/>
          <a:p>
            <a:r>
              <a:rPr lang="tr-TR" dirty="0"/>
              <a:t>Cevap:</a:t>
            </a:r>
          </a:p>
        </p:txBody>
      </p:sp>
      <p:sp>
        <p:nvSpPr>
          <p:cNvPr id="3" name="İçerik Yer Tutucusu 2">
            <a:extLst>
              <a:ext uri="{FF2B5EF4-FFF2-40B4-BE49-F238E27FC236}">
                <a16:creationId xmlns:a16="http://schemas.microsoft.com/office/drawing/2014/main" id="{AF19EDFF-AF67-45C8-99EC-A6874FBC0C0B}"/>
              </a:ext>
            </a:extLst>
          </p:cNvPr>
          <p:cNvSpPr>
            <a:spLocks noGrp="1"/>
          </p:cNvSpPr>
          <p:nvPr>
            <p:ph idx="1"/>
          </p:nvPr>
        </p:nvSpPr>
        <p:spPr/>
        <p:txBody>
          <a:bodyPr/>
          <a:lstStyle/>
          <a:p>
            <a:pPr marL="0" indent="0" algn="ctr">
              <a:buNone/>
            </a:pPr>
            <a:r>
              <a:rPr lang="en-US" dirty="0"/>
              <a:t>Change the curly braces to parentheses or add a return statement before the h1 tag.</a:t>
            </a:r>
            <a:endParaRPr lang="tr-TR" dirty="0"/>
          </a:p>
          <a:p>
            <a:pPr marL="0" indent="0" algn="ctr">
              <a:buNone/>
            </a:pPr>
            <a:endParaRPr lang="tr-TR" dirty="0"/>
          </a:p>
          <a:p>
            <a:pPr marL="0" indent="0" algn="ctr">
              <a:buNone/>
            </a:pPr>
            <a:r>
              <a:rPr lang="tr-TR" dirty="0"/>
              <a:t>Küme ayraçlarını kaldırın veya h1 etiketinden önce bir </a:t>
            </a:r>
            <a:r>
              <a:rPr lang="tr-TR" dirty="0" err="1"/>
              <a:t>return</a:t>
            </a:r>
            <a:r>
              <a:rPr lang="tr-TR" dirty="0"/>
              <a:t> deyimi ekleyin.</a:t>
            </a:r>
          </a:p>
        </p:txBody>
      </p:sp>
    </p:spTree>
    <p:extLst>
      <p:ext uri="{BB962C8B-B14F-4D97-AF65-F5344CB8AC3E}">
        <p14:creationId xmlns:p14="http://schemas.microsoft.com/office/powerpoint/2010/main" val="408139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AF649A7-FBA1-4A41-AE85-F6DC586DEEFB}"/>
              </a:ext>
            </a:extLst>
          </p:cNvPr>
          <p:cNvSpPr>
            <a:spLocks noGrp="1"/>
          </p:cNvSpPr>
          <p:nvPr>
            <p:ph type="title"/>
          </p:nvPr>
        </p:nvSpPr>
        <p:spPr/>
        <p:txBody>
          <a:bodyPr/>
          <a:lstStyle/>
          <a:p>
            <a:endParaRPr lang="tr-TR" dirty="0"/>
          </a:p>
        </p:txBody>
      </p:sp>
      <p:pic>
        <p:nvPicPr>
          <p:cNvPr id="5" name="İçerik Yer Tutucusu 4">
            <a:extLst>
              <a:ext uri="{FF2B5EF4-FFF2-40B4-BE49-F238E27FC236}">
                <a16:creationId xmlns:a16="http://schemas.microsoft.com/office/drawing/2014/main" id="{2A4DFDDD-066A-4B0F-AB2D-AF71B012E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15" y="2615213"/>
            <a:ext cx="8564170" cy="2772162"/>
          </a:xfrm>
        </p:spPr>
      </p:pic>
    </p:spTree>
    <p:extLst>
      <p:ext uri="{BB962C8B-B14F-4D97-AF65-F5344CB8AC3E}">
        <p14:creationId xmlns:p14="http://schemas.microsoft.com/office/powerpoint/2010/main" val="282039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E863E2-0362-4AD1-8695-58154A4C1735}"/>
              </a:ext>
            </a:extLst>
          </p:cNvPr>
          <p:cNvSpPr>
            <a:spLocks noGrp="1"/>
          </p:cNvSpPr>
          <p:nvPr>
            <p:ph type="title"/>
          </p:nvPr>
        </p:nvSpPr>
        <p:spPr/>
        <p:txBody>
          <a:bodyPr/>
          <a:lstStyle/>
          <a:p>
            <a:r>
              <a:rPr lang="tr-TR" dirty="0"/>
              <a:t>Cevap:</a:t>
            </a:r>
          </a:p>
        </p:txBody>
      </p:sp>
      <p:sp>
        <p:nvSpPr>
          <p:cNvPr id="3" name="İçerik Yer Tutucusu 2">
            <a:extLst>
              <a:ext uri="{FF2B5EF4-FFF2-40B4-BE49-F238E27FC236}">
                <a16:creationId xmlns:a16="http://schemas.microsoft.com/office/drawing/2014/main" id="{BAA95E2E-AFD9-422E-97FA-B4C93CD5650F}"/>
              </a:ext>
            </a:extLst>
          </p:cNvPr>
          <p:cNvSpPr>
            <a:spLocks noGrp="1"/>
          </p:cNvSpPr>
          <p:nvPr>
            <p:ph idx="1"/>
          </p:nvPr>
        </p:nvSpPr>
        <p:spPr>
          <a:xfrm>
            <a:off x="838200" y="1474470"/>
            <a:ext cx="10515600" cy="4702493"/>
          </a:xfrm>
        </p:spPr>
        <p:txBody>
          <a:bodyPr/>
          <a:lstStyle/>
          <a:p>
            <a:pPr marL="0" indent="0" algn="ctr">
              <a:buNone/>
            </a:pPr>
            <a:r>
              <a:rPr lang="en-US" dirty="0"/>
              <a:t>Props get passed to the component using naming conventions, like a function parameter; State is managed</a:t>
            </a:r>
            <a:r>
              <a:rPr lang="tr-TR" dirty="0"/>
              <a:t> </a:t>
            </a:r>
            <a:r>
              <a:rPr lang="en-US" dirty="0"/>
              <a:t>within the </a:t>
            </a:r>
            <a:endParaRPr lang="tr-TR" dirty="0"/>
          </a:p>
          <a:p>
            <a:pPr marL="0" indent="0" algn="ctr">
              <a:buNone/>
            </a:pPr>
            <a:r>
              <a:rPr lang="en-US" dirty="0"/>
              <a:t>component and holds some information that may change over the lifetime of the component</a:t>
            </a:r>
            <a:r>
              <a:rPr lang="tr-TR" dirty="0"/>
              <a:t>.</a:t>
            </a:r>
          </a:p>
          <a:p>
            <a:pPr marL="0" indent="0" algn="ctr">
              <a:buNone/>
            </a:pPr>
            <a:r>
              <a:rPr lang="tr-TR" dirty="0" err="1"/>
              <a:t>Props</a:t>
            </a:r>
            <a:r>
              <a:rPr lang="tr-TR" dirty="0"/>
              <a:t>, bir işlev parametresi gibi adlandırma kuralları kullanılarak bileşene geçirilir; Durum bileşen içinde yönetilir ve bileşenin ömrü boyunca değişebilecek bazı bilgileri tutar.</a:t>
            </a:r>
          </a:p>
        </p:txBody>
      </p:sp>
    </p:spTree>
    <p:extLst>
      <p:ext uri="{BB962C8B-B14F-4D97-AF65-F5344CB8AC3E}">
        <p14:creationId xmlns:p14="http://schemas.microsoft.com/office/powerpoint/2010/main" val="214769868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1497</Words>
  <Application>Microsoft Office PowerPoint</Application>
  <PresentationFormat>Geniş ekran</PresentationFormat>
  <Paragraphs>95</Paragraphs>
  <Slides>40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40</vt:i4>
      </vt:variant>
    </vt:vector>
  </HeadingPairs>
  <TitlesOfParts>
    <vt:vector size="48" baseType="lpstr">
      <vt:lpstr>Arial</vt:lpstr>
      <vt:lpstr>Calibri</vt:lpstr>
      <vt:lpstr>Calibri Light</vt:lpstr>
      <vt:lpstr>Consolas</vt:lpstr>
      <vt:lpstr>Courier New</vt:lpstr>
      <vt:lpstr>Segoe UI</vt:lpstr>
      <vt:lpstr>Times New Roman</vt:lpstr>
      <vt:lpstr>Office Theme</vt:lpstr>
      <vt:lpstr>PowerPoint Sunusu</vt:lpstr>
      <vt:lpstr>Cevap:</vt:lpstr>
      <vt:lpstr>PowerPoint Sunusu</vt:lpstr>
      <vt:lpstr>PowerPoint Sunusu</vt:lpstr>
      <vt:lpstr>PowerPoint Sunusu</vt:lpstr>
      <vt:lpstr>PowerPoint Sunusu</vt:lpstr>
      <vt:lpstr>Cevap:</vt:lpstr>
      <vt:lpstr>PowerPoint Sunusu</vt:lpstr>
      <vt:lpstr>Cevap:</vt:lpstr>
      <vt:lpstr>PowerPoint Sunusu</vt:lpstr>
      <vt:lpstr>PowerPoint Sunusu</vt:lpstr>
      <vt:lpstr>PowerPoint Sunusu</vt:lpstr>
      <vt:lpstr>State ve Props Farkları </vt:lpstr>
      <vt:lpstr>PowerPoint Sunusu</vt:lpstr>
      <vt:lpstr>Hangi paket, React öğe ağacını DOM'a işleyen render() işlevini içerir? Cevap:</vt:lpstr>
      <vt:lpstr>PowerPoint Sunusu</vt:lpstr>
      <vt:lpstr>PowerPoint Sunusu</vt:lpstr>
      <vt:lpstr>PowerPoint Sunusu</vt:lpstr>
      <vt:lpstr>PowerPoint Sunusu</vt:lpstr>
      <vt:lpstr>Hangi cevap bir fonksiyon bileşenini en iyi tanımlar? </vt:lpstr>
      <vt:lpstr>PowerPoint Sunusu</vt:lpstr>
      <vt:lpstr>PowerPoint Sunusu</vt:lpstr>
      <vt:lpstr>PowerPoint Sunusu</vt:lpstr>
      <vt:lpstr>JSX'i alıp createElement çağrılarına dönüştürmek için kullanılan aracın adı nedir? Cevap:</vt:lpstr>
      <vt:lpstr>PowerPoint Sunusu</vt:lpstr>
      <vt:lpstr>PowerPoint Sunusu</vt:lpstr>
      <vt:lpstr>PowerPoint Sunusu</vt:lpstr>
      <vt:lpstr>Bir dosyada aşağıdaki içe aktarmayı görüyorsanız, bileşende durum yönetimi için ne kullanılıyor? Cevap:</vt:lpstr>
      <vt:lpstr>PowerPoint Sunusu</vt:lpstr>
      <vt:lpstr>PowerPoint Sunusu</vt:lpstr>
      <vt:lpstr>Dish adlı bir bileşen oluşturup onu DOM'a işlediyseniz, ne tür bir öğe işlenir? </vt:lpstr>
      <vt:lpstr>PowerPoint Sunusu</vt:lpstr>
      <vt:lpstr>Aşağıdaki yaşam döngüsü yöntemlerinden hangisi, bileşenin ilk oluşturma işleminde tetiklenmez? </vt:lpstr>
      <vt:lpstr>PowerPoint Sunusu</vt:lpstr>
      <vt:lpstr>PowerPoint Sunusu</vt:lpstr>
      <vt:lpstr>Aşağıdaki fonksiyon verildiğinde bu React öğesi neye benziyor? </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PC</cp:lastModifiedBy>
  <cp:revision>9</cp:revision>
  <dcterms:created xsi:type="dcterms:W3CDTF">2022-03-18T13:46:53Z</dcterms:created>
  <dcterms:modified xsi:type="dcterms:W3CDTF">2022-03-18T18:56:24Z</dcterms:modified>
</cp:coreProperties>
</file>