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33"/>
  </p:notesMasterIdLst>
  <p:sldIdLst>
    <p:sldId id="347" r:id="rId4"/>
    <p:sldId id="263" r:id="rId5"/>
    <p:sldId id="348" r:id="rId6"/>
    <p:sldId id="352" r:id="rId7"/>
    <p:sldId id="350" r:id="rId8"/>
    <p:sldId id="351" r:id="rId9"/>
    <p:sldId id="353" r:id="rId10"/>
    <p:sldId id="355" r:id="rId11"/>
    <p:sldId id="356" r:id="rId12"/>
    <p:sldId id="357" r:id="rId13"/>
    <p:sldId id="358" r:id="rId14"/>
    <p:sldId id="366" r:id="rId15"/>
    <p:sldId id="367" r:id="rId16"/>
    <p:sldId id="368" r:id="rId17"/>
    <p:sldId id="369" r:id="rId18"/>
    <p:sldId id="365" r:id="rId19"/>
    <p:sldId id="370" r:id="rId20"/>
    <p:sldId id="371" r:id="rId21"/>
    <p:sldId id="372" r:id="rId22"/>
    <p:sldId id="377" r:id="rId23"/>
    <p:sldId id="378" r:id="rId24"/>
    <p:sldId id="373" r:id="rId25"/>
    <p:sldId id="359" r:id="rId26"/>
    <p:sldId id="360" r:id="rId27"/>
    <p:sldId id="361" r:id="rId28"/>
    <p:sldId id="379" r:id="rId29"/>
    <p:sldId id="364" r:id="rId30"/>
    <p:sldId id="286" r:id="rId31"/>
    <p:sldId id="3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68" d="100"/>
          <a:sy n="68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DB502-0E3D-4E30-AF83-4D526D921F6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5246B47-3BA7-4D31-A49D-2250C8242D6E}">
      <dgm:prSet phldrT="[Metin]"/>
      <dgm:spPr/>
      <dgm:t>
        <a:bodyPr/>
        <a:lstStyle/>
        <a:p>
          <a:r>
            <a:rPr lang="tr-TR" dirty="0"/>
            <a:t>CROSS</a:t>
          </a:r>
        </a:p>
        <a:p>
          <a:r>
            <a:rPr lang="tr-TR" dirty="0"/>
            <a:t>CORRELATION</a:t>
          </a:r>
        </a:p>
      </dgm:t>
    </dgm:pt>
    <dgm:pt modelId="{0264EF15-10CB-43F7-84A3-E87672AE5BCC}" type="parTrans" cxnId="{344D4654-FBDE-4B56-AB5C-839A5AA1F95C}">
      <dgm:prSet/>
      <dgm:spPr/>
      <dgm:t>
        <a:bodyPr/>
        <a:lstStyle/>
        <a:p>
          <a:endParaRPr lang="tr-TR"/>
        </a:p>
      </dgm:t>
    </dgm:pt>
    <dgm:pt modelId="{ECE9D31E-F2E0-4DAE-92AF-AB2977F499AD}" type="sibTrans" cxnId="{344D4654-FBDE-4B56-AB5C-839A5AA1F95C}">
      <dgm:prSet/>
      <dgm:spPr/>
      <dgm:t>
        <a:bodyPr/>
        <a:lstStyle/>
        <a:p>
          <a:endParaRPr lang="tr-TR"/>
        </a:p>
      </dgm:t>
    </dgm:pt>
    <dgm:pt modelId="{14D6176B-F5A3-4177-9255-C84E6DFED3EB}">
      <dgm:prSet phldrT="[Metin]"/>
      <dgm:spPr/>
      <dgm:t>
        <a:bodyPr/>
        <a:lstStyle/>
        <a:p>
          <a:r>
            <a:rPr lang="tr-TR" dirty="0"/>
            <a:t>ALIGNED</a:t>
          </a:r>
        </a:p>
        <a:p>
          <a:r>
            <a:rPr lang="tr-TR" dirty="0"/>
            <a:t>PERFECTLY</a:t>
          </a:r>
        </a:p>
      </dgm:t>
    </dgm:pt>
    <dgm:pt modelId="{34BE021D-3A00-477D-8009-902668006202}" type="parTrans" cxnId="{280ACA73-C407-45CB-B578-9F924395E8C5}">
      <dgm:prSet/>
      <dgm:spPr/>
      <dgm:t>
        <a:bodyPr/>
        <a:lstStyle/>
        <a:p>
          <a:endParaRPr lang="tr-TR"/>
        </a:p>
      </dgm:t>
    </dgm:pt>
    <dgm:pt modelId="{7947BABF-4985-4133-80F0-11AD3A5F17EB}" type="sibTrans" cxnId="{280ACA73-C407-45CB-B578-9F924395E8C5}">
      <dgm:prSet/>
      <dgm:spPr/>
      <dgm:t>
        <a:bodyPr/>
        <a:lstStyle/>
        <a:p>
          <a:endParaRPr lang="tr-TR"/>
        </a:p>
      </dgm:t>
    </dgm:pt>
    <dgm:pt modelId="{8ABF85FC-FB4E-44F7-994F-B5AD2A643C14}">
      <dgm:prSet phldrT="[Metin]"/>
      <dgm:spPr/>
      <dgm:t>
        <a:bodyPr/>
        <a:lstStyle/>
        <a:p>
          <a:r>
            <a:rPr lang="tr-TR" dirty="0"/>
            <a:t>ALIGNED NOT</a:t>
          </a:r>
        </a:p>
        <a:p>
          <a:r>
            <a:rPr lang="tr-TR" dirty="0"/>
            <a:t>PERFECTLY</a:t>
          </a:r>
        </a:p>
      </dgm:t>
    </dgm:pt>
    <dgm:pt modelId="{55AC8B35-FB3C-461A-925C-DCF112ECB646}" type="parTrans" cxnId="{13C38F73-590C-4BB4-AB60-37F920432F91}">
      <dgm:prSet/>
      <dgm:spPr/>
      <dgm:t>
        <a:bodyPr/>
        <a:lstStyle/>
        <a:p>
          <a:endParaRPr lang="tr-TR"/>
        </a:p>
      </dgm:t>
    </dgm:pt>
    <dgm:pt modelId="{2ABC18AC-DD43-4B5B-8773-D535388AB046}" type="sibTrans" cxnId="{13C38F73-590C-4BB4-AB60-37F920432F91}">
      <dgm:prSet/>
      <dgm:spPr/>
      <dgm:t>
        <a:bodyPr/>
        <a:lstStyle/>
        <a:p>
          <a:endParaRPr lang="tr-TR"/>
        </a:p>
      </dgm:t>
    </dgm:pt>
    <dgm:pt modelId="{8171FA8D-FC4E-4FB5-B5F7-834EBFB6E14B}" type="pres">
      <dgm:prSet presAssocID="{560DB502-0E3D-4E30-AF83-4D526D921F6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24C578E-D352-4B17-982B-805CA7ADE014}" type="pres">
      <dgm:prSet presAssocID="{85246B47-3BA7-4D31-A49D-2250C8242D6E}" presName="singleCycle" presStyleCnt="0"/>
      <dgm:spPr/>
    </dgm:pt>
    <dgm:pt modelId="{7218358D-1267-48FC-8CC1-32EEBE4ECC9E}" type="pres">
      <dgm:prSet presAssocID="{85246B47-3BA7-4D31-A49D-2250C8242D6E}" presName="singleCenter" presStyleLbl="node1" presStyleIdx="0" presStyleCnt="3" custLinFactNeighborX="-74043" custLinFactNeighborY="25890">
        <dgm:presLayoutVars>
          <dgm:chMax val="7"/>
          <dgm:chPref val="7"/>
        </dgm:presLayoutVars>
      </dgm:prSet>
      <dgm:spPr/>
    </dgm:pt>
    <dgm:pt modelId="{706EED66-E46D-4752-B2A4-6A5BCB4DDF96}" type="pres">
      <dgm:prSet presAssocID="{34BE021D-3A00-477D-8009-902668006202}" presName="Name56" presStyleLbl="parChTrans1D2" presStyleIdx="0" presStyleCnt="2"/>
      <dgm:spPr/>
    </dgm:pt>
    <dgm:pt modelId="{F504C606-1CA6-4AD3-9487-92C09387BDA3}" type="pres">
      <dgm:prSet presAssocID="{14D6176B-F5A3-4177-9255-C84E6DFED3EB}" presName="text0" presStyleLbl="node1" presStyleIdx="1" presStyleCnt="3" custRadScaleRad="20365" custRadScaleInc="-136620">
        <dgm:presLayoutVars>
          <dgm:bulletEnabled val="1"/>
        </dgm:presLayoutVars>
      </dgm:prSet>
      <dgm:spPr/>
    </dgm:pt>
    <dgm:pt modelId="{A30002D4-C9F6-497D-88D0-65E52DD5EFB1}" type="pres">
      <dgm:prSet presAssocID="{55AC8B35-FB3C-461A-925C-DCF112ECB646}" presName="Name56" presStyleLbl="parChTrans1D2" presStyleIdx="1" presStyleCnt="2"/>
      <dgm:spPr/>
    </dgm:pt>
    <dgm:pt modelId="{32ADAE34-E3D6-46D9-AB2C-69EC82D1DA1F}" type="pres">
      <dgm:prSet presAssocID="{8ABF85FC-FB4E-44F7-994F-B5AD2A643C14}" presName="text0" presStyleLbl="node1" presStyleIdx="2" presStyleCnt="3" custRadScaleRad="101726" custRadScaleInc="9662">
        <dgm:presLayoutVars>
          <dgm:bulletEnabled val="1"/>
        </dgm:presLayoutVars>
      </dgm:prSet>
      <dgm:spPr/>
    </dgm:pt>
  </dgm:ptLst>
  <dgm:cxnLst>
    <dgm:cxn modelId="{13C38F73-590C-4BB4-AB60-37F920432F91}" srcId="{85246B47-3BA7-4D31-A49D-2250C8242D6E}" destId="{8ABF85FC-FB4E-44F7-994F-B5AD2A643C14}" srcOrd="1" destOrd="0" parTransId="{55AC8B35-FB3C-461A-925C-DCF112ECB646}" sibTransId="{2ABC18AC-DD43-4B5B-8773-D535388AB046}"/>
    <dgm:cxn modelId="{280ACA73-C407-45CB-B578-9F924395E8C5}" srcId="{85246B47-3BA7-4D31-A49D-2250C8242D6E}" destId="{14D6176B-F5A3-4177-9255-C84E6DFED3EB}" srcOrd="0" destOrd="0" parTransId="{34BE021D-3A00-477D-8009-902668006202}" sibTransId="{7947BABF-4985-4133-80F0-11AD3A5F17EB}"/>
    <dgm:cxn modelId="{344D4654-FBDE-4B56-AB5C-839A5AA1F95C}" srcId="{560DB502-0E3D-4E30-AF83-4D526D921F64}" destId="{85246B47-3BA7-4D31-A49D-2250C8242D6E}" srcOrd="0" destOrd="0" parTransId="{0264EF15-10CB-43F7-84A3-E87672AE5BCC}" sibTransId="{ECE9D31E-F2E0-4DAE-92AF-AB2977F499AD}"/>
    <dgm:cxn modelId="{931AC558-7B87-4C8F-8C09-0C3D17FA1811}" type="presOf" srcId="{14D6176B-F5A3-4177-9255-C84E6DFED3EB}" destId="{F504C606-1CA6-4AD3-9487-92C09387BDA3}" srcOrd="0" destOrd="0" presId="urn:microsoft.com/office/officeart/2008/layout/RadialCluster"/>
    <dgm:cxn modelId="{53D0E297-FD2B-46B6-A571-89C528C4AD89}" type="presOf" srcId="{85246B47-3BA7-4D31-A49D-2250C8242D6E}" destId="{7218358D-1267-48FC-8CC1-32EEBE4ECC9E}" srcOrd="0" destOrd="0" presId="urn:microsoft.com/office/officeart/2008/layout/RadialCluster"/>
    <dgm:cxn modelId="{6CB093CE-7F41-4CA4-8D0C-B04A33CFEB3F}" type="presOf" srcId="{34BE021D-3A00-477D-8009-902668006202}" destId="{706EED66-E46D-4752-B2A4-6A5BCB4DDF96}" srcOrd="0" destOrd="0" presId="urn:microsoft.com/office/officeart/2008/layout/RadialCluster"/>
    <dgm:cxn modelId="{D5B219D1-1290-4001-A6F6-E788AE5528AB}" type="presOf" srcId="{560DB502-0E3D-4E30-AF83-4D526D921F64}" destId="{8171FA8D-FC4E-4FB5-B5F7-834EBFB6E14B}" srcOrd="0" destOrd="0" presId="urn:microsoft.com/office/officeart/2008/layout/RadialCluster"/>
    <dgm:cxn modelId="{4B5F27D7-78AC-43D9-A173-55524BCC19D8}" type="presOf" srcId="{8ABF85FC-FB4E-44F7-994F-B5AD2A643C14}" destId="{32ADAE34-E3D6-46D9-AB2C-69EC82D1DA1F}" srcOrd="0" destOrd="0" presId="urn:microsoft.com/office/officeart/2008/layout/RadialCluster"/>
    <dgm:cxn modelId="{377E76F3-28D1-40DD-BA10-0DBEFC9F207C}" type="presOf" srcId="{55AC8B35-FB3C-461A-925C-DCF112ECB646}" destId="{A30002D4-C9F6-497D-88D0-65E52DD5EFB1}" srcOrd="0" destOrd="0" presId="urn:microsoft.com/office/officeart/2008/layout/RadialCluster"/>
    <dgm:cxn modelId="{125CDA21-9C75-41FB-AA0D-422B501B307E}" type="presParOf" srcId="{8171FA8D-FC4E-4FB5-B5F7-834EBFB6E14B}" destId="{F24C578E-D352-4B17-982B-805CA7ADE014}" srcOrd="0" destOrd="0" presId="urn:microsoft.com/office/officeart/2008/layout/RadialCluster"/>
    <dgm:cxn modelId="{F6182846-FD32-482F-B0B7-4990D7BEFEBF}" type="presParOf" srcId="{F24C578E-D352-4B17-982B-805CA7ADE014}" destId="{7218358D-1267-48FC-8CC1-32EEBE4ECC9E}" srcOrd="0" destOrd="0" presId="urn:microsoft.com/office/officeart/2008/layout/RadialCluster"/>
    <dgm:cxn modelId="{B25361A2-F6A2-4F7C-BBC5-90CC878A4E34}" type="presParOf" srcId="{F24C578E-D352-4B17-982B-805CA7ADE014}" destId="{706EED66-E46D-4752-B2A4-6A5BCB4DDF96}" srcOrd="1" destOrd="0" presId="urn:microsoft.com/office/officeart/2008/layout/RadialCluster"/>
    <dgm:cxn modelId="{70E33FCC-2211-42E9-AAE9-AA50364B08BD}" type="presParOf" srcId="{F24C578E-D352-4B17-982B-805CA7ADE014}" destId="{F504C606-1CA6-4AD3-9487-92C09387BDA3}" srcOrd="2" destOrd="0" presId="urn:microsoft.com/office/officeart/2008/layout/RadialCluster"/>
    <dgm:cxn modelId="{C427CBD7-C8ED-4DA3-9C93-C5FE7A70743B}" type="presParOf" srcId="{F24C578E-D352-4B17-982B-805CA7ADE014}" destId="{A30002D4-C9F6-497D-88D0-65E52DD5EFB1}" srcOrd="3" destOrd="0" presId="urn:microsoft.com/office/officeart/2008/layout/RadialCluster"/>
    <dgm:cxn modelId="{CCD77F76-83F4-434B-A5D6-132FB6A450F3}" type="presParOf" srcId="{F24C578E-D352-4B17-982B-805CA7ADE014}" destId="{32ADAE34-E3D6-46D9-AB2C-69EC82D1DA1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8358D-1267-48FC-8CC1-32EEBE4ECC9E}">
      <dsp:nvSpPr>
        <dsp:cNvPr id="0" name=""/>
        <dsp:cNvSpPr/>
      </dsp:nvSpPr>
      <dsp:spPr>
        <a:xfrm>
          <a:off x="4" y="2489192"/>
          <a:ext cx="1341120" cy="134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CROSS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CORRELATION</a:t>
          </a:r>
        </a:p>
      </dsp:txBody>
      <dsp:txXfrm>
        <a:off x="65472" y="2554660"/>
        <a:ext cx="1210184" cy="1210184"/>
      </dsp:txXfrm>
    </dsp:sp>
    <dsp:sp modelId="{706EED66-E46D-4752-B2A4-6A5BCB4DDF96}">
      <dsp:nvSpPr>
        <dsp:cNvPr id="0" name=""/>
        <dsp:cNvSpPr/>
      </dsp:nvSpPr>
      <dsp:spPr>
        <a:xfrm rot="20564405">
          <a:off x="1312378" y="2762010"/>
          <a:ext cx="1276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68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4C606-1CA6-4AD3-9487-92C09387BDA3}">
      <dsp:nvSpPr>
        <dsp:cNvPr id="0" name=""/>
        <dsp:cNvSpPr/>
      </dsp:nvSpPr>
      <dsp:spPr>
        <a:xfrm>
          <a:off x="2560317" y="1983745"/>
          <a:ext cx="898550" cy="89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ALIGNED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PERFECTLY</a:t>
          </a:r>
        </a:p>
      </dsp:txBody>
      <dsp:txXfrm>
        <a:off x="2604181" y="2027609"/>
        <a:ext cx="810822" cy="810822"/>
      </dsp:txXfrm>
    </dsp:sp>
    <dsp:sp modelId="{A30002D4-C9F6-497D-88D0-65E52DD5EFB1}">
      <dsp:nvSpPr>
        <dsp:cNvPr id="0" name=""/>
        <dsp:cNvSpPr/>
      </dsp:nvSpPr>
      <dsp:spPr>
        <a:xfrm rot="1198637">
          <a:off x="1301119" y="3630659"/>
          <a:ext cx="13296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96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AE34-E3D6-46D9-AB2C-69EC82D1DA1F}">
      <dsp:nvSpPr>
        <dsp:cNvPr id="0" name=""/>
        <dsp:cNvSpPr/>
      </dsp:nvSpPr>
      <dsp:spPr>
        <a:xfrm>
          <a:off x="2590812" y="3571849"/>
          <a:ext cx="898550" cy="89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ALIGNED NOT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PERFECTLY</a:t>
          </a:r>
        </a:p>
      </dsp:txBody>
      <dsp:txXfrm>
        <a:off x="2634676" y="3615713"/>
        <a:ext cx="810822" cy="810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2895600"/>
            <a:ext cx="3733800" cy="1600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/>
              <a:t>PREAMBLE SYNCHRONIZATION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24117" y="5105400"/>
            <a:ext cx="2354649" cy="5334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Yıldız BİLGİN</a:t>
            </a:r>
          </a:p>
          <a:p>
            <a:pPr marL="0" indent="0" algn="ctr">
              <a:buFont typeface="Arial" pitchFamily="34" charset="0"/>
              <a:buNone/>
            </a:pPr>
            <a:r>
              <a:rPr lang="tr-T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Nazlıcan</a:t>
            </a:r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GÜNEŞ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Nazlıcan\Download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854">
            <a:off x="5750298" y="723900"/>
            <a:ext cx="99514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zlıcan\Downloads\2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2205">
            <a:off x="6486541" y="2433127"/>
            <a:ext cx="1790700" cy="4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zlıcan\Downloads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02" y="3680889"/>
            <a:ext cx="726307" cy="72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azlıcan\Downloads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0275">
            <a:off x="4361010" y="2170550"/>
            <a:ext cx="744390" cy="74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Preamble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Detection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tr-TR" sz="2400" dirty="0" err="1">
                <a:solidFill>
                  <a:schemeClr val="bg1"/>
                </a:solidFill>
              </a:rPr>
              <a:t>ments</a:t>
            </a:r>
            <a:r>
              <a:rPr lang="tr-TR" sz="2400" dirty="0">
                <a:solidFill>
                  <a:schemeClr val="bg1"/>
                </a:solidFill>
              </a:rPr>
              <a:t>;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fast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detection and classification</a:t>
            </a:r>
            <a:r>
              <a:rPr lang="tr-TR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synchroniz</a:t>
            </a:r>
            <a:r>
              <a:rPr lang="tr-TR" sz="2400" dirty="0" err="1">
                <a:solidFill>
                  <a:schemeClr val="bg1"/>
                </a:solidFill>
              </a:rPr>
              <a:t>ing</a:t>
            </a:r>
            <a:r>
              <a:rPr lang="en-US" sz="2400" dirty="0">
                <a:solidFill>
                  <a:schemeClr val="bg1"/>
                </a:solidFill>
              </a:rPr>
              <a:t> quickly to avoid suffering a lower data rate</a:t>
            </a:r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Detection of IEEE 802.11a and IEEE 802.16 signals is performed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by searching for the preamble in a received signal by correlating the received signal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against one symbol of the short or first preamble, respectively. </a:t>
            </a:r>
            <a:endParaRPr lang="tr-TR" sz="2400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Preamble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structure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IEEE 802.11a </a:t>
            </a:r>
            <a:r>
              <a:rPr lang="tr-T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Preambles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" indent="0">
              <a:buNone/>
            </a:pPr>
            <a:r>
              <a:rPr lang="tr-TR" sz="2400" dirty="0" err="1">
                <a:solidFill>
                  <a:schemeClr val="bg1"/>
                </a:solidFill>
              </a:rPr>
              <a:t>Consist</a:t>
            </a:r>
            <a:r>
              <a:rPr lang="tr-TR" sz="2400" dirty="0">
                <a:solidFill>
                  <a:schemeClr val="bg1"/>
                </a:solidFill>
              </a:rPr>
              <a:t> of </a:t>
            </a:r>
            <a:r>
              <a:rPr lang="tr-TR" sz="2400" dirty="0" err="1">
                <a:solidFill>
                  <a:schemeClr val="bg1"/>
                </a:solidFill>
              </a:rPr>
              <a:t>two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parts</a:t>
            </a:r>
            <a:r>
              <a:rPr lang="tr-TR" sz="2400" dirty="0">
                <a:solidFill>
                  <a:schemeClr val="bg1"/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 err="1">
                <a:solidFill>
                  <a:schemeClr val="bg1"/>
                </a:solidFill>
              </a:rPr>
              <a:t>Short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preamble</a:t>
            </a:r>
            <a:endParaRPr lang="tr-T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400" dirty="0" err="1">
                <a:solidFill>
                  <a:schemeClr val="bg1"/>
                </a:solidFill>
              </a:rPr>
              <a:t>Long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preamble</a:t>
            </a:r>
            <a:endParaRPr lang="tr-T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7388225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653639" y="5943600"/>
            <a:ext cx="479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Figure</a:t>
            </a:r>
            <a:r>
              <a:rPr lang="tr-TR" dirty="0">
                <a:solidFill>
                  <a:schemeClr val="bg1"/>
                </a:solidFill>
              </a:rPr>
              <a:t> 2. </a:t>
            </a:r>
            <a:r>
              <a:rPr lang="en-US" dirty="0">
                <a:solidFill>
                  <a:schemeClr val="bg1"/>
                </a:solidFill>
              </a:rPr>
              <a:t>IEEE 802.11a Short and Long Preambles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8E8A1F8-8C43-4B52-A423-F4DD089D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04800"/>
            <a:ext cx="4149997" cy="5895437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62000" y="6248169"/>
            <a:ext cx="791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3. </a:t>
            </a:r>
            <a:r>
              <a:rPr lang="tr-TR" dirty="0" err="1">
                <a:solidFill>
                  <a:schemeClr val="bg1"/>
                </a:solidFill>
              </a:rPr>
              <a:t>Flow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chart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short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2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1" y="770906"/>
            <a:ext cx="778606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524000" y="5715000"/>
            <a:ext cx="602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4.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short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6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828135B-59C9-4D61-974D-2AC2584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5141986" cy="486118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637595" y="5638800"/>
            <a:ext cx="782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5. </a:t>
            </a:r>
            <a:r>
              <a:rPr lang="tr-TR" dirty="0" err="1">
                <a:solidFill>
                  <a:schemeClr val="bg1"/>
                </a:solidFill>
              </a:rPr>
              <a:t>Flow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chart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9D05AFE-D342-4E5F-95CA-8DD55991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5" y="609600"/>
            <a:ext cx="7740352" cy="480615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295400" y="5715000"/>
            <a:ext cx="598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6. 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5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IEEE 802.16 </a:t>
            </a:r>
            <a:r>
              <a:rPr lang="tr-T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Preambles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Consists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parts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First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Second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6147" name="Picture 3" descr="C:\Users\Nazlıcan\Desktop\BİTİREMEME\DIGILENT\SUNUM\Adsı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116763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676400" y="5257800"/>
            <a:ext cx="501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7. </a:t>
            </a:r>
            <a:r>
              <a:rPr lang="tr-TR" dirty="0">
                <a:solidFill>
                  <a:schemeClr val="bg1"/>
                </a:solidFill>
              </a:rPr>
              <a:t>IEEE 802.16 </a:t>
            </a:r>
            <a:r>
              <a:rPr lang="tr-TR" dirty="0" err="1">
                <a:solidFill>
                  <a:schemeClr val="bg1"/>
                </a:solidFill>
              </a:rPr>
              <a:t>Downlink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4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1"/>
            <a:ext cx="505226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37386" y="5849034"/>
            <a:ext cx="870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8. </a:t>
            </a:r>
            <a:r>
              <a:rPr lang="tr-TR" dirty="0" err="1">
                <a:solidFill>
                  <a:schemeClr val="bg1"/>
                </a:solidFill>
              </a:rPr>
              <a:t>Flow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chart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downling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first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0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577218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85800" y="6266854"/>
            <a:ext cx="8015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9.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downlink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first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0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13A41D3-9FFB-47D3-88D7-EC527E44F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720744"/>
            <a:ext cx="3200400" cy="4994256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52400" y="5934670"/>
            <a:ext cx="9126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10. </a:t>
            </a:r>
            <a:r>
              <a:rPr lang="tr-TR" dirty="0" err="1">
                <a:solidFill>
                  <a:schemeClr val="bg1"/>
                </a:solidFill>
              </a:rPr>
              <a:t>Flow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chart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downling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second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1" y="11430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detection,</a:t>
            </a:r>
            <a:endParaRPr lang="tr-TR" sz="24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classification,</a:t>
            </a:r>
            <a:endParaRPr lang="tr-TR" sz="24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1"/>
                </a:solidFill>
              </a:rPr>
              <a:t>decision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statistics</a:t>
            </a:r>
            <a:r>
              <a:rPr lang="tr-TR" sz="2400" dirty="0">
                <a:solidFill>
                  <a:schemeClr val="bg1"/>
                </a:solidFill>
              </a:rPr>
              <a:t>,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1"/>
                </a:solidFill>
              </a:rPr>
              <a:t>simulation</a:t>
            </a:r>
            <a:r>
              <a:rPr lang="tr-TR" sz="2400" dirty="0">
                <a:solidFill>
                  <a:schemeClr val="bg1"/>
                </a:solidFill>
              </a:rPr>
              <a:t> model </a:t>
            </a:r>
            <a:r>
              <a:rPr lang="tr-TR" sz="2400" dirty="0" err="1">
                <a:solidFill>
                  <a:schemeClr val="bg1"/>
                </a:solidFill>
              </a:rPr>
              <a:t>and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err="1">
                <a:solidFill>
                  <a:schemeClr val="bg1"/>
                </a:solidFill>
              </a:rPr>
              <a:t>results</a:t>
            </a:r>
            <a:r>
              <a:rPr lang="tr-TR" sz="2400" dirty="0">
                <a:solidFill>
                  <a:schemeClr val="bg1"/>
                </a:solidFill>
              </a:rPr>
              <a:t>,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1"/>
                </a:solidFill>
              </a:rPr>
              <a:t>summary</a:t>
            </a:r>
            <a:r>
              <a:rPr lang="tr-TR" sz="2400" dirty="0">
                <a:solidFill>
                  <a:schemeClr val="bg1"/>
                </a:solidFill>
              </a:rPr>
              <a:t> of </a:t>
            </a:r>
            <a:r>
              <a:rPr lang="tr-TR" sz="2400" dirty="0" err="1">
                <a:solidFill>
                  <a:schemeClr val="bg1"/>
                </a:solidFill>
              </a:rPr>
              <a:t>work</a:t>
            </a:r>
            <a:r>
              <a:rPr lang="tr-TR" sz="2400" dirty="0">
                <a:solidFill>
                  <a:schemeClr val="bg1"/>
                </a:solidFill>
              </a:rPr>
              <a:t> done.</a:t>
            </a:r>
          </a:p>
          <a:p>
            <a:pPr algn="just">
              <a:lnSpc>
                <a:spcPct val="160000"/>
              </a:lnSpc>
            </a:pPr>
            <a:endParaRPr lang="tr-TR" sz="2000" dirty="0"/>
          </a:p>
          <a:p>
            <a:pPr algn="just">
              <a:lnSpc>
                <a:spcPct val="160000"/>
              </a:lnSpc>
            </a:pPr>
            <a:endParaRPr lang="tr-TR" sz="2000" dirty="0"/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066799" y="508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lang="tr-TR" sz="3600" dirty="0">
                <a:solidFill>
                  <a:schemeClr val="bg1"/>
                </a:solidFill>
              </a:rPr>
              <a:t>OUTLINE</a:t>
            </a:r>
            <a:br>
              <a:rPr lang="tr-TR" sz="3600" dirty="0"/>
            </a:b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1122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57200" y="5707520"/>
            <a:ext cx="838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11.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downlink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second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9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42" y="609600"/>
            <a:ext cx="3886200" cy="523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5979179"/>
            <a:ext cx="926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12.  </a:t>
            </a:r>
            <a:r>
              <a:rPr lang="tr-TR" dirty="0" err="1">
                <a:solidFill>
                  <a:schemeClr val="bg1"/>
                </a:solidFill>
              </a:rPr>
              <a:t>Flow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chart</a:t>
            </a:r>
            <a:r>
              <a:rPr lang="tr-TR" dirty="0">
                <a:solidFill>
                  <a:schemeClr val="bg1"/>
                </a:solidFill>
              </a:rPr>
              <a:t> of IEE 802.11a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IEE 802.16 </a:t>
            </a:r>
            <a:r>
              <a:rPr lang="tr-TR" dirty="0" err="1">
                <a:solidFill>
                  <a:schemeClr val="bg1"/>
                </a:solidFill>
              </a:rPr>
              <a:t>preamble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symbol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393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90600" y="5163234"/>
            <a:ext cx="694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Figure</a:t>
            </a:r>
            <a:r>
              <a:rPr lang="tr-TR" b="1" dirty="0">
                <a:solidFill>
                  <a:schemeClr val="bg1"/>
                </a:solidFill>
              </a:rPr>
              <a:t> 13.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IEEE 802.11a and IEEE 802.16 Preambles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8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Decision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Statistics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c</a:t>
            </a:r>
            <a:r>
              <a:rPr lang="en-US" sz="2000" dirty="0" err="1">
                <a:solidFill>
                  <a:schemeClr val="bg1"/>
                </a:solidFill>
              </a:rPr>
              <a:t>ompare</a:t>
            </a:r>
            <a:r>
              <a:rPr lang="en-US" sz="2000" dirty="0">
                <a:solidFill>
                  <a:schemeClr val="bg1"/>
                </a:solidFill>
              </a:rPr>
              <a:t> the decision statistics from two correlation methods used for signal detection</a:t>
            </a:r>
            <a:r>
              <a:rPr lang="tr-TR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1. </a:t>
            </a:r>
            <a:r>
              <a:rPr lang="tr-TR" sz="2000" dirty="0" err="1">
                <a:solidFill>
                  <a:schemeClr val="bg1"/>
                </a:solidFill>
              </a:rPr>
              <a:t>Autocorrelation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Method</a:t>
            </a:r>
            <a:endParaRPr lang="tr-T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2. Cross-</a:t>
            </a:r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Method</a:t>
            </a:r>
            <a:endParaRPr lang="tr-TR" sz="2000" dirty="0">
              <a:solidFill>
                <a:schemeClr val="bg1"/>
              </a:solidFill>
            </a:endParaRPr>
          </a:p>
          <a:p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each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method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variance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decision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statistic</a:t>
            </a:r>
            <a:r>
              <a:rPr lang="tr-TR" sz="2000" dirty="0">
                <a:solidFill>
                  <a:schemeClr val="bg1"/>
                </a:solidFill>
              </a:rPr>
              <a:t> is </a:t>
            </a:r>
            <a:r>
              <a:rPr lang="tr-TR" sz="2000" dirty="0" err="1">
                <a:solidFill>
                  <a:schemeClr val="bg1"/>
                </a:solidFill>
              </a:rPr>
              <a:t>determined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when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signal</a:t>
            </a:r>
            <a:r>
              <a:rPr lang="tr-TR" sz="2000" dirty="0">
                <a:solidFill>
                  <a:schemeClr val="bg1"/>
                </a:solidFill>
              </a:rPr>
              <a:t> is </a:t>
            </a:r>
            <a:r>
              <a:rPr lang="tr-TR" sz="2000" dirty="0" err="1">
                <a:solidFill>
                  <a:schemeClr val="bg1"/>
                </a:solidFill>
              </a:rPr>
              <a:t>present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when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only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noise</a:t>
            </a:r>
            <a:r>
              <a:rPr lang="tr-TR" sz="2000" dirty="0">
                <a:solidFill>
                  <a:schemeClr val="bg1"/>
                </a:solidFill>
              </a:rPr>
              <a:t> is </a:t>
            </a:r>
            <a:r>
              <a:rPr lang="tr-TR" sz="2000" dirty="0" err="1">
                <a:solidFill>
                  <a:schemeClr val="bg1"/>
                </a:solidFill>
              </a:rPr>
              <a:t>present</a:t>
            </a:r>
            <a:r>
              <a:rPr lang="tr-T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532391" y="5181600"/>
            <a:ext cx="8229600" cy="944563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bg1"/>
                </a:solidFill>
              </a:rPr>
              <a:t>Figure</a:t>
            </a:r>
            <a:r>
              <a:rPr lang="tr-TR" sz="2000" dirty="0">
                <a:solidFill>
                  <a:schemeClr val="bg1"/>
                </a:solidFill>
              </a:rPr>
              <a:t> 14. Cross-</a:t>
            </a:r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 IEEE 802.11a </a:t>
            </a:r>
            <a:r>
              <a:rPr lang="tr-TR" sz="2000" dirty="0" err="1">
                <a:solidFill>
                  <a:schemeClr val="bg1"/>
                </a:solidFill>
              </a:rPr>
              <a:t>Short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Preamble</a:t>
            </a:r>
            <a:r>
              <a:rPr lang="tr-TR" sz="2000" dirty="0">
                <a:solidFill>
                  <a:schemeClr val="bg1"/>
                </a:solidFill>
              </a:rPr>
              <a:t> at 0 </a:t>
            </a:r>
            <a:r>
              <a:rPr lang="tr-TR" sz="2000" dirty="0" err="1">
                <a:solidFill>
                  <a:schemeClr val="bg1"/>
                </a:solidFill>
              </a:rPr>
              <a:t>dB</a:t>
            </a:r>
            <a:r>
              <a:rPr lang="tr-TR" sz="2000" dirty="0">
                <a:solidFill>
                  <a:schemeClr val="bg1"/>
                </a:solidFill>
              </a:rPr>
              <a:t> SNR.</a:t>
            </a: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Nazlıcan\Downloads\image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4" y="533400"/>
            <a:ext cx="8550194" cy="4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Simulations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074" name="Picture 2" descr="C:\Users\Nazlıcan\Downloads\image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" y="1310244"/>
            <a:ext cx="9003407" cy="29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286000" y="4572000"/>
            <a:ext cx="43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Figure</a:t>
            </a:r>
            <a:r>
              <a:rPr lang="tr-TR" dirty="0">
                <a:solidFill>
                  <a:schemeClr val="bg1"/>
                </a:solidFill>
              </a:rPr>
              <a:t> 15. </a:t>
            </a:r>
            <a:r>
              <a:rPr lang="en-US" dirty="0">
                <a:solidFill>
                  <a:schemeClr val="bg1"/>
                </a:solidFill>
              </a:rPr>
              <a:t>Correlation of two integer vectors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Results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86119" cy="41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762000" y="5791200"/>
            <a:ext cx="721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</a:t>
            </a:r>
            <a:r>
              <a:rPr lang="tr-TR" dirty="0">
                <a:solidFill>
                  <a:schemeClr val="bg1"/>
                </a:solidFill>
              </a:rPr>
              <a:t>16</a:t>
            </a:r>
            <a:r>
              <a:rPr lang="en-US" dirty="0">
                <a:solidFill>
                  <a:schemeClr val="bg1"/>
                </a:solidFill>
              </a:rPr>
              <a:t>. Cross-Correlation with IEEE 802.11a Short Preamble at 0 dB SNR 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8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EC3B461-7DDA-44AB-A47E-6F5A1524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67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b="1" dirty="0" err="1">
                <a:solidFill>
                  <a:srgbClr val="FF0000"/>
                </a:solidFill>
              </a:rPr>
              <a:t>Conclusion</a:t>
            </a:r>
            <a:br>
              <a:rPr lang="tr-TR" sz="3600" dirty="0">
                <a:solidFill>
                  <a:srgbClr val="4D4D4D"/>
                </a:solidFill>
              </a:rPr>
            </a:b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1676" y="990600"/>
            <a:ext cx="609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objective</a:t>
            </a:r>
            <a:r>
              <a:rPr lang="tr-TR" sz="2000" dirty="0"/>
              <a:t> of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:</a:t>
            </a:r>
          </a:p>
          <a:p>
            <a:r>
              <a:rPr lang="tr-T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investigate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a </a:t>
            </a:r>
            <a:r>
              <a:rPr lang="tr-TR" sz="2000" dirty="0" err="1"/>
              <a:t>single</a:t>
            </a:r>
            <a:r>
              <a:rPr lang="tr-TR" sz="2000" dirty="0"/>
              <a:t>, </a:t>
            </a:r>
            <a:r>
              <a:rPr lang="tr-TR" sz="2000" dirty="0" err="1"/>
              <a:t>digital</a:t>
            </a:r>
            <a:r>
              <a:rPr lang="tr-TR" sz="2000" dirty="0"/>
              <a:t>, </a:t>
            </a:r>
            <a:r>
              <a:rPr lang="tr-TR" sz="2000" dirty="0" err="1"/>
              <a:t>baseband</a:t>
            </a:r>
            <a:r>
              <a:rPr lang="tr-TR" sz="2000" dirty="0"/>
              <a:t> </a:t>
            </a:r>
            <a:r>
              <a:rPr lang="tr-TR" sz="2000" dirty="0" err="1"/>
              <a:t>receiver</a:t>
            </a:r>
            <a:r>
              <a:rPr lang="tr-TR" sz="2000" dirty="0"/>
              <a:t> </a:t>
            </a:r>
            <a:r>
              <a:rPr lang="tr-TR" sz="2000" dirty="0" err="1"/>
              <a:t>could</a:t>
            </a:r>
            <a:r>
              <a:rPr lang="tr-TR" sz="2000" dirty="0"/>
              <a:t> </a:t>
            </a:r>
            <a:r>
              <a:rPr lang="tr-TR" sz="2000" dirty="0" err="1"/>
              <a:t>detect</a:t>
            </a:r>
            <a:r>
              <a:rPr lang="tr-TR" sz="2000" dirty="0"/>
              <a:t>, </a:t>
            </a:r>
            <a:r>
              <a:rPr lang="tr-TR" sz="2000" dirty="0" err="1"/>
              <a:t>classify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synchronize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IEEE 802.11a, IEEE 802.16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 IEEE 802.11b </a:t>
            </a:r>
            <a:r>
              <a:rPr lang="tr-TR" sz="2000" dirty="0" err="1"/>
              <a:t>signals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MATLAB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Vivado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VHDL </a:t>
            </a:r>
            <a:r>
              <a:rPr lang="tr-TR" sz="2000" dirty="0" err="1"/>
              <a:t>codes</a:t>
            </a:r>
            <a:r>
              <a:rPr lang="tr-TR" sz="2000" dirty="0"/>
              <a:t>.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packet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 </a:t>
            </a:r>
            <a:r>
              <a:rPr lang="tr-TR" sz="2000" dirty="0" err="1"/>
              <a:t>available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an IEEE 802.11a </a:t>
            </a:r>
            <a:r>
              <a:rPr lang="tr-TR" sz="2000" dirty="0" err="1"/>
              <a:t>signal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detected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investigated</a:t>
            </a:r>
            <a:r>
              <a:rPr lang="tr-TR" sz="2000" dirty="0"/>
              <a:t>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References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1) Thesis of Signal detection and frame synchronization of m)</a:t>
            </a:r>
            <a:r>
              <a:rPr lang="en-US" dirty="0" err="1">
                <a:solidFill>
                  <a:schemeClr val="bg1"/>
                </a:solidFill>
              </a:rPr>
              <a:t>ultiple</a:t>
            </a:r>
            <a:r>
              <a:rPr lang="en-US" dirty="0">
                <a:solidFill>
                  <a:schemeClr val="bg1"/>
                </a:solidFill>
              </a:rPr>
              <a:t> wireless networking waveforms By Howland, Keith C.</a:t>
            </a:r>
          </a:p>
          <a:p>
            <a:r>
              <a:rPr lang="en-US" dirty="0">
                <a:solidFill>
                  <a:schemeClr val="bg1"/>
                </a:solidFill>
              </a:rPr>
              <a:t>2)Thesis of IEEE Standard for Information Technology— Telecommunications and information exchange between systems— Local and metropolitan area networks— Specific requirements by Stuart J. Kerry, Al </a:t>
            </a:r>
            <a:r>
              <a:rPr lang="en-US" dirty="0" err="1">
                <a:solidFill>
                  <a:schemeClr val="bg1"/>
                </a:solidFill>
              </a:rPr>
              <a:t>Petrick</a:t>
            </a:r>
            <a:r>
              <a:rPr lang="en-US" dirty="0">
                <a:solidFill>
                  <a:schemeClr val="bg1"/>
                </a:solidFill>
              </a:rPr>
              <a:t>, Harry R. </a:t>
            </a:r>
            <a:r>
              <a:rPr lang="en-US" dirty="0" err="1">
                <a:solidFill>
                  <a:schemeClr val="bg1"/>
                </a:solidFill>
              </a:rPr>
              <a:t>Worstell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3)  Thesis of UPLINK AND DOWNLINK SYNCHRONIZATION OF 802.16   Presented to the Faculty of San Diego State University  by Qing Wang Summer 2011</a:t>
            </a:r>
          </a:p>
          <a:p>
            <a:r>
              <a:rPr lang="en-US" dirty="0">
                <a:solidFill>
                  <a:schemeClr val="bg1"/>
                </a:solidFill>
              </a:rPr>
              <a:t>4)http://host.uniroma3.it/</a:t>
            </a:r>
            <a:r>
              <a:rPr lang="en-US" dirty="0" err="1">
                <a:solidFill>
                  <a:schemeClr val="bg1"/>
                </a:solidFill>
              </a:rPr>
              <a:t>laboratori</a:t>
            </a:r>
            <a:r>
              <a:rPr lang="en-US" dirty="0">
                <a:solidFill>
                  <a:schemeClr val="bg1"/>
                </a:solidFill>
              </a:rPr>
              <a:t>/sp4te/teaching/sp4bme/documents/</a:t>
            </a:r>
            <a:r>
              <a:rPr lang="en-US" dirty="0" err="1">
                <a:solidFill>
                  <a:schemeClr val="bg1"/>
                </a:solidFill>
              </a:rPr>
              <a:t>LectureCorrelation.pdf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5) A </a:t>
            </a:r>
            <a:r>
              <a:rPr lang="tr-TR" dirty="0" err="1">
                <a:solidFill>
                  <a:schemeClr val="bg1"/>
                </a:solidFill>
              </a:rPr>
              <a:t>Tutorial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Introduction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VHDL Programming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Orhan GAZİ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0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preamble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structures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 T</a:t>
            </a:r>
            <a:r>
              <a:rPr lang="en-US" dirty="0" err="1">
                <a:solidFill>
                  <a:schemeClr val="bg1"/>
                </a:solidFill>
              </a:rPr>
              <a:t>hree</a:t>
            </a:r>
            <a:r>
              <a:rPr lang="en-US" dirty="0">
                <a:solidFill>
                  <a:schemeClr val="bg1"/>
                </a:solidFill>
              </a:rPr>
              <a:t> commercial wireless networking 802.11standards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IEEE 802.11a, 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IEEE b, and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IEEE 802.16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2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PREAMBLE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signal used in network communications to synchronize transmission timing between two or more systems.</a:t>
            </a:r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"someone is about to transmit data".</a:t>
            </a:r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Nazlıcan\Desktop\BİTİREMEME\DIGILENT\SUNUM\ofdmframesignalfieldlen_wm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4381706" cy="20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azlıcan\Desktop\BİTİREMEME\DIGILENT\SUNUM\ofdmpreamble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3581400"/>
            <a:ext cx="3976255" cy="21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8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Usage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Areas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>
              <a:solidFill>
                <a:schemeClr val="bg1"/>
              </a:solidFill>
            </a:endParaRPr>
          </a:p>
          <a:p>
            <a:pPr lvl="8"/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military wireless</a:t>
            </a:r>
            <a:endParaRPr lang="tr-T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                                           </a:t>
            </a:r>
            <a:r>
              <a:rPr lang="en-US" dirty="0">
                <a:solidFill>
                  <a:schemeClr val="bg1"/>
                </a:solidFill>
              </a:rPr>
              <a:t>communications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Commercial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 markets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/>
          </a:p>
          <a:p>
            <a:endParaRPr lang="tr-TR" dirty="0"/>
          </a:p>
        </p:txBody>
      </p:sp>
      <p:pic>
        <p:nvPicPr>
          <p:cNvPr id="3074" name="Picture 2" descr="C:\Users\Nazlıcan\Desktop\BİTİREMEME\DIGILENT\SUNUM\darpa-coms-2-e1516975767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5" y="1676400"/>
            <a:ext cx="3504735" cy="23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azlıcan\Desktop\BİTİREMEME\DIGILENT\SUNUM\24336-004-CB5708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038600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Block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Diagram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azlıcan\Desktop\BİTİREMEME\DIGILENT\SUNUM\Adsızz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37332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537366" y="5742801"/>
            <a:ext cx="6172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dirty="0" err="1">
                <a:solidFill>
                  <a:prstClr val="white"/>
                </a:solidFill>
              </a:rPr>
              <a:t>Figure</a:t>
            </a:r>
            <a:r>
              <a:rPr lang="tr-TR" dirty="0">
                <a:solidFill>
                  <a:prstClr val="white"/>
                </a:solidFill>
              </a:rPr>
              <a:t> 1. </a:t>
            </a:r>
            <a:r>
              <a:rPr lang="en-US" dirty="0">
                <a:solidFill>
                  <a:prstClr val="white"/>
                </a:solidFill>
              </a:rPr>
              <a:t>Single Receiver Block Diagram for Multiple Wireless Networking Waveform Detection and Synchronization. </a:t>
            </a:r>
            <a:endParaRPr lang="tr-TR" dirty="0">
              <a:solidFill>
                <a:prstClr val="white"/>
              </a:solidFill>
            </a:endParaRPr>
          </a:p>
          <a:p>
            <a:pPr lvl="0"/>
            <a:endParaRPr lang="tr-T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6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How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preamble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structure</a:t>
            </a:r>
            <a:r>
              <a:rPr lang="tr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maintains a copy of each </a:t>
            </a:r>
            <a:r>
              <a:rPr lang="tr-TR" sz="2000" dirty="0" err="1">
                <a:solidFill>
                  <a:schemeClr val="bg1"/>
                </a:solidFill>
              </a:rPr>
              <a:t>preamble</a:t>
            </a:r>
            <a:endParaRPr lang="tr-TR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compares every received signal with the stored </a:t>
            </a:r>
            <a:r>
              <a:rPr lang="tr-TR" sz="2000" dirty="0" err="1">
                <a:solidFill>
                  <a:schemeClr val="bg1"/>
                </a:solidFill>
              </a:rPr>
              <a:t>preambles</a:t>
            </a:r>
            <a:endParaRPr lang="tr-T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          </a:t>
            </a: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3389846215"/>
              </p:ext>
            </p:extLst>
          </p:nvPr>
        </p:nvGraphicFramePr>
        <p:xfrm>
          <a:off x="1600200" y="838200"/>
          <a:ext cx="6629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Correlation or “Co-Relation” is a measure of</a:t>
                </a:r>
              </a:p>
              <a:p>
                <a:pPr marL="34290" indent="0">
                  <a:buNone/>
                </a:pPr>
                <a:r>
                  <a:rPr lang="tr-TR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similarity/ relationship between two signals</a:t>
                </a:r>
              </a:p>
              <a:p>
                <a:pPr marL="0" indent="0">
                  <a:buNone/>
                </a:pPr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r>
                  <a:rPr lang="tr-TR" sz="3600" dirty="0" err="1">
                    <a:solidFill>
                      <a:schemeClr val="bg1"/>
                    </a:solidFill>
                  </a:rPr>
                  <a:t>r</a:t>
                </a:r>
                <a:r>
                  <a:rPr lang="tr-TR" sz="3600" baseline="-25000" dirty="0" err="1">
                    <a:solidFill>
                      <a:schemeClr val="bg1"/>
                    </a:solidFill>
                  </a:rPr>
                  <a:t>xy</a:t>
                </a:r>
                <a:r>
                  <a:rPr lang="tr-TR" sz="3600" dirty="0">
                    <a:solidFill>
                      <a:schemeClr val="bg1"/>
                    </a:solidFill>
                  </a:rPr>
                  <a:t>[l]=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tr-T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tr-TR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tr-TR" sz="3600" dirty="0">
                  <a:solidFill>
                    <a:schemeClr val="bg1"/>
                  </a:solidFill>
                </a:endParaRPr>
              </a:p>
              <a:p>
                <a:endParaRPr lang="tr-TR" sz="3600" dirty="0">
                  <a:solidFill>
                    <a:schemeClr val="bg1"/>
                  </a:solidFill>
                </a:endParaRPr>
              </a:p>
              <a:p>
                <a:endParaRPr lang="tr-TR" sz="3600" dirty="0">
                  <a:solidFill>
                    <a:schemeClr val="bg1"/>
                  </a:solidFill>
                </a:endParaRPr>
              </a:p>
              <a:p>
                <a:endParaRPr lang="tr-TR" sz="36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tr-TR" sz="2000" dirty="0">
                  <a:solidFill>
                    <a:schemeClr val="bg1"/>
                  </a:solidFill>
                </a:endParaRPr>
              </a:p>
              <a:p>
                <a:endParaRPr lang="tr-T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Why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Correlation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compare one reference signal with one or more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signals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to determine</a:t>
            </a:r>
            <a:r>
              <a:rPr lang="tr-TR" sz="2400" dirty="0">
                <a:solidFill>
                  <a:schemeClr val="bg1"/>
                </a:solidFill>
              </a:rPr>
              <a:t>;</a:t>
            </a:r>
          </a:p>
          <a:p>
            <a:pPr marL="491490" indent="-457200"/>
            <a:r>
              <a:rPr lang="en-US" sz="2400" dirty="0">
                <a:solidFill>
                  <a:schemeClr val="bg1"/>
                </a:solidFill>
              </a:rPr>
              <a:t>the similarity between the pair</a:t>
            </a:r>
            <a:r>
              <a:rPr lang="tr-TR" sz="2400" dirty="0">
                <a:solidFill>
                  <a:schemeClr val="bg1"/>
                </a:solidFill>
              </a:rPr>
              <a:t>,</a:t>
            </a:r>
          </a:p>
          <a:p>
            <a:pPr marL="491490" indent="-457200"/>
            <a:r>
              <a:rPr lang="tr-TR" sz="2400" dirty="0">
                <a:solidFill>
                  <a:schemeClr val="bg1"/>
                </a:solidFill>
              </a:rPr>
              <a:t>a</a:t>
            </a:r>
            <a:r>
              <a:rPr lang="en-US" sz="2400" dirty="0" err="1">
                <a:solidFill>
                  <a:schemeClr val="bg1"/>
                </a:solidFill>
              </a:rPr>
              <a:t>dditional</a:t>
            </a:r>
            <a:r>
              <a:rPr lang="en-US" sz="2400" dirty="0">
                <a:solidFill>
                  <a:schemeClr val="bg1"/>
                </a:solidFill>
              </a:rPr>
              <a:t> information based on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the similarity</a:t>
            </a:r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pPr marL="34290" indent="0">
              <a:buNone/>
            </a:pP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  <a:p>
            <a:pPr marL="491490" indent="-457200"/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Nazlıcan\Desktop\BİTİREMEME\DIGILENT\SUNUM\co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165975" cy="31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147882"/>
      </a:accent1>
      <a:accent2>
        <a:srgbClr val="099B9F"/>
      </a:accent2>
      <a:accent3>
        <a:srgbClr val="0BBABF"/>
      </a:accent3>
      <a:accent4>
        <a:srgbClr val="13ECF1"/>
      </a:accent4>
      <a:accent5>
        <a:srgbClr val="FFFFFF"/>
      </a:accent5>
      <a:accent6>
        <a:srgbClr val="429FBE"/>
      </a:accent6>
      <a:hlink>
        <a:srgbClr val="38BC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147882"/>
      </a:accent1>
      <a:accent2>
        <a:srgbClr val="099B9F"/>
      </a:accent2>
      <a:accent3>
        <a:srgbClr val="0BBABF"/>
      </a:accent3>
      <a:accent4>
        <a:srgbClr val="13ECF1"/>
      </a:accent4>
      <a:accent5>
        <a:srgbClr val="FFFFFF"/>
      </a:accent5>
      <a:accent6>
        <a:srgbClr val="429FBE"/>
      </a:accent6>
      <a:hlink>
        <a:srgbClr val="38BC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147882"/>
      </a:accent1>
      <a:accent2>
        <a:srgbClr val="099B9F"/>
      </a:accent2>
      <a:accent3>
        <a:srgbClr val="0BBABF"/>
      </a:accent3>
      <a:accent4>
        <a:srgbClr val="13ECF1"/>
      </a:accent4>
      <a:accent5>
        <a:srgbClr val="FFFFFF"/>
      </a:accent5>
      <a:accent6>
        <a:srgbClr val="429FBE"/>
      </a:accent6>
      <a:hlink>
        <a:srgbClr val="38BC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682</Words>
  <Application>Microsoft Office PowerPoint</Application>
  <PresentationFormat>Ekran Gösterisi (4:3)</PresentationFormat>
  <Paragraphs>109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굴림</vt:lpstr>
      <vt:lpstr>Arial</vt:lpstr>
      <vt:lpstr>Calibri</vt:lpstr>
      <vt:lpstr>Cambria Math</vt:lpstr>
      <vt:lpstr>Office Theme</vt:lpstr>
      <vt:lpstr>1_Office Theme</vt:lpstr>
      <vt:lpstr>15_Office Theme</vt:lpstr>
      <vt:lpstr>PowerPoint Sunusu</vt:lpstr>
      <vt:lpstr>PowerPoint Sunusu</vt:lpstr>
      <vt:lpstr>preamble structures</vt:lpstr>
      <vt:lpstr>PREAMBLE</vt:lpstr>
      <vt:lpstr>Usage Areas</vt:lpstr>
      <vt:lpstr>Block Diagram</vt:lpstr>
      <vt:lpstr>How to use preamble structure?</vt:lpstr>
      <vt:lpstr>CORRELATION</vt:lpstr>
      <vt:lpstr>Why We Use Correlation</vt:lpstr>
      <vt:lpstr>Preamble Detection</vt:lpstr>
      <vt:lpstr>Preamble structure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Decision Statistics</vt:lpstr>
      <vt:lpstr>PowerPoint Sunusu</vt:lpstr>
      <vt:lpstr>Simulations </vt:lpstr>
      <vt:lpstr>Results</vt:lpstr>
      <vt:lpstr>DEMO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Yıldız Bilgin</cp:lastModifiedBy>
  <cp:revision>246</cp:revision>
  <dcterms:created xsi:type="dcterms:W3CDTF">2012-04-26T17:06:14Z</dcterms:created>
  <dcterms:modified xsi:type="dcterms:W3CDTF">2019-05-04T21:29:22Z</dcterms:modified>
</cp:coreProperties>
</file>