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9" r:id="rId7"/>
    <p:sldId id="261" r:id="rId8"/>
    <p:sldId id="262" r:id="rId9"/>
    <p:sldId id="263" r:id="rId10"/>
    <p:sldId id="264" r:id="rId11"/>
    <p:sldId id="271" r:id="rId12"/>
    <p:sldId id="265" r:id="rId13"/>
    <p:sldId id="270" r:id="rId14"/>
    <p:sldId id="266" r:id="rId15"/>
    <p:sldId id="267" r:id="rId16"/>
    <p:sldId id="268"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588"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5/26/2023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acikerisim.aku.edu.tr/xmlui/bitstream/handle/11630/5706/10111624.pdf?sequence=1&amp;isAllowed=y" TargetMode="External"/><Relationship Id="rId3" Type="http://schemas.openxmlformats.org/officeDocument/2006/relationships/hyperlink" Target="https://www.veribilimiokulu.com/cv2-ile-yuz-tanima-ve-belirleme/" TargetMode="External"/><Relationship Id="rId7" Type="http://schemas.openxmlformats.org/officeDocument/2006/relationships/hyperlink" Target="https://ilhanmertalan.medium.com/lbph-algoritmas%C4%B1-ile-y%C3%BCz-tan%C4%B1ma-4c034fd27f08" TargetMode="External"/><Relationship Id="rId2" Type="http://schemas.openxmlformats.org/officeDocument/2006/relationships/hyperlink" Target="https://dergipark.org.tr/tr/download/article-file/391087" TargetMode="External"/><Relationship Id="rId1" Type="http://schemas.openxmlformats.org/officeDocument/2006/relationships/slideLayout" Target="../slideLayouts/slideLayout2.xml"/><Relationship Id="rId6" Type="http://schemas.openxmlformats.org/officeDocument/2006/relationships/hyperlink" Target="http://buyukveri.firat.edu.tr/2018/05/25/opencv-ile-yuz-tespiti/" TargetMode="External"/><Relationship Id="rId5" Type="http://schemas.openxmlformats.org/officeDocument/2006/relationships/hyperlink" Target="https://acikerisim.sakarya.edu.tr/bitstream/handle/20.500.12619/80933/T03999.pdf?sequence=1" TargetMode="External"/><Relationship Id="rId4" Type="http://schemas.openxmlformats.org/officeDocument/2006/relationships/hyperlink" Target="https://sogrekci.com/blog/pythonda-opencv-ile-yuz-tanim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tr-TR" smtClean="0"/>
              <a:t>GÖRÜNTÜ İŞLEME İLE YÜZ TANIMA SİSTEMİ</a:t>
            </a:r>
            <a:endParaRPr lang="en-US"/>
          </a:p>
        </p:txBody>
      </p:sp>
      <p:sp>
        <p:nvSpPr>
          <p:cNvPr id="3" name="Subtitle 2"/>
          <p:cNvSpPr>
            <a:spLocks noGrp="1"/>
          </p:cNvSpPr>
          <p:nvPr>
            <p:ph type="subTitle" idx="1"/>
          </p:nvPr>
        </p:nvSpPr>
        <p:spPr>
          <a:xfrm>
            <a:off x="1507067" y="4402526"/>
            <a:ext cx="7766936" cy="1096899"/>
          </a:xfrm>
        </p:spPr>
        <p:txBody>
          <a:bodyPr>
            <a:normAutofit fontScale="25000" lnSpcReduction="20000"/>
          </a:bodyPr>
          <a:lstStyle/>
          <a:p>
            <a:endParaRPr lang="tr-TR" smtClean="0"/>
          </a:p>
          <a:p>
            <a:endParaRPr lang="tr-TR"/>
          </a:p>
          <a:p>
            <a:endParaRPr lang="tr-TR" smtClean="0"/>
          </a:p>
          <a:p>
            <a:r>
              <a:rPr lang="tr-TR" sz="5600" smtClean="0"/>
              <a:t> EZGİ YILDIZ 193405070</a:t>
            </a:r>
          </a:p>
          <a:p>
            <a:r>
              <a:rPr lang="tr-TR" sz="5600" smtClean="0"/>
              <a:t>İLKER ULUDAĞ 171906048</a:t>
            </a:r>
            <a:endParaRPr lang="en-US" sz="5600"/>
          </a:p>
        </p:txBody>
      </p:sp>
    </p:spTree>
    <p:extLst>
      <p:ext uri="{BB962C8B-B14F-4D97-AF65-F5344CB8AC3E}">
        <p14:creationId xmlns:p14="http://schemas.microsoft.com/office/powerpoint/2010/main" val="8844088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Yuz_tanımlayici.py</a:t>
            </a:r>
            <a:endParaRPr lang="en-US"/>
          </a:p>
        </p:txBody>
      </p:sp>
      <p:sp>
        <p:nvSpPr>
          <p:cNvPr id="4" name="Content Placeholder 3"/>
          <p:cNvSpPr>
            <a:spLocks noGrp="1"/>
          </p:cNvSpPr>
          <p:nvPr>
            <p:ph sz="half" idx="2"/>
          </p:nvPr>
        </p:nvSpPr>
        <p:spPr>
          <a:xfrm>
            <a:off x="587116" y="2077822"/>
            <a:ext cx="9092509" cy="3751478"/>
          </a:xfrm>
        </p:spPr>
        <p:txBody>
          <a:bodyPr>
            <a:normAutofit fontScale="92500" lnSpcReduction="10000"/>
          </a:bodyPr>
          <a:lstStyle/>
          <a:p>
            <a:endParaRPr lang="tr-TR" smtClean="0"/>
          </a:p>
          <a:p>
            <a:endParaRPr lang="tr-TR"/>
          </a:p>
          <a:p>
            <a:endParaRPr lang="tr-TR" smtClean="0"/>
          </a:p>
          <a:p>
            <a:r>
              <a:rPr lang="en-US" sz="1700"/>
              <a:t>İlk olarak, gerekli kütüphaneler ve </a:t>
            </a:r>
            <a:r>
              <a:rPr lang="en-US" sz="1700"/>
              <a:t>modüller </a:t>
            </a:r>
            <a:r>
              <a:rPr lang="en-US" sz="1700" smtClean="0"/>
              <a:t>içe </a:t>
            </a:r>
            <a:r>
              <a:rPr lang="en-US" sz="1700"/>
              <a:t>aktarılır</a:t>
            </a:r>
            <a:r>
              <a:rPr lang="en-US" sz="1700" smtClean="0"/>
              <a:t>.</a:t>
            </a:r>
          </a:p>
          <a:p>
            <a:r>
              <a:rPr lang="en-US" sz="1700" smtClean="0"/>
              <a:t> </a:t>
            </a:r>
            <a:r>
              <a:rPr lang="en-US" sz="1700"/>
              <a:t>Ardından, veri setinin bulunduğu `data</a:t>
            </a:r>
            <a:r>
              <a:rPr lang="en-US" sz="1700"/>
              <a:t>` </a:t>
            </a:r>
            <a:r>
              <a:rPr lang="en-US" sz="1700" smtClean="0"/>
              <a:t>dizini</a:t>
            </a:r>
            <a:r>
              <a:rPr lang="tr-TR" sz="1700" smtClean="0"/>
              <a:t> tanımlanır.</a:t>
            </a:r>
            <a:endParaRPr lang="en-US" sz="1700"/>
          </a:p>
          <a:p>
            <a:r>
              <a:rPr lang="en-US" sz="1700" smtClean="0"/>
              <a:t>`recognizer</a:t>
            </a:r>
            <a:r>
              <a:rPr lang="en-US" sz="1700"/>
              <a:t>` adında bir LBPH yüz tanıyıcı </a:t>
            </a:r>
            <a:r>
              <a:rPr lang="en-US" sz="1700"/>
              <a:t>oluşturulur</a:t>
            </a:r>
            <a:r>
              <a:rPr lang="en-US" sz="1700" smtClean="0"/>
              <a:t>.</a:t>
            </a:r>
            <a:endParaRPr lang="tr-TR" sz="1700" smtClean="0"/>
          </a:p>
          <a:p>
            <a:r>
              <a:rPr lang="tr-TR" sz="1700"/>
              <a:t>LBPH yüz tanıma algoritması, yüz görüntülerini işleyerek yüzlerin benzersiz özelliklerini yakalar ve bu özelliklere dayanarak yüzleri tanır. LBPH algoritması, yüz bölgesindeki lokal </a:t>
            </a:r>
            <a:r>
              <a:rPr lang="tr-TR" sz="1700"/>
              <a:t>desenleri </a:t>
            </a:r>
            <a:r>
              <a:rPr lang="tr-TR" sz="1700" smtClean="0"/>
              <a:t>yakalar </a:t>
            </a:r>
            <a:r>
              <a:rPr lang="tr-TR" sz="1700"/>
              <a:t>ve bu desenlerin histogramlarını oluşturur. Bu histogramlar, her yüz için benzersiz bir tanımlayıcı oluşturur ve bu tanımlayıcılar kullanılarak yüzler tanınır.</a:t>
            </a:r>
          </a:p>
          <a:p>
            <a:r>
              <a:rPr lang="en-US" sz="1700"/>
              <a:t>detector` adında bir `CascadeClassifier` (Haar tabanlı yüz tespitçisi) oluşturulur ve "haarcascade_frontalface_default.xml" dosyasını kullanarak yüz </a:t>
            </a:r>
            <a:r>
              <a:rPr lang="en-US" sz="1700"/>
              <a:t>tespiti </a:t>
            </a:r>
            <a:r>
              <a:rPr lang="en-US" sz="1700" smtClean="0"/>
              <a:t>yap</a:t>
            </a:r>
            <a:r>
              <a:rPr lang="tr-TR" sz="1700" smtClean="0"/>
              <a:t>ılır.</a:t>
            </a:r>
            <a:endParaRPr lang="en-US" sz="1700"/>
          </a:p>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116" y="1272863"/>
            <a:ext cx="6886345" cy="1776240"/>
          </a:xfrm>
          <a:prstGeom prst="rect">
            <a:avLst/>
          </a:prstGeom>
        </p:spPr>
      </p:pic>
    </p:spTree>
    <p:extLst>
      <p:ext uri="{BB962C8B-B14F-4D97-AF65-F5344CB8AC3E}">
        <p14:creationId xmlns:p14="http://schemas.microsoft.com/office/powerpoint/2010/main" val="33189639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623"/>
          </a:xfrm>
        </p:spPr>
        <p:txBody>
          <a:bodyPr/>
          <a:lstStyle/>
          <a:p>
            <a:r>
              <a:rPr lang="en-US"/>
              <a:t>LBPH </a:t>
            </a:r>
            <a:r>
              <a:rPr lang="en-US"/>
              <a:t>yüz </a:t>
            </a:r>
            <a:r>
              <a:rPr lang="en-US" smtClean="0"/>
              <a:t>tanıyıcı</a:t>
            </a:r>
            <a:r>
              <a:rPr lang="tr-TR" smtClean="0"/>
              <a:t>sı</a:t>
            </a:r>
            <a:endParaRPr lang="en-US"/>
          </a:p>
        </p:txBody>
      </p:sp>
      <p:sp>
        <p:nvSpPr>
          <p:cNvPr id="3" name="Content Placeholder 2"/>
          <p:cNvSpPr>
            <a:spLocks noGrp="1"/>
          </p:cNvSpPr>
          <p:nvPr>
            <p:ph idx="1"/>
          </p:nvPr>
        </p:nvSpPr>
        <p:spPr>
          <a:xfrm>
            <a:off x="439615" y="1345223"/>
            <a:ext cx="9530861" cy="5662247"/>
          </a:xfrm>
        </p:spPr>
        <p:txBody>
          <a:bodyPr>
            <a:normAutofit fontScale="85000" lnSpcReduction="10000"/>
          </a:bodyPr>
          <a:lstStyle/>
          <a:p>
            <a:r>
              <a:rPr lang="en-US" b="1"/>
              <a:t>Eğitim Veri Setinin Hazırlanması</a:t>
            </a:r>
            <a:r>
              <a:rPr lang="en-US"/>
              <a:t>: Tanınacak yüzlerin bulunduğu bir eğitim veri seti oluşturulur. Bu veri seti, yüzlerin çeşitli pozisyonlarda, açılarda ve aydınlatma koşullarında farklı örneklerini içermelidir.</a:t>
            </a:r>
          </a:p>
          <a:p>
            <a:r>
              <a:rPr lang="en-US" b="1"/>
              <a:t>Yüz Bölgesinin Tanımlanması</a:t>
            </a:r>
            <a:r>
              <a:rPr lang="en-US"/>
              <a:t>: Her eğitim örneği için yüz bölgesi (ROI - Region of Interest) belirlenir ve bu bölge gri tonlamalı bir görüntüye dönüştürülür.</a:t>
            </a:r>
          </a:p>
          <a:p>
            <a:r>
              <a:rPr lang="en-US" b="1"/>
              <a:t>Local Binary Patterns (LBP) Çıkarımı</a:t>
            </a:r>
            <a:r>
              <a:rPr lang="en-US"/>
              <a:t>: Her yüz bölgesi üzerinde LBP özellikleri çıkarılır. LBP, piksel yoğunluklarına dayalı bir desen tanıma yöntemidir. Her pikselin komşu piksellerle karşılaştırılmasıyla bir desen elde edilir. Bu desenler, bir histogram kullanılarak özetlenir.</a:t>
            </a:r>
          </a:p>
          <a:p>
            <a:r>
              <a:rPr lang="en-US" b="1"/>
              <a:t>Histogram Temsili</a:t>
            </a:r>
            <a:r>
              <a:rPr lang="en-US"/>
              <a:t>: LBP desenlerinin histogramları oluşturulur. Her yüz bölgesi için bir histogram oluşturulur ve bu histogramlar kullanılarak yüzlerin temsil edildiği bir veri kümesi elde edilir.</a:t>
            </a:r>
          </a:p>
          <a:p>
            <a:r>
              <a:rPr lang="en-US" b="1"/>
              <a:t>Eğitim: </a:t>
            </a:r>
            <a:r>
              <a:rPr lang="en-US"/>
              <a:t>Oluşturulan veri kümesi kullanılarak LBPH tanıyıcı eğitilir. Eğitim sürecinde, elde edilen histogramlar kullanılarak yüzleri temsil eden bir model oluşturulur. Bu model, yüzleri birbirinden ayırt etmek için kullanılır.</a:t>
            </a:r>
          </a:p>
          <a:p>
            <a:r>
              <a:rPr lang="en-US" b="1"/>
              <a:t>Tanıma</a:t>
            </a:r>
            <a:r>
              <a:rPr lang="en-US"/>
              <a:t>: Tanınacak bir görüntü geldiğinde, aynı şekilde yüz bölgesi belirlenir ve LBP desenleri çıkarılır. Sonrasında, elde edilen desenler kullanılarak görüntüdeki yüzün histogramı oluşturulur. Oluşturulan histogram, eğitim sürecinde öğrenilen modellerle karşılaştırılır.</a:t>
            </a:r>
          </a:p>
          <a:p>
            <a:r>
              <a:rPr lang="en-US" b="1"/>
              <a:t>En Yakın Komşu Eşleştirme</a:t>
            </a:r>
            <a:r>
              <a:rPr lang="en-US"/>
              <a:t>: Görüntüdeki yüzün histogramı, eğitim sürecinde oluşturulan histogramlarla karşılaştırılır. En yakın komşu (nearest neighbor) eşleştirme yöntemi kullanılarak en benzer histogram bulunur ve ona karşılık gelen yüz etiketi tanıma sonucu olarak verilir.</a:t>
            </a:r>
          </a:p>
          <a:p>
            <a:r>
              <a:rPr lang="en-US"/>
              <a:t>LBPH yüz tanıyıcı, yüzlerin lokal desenlerini temsil etmek için histogramları kullanır ve benzerlik ölçüsü olarak en yakın komşu yöntemini kullanır. Bu şekilde, yüzlerin tanınması ve sınıflandırılması </a:t>
            </a:r>
            <a:r>
              <a:rPr lang="en-US"/>
              <a:t>sağlanır</a:t>
            </a:r>
            <a:r>
              <a:rPr lang="en-US" smtClean="0"/>
              <a:t>.</a:t>
            </a:r>
            <a:endParaRPr lang="en-US"/>
          </a:p>
        </p:txBody>
      </p:sp>
    </p:spTree>
    <p:extLst>
      <p:ext uri="{BB962C8B-B14F-4D97-AF65-F5344CB8AC3E}">
        <p14:creationId xmlns:p14="http://schemas.microsoft.com/office/powerpoint/2010/main" val="18926894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042" y="1872762"/>
            <a:ext cx="8728552" cy="4159809"/>
          </a:xfrm>
        </p:spPr>
        <p:txBody>
          <a:bodyPr>
            <a:normAutofit fontScale="25000" lnSpcReduction="20000"/>
          </a:bodyPr>
          <a:lstStyle/>
          <a:p>
            <a:endParaRPr lang="tr-TR" smtClean="0"/>
          </a:p>
          <a:p>
            <a:endParaRPr lang="tr-TR" sz="6400"/>
          </a:p>
          <a:p>
            <a:endParaRPr lang="tr-TR" sz="6400" smtClean="0"/>
          </a:p>
          <a:p>
            <a:r>
              <a:rPr lang="tr-TR" sz="6400"/>
              <a:t>imgsandlables` </a:t>
            </a:r>
            <a:r>
              <a:rPr lang="tr-TR" sz="6400"/>
              <a:t>fonksiyonu </a:t>
            </a:r>
            <a:r>
              <a:rPr lang="tr-TR" sz="6400" smtClean="0"/>
              <a:t>tanımlanır.</a:t>
            </a:r>
          </a:p>
          <a:p>
            <a:r>
              <a:rPr lang="tr-TR" sz="6400" smtClean="0"/>
              <a:t>Fonksiyon</a:t>
            </a:r>
            <a:r>
              <a:rPr lang="tr-TR" sz="6400"/>
              <a:t>, `path` parametresini alır, bu parametre veri setinin bulunduğu dizin yolunu temsil </a:t>
            </a:r>
            <a:r>
              <a:rPr lang="tr-TR" sz="6400"/>
              <a:t>eder</a:t>
            </a:r>
            <a:r>
              <a:rPr lang="tr-TR" sz="6400" smtClean="0"/>
              <a:t>.</a:t>
            </a:r>
          </a:p>
          <a:p>
            <a:r>
              <a:rPr lang="tr-TR" sz="6400" smtClean="0"/>
              <a:t>`imagePaths</a:t>
            </a:r>
            <a:r>
              <a:rPr lang="tr-TR" sz="6400"/>
              <a:t>` adında bir liste oluşturulur ve `os.listdir(path)` kullanarak verilen dizindeki tüm dosya ve klasörleri içeren bir liste elde </a:t>
            </a:r>
            <a:r>
              <a:rPr lang="tr-TR" sz="6400"/>
              <a:t>edilir</a:t>
            </a:r>
            <a:r>
              <a:rPr lang="tr-TR" sz="6400" smtClean="0"/>
              <a:t>.</a:t>
            </a:r>
            <a:endParaRPr lang="tr-TR" sz="6400"/>
          </a:p>
          <a:p>
            <a:r>
              <a:rPr lang="tr-TR" sz="6400" smtClean="0"/>
              <a:t>Daha </a:t>
            </a:r>
            <a:r>
              <a:rPr lang="tr-TR" sz="6400"/>
              <a:t>sonra, `imagePaths` listesindeki her bir görüntü için aşağıdaki işlemler </a:t>
            </a:r>
            <a:r>
              <a:rPr lang="tr-TR" sz="6400"/>
              <a:t>gerçekleştirilir</a:t>
            </a:r>
            <a:r>
              <a:rPr lang="tr-TR" sz="6400" smtClean="0"/>
              <a:t>:</a:t>
            </a:r>
            <a:endParaRPr lang="tr-TR" sz="6400"/>
          </a:p>
          <a:p>
            <a:r>
              <a:rPr lang="tr-TR" sz="6400"/>
              <a:t> </a:t>
            </a:r>
            <a:r>
              <a:rPr lang="tr-TR" sz="6400" smtClean="0"/>
              <a:t>Görüntüyü </a:t>
            </a:r>
            <a:r>
              <a:rPr lang="tr-TR" sz="6400"/>
              <a:t>açmak ve siyah-beyaz formata dönüştürmek için `Image.open(imagePath).convert('L')` kullanılır. `convert('L')` komutu görüntüyü gri tonlamalı bir formata </a:t>
            </a:r>
            <a:r>
              <a:rPr lang="tr-TR" sz="6400"/>
              <a:t>dönüştürür</a:t>
            </a:r>
            <a:r>
              <a:rPr lang="tr-TR" sz="6400" smtClean="0"/>
              <a:t>.</a:t>
            </a:r>
            <a:endParaRPr lang="tr-TR" sz="6400"/>
          </a:p>
          <a:p>
            <a:r>
              <a:rPr lang="tr-TR" sz="6400" smtClean="0"/>
              <a:t>Gri </a:t>
            </a:r>
            <a:r>
              <a:rPr lang="tr-TR" sz="6400"/>
              <a:t>tonlamalı görüntüyü bir Numpy dizisine dönüştürmek için `np.array(img, 'uint8')` kullanılır. `'uint8'` parametresi, piksel değerlerinin 0-255 aralığında olduğunu </a:t>
            </a:r>
            <a:r>
              <a:rPr lang="tr-TR" sz="6400"/>
              <a:t>belirtir</a:t>
            </a:r>
            <a:r>
              <a:rPr lang="tr-TR" sz="6400" smtClean="0"/>
              <a:t>.</a:t>
            </a:r>
            <a:endParaRPr lang="tr-TR" sz="6400"/>
          </a:p>
          <a:p>
            <a:r>
              <a:rPr lang="tr-TR" sz="6400" smtClean="0"/>
              <a:t>Dosya </a:t>
            </a:r>
            <a:r>
              <a:rPr lang="tr-TR" sz="6400"/>
              <a:t>yolunu parçalara ayırmak ve etiketi (ID) almak için `os.path.split(imagePath)` ve `.split(".")` yöntemleri </a:t>
            </a:r>
            <a:r>
              <a:rPr lang="tr-TR" sz="6400"/>
              <a:t>kullanılır</a:t>
            </a:r>
            <a:r>
              <a:rPr lang="tr-TR" sz="6400" smtClean="0"/>
              <a:t>.</a:t>
            </a:r>
            <a:endParaRPr lang="tr-TR" sz="6400"/>
          </a:p>
          <a:p>
            <a:endParaRPr lang="tr-TR" sz="6400"/>
          </a:p>
          <a:p>
            <a:endParaRPr lang="tr-TR" sz="6400" smtClean="0"/>
          </a:p>
          <a:p>
            <a:endParaRPr lang="tr-TR" sz="6400"/>
          </a:p>
          <a:p>
            <a:pPr marL="0" indent="0">
              <a:buNone/>
            </a:pPr>
            <a:endParaRPr lang="tr-TR"/>
          </a:p>
          <a:p>
            <a:endParaRPr lang="tr-TR" smtClean="0"/>
          </a:p>
          <a:p>
            <a:pPr marL="0" indent="0">
              <a:buNone/>
            </a:pPr>
            <a:endParaRPr lang="tr-T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52228"/>
          <a:stretch/>
        </p:blipFill>
        <p:spPr>
          <a:xfrm>
            <a:off x="200042" y="760741"/>
            <a:ext cx="7299797" cy="1287868"/>
          </a:xfrm>
          <a:prstGeom prst="rect">
            <a:avLst/>
          </a:prstGeom>
        </p:spPr>
      </p:pic>
    </p:spTree>
    <p:extLst>
      <p:ext uri="{BB962C8B-B14F-4D97-AF65-F5344CB8AC3E}">
        <p14:creationId xmlns:p14="http://schemas.microsoft.com/office/powerpoint/2010/main" val="11974197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tr-TR" smtClean="0"/>
              <a:t>indfaces</a:t>
            </a:r>
            <a:r>
              <a:rPr lang="tr-TR"/>
              <a:t>` listesine yüz bölgesi eklenir. Yüz bölgesi, `detector.detectMultiScale(imgnp)` kullanılarak tespit edilen yüzün piksel değerlerini temsil eden bir Numpy dizisidir.</a:t>
            </a:r>
          </a:p>
          <a:p>
            <a:r>
              <a:rPr lang="tr-TR"/>
              <a:t> </a:t>
            </a:r>
            <a:r>
              <a:rPr lang="tr-TR" smtClean="0"/>
              <a:t>`ids</a:t>
            </a:r>
            <a:r>
              <a:rPr lang="tr-TR"/>
              <a:t>` listesine yüzün etiketi (ID) eklenir.</a:t>
            </a:r>
          </a:p>
          <a:p>
            <a:r>
              <a:rPr lang="tr-TR" smtClean="0"/>
              <a:t>indfaces</a:t>
            </a:r>
            <a:r>
              <a:rPr lang="tr-TR"/>
              <a:t>` ve `ids` listeleri fonksiyonun sonucu olarak döndürülür.</a:t>
            </a:r>
          </a:p>
          <a:p>
            <a:r>
              <a:rPr lang="tr-TR"/>
              <a:t>Bu fonksiyon, verilen dizindeki görüntüleri yükler, yüzleri tespit eder ve her bir yüz bölgesini (`indfaces`) ve etiketleri (`ids`) içeren listeleri döndürür. Bu listeler, yüz tanıma modelinin eğitiminde kullanılır.</a:t>
            </a:r>
          </a:p>
          <a:p>
            <a:endParaRPr lang="tr-TR"/>
          </a:p>
          <a:p>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46794"/>
          <a:stretch/>
        </p:blipFill>
        <p:spPr>
          <a:xfrm>
            <a:off x="525358" y="496025"/>
            <a:ext cx="7299797" cy="1434375"/>
          </a:xfrm>
          <a:prstGeom prst="rect">
            <a:avLst/>
          </a:prstGeom>
        </p:spPr>
      </p:pic>
    </p:spTree>
    <p:extLst>
      <p:ext uri="{BB962C8B-B14F-4D97-AF65-F5344CB8AC3E}">
        <p14:creationId xmlns:p14="http://schemas.microsoft.com/office/powerpoint/2010/main" val="8758161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endParaRPr lang="tr-TR" smtClean="0"/>
          </a:p>
          <a:p>
            <a:endParaRPr lang="tr-TR"/>
          </a:p>
          <a:p>
            <a:r>
              <a:rPr lang="en-US"/>
              <a:t>`id` ve `names` adında bir liste tanımlanır. Bu liste, yüz etiketlerinin dizinini ve karşılık gelen isimleri </a:t>
            </a:r>
            <a:r>
              <a:rPr lang="en-US"/>
              <a:t>içerir</a:t>
            </a:r>
            <a:r>
              <a:rPr lang="en-US" smtClean="0"/>
              <a:t>.</a:t>
            </a:r>
            <a:endParaRPr lang="tr-TR" smtClean="0"/>
          </a:p>
          <a:p>
            <a:r>
              <a:rPr lang="tr-TR" smtClean="0"/>
              <a:t>Kamera açılır.</a:t>
            </a:r>
            <a:endParaRPr lang="en-US"/>
          </a:p>
          <a:p>
            <a:pPr marL="0" indent="0">
              <a:buNone/>
            </a:pPr>
            <a:endParaRPr lang="en-US"/>
          </a:p>
          <a:p>
            <a:r>
              <a:rPr lang="en-US" smtClean="0"/>
              <a:t>Sonsuz </a:t>
            </a:r>
            <a:r>
              <a:rPr lang="en-US"/>
              <a:t>bir döngü başlatılır. Bu döngüde, kameradan görüntü alınır.</a:t>
            </a:r>
          </a:p>
          <a:p>
            <a:endParaRPr lang="en-US"/>
          </a:p>
          <a:p>
            <a:r>
              <a:rPr lang="en-US" smtClean="0"/>
              <a:t>Görüntü</a:t>
            </a:r>
            <a:r>
              <a:rPr lang="en-US"/>
              <a:t>, yatay olarak çevrilir (flip) ve gri tonlamaya dönüştürülür.</a:t>
            </a:r>
          </a:p>
          <a:p>
            <a:endParaRPr lang="en-US"/>
          </a:p>
          <a:p>
            <a:r>
              <a:rPr lang="en-US" smtClean="0"/>
              <a:t>`detector</a:t>
            </a:r>
            <a:r>
              <a:rPr lang="en-US"/>
              <a:t>` kullanılarak yüzler tespit edilir ve dikdörtgenlerle çerçevelenir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609600"/>
            <a:ext cx="7344800" cy="2172003"/>
          </a:xfrm>
          <a:prstGeom prst="rect">
            <a:avLst/>
          </a:prstGeom>
        </p:spPr>
      </p:pic>
    </p:spTree>
    <p:extLst>
      <p:ext uri="{BB962C8B-B14F-4D97-AF65-F5344CB8AC3E}">
        <p14:creationId xmlns:p14="http://schemas.microsoft.com/office/powerpoint/2010/main" val="17810216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gb</a:t>
            </a:r>
            <a:endParaRPr lang="en-US"/>
          </a:p>
        </p:txBody>
      </p:sp>
      <p:sp>
        <p:nvSpPr>
          <p:cNvPr id="3" name="Content Placeholder 2"/>
          <p:cNvSpPr>
            <a:spLocks noGrp="1"/>
          </p:cNvSpPr>
          <p:nvPr>
            <p:ph idx="1"/>
          </p:nvPr>
        </p:nvSpPr>
        <p:spPr>
          <a:xfrm>
            <a:off x="426646" y="2028704"/>
            <a:ext cx="9196428" cy="4697411"/>
          </a:xfrm>
        </p:spPr>
        <p:txBody>
          <a:bodyPr>
            <a:normAutofit/>
          </a:bodyPr>
          <a:lstStyle/>
          <a:p>
            <a:endParaRPr lang="tr-TR" smtClean="0"/>
          </a:p>
          <a:p>
            <a:endParaRPr lang="tr-TR"/>
          </a:p>
          <a:p>
            <a:endParaRPr lang="tr-TR" smtClean="0"/>
          </a:p>
          <a:p>
            <a:r>
              <a:rPr lang="en-US" smtClean="0"/>
              <a:t>Her </a:t>
            </a:r>
            <a:r>
              <a:rPr lang="en-US"/>
              <a:t>tespit edilen yüz için, yüzün bölgesi gri tonlamalı görüntü üzerinde kesilir ve `recognizer.predict` yöntemi kullanılarak yüz tanınır. Tanınan yüzün etiketi (`id`) </a:t>
            </a:r>
            <a:r>
              <a:rPr lang="en-US"/>
              <a:t>ve </a:t>
            </a:r>
            <a:r>
              <a:rPr lang="en-US" smtClean="0"/>
              <a:t>güven</a:t>
            </a:r>
            <a:r>
              <a:rPr lang="tr-TR" smtClean="0"/>
              <a:t>ilirlik </a:t>
            </a:r>
            <a:r>
              <a:rPr lang="en-US" smtClean="0"/>
              <a:t>düzeyi </a:t>
            </a:r>
            <a:r>
              <a:rPr lang="en-US"/>
              <a:t>(`confidence`) elde </a:t>
            </a:r>
            <a:r>
              <a:rPr lang="en-US"/>
              <a:t>edilir</a:t>
            </a:r>
            <a:r>
              <a:rPr lang="en-US" smtClean="0"/>
              <a:t>.</a:t>
            </a:r>
            <a:endParaRPr lang="en-US"/>
          </a:p>
          <a:p>
            <a:r>
              <a:rPr lang="en-US" smtClean="0"/>
              <a:t>Eğer </a:t>
            </a:r>
            <a:r>
              <a:rPr lang="en-US"/>
              <a:t>güven düzeyi (`confidence`) 100'den küçükse, yüz etiketi (`id`) `names` listesinden alınır ve güven düzeyi yüzde olarak hesaplanır. Aksi takdirde, yüz etiketi "kayıt yok :)" olarak </a:t>
            </a:r>
            <a:r>
              <a:rPr lang="en-US"/>
              <a:t>ayarlanır</a:t>
            </a:r>
            <a:r>
              <a:rPr lang="en-US" smtClean="0"/>
              <a:t>.</a:t>
            </a:r>
            <a:endParaRPr lang="en-US"/>
          </a:p>
          <a:p>
            <a:r>
              <a:rPr lang="en-US" smtClean="0"/>
              <a:t>Tanınan </a:t>
            </a:r>
            <a:r>
              <a:rPr lang="en-US"/>
              <a:t>yüzün etiketi ve güven düzeyi, `cv2.putText` yöntemi kullanılarak görüntüye </a:t>
            </a:r>
            <a:r>
              <a:rPr lang="en-US"/>
              <a:t>yazılır</a:t>
            </a:r>
            <a:r>
              <a:rPr lang="en-US" smtClean="0"/>
              <a:t>.</a:t>
            </a:r>
            <a:endParaRPr lang="tr-TR" smtClean="0"/>
          </a:p>
          <a:p>
            <a:r>
              <a:rPr lang="tr-TR"/>
              <a:t>G</a:t>
            </a:r>
            <a:r>
              <a:rPr lang="en-US" smtClean="0"/>
              <a:t>örüntüye </a:t>
            </a:r>
            <a:r>
              <a:rPr lang="en-US"/>
              <a:t>dikdörtgen ve etiketler eklenmiş olarak ekranda gösterilir.</a:t>
            </a:r>
          </a:p>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646" y="69535"/>
            <a:ext cx="9697803" cy="2772162"/>
          </a:xfrm>
          <a:prstGeom prst="rect">
            <a:avLst/>
          </a:prstGeom>
        </p:spPr>
      </p:pic>
    </p:spTree>
    <p:extLst>
      <p:ext uri="{BB962C8B-B14F-4D97-AF65-F5344CB8AC3E}">
        <p14:creationId xmlns:p14="http://schemas.microsoft.com/office/powerpoint/2010/main" val="1528221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tr-TR" smtClean="0"/>
          </a:p>
          <a:p>
            <a:endParaRPr lang="tr-TR"/>
          </a:p>
          <a:p>
            <a:endParaRPr lang="tr-TR" smtClean="0"/>
          </a:p>
          <a:p>
            <a:endParaRPr lang="tr-TR"/>
          </a:p>
          <a:p>
            <a:r>
              <a:rPr lang="en-US"/>
              <a:t>İlgili görüntüye dikdörtgen ve etiketler eklenmiş olarak ekranda gösterilir.</a:t>
            </a:r>
          </a:p>
          <a:p>
            <a:endParaRPr lang="en-US"/>
          </a:p>
          <a:p>
            <a:r>
              <a:rPr lang="en-US" smtClean="0"/>
              <a:t>Klavyeden </a:t>
            </a:r>
            <a:r>
              <a:rPr lang="en-US"/>
              <a:t>ESC tuşuna basılırsa döngü sonlandırılır ve </a:t>
            </a:r>
            <a:r>
              <a:rPr lang="en-US"/>
              <a:t>program </a:t>
            </a:r>
            <a:r>
              <a:rPr lang="en-US" smtClean="0"/>
              <a:t>kapatılır</a:t>
            </a:r>
            <a:r>
              <a:rPr lang="tr-TR" smtClean="0"/>
              <a:t>.</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044451"/>
            <a:ext cx="5906324" cy="1771897"/>
          </a:xfrm>
          <a:prstGeom prst="rect">
            <a:avLst/>
          </a:prstGeom>
        </p:spPr>
      </p:pic>
    </p:spTree>
    <p:extLst>
      <p:ext uri="{BB962C8B-B14F-4D97-AF65-F5344CB8AC3E}">
        <p14:creationId xmlns:p14="http://schemas.microsoft.com/office/powerpoint/2010/main" val="38098469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KAYNAKÇA:</a:t>
            </a:r>
            <a:endParaRPr lang="en-US"/>
          </a:p>
        </p:txBody>
      </p:sp>
      <p:sp>
        <p:nvSpPr>
          <p:cNvPr id="3" name="Content Placeholder 2"/>
          <p:cNvSpPr>
            <a:spLocks noGrp="1"/>
          </p:cNvSpPr>
          <p:nvPr>
            <p:ph idx="1"/>
          </p:nvPr>
        </p:nvSpPr>
        <p:spPr/>
        <p:txBody>
          <a:bodyPr/>
          <a:lstStyle/>
          <a:p>
            <a:r>
              <a:rPr lang="en-US">
                <a:hlinkClick r:id="rId2"/>
              </a:rPr>
              <a:t>https</a:t>
            </a:r>
            <a:r>
              <a:rPr lang="en-US">
                <a:hlinkClick r:id="rId2"/>
              </a:rPr>
              <a:t>://</a:t>
            </a:r>
            <a:r>
              <a:rPr lang="en-US" smtClean="0">
                <a:hlinkClick r:id="rId2"/>
              </a:rPr>
              <a:t>dergipark.org.tr/tr/download/article-file/391087</a:t>
            </a:r>
            <a:endParaRPr lang="tr-TR" smtClean="0"/>
          </a:p>
          <a:p>
            <a:r>
              <a:rPr lang="en-US">
                <a:hlinkClick r:id="rId3"/>
              </a:rPr>
              <a:t>https://</a:t>
            </a:r>
            <a:r>
              <a:rPr lang="en-US">
                <a:hlinkClick r:id="rId3"/>
              </a:rPr>
              <a:t>www.veribilimiokulu.com/cv2-ile-yuz-tanima-ve-belirleme</a:t>
            </a:r>
            <a:r>
              <a:rPr lang="en-US" smtClean="0">
                <a:hlinkClick r:id="rId3"/>
              </a:rPr>
              <a:t>/</a:t>
            </a:r>
            <a:endParaRPr lang="tr-TR" smtClean="0"/>
          </a:p>
          <a:p>
            <a:r>
              <a:rPr lang="en-US">
                <a:hlinkClick r:id="rId4"/>
              </a:rPr>
              <a:t>https://</a:t>
            </a:r>
            <a:r>
              <a:rPr lang="en-US">
                <a:hlinkClick r:id="rId4"/>
              </a:rPr>
              <a:t>sogrekci.com/blog/pythonda-opencv-ile-yuz-tanima</a:t>
            </a:r>
            <a:r>
              <a:rPr lang="en-US" smtClean="0">
                <a:hlinkClick r:id="rId4"/>
              </a:rPr>
              <a:t>/</a:t>
            </a:r>
            <a:endParaRPr lang="tr-TR" smtClean="0"/>
          </a:p>
          <a:p>
            <a:r>
              <a:rPr lang="tr-TR">
                <a:hlinkClick r:id="rId5"/>
              </a:rPr>
              <a:t>https</a:t>
            </a:r>
            <a:r>
              <a:rPr lang="tr-TR">
                <a:hlinkClick r:id="rId5"/>
              </a:rPr>
              <a:t>://</a:t>
            </a:r>
            <a:r>
              <a:rPr lang="tr-TR" smtClean="0">
                <a:hlinkClick r:id="rId5"/>
              </a:rPr>
              <a:t>acikerisim.sakarya.edu.tr/bitstream/handle/20.500.12619/80933/T03999.pdf?sequence=1</a:t>
            </a:r>
            <a:endParaRPr lang="tr-TR" smtClean="0"/>
          </a:p>
          <a:p>
            <a:r>
              <a:rPr lang="tr-TR">
                <a:hlinkClick r:id="rId6"/>
              </a:rPr>
              <a:t>http://</a:t>
            </a:r>
            <a:r>
              <a:rPr lang="tr-TR">
                <a:hlinkClick r:id="rId6"/>
              </a:rPr>
              <a:t>buyukveri.firat.edu.tr/2018/05/25/opencv-ile-yuz-tespiti</a:t>
            </a:r>
            <a:r>
              <a:rPr lang="tr-TR" smtClean="0">
                <a:hlinkClick r:id="rId6"/>
              </a:rPr>
              <a:t>/</a:t>
            </a:r>
            <a:endParaRPr lang="tr-TR" smtClean="0"/>
          </a:p>
          <a:p>
            <a:r>
              <a:rPr lang="tr-TR">
                <a:hlinkClick r:id="rId7"/>
              </a:rPr>
              <a:t>https</a:t>
            </a:r>
            <a:r>
              <a:rPr lang="tr-TR">
                <a:hlinkClick r:id="rId7"/>
              </a:rPr>
              <a:t>://</a:t>
            </a:r>
            <a:r>
              <a:rPr lang="tr-TR" smtClean="0">
                <a:hlinkClick r:id="rId7"/>
              </a:rPr>
              <a:t>ilhanmertalan.medium.com/lbph-algoritmas%C4%B1-ile-y%C3%BCz-tan%C4%B1ma-4c034fd27f08</a:t>
            </a:r>
            <a:endParaRPr lang="tr-TR" smtClean="0"/>
          </a:p>
          <a:p>
            <a:r>
              <a:rPr lang="tr-TR">
                <a:hlinkClick r:id="rId8"/>
              </a:rPr>
              <a:t>https</a:t>
            </a:r>
            <a:r>
              <a:rPr lang="tr-TR">
                <a:hlinkClick r:id="rId8"/>
              </a:rPr>
              <a:t>://</a:t>
            </a:r>
            <a:r>
              <a:rPr lang="tr-TR" smtClean="0">
                <a:hlinkClick r:id="rId8"/>
              </a:rPr>
              <a:t>acikerisim.aku.edu.tr/xmlui/bitstream/handle/11630/5706/10111624.pdf?sequence=1&amp;isAllowed=y</a:t>
            </a:r>
            <a:endParaRPr lang="tr-TR" smtClean="0"/>
          </a:p>
          <a:p>
            <a:endParaRPr lang="tr-TR"/>
          </a:p>
        </p:txBody>
      </p:sp>
    </p:spTree>
    <p:extLst>
      <p:ext uri="{BB962C8B-B14F-4D97-AF65-F5344CB8AC3E}">
        <p14:creationId xmlns:p14="http://schemas.microsoft.com/office/powerpoint/2010/main" val="2194377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GİRİŞ:</a:t>
            </a:r>
            <a:endParaRPr lang="en-US"/>
          </a:p>
        </p:txBody>
      </p:sp>
      <p:sp>
        <p:nvSpPr>
          <p:cNvPr id="3" name="Content Placeholder 2"/>
          <p:cNvSpPr>
            <a:spLocks noGrp="1"/>
          </p:cNvSpPr>
          <p:nvPr>
            <p:ph idx="1"/>
          </p:nvPr>
        </p:nvSpPr>
        <p:spPr/>
        <p:txBody>
          <a:bodyPr/>
          <a:lstStyle/>
          <a:p>
            <a:r>
              <a:rPr lang="en-US" sz="1600"/>
              <a:t>Yüz tanıma, kişinin yüzünü otomatik olarak algılayan ve analiz eden bilgisayar tabanlı bir güvenlik sistemidir. Bu sistem en az düzeyde hata çıkaran ve en hızlı biyometrik yöntemdir. Dolayısıyla geçmişten günümüze kadar yüz bulma ve yüz tanıma birçok araştırmacının çalışma konusu </a:t>
            </a:r>
            <a:r>
              <a:rPr lang="en-US" sz="1600"/>
              <a:t>olmuştur</a:t>
            </a:r>
            <a:r>
              <a:rPr lang="en-US" sz="1600" smtClean="0"/>
              <a:t>.</a:t>
            </a:r>
            <a:endParaRPr lang="tr-TR" sz="1600" smtClean="0"/>
          </a:p>
          <a:p>
            <a:r>
              <a:rPr lang="en-US" sz="1600"/>
              <a:t>Tıp, Askeri, Endüstriyel ve Coğrafi Sistemler gibi birçok alanda kullanılan görüntü işleme teknikleri, güvenlik sistemleri alanında da yaygın olarak kullanılmaktadır.</a:t>
            </a:r>
            <a:endParaRPr lang="tr-TR" sz="1600" smtClean="0"/>
          </a:p>
          <a:p>
            <a:r>
              <a:rPr lang="tr-TR" sz="1600" smtClean="0"/>
              <a:t>Bu projede de benzer şekillerde kullanım amacıyla yüz tanıma sistemi geliştirilmiştir.</a:t>
            </a:r>
          </a:p>
          <a:p>
            <a:endParaRPr lang="en-US"/>
          </a:p>
        </p:txBody>
      </p:sp>
    </p:spTree>
    <p:extLst>
      <p:ext uri="{BB962C8B-B14F-4D97-AF65-F5344CB8AC3E}">
        <p14:creationId xmlns:p14="http://schemas.microsoft.com/office/powerpoint/2010/main" val="24347781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PROJENİN AMACI:</a:t>
            </a:r>
            <a:endParaRPr lang="en-US"/>
          </a:p>
        </p:txBody>
      </p:sp>
      <p:sp>
        <p:nvSpPr>
          <p:cNvPr id="3" name="Content Placeholder 2"/>
          <p:cNvSpPr>
            <a:spLocks noGrp="1"/>
          </p:cNvSpPr>
          <p:nvPr>
            <p:ph idx="1"/>
          </p:nvPr>
        </p:nvSpPr>
        <p:spPr/>
        <p:txBody>
          <a:bodyPr>
            <a:normAutofit/>
          </a:bodyPr>
          <a:lstStyle/>
          <a:p>
            <a:r>
              <a:rPr lang="tr-TR" sz="1600" b="1" smtClean="0"/>
              <a:t>Projenin amacı</a:t>
            </a:r>
            <a:r>
              <a:rPr lang="tr-TR" sz="1600" smtClean="0"/>
              <a:t>: Kamera ile programa belirli yüzler tanıtılır ve bu tanıtılan yüzler kaydedilir. Daha sonra tekrar açılan kamerada gözüken yüz, öncesinde kaydedilen yüzlere bakarak hangi yüz olduğunu belirler. hangi kişi olduğunu, güvenilirlik yüzdesini veya tanınmadığını ekrana yazdırır. Bu proje geliştirilerek sınıf yoklama sistemi veya apartman giriş güvenliği gibi alanlarda kullanılabilir.  </a:t>
            </a:r>
            <a:endParaRPr lang="en-US" sz="1600"/>
          </a:p>
        </p:txBody>
      </p:sp>
    </p:spTree>
    <p:extLst>
      <p:ext uri="{BB962C8B-B14F-4D97-AF65-F5344CB8AC3E}">
        <p14:creationId xmlns:p14="http://schemas.microsoft.com/office/powerpoint/2010/main" val="11046014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KODLAR</a:t>
            </a:r>
            <a:endParaRPr lang="en-US"/>
          </a:p>
        </p:txBody>
      </p:sp>
      <p:sp>
        <p:nvSpPr>
          <p:cNvPr id="3" name="Content Placeholder 2"/>
          <p:cNvSpPr>
            <a:spLocks noGrp="1"/>
          </p:cNvSpPr>
          <p:nvPr>
            <p:ph idx="1"/>
          </p:nvPr>
        </p:nvSpPr>
        <p:spPr>
          <a:xfrm>
            <a:off x="677334" y="1169378"/>
            <a:ext cx="8596668" cy="4766477"/>
          </a:xfrm>
        </p:spPr>
        <p:txBody>
          <a:bodyPr>
            <a:normAutofit/>
          </a:bodyPr>
          <a:lstStyle/>
          <a:p>
            <a:r>
              <a:rPr lang="tr-TR" smtClean="0"/>
              <a:t>VERİ.PY</a:t>
            </a:r>
          </a:p>
          <a:p>
            <a:endParaRPr lang="tr-TR"/>
          </a:p>
          <a:p>
            <a:endParaRPr lang="tr-TR" smtClean="0"/>
          </a:p>
          <a:p>
            <a:endParaRPr lang="tr-TR"/>
          </a:p>
          <a:p>
            <a:endParaRPr lang="tr-TR" smtClean="0"/>
          </a:p>
          <a:p>
            <a:r>
              <a:rPr lang="tr-TR" sz="1600"/>
              <a:t>İlk olarak</a:t>
            </a:r>
            <a:r>
              <a:rPr lang="tr-TR" sz="1600"/>
              <a:t>, </a:t>
            </a:r>
            <a:r>
              <a:rPr lang="tr-TR" sz="1600" smtClean="0"/>
              <a:t>cv2 import edilir. </a:t>
            </a:r>
          </a:p>
          <a:p>
            <a:r>
              <a:rPr lang="tr-TR" sz="1600"/>
              <a:t>detector` adında bir `CascadeClassifier` (Haar tabanlı yüz tespitçisi) oluşturulur ve "haarcascade_frontalface_default.xml" dosyasını kullanarak yüz tespiti </a:t>
            </a:r>
            <a:r>
              <a:rPr lang="tr-TR" sz="1600"/>
              <a:t>yapar</a:t>
            </a:r>
            <a:r>
              <a:rPr lang="tr-TR" sz="1600" smtClean="0"/>
              <a:t>.</a:t>
            </a:r>
          </a:p>
          <a:p>
            <a:r>
              <a:rPr lang="tr-TR" sz="1600" smtClean="0"/>
              <a:t>Kamera açılır.</a:t>
            </a:r>
          </a:p>
          <a:p>
            <a:r>
              <a:rPr lang="tr-TR" sz="1600"/>
              <a:t>Kullanıcıdan </a:t>
            </a:r>
            <a:r>
              <a:rPr lang="tr-TR" sz="1600" smtClean="0"/>
              <a:t>kişi </a:t>
            </a:r>
            <a:r>
              <a:rPr lang="tr-TR" sz="1600"/>
              <a:t>numarası alınır ve `id` </a:t>
            </a:r>
            <a:r>
              <a:rPr lang="tr-TR" sz="1600"/>
              <a:t>değişkenine </a:t>
            </a:r>
            <a:r>
              <a:rPr lang="tr-TR" sz="1600" smtClean="0"/>
              <a:t>atanır.</a:t>
            </a:r>
          </a:p>
          <a:p>
            <a:r>
              <a:rPr lang="tr-TR" sz="1600"/>
              <a:t>count` değişkeni başlangıçta sıfır olarak ayarlanır ve yüz tespit edildikçe </a:t>
            </a:r>
            <a:r>
              <a:rPr lang="tr-TR" sz="1600"/>
              <a:t>artırılır</a:t>
            </a:r>
            <a:r>
              <a:rPr lang="tr-TR" sz="1600" smtClean="0"/>
              <a:t>.</a:t>
            </a:r>
          </a:p>
          <a:p>
            <a:endParaRPr lang="tr-TR"/>
          </a:p>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843" y="1567693"/>
            <a:ext cx="8840434" cy="1448002"/>
          </a:xfrm>
          <a:prstGeom prst="rect">
            <a:avLst/>
          </a:prstGeom>
        </p:spPr>
      </p:pic>
    </p:spTree>
    <p:extLst>
      <p:ext uri="{BB962C8B-B14F-4D97-AF65-F5344CB8AC3E}">
        <p14:creationId xmlns:p14="http://schemas.microsoft.com/office/powerpoint/2010/main" val="15836570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Haar Cascade sınıflandırıcısı</a:t>
            </a:r>
            <a:endParaRPr lang="en-US"/>
          </a:p>
        </p:txBody>
      </p:sp>
      <p:sp>
        <p:nvSpPr>
          <p:cNvPr id="3" name="Content Placeholder 2"/>
          <p:cNvSpPr>
            <a:spLocks noGrp="1"/>
          </p:cNvSpPr>
          <p:nvPr>
            <p:ph idx="1"/>
          </p:nvPr>
        </p:nvSpPr>
        <p:spPr>
          <a:xfrm>
            <a:off x="545450" y="1448412"/>
            <a:ext cx="8596668" cy="5321665"/>
          </a:xfrm>
        </p:spPr>
        <p:txBody>
          <a:bodyPr/>
          <a:lstStyle/>
          <a:p>
            <a:endParaRPr lang="tr-TR" b="1" smtClean="0"/>
          </a:p>
          <a:p>
            <a:r>
              <a:rPr lang="tr-TR" sz="1600" smtClean="0"/>
              <a:t>CascadeClassifier</a:t>
            </a:r>
            <a:r>
              <a:rPr lang="tr-TR" sz="1600"/>
              <a:t>`, önceden eğitilmiş bir sınıflandırıcı modelini yükleyip kullanmanızı </a:t>
            </a:r>
            <a:r>
              <a:rPr lang="tr-TR" sz="1600"/>
              <a:t>sağlar</a:t>
            </a:r>
            <a:r>
              <a:rPr lang="tr-TR" sz="1600" smtClean="0"/>
              <a:t>.</a:t>
            </a:r>
          </a:p>
          <a:p>
            <a:r>
              <a:rPr lang="tr-TR" sz="1600"/>
              <a:t>Bu model, belirli bir nesnenin veya özelliğin (örneğin yüz, göz, araba vb.) görüntüdeki varlığını tespit etmek için kullanılır.</a:t>
            </a:r>
          </a:p>
          <a:p>
            <a:r>
              <a:rPr lang="tr-TR" sz="1600" smtClean="0"/>
              <a:t>G</a:t>
            </a:r>
            <a:r>
              <a:rPr lang="en-US" sz="1600" smtClean="0"/>
              <a:t>örüntü </a:t>
            </a:r>
            <a:r>
              <a:rPr lang="en-US" sz="1600"/>
              <a:t>üzerinde nesne bulmak için uygulanan bir yöntemdir. Bu yönteme haar-like </a:t>
            </a:r>
            <a:r>
              <a:rPr lang="en-US" sz="1600"/>
              <a:t>özellikleri </a:t>
            </a:r>
            <a:r>
              <a:rPr lang="en-US" sz="1600" smtClean="0"/>
              <a:t>denilir</a:t>
            </a:r>
            <a:r>
              <a:rPr lang="tr-TR" sz="1600" smtClean="0"/>
              <a:t>.</a:t>
            </a:r>
          </a:p>
          <a:p>
            <a:r>
              <a:rPr lang="en-US" sz="1600"/>
              <a:t>haarcascade_frontalface_default.xml, OpenCV kütüphanesinin yüz tanıma için kullanılan önceden eğitilmiş bir Haar öznitelik tabanlı sınıflandırıcı modelidir. Bu model, yüzleri tespit etmek için kullanılan özellikleri ve sınıflandırma algoritmalarını içeren bir XML dosyasıdır.</a:t>
            </a:r>
          </a:p>
          <a:p>
            <a:endParaRPr lang="en-US" b="1"/>
          </a:p>
          <a:p>
            <a:endParaRPr lang="en-US"/>
          </a:p>
        </p:txBody>
      </p:sp>
    </p:spTree>
    <p:extLst>
      <p:ext uri="{BB962C8B-B14F-4D97-AF65-F5344CB8AC3E}">
        <p14:creationId xmlns:p14="http://schemas.microsoft.com/office/powerpoint/2010/main" val="32728731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9410" y="980831"/>
            <a:ext cx="8596668" cy="3880773"/>
          </a:xfrm>
        </p:spPr>
        <p:txBody>
          <a:bodyPr/>
          <a:lstStyle/>
          <a:p>
            <a:r>
              <a:rPr lang="en-US" sz="1600" smtClean="0"/>
              <a:t>Kenar </a:t>
            </a:r>
            <a:r>
              <a:rPr lang="en-US" sz="1600"/>
              <a:t>özelliği</a:t>
            </a:r>
            <a:r>
              <a:rPr lang="tr-TR" sz="1600"/>
              <a:t>,</a:t>
            </a:r>
            <a:r>
              <a:rPr lang="en-US" sz="1600"/>
              <a:t> </a:t>
            </a:r>
            <a:r>
              <a:rPr lang="tr-TR" sz="1600"/>
              <a:t>ç</a:t>
            </a:r>
            <a:r>
              <a:rPr lang="en-US" sz="1600"/>
              <a:t>izgi özelliği</a:t>
            </a:r>
            <a:r>
              <a:rPr lang="tr-TR" sz="1600"/>
              <a:t> ve </a:t>
            </a:r>
            <a:r>
              <a:rPr lang="en-US" sz="1600"/>
              <a:t>Dört-Kare Özelliği</a:t>
            </a:r>
            <a:r>
              <a:rPr lang="tr-TR" sz="1600"/>
              <a:t>nden oluşur. Bu özellikleri</a:t>
            </a:r>
            <a:r>
              <a:rPr lang="en-US" sz="1600"/>
              <a:t> kullanarak görüntü üzerinde çizgi, kenar, yüz, göz, araç vb… birçok nesneyi tespit edebilir. Aşağıda bulunan bir insan yüzü görseli üzerinde haar-cascade uygulanmıştır. Haar-cascade metodu önceden birçok kez eğitilerek yüz şeklinin nasıl bir yapıda olduğunu bilmektedir. Bir çiçek tanıma veya plaka tanıma işlemi yaparken önceden plakayı birçok kez tanıtarak nasıl bir yapıda olduğunu tanıtıyoruz. Örneğin bir yüz arayan bir sistem ilk olarak iki gözü aramaktadır. Göz var ise burun var mı diye bakar. Burun var ise kaş var mı diye kontrol ederek istenen sonuçları veren yapıdır.</a:t>
            </a:r>
          </a:p>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8794" y="4478699"/>
            <a:ext cx="2857899" cy="1781424"/>
          </a:xfrm>
          <a:prstGeom prst="rect">
            <a:avLst/>
          </a:prstGeom>
        </p:spPr>
      </p:pic>
    </p:spTree>
    <p:extLst>
      <p:ext uri="{BB962C8B-B14F-4D97-AF65-F5344CB8AC3E}">
        <p14:creationId xmlns:p14="http://schemas.microsoft.com/office/powerpoint/2010/main" val="5573930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0292" y="655319"/>
            <a:ext cx="8693710" cy="5386043"/>
          </a:xfrm>
        </p:spPr>
        <p:txBody>
          <a:bodyPr/>
          <a:lstStyle/>
          <a:p>
            <a:endParaRPr lang="tr-TR" smtClean="0"/>
          </a:p>
          <a:p>
            <a:endParaRPr lang="tr-TR"/>
          </a:p>
          <a:p>
            <a:endParaRPr lang="tr-TR" smtClean="0"/>
          </a:p>
          <a:p>
            <a:endParaRPr lang="tr-TR"/>
          </a:p>
          <a:p>
            <a:endParaRPr lang="tr-TR" smtClean="0"/>
          </a:p>
          <a:p>
            <a:r>
              <a:rPr lang="tr-TR" sz="1600"/>
              <a:t>Sonsuz bir döngü başlar ve her bir döngü adımında aşağıdaki işlemler </a:t>
            </a:r>
            <a:r>
              <a:rPr lang="tr-TR" sz="1600"/>
              <a:t>gerçekleştirilir</a:t>
            </a:r>
            <a:r>
              <a:rPr lang="tr-TR" sz="1600" smtClean="0"/>
              <a:t>:</a:t>
            </a:r>
          </a:p>
          <a:p>
            <a:r>
              <a:rPr lang="tr-TR" sz="1600" smtClean="0"/>
              <a:t>kamera </a:t>
            </a:r>
            <a:r>
              <a:rPr lang="tr-TR" sz="1600"/>
              <a:t>üzerinden bir görüntü okunur </a:t>
            </a:r>
            <a:r>
              <a:rPr lang="tr-TR" sz="1600"/>
              <a:t>ve </a:t>
            </a:r>
            <a:r>
              <a:rPr lang="tr-TR" sz="1600" smtClean="0"/>
              <a:t>değişkene atanır.</a:t>
            </a:r>
            <a:endParaRPr lang="tr-TR" sz="1600"/>
          </a:p>
          <a:p>
            <a:r>
              <a:rPr lang="tr-TR" sz="1600" smtClean="0"/>
              <a:t>Görüntü yatay olarak ters çevrilir.( Veri çeşitliliğini arttırmak için.)</a:t>
            </a:r>
          </a:p>
          <a:p>
            <a:r>
              <a:rPr lang="tr-TR" sz="1600"/>
              <a:t>Okunan görüntü, `cv2.cvtColor` fonksiyonu kullanılarak gri tonlamalı görüntüye </a:t>
            </a:r>
            <a:r>
              <a:rPr lang="tr-TR" sz="1600"/>
              <a:t>dönüştürülür</a:t>
            </a:r>
            <a:r>
              <a:rPr lang="tr-TR" sz="1600" smtClean="0"/>
              <a:t>.</a:t>
            </a:r>
          </a:p>
          <a:p>
            <a:r>
              <a:rPr lang="tr-TR" sz="1600"/>
              <a:t>detector.detectMultiScale` fonksiyonu kullanılarak yüzler algılanır ve `faces` değişkenine atanır.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396" y="991639"/>
            <a:ext cx="6111696" cy="1167255"/>
          </a:xfrm>
          <a:prstGeom prst="rect">
            <a:avLst/>
          </a:prstGeom>
        </p:spPr>
      </p:pic>
    </p:spTree>
    <p:extLst>
      <p:ext uri="{BB962C8B-B14F-4D97-AF65-F5344CB8AC3E}">
        <p14:creationId xmlns:p14="http://schemas.microsoft.com/office/powerpoint/2010/main" val="2923208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3034" y="2011120"/>
            <a:ext cx="8596668" cy="3880773"/>
          </a:xfrm>
        </p:spPr>
        <p:txBody>
          <a:bodyPr>
            <a:normAutofit/>
          </a:bodyPr>
          <a:lstStyle/>
          <a:p>
            <a:r>
              <a:rPr lang="tr-TR" sz="1600"/>
              <a:t>Algılanan her yüz için aşağıdaki işlemler gerçekleştirilir:</a:t>
            </a:r>
          </a:p>
          <a:p>
            <a:r>
              <a:rPr lang="tr-TR" sz="1600" smtClean="0"/>
              <a:t>Yüzün </a:t>
            </a:r>
            <a:r>
              <a:rPr lang="tr-TR" sz="1600"/>
              <a:t>etrafına bir dikdörtgen çizilir.</a:t>
            </a:r>
          </a:p>
          <a:p>
            <a:r>
              <a:rPr lang="tr-TR" sz="1600" smtClean="0"/>
              <a:t>`</a:t>
            </a:r>
            <a:r>
              <a:rPr lang="tr-TR" sz="1600"/>
              <a:t>count` değişkeni bir artırılır.</a:t>
            </a:r>
          </a:p>
          <a:p>
            <a:r>
              <a:rPr lang="tr-TR" sz="1600"/>
              <a:t>`cv2.imwrite` fonksiyonu kullanılarak yüz görüntüsü `data/` klasörü altında `"id.count.jpg"` formatında </a:t>
            </a:r>
            <a:r>
              <a:rPr lang="tr-TR" sz="1600"/>
              <a:t>kaydedilir</a:t>
            </a:r>
            <a:r>
              <a:rPr lang="tr-TR" sz="1600"/>
              <a:t>. Orijinal görüntüye dikdörtgen ve sayıları içeren çerçeve eklenir.</a:t>
            </a:r>
          </a:p>
          <a:p>
            <a:r>
              <a:rPr lang="en-US" sz="1600"/>
              <a:t>- `cv2.imshow` fonksiyonu ile görüntü gösterilir.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609600"/>
            <a:ext cx="7001852" cy="1219370"/>
          </a:xfrm>
          <a:prstGeom prst="rect">
            <a:avLst/>
          </a:prstGeom>
        </p:spPr>
      </p:pic>
    </p:spTree>
    <p:extLst>
      <p:ext uri="{BB962C8B-B14F-4D97-AF65-F5344CB8AC3E}">
        <p14:creationId xmlns:p14="http://schemas.microsoft.com/office/powerpoint/2010/main" val="9759684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609600"/>
            <a:ext cx="5820587" cy="1247949"/>
          </a:xfrm>
          <a:prstGeom prst="rect">
            <a:avLst/>
          </a:prstGeom>
        </p:spPr>
      </p:pic>
      <p:sp>
        <p:nvSpPr>
          <p:cNvPr id="5" name="Content Placeholder 4"/>
          <p:cNvSpPr>
            <a:spLocks noGrp="1"/>
          </p:cNvSpPr>
          <p:nvPr>
            <p:ph idx="1"/>
          </p:nvPr>
        </p:nvSpPr>
        <p:spPr/>
        <p:txBody>
          <a:bodyPr>
            <a:normAutofit/>
          </a:bodyPr>
          <a:lstStyle/>
          <a:p>
            <a:r>
              <a:rPr lang="en-US" sz="1600"/>
              <a:t>Kullanıcının "s" tuşuna basması durumunda döngüden çıkılır.</a:t>
            </a:r>
          </a:p>
          <a:p>
            <a:r>
              <a:rPr lang="en-US" sz="1600"/>
              <a:t> </a:t>
            </a:r>
            <a:r>
              <a:rPr lang="en-US" sz="1600" smtClean="0"/>
              <a:t>Eğer </a:t>
            </a:r>
            <a:r>
              <a:rPr lang="en-US" sz="1600"/>
              <a:t>`count` değeri 30'a eşit veya büyükse, döngüden çıkılır.</a:t>
            </a:r>
          </a:p>
        </p:txBody>
      </p:sp>
    </p:spTree>
    <p:extLst>
      <p:ext uri="{BB962C8B-B14F-4D97-AF65-F5344CB8AC3E}">
        <p14:creationId xmlns:p14="http://schemas.microsoft.com/office/powerpoint/2010/main" val="357695623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4089</TotalTime>
  <Words>1374</Words>
  <Application>Microsoft Office PowerPoint</Application>
  <PresentationFormat>Widescreen</PresentationFormat>
  <Paragraphs>116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GÖRÜNTÜ İŞLEME İLE YÜZ TANIMA SİSTEMİ</vt:lpstr>
      <vt:lpstr>GİRİŞ:</vt:lpstr>
      <vt:lpstr>PROJENİN AMACI:</vt:lpstr>
      <vt:lpstr>KODLAR</vt:lpstr>
      <vt:lpstr>Haar Cascade sınıflandırıcısı</vt:lpstr>
      <vt:lpstr>PowerPoint Presentation</vt:lpstr>
      <vt:lpstr>PowerPoint Presentation</vt:lpstr>
      <vt:lpstr>PowerPoint Presentation</vt:lpstr>
      <vt:lpstr>PowerPoint Presentation</vt:lpstr>
      <vt:lpstr>Yuz_tanımlayici.py</vt:lpstr>
      <vt:lpstr>LBPH yüz tanıyıcısı</vt:lpstr>
      <vt:lpstr>PowerPoint Presentation</vt:lpstr>
      <vt:lpstr>PowerPoint Presentation</vt:lpstr>
      <vt:lpstr>PowerPoint Presentation</vt:lpstr>
      <vt:lpstr>gb</vt:lpstr>
      <vt:lpstr>PowerPoint Presentation</vt:lpstr>
      <vt:lpstr>KAYNAKÇA: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İLE YÜZ TANIMA SİSTEMİ</dc:title>
  <dc:creator>EZGİ YILDIZ</dc:creator>
  <cp:lastModifiedBy>EZGİ YILDIZ</cp:lastModifiedBy>
  <cp:revision>18</cp:revision>
  <dcterms:created xsi:type="dcterms:W3CDTF">2023-05-26T15:05:44Z</dcterms:created>
  <dcterms:modified xsi:type="dcterms:W3CDTF">2023-05-29T11:15:43Z</dcterms:modified>
</cp:coreProperties>
</file>