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5"/>
  </p:notesMasterIdLst>
  <p:sldIdLst>
    <p:sldId id="256" r:id="rId4"/>
    <p:sldId id="288" r:id="rId5"/>
    <p:sldId id="259" r:id="rId6"/>
    <p:sldId id="260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90" r:id="rId15"/>
    <p:sldId id="269" r:id="rId16"/>
    <p:sldId id="271" r:id="rId17"/>
    <p:sldId id="261" r:id="rId18"/>
    <p:sldId id="279" r:id="rId19"/>
    <p:sldId id="282" r:id="rId20"/>
    <p:sldId id="283" r:id="rId21"/>
    <p:sldId id="289" r:id="rId22"/>
    <p:sldId id="299" r:id="rId23"/>
    <p:sldId id="286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87" r:id="rId33"/>
    <p:sldId id="25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277"/>
            <p14:sldId id="264"/>
            <p14:sldId id="265"/>
            <p14:sldId id="266"/>
            <p14:sldId id="267"/>
            <p14:sldId id="268"/>
            <p14:sldId id="290"/>
            <p14:sldId id="269"/>
            <p14:sldId id="271"/>
            <p14:sldId id="261"/>
            <p14:sldId id="279"/>
            <p14:sldId id="282"/>
            <p14:sldId id="283"/>
            <p14:sldId id="289"/>
            <p14:sldId id="299"/>
            <p14:sldId id="286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7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>
      <p:cViewPr varScale="1">
        <p:scale>
          <a:sx n="85" d="100"/>
          <a:sy n="85" d="100"/>
        </p:scale>
        <p:origin x="32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操作均发生在当前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的下降沿，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操作均发生在当前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的上升沿。</a:t>
            </a:r>
            <a:endParaRPr lang="en-US" altLang="zh-CN" dirty="0" smtClean="0"/>
          </a:p>
          <a:p>
            <a:r>
              <a:rPr lang="en-US" altLang="zh-CN" dirty="0" smtClean="0"/>
              <a:t>S_IDLE</a:t>
            </a:r>
            <a:r>
              <a:rPr lang="zh-CN" altLang="en-US" dirty="0" smtClean="0"/>
              <a:t>：空闲状态，不进行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hit</a:t>
            </a:r>
            <a:r>
              <a:rPr lang="zh-CN" altLang="en-US" dirty="0" smtClean="0"/>
              <a:t>的情况下一直处于这个状态。</a:t>
            </a:r>
            <a:endParaRPr lang="en-US" altLang="zh-CN" dirty="0" smtClean="0"/>
          </a:p>
          <a:p>
            <a:r>
              <a:rPr lang="en-US" altLang="zh-CN" dirty="0" smtClean="0"/>
              <a:t>S_PRE_BACK</a:t>
            </a:r>
            <a:r>
              <a:rPr lang="zh-CN" altLang="en-US" dirty="0" smtClean="0"/>
              <a:t>：为了写回，先进行一次读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S_BACK</a:t>
            </a:r>
            <a:r>
              <a:rPr lang="zh-CN" altLang="en-US" dirty="0" smtClean="0"/>
              <a:t>：上升沿将上个状态的数据写回到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，下降沿从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读下次需要写回的数据（因此最后一次读无意义），由计数器控制直到整个</a:t>
            </a:r>
            <a:r>
              <a:rPr lang="en-US" altLang="zh-CN" dirty="0" smtClean="0"/>
              <a:t>cache line</a:t>
            </a:r>
            <a:r>
              <a:rPr lang="zh-CN" altLang="en-US" dirty="0" smtClean="0"/>
              <a:t>全部写回。由于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个周期完成读写操作，因此需要等待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给出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信号，才能进行状态的改变。</a:t>
            </a:r>
            <a:endParaRPr lang="en-US" altLang="zh-CN" dirty="0" smtClean="0"/>
          </a:p>
          <a:p>
            <a:r>
              <a:rPr lang="en-US" altLang="zh-CN" dirty="0" smtClean="0"/>
              <a:t>S_FILL</a:t>
            </a:r>
            <a:r>
              <a:rPr lang="zh-CN" altLang="en-US" dirty="0" smtClean="0"/>
              <a:t>：上升沿从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读取数据，下降沿向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写入数据，由计数器控制直到整个</a:t>
            </a:r>
            <a:r>
              <a:rPr lang="en-US" altLang="zh-CN" dirty="0" smtClean="0"/>
              <a:t>cache line</a:t>
            </a:r>
            <a:r>
              <a:rPr lang="zh-CN" altLang="en-US" dirty="0" smtClean="0"/>
              <a:t>全部写入。与</a:t>
            </a:r>
            <a:r>
              <a:rPr lang="en-US" altLang="zh-CN" dirty="0" smtClean="0"/>
              <a:t>S_BACK</a:t>
            </a:r>
            <a:r>
              <a:rPr lang="zh-CN" altLang="en-US" dirty="0" smtClean="0"/>
              <a:t>类似，需要等待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信号。</a:t>
            </a:r>
            <a:endParaRPr lang="en-US" altLang="zh-CN" dirty="0" smtClean="0"/>
          </a:p>
          <a:p>
            <a:r>
              <a:rPr lang="en-US" altLang="zh-CN" dirty="0" smtClean="0"/>
              <a:t>S_WAIT</a:t>
            </a:r>
            <a:r>
              <a:rPr lang="zh-CN" altLang="en-US" dirty="0" smtClean="0"/>
              <a:t>：执行之前由于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而不能进行的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操作。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S_IDLE: begin</a:t>
            </a:r>
          </a:p>
          <a:p>
            <a:r>
              <a:rPr lang="en-US" altLang="zh-CN" dirty="0" smtClean="0"/>
              <a:t>                    if (</a:t>
            </a:r>
            <a:r>
              <a:rPr lang="en-US" altLang="zh-CN" dirty="0" err="1" smtClean="0"/>
              <a:t>en_r</a:t>
            </a:r>
            <a:r>
              <a:rPr lang="en-US" altLang="zh-CN" dirty="0" smtClean="0"/>
              <a:t> || </a:t>
            </a:r>
            <a:r>
              <a:rPr lang="en-US" altLang="zh-CN" dirty="0" err="1" smtClean="0"/>
              <a:t>en_w</a:t>
            </a:r>
            <a:r>
              <a:rPr lang="en-US" altLang="zh-CN" dirty="0" smtClean="0"/>
              <a:t>) begin</a:t>
            </a:r>
          </a:p>
          <a:p>
            <a:r>
              <a:rPr lang="en-US" altLang="zh-CN" dirty="0" smtClean="0"/>
              <a:t>                        if (</a:t>
            </a:r>
            <a:r>
              <a:rPr lang="en-US" altLang="zh-CN" dirty="0" err="1" smtClean="0"/>
              <a:t>cache_hit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                </a:t>
            </a:r>
            <a:r>
              <a:rPr lang="en-US" altLang="zh-CN" dirty="0" err="1" smtClean="0"/>
              <a:t>next_state</a:t>
            </a:r>
            <a:r>
              <a:rPr lang="en-US" altLang="zh-CN" dirty="0" smtClean="0"/>
              <a:t> = S_IDLE;</a:t>
            </a:r>
          </a:p>
          <a:p>
            <a:r>
              <a:rPr lang="en-US" altLang="zh-CN" dirty="0" smtClean="0"/>
              <a:t>                        else if (</a:t>
            </a:r>
            <a:r>
              <a:rPr lang="en-US" altLang="zh-CN" dirty="0" err="1" smtClean="0"/>
              <a:t>cache_valid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cache_dirty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                </a:t>
            </a:r>
            <a:r>
              <a:rPr lang="en-US" altLang="zh-CN" dirty="0" err="1" smtClean="0"/>
              <a:t>next_state</a:t>
            </a:r>
            <a:r>
              <a:rPr lang="en-US" altLang="zh-CN" dirty="0" smtClean="0"/>
              <a:t> = S_PRE_BACK;</a:t>
            </a:r>
          </a:p>
          <a:p>
            <a:r>
              <a:rPr lang="en-US" altLang="zh-CN" dirty="0" smtClean="0"/>
              <a:t>                        else</a:t>
            </a:r>
          </a:p>
          <a:p>
            <a:r>
              <a:rPr lang="en-US" altLang="zh-CN" dirty="0" smtClean="0"/>
              <a:t>                            </a:t>
            </a:r>
            <a:r>
              <a:rPr lang="en-US" altLang="zh-CN" dirty="0" err="1" smtClean="0"/>
              <a:t>next_state</a:t>
            </a:r>
            <a:r>
              <a:rPr lang="en-US" altLang="zh-CN" dirty="0" smtClean="0"/>
              <a:t> = S_FILL;</a:t>
            </a:r>
          </a:p>
          <a:p>
            <a:r>
              <a:rPr lang="en-US" altLang="zh-CN" dirty="0" smtClean="0"/>
              <a:t>                    end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next_word_count</a:t>
            </a:r>
            <a:r>
              <a:rPr lang="en-US" altLang="zh-CN" dirty="0" smtClean="0"/>
              <a:t> = 2'b00;</a:t>
            </a:r>
          </a:p>
          <a:p>
            <a:r>
              <a:rPr lang="en-US" altLang="zh-CN" dirty="0" smtClean="0"/>
              <a:t>                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S_PRE_BACK: begin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next_state</a:t>
            </a:r>
            <a:r>
              <a:rPr lang="en-US" altLang="zh-CN" dirty="0" smtClean="0"/>
              <a:t> = S_BACK;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next_word_count</a:t>
            </a:r>
            <a:r>
              <a:rPr lang="en-US" altLang="zh-CN" dirty="0" smtClean="0"/>
              <a:t> = 2'b00;</a:t>
            </a:r>
          </a:p>
          <a:p>
            <a:r>
              <a:rPr lang="en-US" altLang="zh-CN" dirty="0" smtClean="0"/>
              <a:t>            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90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S_BACK: begin</a:t>
            </a:r>
          </a:p>
          <a:p>
            <a:r>
              <a:rPr lang="en-US" altLang="zh-CN" dirty="0" smtClean="0"/>
              <a:t>                    if (</a:t>
            </a:r>
            <a:r>
              <a:rPr lang="en-US" altLang="zh-CN" dirty="0" err="1" smtClean="0"/>
              <a:t>mem_ack_i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word_count</a:t>
            </a:r>
            <a:r>
              <a:rPr lang="en-US" altLang="zh-CN" dirty="0" smtClean="0"/>
              <a:t> == {ELEMENT_WORDS_WIDTH{1'b1}})    // 2'b11 in default case</a:t>
            </a:r>
          </a:p>
          <a:p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next_state</a:t>
            </a:r>
            <a:r>
              <a:rPr lang="en-US" altLang="zh-CN" dirty="0" smtClean="0"/>
              <a:t> = S_FILL;</a:t>
            </a:r>
          </a:p>
          <a:p>
            <a:r>
              <a:rPr lang="en-US" altLang="zh-CN" dirty="0" smtClean="0"/>
              <a:t>                    else</a:t>
            </a:r>
          </a:p>
          <a:p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next_state</a:t>
            </a:r>
            <a:r>
              <a:rPr lang="en-US" altLang="zh-CN" dirty="0" smtClean="0"/>
              <a:t> = S_BACK;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if (</a:t>
            </a:r>
            <a:r>
              <a:rPr lang="en-US" altLang="zh-CN" dirty="0" err="1" smtClean="0"/>
              <a:t>mem_ack_i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next_word_count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word_count</a:t>
            </a:r>
            <a:r>
              <a:rPr lang="en-US" altLang="zh-CN" dirty="0" smtClean="0"/>
              <a:t> + 2'b01;</a:t>
            </a:r>
          </a:p>
          <a:p>
            <a:r>
              <a:rPr lang="en-US" altLang="zh-CN" dirty="0" smtClean="0"/>
              <a:t>                    else</a:t>
            </a:r>
          </a:p>
          <a:p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next_word_count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word_count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58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S_FILL: begin</a:t>
            </a:r>
          </a:p>
          <a:p>
            <a:r>
              <a:rPr lang="en-US" altLang="zh-CN" dirty="0" smtClean="0"/>
              <a:t>                    if (</a:t>
            </a:r>
            <a:r>
              <a:rPr lang="en-US" altLang="zh-CN" dirty="0" err="1" smtClean="0"/>
              <a:t>mem_ack_i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word_count</a:t>
            </a:r>
            <a:r>
              <a:rPr lang="en-US" altLang="zh-CN" dirty="0" smtClean="0"/>
              <a:t> == {ELEMENT_WORDS_WIDTH{1'b1}})</a:t>
            </a:r>
          </a:p>
          <a:p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next_state</a:t>
            </a:r>
            <a:r>
              <a:rPr lang="en-US" altLang="zh-CN" dirty="0" smtClean="0"/>
              <a:t> = S_WAIT;</a:t>
            </a:r>
          </a:p>
          <a:p>
            <a:r>
              <a:rPr lang="en-US" altLang="zh-CN" dirty="0" smtClean="0"/>
              <a:t>                    else</a:t>
            </a:r>
          </a:p>
          <a:p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next_state</a:t>
            </a:r>
            <a:r>
              <a:rPr lang="en-US" altLang="zh-CN" dirty="0" smtClean="0"/>
              <a:t> = S_FILL;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if (</a:t>
            </a:r>
            <a:r>
              <a:rPr lang="en-US" altLang="zh-CN" dirty="0" err="1" smtClean="0"/>
              <a:t>mem_ack_i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next_word_count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word_count</a:t>
            </a:r>
            <a:r>
              <a:rPr lang="en-US" altLang="zh-CN" dirty="0" smtClean="0"/>
              <a:t> + 2'b01;</a:t>
            </a:r>
          </a:p>
          <a:p>
            <a:r>
              <a:rPr lang="en-US" altLang="zh-CN" dirty="0" smtClean="0"/>
              <a:t>                    else</a:t>
            </a:r>
          </a:p>
          <a:p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next_word_count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word_count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    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S_WAIT: begin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next_state</a:t>
            </a:r>
            <a:r>
              <a:rPr lang="en-US" altLang="zh-CN" dirty="0" smtClean="0"/>
              <a:t> = S_IDLE;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next_word_count</a:t>
            </a:r>
            <a:r>
              <a:rPr lang="en-US" altLang="zh-CN" dirty="0" smtClean="0"/>
              <a:t> = 2'b00;</a:t>
            </a:r>
          </a:p>
          <a:p>
            <a:r>
              <a:rPr lang="en-US" altLang="zh-CN" dirty="0" smtClean="0"/>
              <a:t>            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85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4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990600"/>
            <a:ext cx="11074400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973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4.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with Cache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院</a:t>
            </a:r>
            <a:endParaRPr lang="en-US" altLang="zh-CN" sz="3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+mn-lt"/>
                <a:ea typeface="宋体" pitchFamily="2" charset="-122"/>
              </a:rPr>
              <a:t>	S_IDLE</a:t>
            </a:r>
            <a:r>
              <a:rPr lang="en-US" altLang="zh-CN" sz="2400" dirty="0">
                <a:latin typeface="+mn-lt"/>
                <a:ea typeface="宋体" pitchFamily="2" charset="-122"/>
              </a:rPr>
              <a:t>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2400" dirty="0">
                <a:latin typeface="+mn-lt"/>
                <a:ea typeface="宋体" pitchFamily="2" charset="-122"/>
              </a:rPr>
              <a:t> ||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cache_hit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smtClean="0">
                <a:latin typeface="+mn-lt"/>
                <a:ea typeface="宋体" pitchFamily="2" charset="-122"/>
              </a:rPr>
              <a:t>???;</a:t>
            </a:r>
            <a:endParaRPr lang="en-US" altLang="zh-CN" sz="24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else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cache_valid</a:t>
            </a:r>
            <a:r>
              <a:rPr lang="en-US" altLang="zh-CN" sz="24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cache_dirty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smtClean="0">
                <a:latin typeface="+mn-lt"/>
                <a:ea typeface="宋体" pitchFamily="2" charset="-122"/>
              </a:rPr>
              <a:t>???;</a:t>
            </a:r>
            <a:endParaRPr lang="en-US" altLang="zh-CN" sz="24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smtClean="0">
                <a:latin typeface="+mn-lt"/>
                <a:ea typeface="宋体" pitchFamily="2" charset="-122"/>
              </a:rPr>
              <a:t>???;</a:t>
            </a:r>
            <a:endParaRPr lang="en-US" altLang="zh-CN" sz="24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S_PRE_BACK: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smtClean="0">
                <a:latin typeface="+mn-lt"/>
                <a:ea typeface="宋体" pitchFamily="2" charset="-122"/>
              </a:rPr>
              <a:t>???;</a:t>
            </a:r>
            <a:endParaRPr lang="en-US" altLang="zh-CN" sz="24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32120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9577063" cy="5400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</a:t>
            </a:r>
            <a:r>
              <a:rPr lang="en-US" altLang="zh-CN" sz="2200" dirty="0" smtClean="0">
                <a:latin typeface="+mn-lt"/>
                <a:ea typeface="宋体" pitchFamily="2" charset="-122"/>
              </a:rPr>
              <a:t>	S_BACK</a:t>
            </a:r>
            <a:r>
              <a:rPr lang="en-US" altLang="zh-CN" sz="2200" dirty="0">
                <a:latin typeface="+mn-lt"/>
                <a:ea typeface="宋体" pitchFamily="2" charset="-122"/>
              </a:rPr>
              <a:t>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== {ELEMENT_WORDS_WIDTH{1'b1}})    // 2'b11 in default case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smtClean="0">
                <a:latin typeface="+mn-lt"/>
                <a:ea typeface="宋体" pitchFamily="2" charset="-122"/>
              </a:rPr>
              <a:t>???;</a:t>
            </a: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smtClean="0">
                <a:latin typeface="+mn-lt"/>
                <a:ea typeface="宋体" pitchFamily="2" charset="-122"/>
              </a:rPr>
              <a:t>???;</a:t>
            </a: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smtClean="0">
                <a:latin typeface="+mn-lt"/>
                <a:ea typeface="宋体" pitchFamily="2" charset="-122"/>
              </a:rPr>
              <a:t>???;</a:t>
            </a: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1323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(3)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9577063" cy="540089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</a:t>
            </a:r>
            <a:r>
              <a:rPr lang="en-US" altLang="zh-CN" sz="2200" dirty="0" smtClean="0">
                <a:latin typeface="+mn-lt"/>
                <a:ea typeface="宋体" pitchFamily="2" charset="-122"/>
              </a:rPr>
              <a:t>	S_FILL</a:t>
            </a:r>
            <a:r>
              <a:rPr lang="en-US" altLang="zh-CN" sz="2200" dirty="0">
                <a:latin typeface="+mn-lt"/>
                <a:ea typeface="宋体" pitchFamily="2" charset="-122"/>
              </a:rPr>
              <a:t>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== {ELEMENT_WORDS_WIDTH{1'b1}})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smtClean="0">
                <a:latin typeface="+mn-lt"/>
                <a:ea typeface="宋体" pitchFamily="2" charset="-122"/>
              </a:rPr>
              <a:t>???;</a:t>
            </a: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smtClean="0">
                <a:latin typeface="+mn-lt"/>
                <a:ea typeface="宋体" pitchFamily="2" charset="-122"/>
              </a:rPr>
              <a:t>???;</a:t>
            </a: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if (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2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smtClean="0">
                <a:latin typeface="+mn-lt"/>
                <a:ea typeface="宋体" pitchFamily="2" charset="-122"/>
              </a:rPr>
              <a:t>???;</a:t>
            </a: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S_WAIT: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200" dirty="0">
                <a:latin typeface="+mn-lt"/>
                <a:ea typeface="宋体" pitchFamily="2" charset="-122"/>
              </a:rPr>
              <a:t> = </a:t>
            </a:r>
            <a:r>
              <a:rPr lang="en-US" altLang="zh-CN" sz="2200" dirty="0" smtClean="0">
                <a:latin typeface="+mn-lt"/>
                <a:ea typeface="宋体" pitchFamily="2" charset="-122"/>
              </a:rPr>
              <a:t>???;</a:t>
            </a:r>
            <a:endParaRPr lang="en-US" altLang="zh-CN" sz="2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   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200" dirty="0">
                <a:latin typeface="+mn-lt"/>
                <a:ea typeface="宋体" pitchFamily="2" charset="-122"/>
              </a:rPr>
              <a:t> 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+mn-lt"/>
                <a:ea typeface="宋体" pitchFamily="2" charset="-122"/>
              </a:rPr>
              <a:t>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18926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Perform State Assignment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always @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sz="2400" dirty="0">
                <a:latin typeface="+mn-lt"/>
                <a:ea typeface="宋体" pitchFamily="2" charset="-122"/>
              </a:rPr>
              <a:t>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state &lt;= S_IDLE;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2'b00;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else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state &lt;=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end</a:t>
            </a:r>
            <a:endParaRPr lang="en-US" altLang="zh-CN" sz="2400" b="1" dirty="0" smtClean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4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1268760"/>
            <a:ext cx="11377264" cy="540089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case(state)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S_IDLE, S_WAIT: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cache_load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S_BACK, S_PRE_BACK: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2400" dirty="0">
                <a:latin typeface="+mn-lt"/>
                <a:ea typeface="宋体" pitchFamily="2" charset="-122"/>
              </a:rPr>
              <a:t> 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[ADDR_BITS-1:BLOCK_WIDTH],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cache_load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 = 3'b010;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2400" dirty="0">
                <a:latin typeface="+mn-lt"/>
                <a:ea typeface="宋体" pitchFamily="2" charset="-122"/>
              </a:rPr>
              <a:t> = 32'b0;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2400" dirty="0">
                <a:latin typeface="+mn-lt"/>
                <a:ea typeface="宋体" pitchFamily="2" charset="-122"/>
              </a:rPr>
              <a:t> 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[ADDR_BITS-1:BLOCK_WIDTH],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cache_load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24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cache_u_b_h_w</a:t>
            </a:r>
            <a:r>
              <a:rPr lang="en-US" altLang="zh-CN" sz="2400" dirty="0">
                <a:latin typeface="+mn-lt"/>
                <a:ea typeface="宋体" pitchFamily="2" charset="-122"/>
              </a:rPr>
              <a:t> = 3'b010;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mem_data_i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       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endcase</a:t>
            </a:r>
            <a:endParaRPr lang="en-US" altLang="zh-CN" sz="24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4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92" y="1196454"/>
            <a:ext cx="12072664" cy="54008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case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S_IDLE, S_PRE_BACK, S_WAIT: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32'b0;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S_BACK: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cache_tag</a:t>
            </a:r>
            <a:r>
              <a:rPr lang="en-US" altLang="zh-CN" sz="1600" dirty="0">
                <a:latin typeface="+mn-lt"/>
                <a:ea typeface="宋体" pitchFamily="2" charset="-122"/>
              </a:rPr>
              <a:t>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[ADDR_BITS-TAG_BITS-1:BLOCK_WIDTH],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1600" dirty="0">
                <a:latin typeface="+mn-lt"/>
                <a:ea typeface="宋体" pitchFamily="2" charset="-122"/>
              </a:rPr>
              <a:t>, </a:t>
            </a:r>
            <a:r>
              <a:rPr lang="en-US" altLang="zh-CN" sz="1600" dirty="0" smtClean="0">
                <a:latin typeface="+mn-lt"/>
                <a:ea typeface="宋体" pitchFamily="2" charset="-122"/>
              </a:rPr>
              <a:t>{ELEMENT_WORDS_WIDTH{1'b0</a:t>
            </a:r>
            <a:r>
              <a:rPr lang="en-US" altLang="zh-CN" sz="1600" dirty="0">
                <a:latin typeface="+mn-lt"/>
                <a:ea typeface="宋体" pitchFamily="2" charset="-122"/>
              </a:rPr>
              <a:t>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1'b0;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[ADDR_BITS-1:BLOCK_WIDTH],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1600" dirty="0">
                <a:latin typeface="+mn-lt"/>
                <a:ea typeface="宋体" pitchFamily="2" charset="-122"/>
              </a:rPr>
              <a:t>, {ELEMENT_WORDS_WIDTH{1'b0}}};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endcase</a:t>
            </a:r>
            <a:endParaRPr lang="en-US" altLang="zh-CN" sz="16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3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RV32 Core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59496" y="1224136"/>
            <a:ext cx="7776864" cy="5517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module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cmu</a:t>
            </a:r>
            <a:r>
              <a:rPr lang="en-US" altLang="zh-CN" sz="1600" dirty="0">
                <a:latin typeface="+mn-lt"/>
                <a:ea typeface="宋体" pitchFamily="2" charset="-122"/>
              </a:rPr>
              <a:t>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,		</a:t>
            </a:r>
            <a:r>
              <a:rPr lang="en-US" altLang="zh-CN" sz="1600" dirty="0" smtClean="0">
                <a:latin typeface="+mn-lt"/>
                <a:ea typeface="宋体" pitchFamily="2" charset="-122"/>
              </a:rPr>
              <a:t>	 </a:t>
            </a:r>
            <a:r>
              <a:rPr lang="en-US" altLang="zh-CN" sz="1600" dirty="0">
                <a:latin typeface="+mn-lt"/>
                <a:ea typeface="宋体" pitchFamily="2" charset="-122"/>
              </a:rPr>
              <a:t>// CPU side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        </a:t>
            </a:r>
            <a:r>
              <a:rPr lang="en-US" altLang="zh-CN" sz="1600" dirty="0" smtClean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>
                <a:latin typeface="+mn-lt"/>
                <a:ea typeface="宋体" pitchFamily="2" charset="-122"/>
              </a:rPr>
              <a:t>[2:0]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u_b_h_w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data_r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stall</a:t>
            </a:r>
            <a:r>
              <a:rPr lang="en-US" altLang="zh-CN" sz="1600" dirty="0" smtClean="0">
                <a:latin typeface="+mn-lt"/>
                <a:ea typeface="宋体" pitchFamily="2" charset="-122"/>
              </a:rPr>
              <a:t>,</a:t>
            </a:r>
            <a:endParaRPr lang="en-US" altLang="zh-CN" sz="16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	 // mem side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mem_data_i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output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mem_data_o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input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1600" dirty="0">
                <a:latin typeface="+mn-lt"/>
                <a:ea typeface="宋体" pitchFamily="2" charset="-122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latin typeface="+mn-lt"/>
                <a:ea typeface="宋体" pitchFamily="2" charset="-122"/>
              </a:rPr>
              <a:t>		output </a:t>
            </a:r>
            <a:r>
              <a:rPr lang="en-US" altLang="zh-CN" sz="1600" dirty="0">
                <a:latin typeface="+mn-lt"/>
                <a:ea typeface="宋体" pitchFamily="2" charset="-122"/>
              </a:rPr>
              <a:t>[2:0] </a:t>
            </a:r>
            <a:r>
              <a:rPr lang="en-US" altLang="zh-CN" sz="1600" dirty="0" err="1" smtClean="0">
                <a:latin typeface="+mn-lt"/>
                <a:ea typeface="宋体" pitchFamily="2" charset="-122"/>
              </a:rPr>
              <a:t>cmu_state</a:t>
            </a:r>
            <a:r>
              <a:rPr lang="en-US" altLang="zh-CN" sz="1600" dirty="0">
                <a:latin typeface="+mn-lt"/>
                <a:ea typeface="宋体" pitchFamily="2" charset="-122"/>
              </a:rPr>
              <a:t>	</a:t>
            </a:r>
            <a:r>
              <a:rPr lang="en-US" altLang="zh-CN" sz="1600" dirty="0" smtClean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>
                <a:latin typeface="+mn-lt"/>
                <a:ea typeface="宋体" pitchFamily="2" charset="-122"/>
              </a:rPr>
              <a:t>// debug info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7443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42181"/>
              </p:ext>
            </p:extLst>
          </p:nvPr>
        </p:nvGraphicFramePr>
        <p:xfrm>
          <a:off x="407367" y="1287016"/>
          <a:ext cx="11665297" cy="513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Label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00000013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x0, x0, 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01c00083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lb</a:t>
                      </a:r>
                      <a:r>
                        <a:rPr lang="en-US" sz="2200" u="none" strike="noStrike" dirty="0" smtClean="0">
                          <a:effectLst/>
                        </a:rPr>
                        <a:t> x1,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F0F0F0F0 in 0x1C</a:t>
                      </a:r>
                    </a:p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FFFFFFF0 miss, read 0x010~0x01C to set 1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01c01103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lh</a:t>
                      </a:r>
                      <a:r>
                        <a:rPr lang="en-US" sz="2200" u="none" strike="noStrike" dirty="0" smtClean="0">
                          <a:effectLst/>
                        </a:rPr>
                        <a:t> x2,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FFFFF0F0 hit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01c02183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lw</a:t>
                      </a:r>
                      <a:r>
                        <a:rPr lang="en-US" sz="2200" u="none" strike="noStrike" dirty="0" smtClean="0">
                          <a:effectLst/>
                        </a:rPr>
                        <a:t> x3, 0x01C(x0)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F0F0F0F0 hit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01c04203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lbu</a:t>
                      </a:r>
                      <a:r>
                        <a:rPr lang="en-US" sz="2200" u="none" strike="noStrike" dirty="0" smtClean="0">
                          <a:effectLst/>
                        </a:rPr>
                        <a:t> x4,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000000F0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01c05283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lhu</a:t>
                      </a:r>
                      <a:r>
                        <a:rPr lang="en-US" sz="2200" u="none" strike="noStrike" dirty="0" smtClean="0">
                          <a:effectLst/>
                        </a:rPr>
                        <a:t> x5,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0000F0F0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21002003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lw</a:t>
                      </a:r>
                      <a:r>
                        <a:rPr lang="en-US" sz="2200" u="none" strike="noStrike" dirty="0" smtClean="0">
                          <a:effectLst/>
                        </a:rPr>
                        <a:t> x0, 0x210(x0)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miss, read 0x210~0x21C to cache set 1 line 1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abcde0b7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20(x0)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402200b3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lui</a:t>
                      </a:r>
                      <a:r>
                        <a:rPr lang="en-US" sz="2200" u="none" strike="noStrike" dirty="0" smtClean="0">
                          <a:effectLst/>
                        </a:rPr>
                        <a:t> x1 0xABCDE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71c08093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x1, x1, 0x71C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x1 = 0xABCDE71C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00100023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sb</a:t>
                      </a:r>
                      <a:r>
                        <a:rPr lang="en-US" sz="2200" u="none" strike="noStrike" dirty="0" smtClean="0">
                          <a:effectLst/>
                        </a:rPr>
                        <a:t> x1, 0x0(x0)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miss, read 0x000~0x00C to cache set 0 line 0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00101223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sh</a:t>
                      </a:r>
                      <a:r>
                        <a:rPr lang="en-US" sz="2200" u="none" strike="noStrike" dirty="0" smtClean="0">
                          <a:effectLst/>
                        </a:rPr>
                        <a:t> x1, 0x4(x0)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00102423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sw</a:t>
                      </a:r>
                      <a:r>
                        <a:rPr lang="en-US" sz="2200" u="none" strike="noStrike" dirty="0" smtClean="0">
                          <a:effectLst/>
                        </a:rPr>
                        <a:t> x1, 0x8(x0)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Mem.(2)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55645"/>
              </p:ext>
            </p:extLst>
          </p:nvPr>
        </p:nvGraphicFramePr>
        <p:xfrm>
          <a:off x="407367" y="1287016"/>
          <a:ext cx="11665297" cy="5471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Label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13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20002303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lw</a:t>
                      </a:r>
                      <a:r>
                        <a:rPr lang="en-US" sz="2200" u="none" strike="noStrike" dirty="0" smtClean="0">
                          <a:effectLst/>
                        </a:rPr>
                        <a:t> x6, 0x200(x0)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miss, read 0x200~0x20C to cache set 0 line 1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14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40002383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lw</a:t>
                      </a:r>
                      <a:r>
                        <a:rPr lang="en-US" sz="2200" u="none" strike="noStrike" dirty="0" smtClean="0">
                          <a:effectLst/>
                        </a:rPr>
                        <a:t> x7, 0x400(x0)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miss, write 0x000~0x00C back to ram, then read 0x400~40C to cache set 0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41002403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lw</a:t>
                      </a:r>
                      <a:r>
                        <a:rPr lang="en-US" sz="2200" u="none" strike="noStrike" dirty="0" smtClean="0">
                          <a:effectLst/>
                        </a:rPr>
                        <a:t> x8, 0x410(x0)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miss, no write back because of clean, read 0x410~41C to </a:t>
                      </a:r>
                      <a:r>
                        <a:rPr lang="en-US" altLang="zh-CN" sz="2200" u="none" strike="noStrike" dirty="0" err="1" smtClean="0">
                          <a:effectLst/>
                        </a:rPr>
                        <a:t>chache</a:t>
                      </a:r>
                      <a:r>
                        <a:rPr lang="en-US" altLang="zh-CN" sz="2200" u="none" strike="noStrike" dirty="0" smtClean="0">
                          <a:effectLst/>
                        </a:rPr>
                        <a:t> set 1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0ed06813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loop:</a:t>
                      </a:r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lori</a:t>
                      </a:r>
                      <a:r>
                        <a:rPr lang="en-US" sz="2200" u="none" strike="noStrike" dirty="0" smtClean="0">
                          <a:effectLst/>
                        </a:rPr>
                        <a:t> x16, x0, 0xED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end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ffdff06f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jal</a:t>
                      </a:r>
                      <a:r>
                        <a:rPr lang="en-US" sz="2200" u="none" strike="noStrike" dirty="0" smtClean="0">
                          <a:effectLst/>
                        </a:rPr>
                        <a:t> x0, loop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4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1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 smtClean="0">
                <a:solidFill>
                  <a:srgbClr val="19A1FD"/>
                </a:solidFill>
                <a:latin typeface="+mn-lt"/>
              </a:rPr>
              <a:t>Outline</a:t>
            </a:r>
            <a:endParaRPr lang="en-US" altLang="zh-CN" sz="4400" b="1" dirty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Checkpoints</a:t>
            </a: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Test Bench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7368" y="1484784"/>
            <a:ext cx="10801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	initial begin</a:t>
            </a:r>
          </a:p>
          <a:p>
            <a:r>
              <a:rPr lang="zh-CN" altLang="en-US" sz="2400" dirty="0"/>
              <a:t>		data[0] = 40'h0_2_00000004;  // read miss               1+17</a:t>
            </a:r>
          </a:p>
          <a:p>
            <a:r>
              <a:rPr lang="zh-CN" altLang="en-US" sz="2400" dirty="0"/>
              <a:t>		data[1] = 40'h0_3_00000019;  // write miss              1+17</a:t>
            </a:r>
          </a:p>
          <a:p>
            <a:r>
              <a:rPr lang="zh-CN" altLang="en-US" sz="2400" dirty="0"/>
              <a:t>		data[2] = 40'h1_2_00000008;  // read hit                1</a:t>
            </a:r>
          </a:p>
          <a:p>
            <a:r>
              <a:rPr lang="zh-CN" altLang="en-US" sz="2400" dirty="0"/>
              <a:t>		data[3] = 40'h1_3_00000014;  // write hit               1</a:t>
            </a:r>
          </a:p>
          <a:p>
            <a:r>
              <a:rPr lang="zh-CN" altLang="en-US" sz="2400" dirty="0"/>
              <a:t>		</a:t>
            </a:r>
          </a:p>
          <a:p>
            <a:r>
              <a:rPr lang="zh-CN" altLang="en-US" sz="2400" dirty="0"/>
              <a:t>		data[4] = 40'h2_2_00000204;  // read miss               1+17</a:t>
            </a:r>
          </a:p>
          <a:p>
            <a:r>
              <a:rPr lang="zh-CN" altLang="en-US" sz="2400" dirty="0"/>
              <a:t>		data[5] = 40'h2_3_00000218;  // write miss              1+17</a:t>
            </a:r>
          </a:p>
          <a:p>
            <a:r>
              <a:rPr lang="zh-CN" altLang="en-US" sz="2400" dirty="0"/>
              <a:t>		data[6] = 40'h0_3_00000208;  // write hit               1</a:t>
            </a:r>
          </a:p>
          <a:p>
            <a:r>
              <a:rPr lang="zh-CN" altLang="en-US" sz="2400" dirty="0"/>
              <a:t>		data[7] = 40'h4_2_00000414;  // read miss + dirty       1+17+17</a:t>
            </a:r>
          </a:p>
          <a:p>
            <a:r>
              <a:rPr lang="zh-CN" altLang="en-US" sz="2400" dirty="0"/>
              <a:t>		data[8] = 40'h1_3_00000404;  // write miss + clean      1+17</a:t>
            </a:r>
          </a:p>
          <a:p>
            <a:r>
              <a:rPr lang="zh-CN" altLang="en-US" sz="2400" dirty="0"/>
              <a:t>		data[9] = 40'h0;           // end                     total: 128</a:t>
            </a:r>
          </a:p>
          <a:p>
            <a:r>
              <a:rPr lang="zh-CN" altLang="en-US" sz="24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35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Simulation(1)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" y="1286032"/>
            <a:ext cx="10986631" cy="53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Simulation(2)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9" y="1268760"/>
            <a:ext cx="10959119" cy="53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Simulation(3)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7" y="1261239"/>
            <a:ext cx="11352584" cy="551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Simulation(4)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6" y="1269525"/>
            <a:ext cx="11208568" cy="54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Simulation(5)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1286313"/>
            <a:ext cx="11352584" cy="54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Simulation(6)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68760"/>
            <a:ext cx="11280576" cy="54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Simulation(7)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87016"/>
            <a:ext cx="11208568" cy="54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Simulation(8)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79604"/>
            <a:ext cx="11136560" cy="54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Simulation(9)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287016"/>
            <a:ext cx="11169323" cy="54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297144" cy="517525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</a:t>
            </a:r>
            <a:r>
              <a:rPr lang="en-US" altLang="zh-CN" sz="2800" dirty="0">
                <a:latin typeface="+mn-lt"/>
                <a:ea typeface="宋体" pitchFamily="2" charset="-122"/>
              </a:rPr>
              <a:t>(CMU)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State Machine </a:t>
            </a:r>
            <a:r>
              <a:rPr lang="en-US" altLang="zh-CN" sz="2800" dirty="0">
                <a:latin typeface="+mn-lt"/>
                <a:ea typeface="宋体" pitchFamily="2" charset="-122"/>
              </a:rPr>
              <a:t>of CMU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CMU and Integrate it to the CPU.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CMU and compare the performance of CPU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when it has cache or not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CP1: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0" dirty="0">
                <a:latin typeface="+mn-lt"/>
                <a:ea typeface="宋体" charset="-122"/>
              </a:rPr>
              <a:t>     Waveform Simulation of </a:t>
            </a:r>
            <a:r>
              <a:rPr lang="en-US" altLang="zh-CN" sz="2800" b="0" dirty="0" smtClean="0">
                <a:latin typeface="+mn-lt"/>
                <a:ea typeface="宋体" charset="-122"/>
              </a:rPr>
              <a:t>CMU.</a:t>
            </a:r>
            <a:endParaRPr lang="en-US" altLang="zh-CN" sz="2800" b="0" dirty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0" dirty="0">
                <a:latin typeface="+mn-lt"/>
                <a:ea typeface="宋体" charset="-122"/>
              </a:rPr>
              <a:t>    </a:t>
            </a:r>
            <a:r>
              <a:rPr lang="en-US" altLang="zh-CN" sz="2800" b="0" dirty="0" smtClean="0">
                <a:latin typeface="+mn-lt"/>
                <a:ea typeface="宋体" charset="-122"/>
              </a:rPr>
              <a:t>FPGA Verification.</a:t>
            </a:r>
            <a:endParaRPr lang="en-US" altLang="zh-CN" sz="2800" b="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9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integrate it to CPU.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Observe and Analyze the Waveform</a:t>
            </a:r>
            <a:r>
              <a:rPr lang="en-US" altLang="zh-CN" sz="3200" dirty="0">
                <a:latin typeface="+mn-lt"/>
                <a:ea typeface="宋体" pitchFamily="2" charset="-122"/>
              </a:rPr>
              <a:t> of Simulation.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Compare the performance of CPU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when it has cache or not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88640"/>
            <a:ext cx="8496944" cy="65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Unit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84785"/>
            <a:ext cx="7207944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Operation Flow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Read (Hit/Miss)</a:t>
            </a:r>
          </a:p>
          <a:p>
            <a:r>
              <a:rPr lang="en-US" altLang="zh-CN" dirty="0" smtClean="0">
                <a:latin typeface="+mn-lt"/>
              </a:rPr>
              <a:t>Write (Hit/Miss)</a:t>
            </a:r>
          </a:p>
          <a:p>
            <a:r>
              <a:rPr lang="en-US" altLang="zh-CN" dirty="0" smtClean="0">
                <a:latin typeface="+mn-lt"/>
              </a:rPr>
              <a:t>Replace (Clean/Dirty)</a:t>
            </a:r>
            <a:endParaRPr lang="zh-CN" altLang="en-US" dirty="0">
              <a:latin typeface="+mn-lt"/>
            </a:endParaRPr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34352"/>
            <a:ext cx="5328592" cy="67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073008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State Machine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921037"/>
              </p:ext>
            </p:extLst>
          </p:nvPr>
        </p:nvGraphicFramePr>
        <p:xfrm>
          <a:off x="1847528" y="1412776"/>
          <a:ext cx="865446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3977670" imgH="2217262" progId="Visio.Drawing.15">
                  <p:embed/>
                </p:oleObj>
              </mc:Choice>
              <mc:Fallback>
                <p:oleObj name="Visio" r:id="rId4" imgW="3977670" imgH="221726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7528" y="1412776"/>
                        <a:ext cx="8654467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0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State Machine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Next State Logic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State assignment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628800"/>
            <a:ext cx="574055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5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1306</Words>
  <Application>Microsoft Office PowerPoint</Application>
  <PresentationFormat>Widescreen</PresentationFormat>
  <Paragraphs>496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等线</vt:lpstr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Visio</vt:lpstr>
      <vt:lpstr>Computer Architecture Experiment</vt:lpstr>
      <vt:lpstr>Outline</vt:lpstr>
      <vt:lpstr>Experiment Purpose</vt:lpstr>
      <vt:lpstr>Experiment Task</vt:lpstr>
      <vt:lpstr>PowerPoint Presentation</vt:lpstr>
      <vt:lpstr>Cache Management Unit</vt:lpstr>
      <vt:lpstr>Cache Operation Flow</vt:lpstr>
      <vt:lpstr>Cache Management State Machine</vt:lpstr>
      <vt:lpstr>State Machine</vt:lpstr>
      <vt:lpstr>Next logic (1)</vt:lpstr>
      <vt:lpstr>Next logic (2)</vt:lpstr>
      <vt:lpstr>Next logic (3)</vt:lpstr>
      <vt:lpstr>Perform State Assignment</vt:lpstr>
      <vt:lpstr>Output (1)</vt:lpstr>
      <vt:lpstr>Output (2)</vt:lpstr>
      <vt:lpstr>RV32 Core</vt:lpstr>
      <vt:lpstr>Instr. Mem.(1)</vt:lpstr>
      <vt:lpstr>Instr. Mem.(2)</vt:lpstr>
      <vt:lpstr>Data Mem. </vt:lpstr>
      <vt:lpstr>Test Bench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Zonghui Wang</cp:lastModifiedBy>
  <cp:revision>190</cp:revision>
  <cp:lastPrinted>2015-06-15T14:04:08Z</cp:lastPrinted>
  <dcterms:created xsi:type="dcterms:W3CDTF">2011-08-03T07:44:17Z</dcterms:created>
  <dcterms:modified xsi:type="dcterms:W3CDTF">2021-09-11T07:19:56Z</dcterms:modified>
</cp:coreProperties>
</file>