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9"/>
  </p:notesMasterIdLst>
  <p:handoutMasterIdLst>
    <p:handoutMasterId r:id="rId50"/>
  </p:handoutMasterIdLst>
  <p:sldIdLst>
    <p:sldId id="552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0" r:id="rId28"/>
    <p:sldId id="581" r:id="rId29"/>
    <p:sldId id="582" r:id="rId30"/>
    <p:sldId id="583" r:id="rId31"/>
    <p:sldId id="584" r:id="rId32"/>
    <p:sldId id="585" r:id="rId33"/>
    <p:sldId id="586" r:id="rId34"/>
    <p:sldId id="587" r:id="rId35"/>
    <p:sldId id="588" r:id="rId36"/>
    <p:sldId id="589" r:id="rId37"/>
    <p:sldId id="590" r:id="rId38"/>
    <p:sldId id="591" r:id="rId39"/>
    <p:sldId id="592" r:id="rId40"/>
    <p:sldId id="593" r:id="rId41"/>
    <p:sldId id="594" r:id="rId42"/>
    <p:sldId id="595" r:id="rId43"/>
    <p:sldId id="596" r:id="rId44"/>
    <p:sldId id="597" r:id="rId45"/>
    <p:sldId id="598" r:id="rId46"/>
    <p:sldId id="599" r:id="rId47"/>
    <p:sldId id="554" r:id="rId4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07" autoAdjust="0"/>
  </p:normalViewPr>
  <p:slideViewPr>
    <p:cSldViewPr>
      <p:cViewPr varScale="1">
        <p:scale>
          <a:sx n="79" d="100"/>
          <a:sy n="79" d="100"/>
        </p:scale>
        <p:origin x="108" y="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8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C092644A-D423-4D93-B11A-5B142F9C5D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37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81D8BCED-4794-4F5B-A95B-8007A3359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80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688AB1-AEDA-E34E-96DC-8A9CD5498162}" type="datetime1">
              <a:rPr lang="zh-CN" altLang="en-US" smtClean="0"/>
              <a:t>2021/10/30</a:t>
            </a:fld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1ABE9B-2127-408B-ADD0-32B6A1ADA5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20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1412E1-F607-1B4A-B6AD-5B34F0B50589}" type="datetime1">
              <a:rPr lang="zh-CN" altLang="en-US" smtClean="0"/>
              <a:t>2021/10/30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A250F370-D1E7-4077-8E08-0F84906669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9442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973E15-F0E2-6C49-B457-3941D3CE8BF7}" type="datetime1">
              <a:rPr lang="zh-CN" altLang="en-US" smtClean="0"/>
              <a:t>2021/10/30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CA0EF3-EE02-422F-9839-1D26B284DB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37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33431B-1935-E34D-86FA-FE0A9DFE3E7B}" type="datetime1">
              <a:rPr lang="zh-CN" altLang="en-US" smtClean="0"/>
              <a:t>2021/10/30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039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1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B70B95-BB04-884B-A6E8-34895D47021D}" type="datetime1">
              <a:rPr lang="zh-CN" altLang="en-US" smtClean="0"/>
              <a:t>2021/10/30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29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A08DA1-F610-AF44-9908-BCC8326D3EB4}" type="datetime1">
              <a:rPr lang="zh-CN" altLang="en-US" smtClean="0"/>
              <a:t>2021/10/30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D1DEDDA3-5544-4B59-BA66-7B31A1EC49A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657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639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58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E1510-4434-FA48-A2F4-2407F720F28A}" type="datetime1">
              <a:rPr lang="zh-CN" altLang="en-US" smtClean="0"/>
              <a:t>2021/10/30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D0090FA-C1D2-436C-ACD1-E5E3751D06D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0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1CEAA-088D-D64A-BCFA-FC28D373C0FD}" type="datetime1">
              <a:rPr lang="zh-CN" altLang="en-US" smtClean="0"/>
              <a:t>2021/10/30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62504F6-CEB9-4D8B-82E8-1B5742F573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01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B93CF8-7DE4-5D43-9D04-A7CCB4F62741}" type="datetime1">
              <a:rPr lang="zh-CN" altLang="en-US" smtClean="0"/>
              <a:t>2021/10/30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C5D8FD77-704A-4F7A-935C-C77827A439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667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E70539-074A-6F4C-A92E-37866C6A5AB0}" type="datetime1">
              <a:rPr lang="zh-CN" altLang="en-US" smtClean="0"/>
              <a:t>2021/10/30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FFE68900-107A-49E7-99A8-268D755A58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76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F66EF0-C141-134F-B826-2E830DAEFE4B}" type="datetime1">
              <a:rPr lang="zh-CN" altLang="en-US" smtClean="0"/>
              <a:t>2021/10/30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1F0555C-6464-4DB4-A56C-735E33125A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37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D66535-F878-BA40-8843-D526E6B294F4}" type="datetime1">
              <a:rPr lang="zh-CN" altLang="en-US" smtClean="0"/>
              <a:t>2021/10/30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AA5C4EF-5F4C-4FC2-8EC8-5D7149D239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27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0FC2A6-327E-9542-8072-8FFB81D67C69}" type="datetime1">
              <a:rPr lang="zh-CN" altLang="en-US" smtClean="0"/>
              <a:t>2021/10/30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058ED758-5F56-4DC8-AE63-6C2C3614B5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6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188EDA1C-7338-4452-914A-ED7756F9A5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40650" y="62785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3D3EE55B-0F21-402F-A7C4-FFECA81A60D0}" type="slidenum">
              <a:rPr lang="en-US" altLang="zh-CN" sz="2000"/>
              <a:pPr>
                <a:spcBef>
                  <a:spcPct val="50000"/>
                </a:spcBef>
              </a:pPr>
              <a:t>‹#›</a:t>
            </a:fld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5002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8" r:id="rId15"/>
    <p:sldLayoutId id="2147483679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057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5E6AE7-698F-4737-AA2F-ABEE479A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 instructions, 1 FP &amp; 1 anything</a:t>
            </a:r>
          </a:p>
          <a:p>
            <a:pPr lvl="1"/>
            <a:r>
              <a:rPr lang="en-US" altLang="zh-CN" dirty="0"/>
              <a:t>Fetch 64-bits/clock cycle;  Int on left, FP on right</a:t>
            </a:r>
          </a:p>
          <a:p>
            <a:pPr lvl="1"/>
            <a:r>
              <a:rPr lang="en-US" altLang="zh-CN" dirty="0"/>
              <a:t>Can only issue 2nd instruction if 1st instruction issues</a:t>
            </a:r>
          </a:p>
          <a:p>
            <a:pPr lvl="1"/>
            <a:r>
              <a:rPr lang="en-US" altLang="zh-CN" dirty="0"/>
              <a:t>More ports for FP registers to do FP load &amp; FP op in a pair</a:t>
            </a:r>
          </a:p>
          <a:p>
            <a:r>
              <a:rPr lang="en-US" altLang="zh-CN" dirty="0"/>
              <a:t>1 cycle load delay expands to </a:t>
            </a:r>
            <a:r>
              <a:rPr lang="en-US" altLang="zh-CN" b="1" dirty="0"/>
              <a:t>3 instructions</a:t>
            </a:r>
            <a:r>
              <a:rPr lang="en-US" altLang="zh-CN" dirty="0"/>
              <a:t> in Superscalar</a:t>
            </a:r>
          </a:p>
          <a:p>
            <a:pPr lvl="1"/>
            <a:r>
              <a:rPr lang="en-US" altLang="zh-CN" dirty="0"/>
              <a:t>instruction in right half can’t use it, nor instructions in next slot</a:t>
            </a:r>
          </a:p>
          <a:p>
            <a:r>
              <a:rPr lang="en-US" altLang="zh-CN" b="1" dirty="0"/>
              <a:t>Branch delay</a:t>
            </a:r>
            <a:r>
              <a:rPr lang="en-US" altLang="zh-CN" dirty="0"/>
              <a:t> for a taken branch becomes either </a:t>
            </a:r>
            <a:r>
              <a:rPr lang="en-US" altLang="zh-CN" b="1" dirty="0"/>
              <a:t>two or three</a:t>
            </a:r>
            <a:r>
              <a:rPr lang="en-US" altLang="zh-CN" dirty="0"/>
              <a:t> instructions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5B761F-3EF7-46BF-AC5D-63F87AEA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Ex.  Superscalar MIPS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35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CE4D6B-A7B3-42CD-B05C-D035A829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Superscalar MIPS pipeline in operation</a:t>
            </a:r>
            <a:endParaRPr lang="zh-CN" alt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EE52E86-1EB5-430A-9D2C-A4A671A86B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707999"/>
              </p:ext>
            </p:extLst>
          </p:nvPr>
        </p:nvGraphicFramePr>
        <p:xfrm>
          <a:off x="651668" y="1628800"/>
          <a:ext cx="7840663" cy="407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文档" r:id="rId3" imgW="8640318" imgH="4668012" progId="Word.Document.8">
                  <p:embed/>
                </p:oleObj>
              </mc:Choice>
              <mc:Fallback>
                <p:oleObj name="文档" r:id="rId3" imgW="8640318" imgH="4668012" progId="Word.Document.8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" y="1628800"/>
                        <a:ext cx="7840663" cy="407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92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519AA9-F3B8-40CE-9AD7-3FFAA92D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issue packet</a:t>
            </a:r>
            <a:r>
              <a:rPr lang="en-US" altLang="zh-CN" dirty="0"/>
              <a:t>: group of instructions from fetch unit that could potentially issue in 1 clock</a:t>
            </a:r>
          </a:p>
          <a:p>
            <a:pPr lvl="1"/>
            <a:r>
              <a:rPr lang="en-US" altLang="zh-CN" dirty="0"/>
              <a:t>If instruction causes structural hazard or a data hazard either due to earlier instruction in execution or to earlier instruction in issue packet, then instruction does not issue</a:t>
            </a:r>
          </a:p>
          <a:p>
            <a:pPr lvl="1"/>
            <a:r>
              <a:rPr lang="en-US" altLang="zh-CN" b="1" dirty="0"/>
              <a:t>0 to N instruction</a:t>
            </a:r>
            <a:r>
              <a:rPr lang="en-US" altLang="zh-CN" dirty="0"/>
              <a:t> issues per clock cycle, for N-issue</a:t>
            </a:r>
          </a:p>
          <a:p>
            <a:r>
              <a:rPr lang="en-US" altLang="zh-CN" dirty="0"/>
              <a:t>Performing issue checks in 1 cycle could limit clock cycle time: O(n</a:t>
            </a:r>
            <a:r>
              <a:rPr lang="en-US" altLang="zh-CN" baseline="30000" dirty="0"/>
              <a:t>2</a:t>
            </a:r>
            <a:r>
              <a:rPr lang="en-US" altLang="zh-CN" dirty="0"/>
              <a:t>-n) comparisons</a:t>
            </a:r>
          </a:p>
          <a:p>
            <a:pPr lvl="1"/>
            <a:r>
              <a:rPr lang="en-US" altLang="zh-CN" dirty="0"/>
              <a:t>=&gt; </a:t>
            </a:r>
            <a:r>
              <a:rPr lang="en-US" altLang="zh-CN" b="1" dirty="0"/>
              <a:t>issue stage usually split and pipelined</a:t>
            </a:r>
          </a:p>
          <a:p>
            <a:pPr lvl="1"/>
            <a:r>
              <a:rPr lang="en-US" altLang="zh-CN" dirty="0"/>
              <a:t>1st stage decides how many instructions from within this packet can issue, 2nd stage examines hazards among selected instructions and those already been issued</a:t>
            </a:r>
          </a:p>
          <a:p>
            <a:pPr lvl="1"/>
            <a:r>
              <a:rPr lang="en-US" altLang="zh-CN" dirty="0"/>
              <a:t>=&gt; </a:t>
            </a:r>
            <a:r>
              <a:rPr lang="en-US" altLang="zh-CN" b="1" dirty="0"/>
              <a:t>higher branch penalties </a:t>
            </a:r>
            <a:r>
              <a:rPr lang="en-US" altLang="zh-CN" dirty="0"/>
              <a:t>=&gt; prediction accuracy important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2F3251B-CE0A-4F8C-A93F-2AB72074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Issues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36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0726240-8258-49B8-95B5-5D1BB81A4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 Integer/FP split is simple for the HW, get CPI of 0.5 only for programs with:</a:t>
            </a:r>
          </a:p>
          <a:p>
            <a:pPr lvl="1"/>
            <a:r>
              <a:rPr lang="en-US" altLang="zh-CN" dirty="0"/>
              <a:t>Exactly 50% FP operations AND No hazards</a:t>
            </a:r>
          </a:p>
          <a:p>
            <a:r>
              <a:rPr lang="en-US" altLang="zh-CN" dirty="0"/>
              <a:t>If more instructions issue at same time, greater difficulty of decode and issue:</a:t>
            </a:r>
          </a:p>
          <a:p>
            <a:pPr lvl="1"/>
            <a:r>
              <a:rPr lang="en-US" altLang="zh-CN" dirty="0"/>
              <a:t>Even 2-scalar =&gt; examine 2 opcodes, 6 register specifiers, &amp; decide if 1 or 2 instructions can issue; (N-issue ~O(N</a:t>
            </a:r>
            <a:r>
              <a:rPr lang="en-US" altLang="zh-CN" baseline="30000" dirty="0"/>
              <a:t>2</a:t>
            </a:r>
            <a:r>
              <a:rPr lang="en-US" altLang="zh-CN" dirty="0"/>
              <a:t>-N) comparisons)</a:t>
            </a:r>
          </a:p>
          <a:p>
            <a:pPr lvl="1"/>
            <a:r>
              <a:rPr lang="en-US" altLang="zh-CN" dirty="0"/>
              <a:t>Register file: need 2*N reads and 1*N writes/cycle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ACAFB8-F79D-44DB-95B4-AD9A2F08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Issue Challenges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82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87B3C7-E63A-40E2-95C6-853C4B97E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4"/>
            <a:ext cx="7924800" cy="5184576"/>
          </a:xfrm>
        </p:spPr>
        <p:txBody>
          <a:bodyPr/>
          <a:lstStyle/>
          <a:p>
            <a:r>
              <a:rPr lang="en-US" altLang="zh-CN" dirty="0"/>
              <a:t>Rename logic: must be able to rename same register multiple times in one cycle!  For instance, consider 4-way issue:</a:t>
            </a:r>
          </a:p>
          <a:p>
            <a:pPr marL="0" indent="0">
              <a:buNone/>
            </a:pPr>
            <a:r>
              <a:rPr lang="en-US" altLang="zh-CN" dirty="0"/>
              <a:t>	add </a:t>
            </a:r>
            <a:r>
              <a:rPr lang="en-US" altLang="zh-CN" b="1" dirty="0"/>
              <a:t>r1</a:t>
            </a:r>
            <a:r>
              <a:rPr lang="en-US" altLang="zh-CN" dirty="0"/>
              <a:t>, r2, r3		add </a:t>
            </a:r>
            <a:r>
              <a:rPr lang="en-US" altLang="zh-CN" b="1" dirty="0"/>
              <a:t>p11</a:t>
            </a:r>
            <a:r>
              <a:rPr lang="en-US" altLang="zh-CN" dirty="0"/>
              <a:t>, p4, p7</a:t>
            </a:r>
            <a:br>
              <a:rPr lang="en-US" altLang="zh-CN" dirty="0"/>
            </a:br>
            <a:r>
              <a:rPr lang="en-US" altLang="zh-CN" dirty="0"/>
              <a:t>	sub r4, </a:t>
            </a:r>
            <a:r>
              <a:rPr lang="en-US" altLang="zh-CN" b="1" dirty="0"/>
              <a:t>r1</a:t>
            </a:r>
            <a:r>
              <a:rPr lang="en-US" altLang="zh-CN" dirty="0"/>
              <a:t>, r2	   </a:t>
            </a:r>
            <a:r>
              <a:rPr lang="zh-CN" altLang="en-US" dirty="0"/>
              <a:t>→</a:t>
            </a:r>
            <a:r>
              <a:rPr lang="en-US" altLang="zh-CN" dirty="0"/>
              <a:t>	sub p22, </a:t>
            </a:r>
            <a:r>
              <a:rPr lang="en-US" altLang="zh-CN" b="1" dirty="0"/>
              <a:t>p11</a:t>
            </a:r>
            <a:r>
              <a:rPr lang="en-US" altLang="zh-CN" dirty="0"/>
              <a:t>, p4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lw</a:t>
            </a:r>
            <a:r>
              <a:rPr lang="en-US" altLang="zh-CN" dirty="0"/>
              <a:t>  </a:t>
            </a:r>
            <a:r>
              <a:rPr lang="en-US" altLang="zh-CN" b="1" dirty="0"/>
              <a:t>r1</a:t>
            </a:r>
            <a:r>
              <a:rPr lang="en-US" altLang="zh-CN" dirty="0"/>
              <a:t>, 4(r4)		</a:t>
            </a:r>
            <a:r>
              <a:rPr lang="en-US" altLang="zh-CN" dirty="0" err="1"/>
              <a:t>lw</a:t>
            </a:r>
            <a:r>
              <a:rPr lang="en-US" altLang="zh-CN" dirty="0"/>
              <a:t>  </a:t>
            </a:r>
            <a:r>
              <a:rPr lang="en-US" altLang="zh-CN" b="1" dirty="0"/>
              <a:t>p23</a:t>
            </a:r>
            <a:r>
              <a:rPr lang="en-US" altLang="zh-CN" dirty="0"/>
              <a:t>, 4(p22)</a:t>
            </a:r>
            <a:br>
              <a:rPr lang="en-US" altLang="zh-CN" dirty="0"/>
            </a:br>
            <a:r>
              <a:rPr lang="en-US" altLang="zh-CN" dirty="0"/>
              <a:t>	add r5, </a:t>
            </a:r>
            <a:r>
              <a:rPr lang="en-US" altLang="zh-CN" b="1" dirty="0"/>
              <a:t>r1</a:t>
            </a:r>
            <a:r>
              <a:rPr lang="en-US" altLang="zh-CN" dirty="0"/>
              <a:t>, r2		add p12, </a:t>
            </a:r>
            <a:r>
              <a:rPr lang="en-US" altLang="zh-CN" b="1" dirty="0"/>
              <a:t>p23</a:t>
            </a:r>
            <a:r>
              <a:rPr lang="en-US" altLang="zh-CN" dirty="0"/>
              <a:t>, p4</a:t>
            </a:r>
          </a:p>
          <a:p>
            <a:r>
              <a:rPr lang="en-US" altLang="zh-CN" dirty="0"/>
              <a:t>Imagine doing this transformation in a single cycle!</a:t>
            </a:r>
          </a:p>
          <a:p>
            <a:r>
              <a:rPr lang="en-US" altLang="zh-CN" dirty="0"/>
              <a:t>Result buses: Need to complete multiple instructions/cycle</a:t>
            </a:r>
          </a:p>
          <a:p>
            <a:pPr lvl="1"/>
            <a:r>
              <a:rPr lang="en-US" altLang="zh-CN" dirty="0"/>
              <a:t>So, need </a:t>
            </a:r>
            <a:r>
              <a:rPr lang="en-US" altLang="zh-CN" b="1" dirty="0"/>
              <a:t>multiple buses</a:t>
            </a:r>
            <a:r>
              <a:rPr lang="en-US" altLang="zh-CN" dirty="0"/>
              <a:t> with associated matching logic at every reservation station.</a:t>
            </a:r>
          </a:p>
          <a:p>
            <a:pPr lvl="1"/>
            <a:r>
              <a:rPr lang="en-US" altLang="zh-CN" dirty="0"/>
              <a:t>Or, </a:t>
            </a:r>
            <a:r>
              <a:rPr lang="en-US" altLang="zh-CN" b="1" dirty="0"/>
              <a:t>need multiple forwarding paths</a:t>
            </a:r>
            <a:r>
              <a:rPr lang="en-US" altLang="zh-CN" dirty="0"/>
              <a:t>			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D9E0C3-B232-4DBF-BF57-8E2F692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Issue Challenges(cont.)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85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668D90-CF84-46F5-B8A6-3591A158F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Potentially </a:t>
            </a:r>
            <a:r>
              <a:rPr lang="en-US" altLang="zh-CN" b="1" dirty="0"/>
              <a:t>overcome the issue restrictions.</a:t>
            </a:r>
          </a:p>
          <a:p>
            <a:r>
              <a:rPr lang="en-US" altLang="zh-CN" b="1" dirty="0"/>
              <a:t>Two different approaches </a:t>
            </a:r>
            <a:r>
              <a:rPr lang="en-US" altLang="zh-CN" dirty="0"/>
              <a:t>to issue multiple instructions per clock:</a:t>
            </a:r>
          </a:p>
          <a:p>
            <a:pPr lvl="1"/>
            <a:r>
              <a:rPr lang="en-US" altLang="zh-CN" b="1" dirty="0"/>
              <a:t>Pipeline: </a:t>
            </a:r>
            <a:r>
              <a:rPr lang="en-US" altLang="zh-CN" dirty="0"/>
              <a:t>Run this step in half a clock cycle, so that two instructions can be processed in one clock cycle.</a:t>
            </a:r>
          </a:p>
          <a:p>
            <a:pPr lvl="1"/>
            <a:r>
              <a:rPr lang="en-US" altLang="zh-CN" b="1" dirty="0"/>
              <a:t>Widen issue logic: </a:t>
            </a:r>
            <a:r>
              <a:rPr lang="en-US" altLang="zh-CN" dirty="0"/>
              <a:t>Build the logic necessary to handle two instructions at once, including any possible dependences between the instructions.</a:t>
            </a:r>
          </a:p>
          <a:p>
            <a:pPr lvl="1"/>
            <a:r>
              <a:rPr lang="en-US" altLang="zh-CN" b="1" dirty="0"/>
              <a:t>Both: </a:t>
            </a:r>
            <a:r>
              <a:rPr lang="en-US" altLang="zh-CN" dirty="0"/>
              <a:t>Modern superscalar processors often include both pipeline and widen the issue logic.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AE4CF0-1E13-43FF-A681-AA238D2B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Dynamically Scheduled Superscalar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089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79F9C81-58E0-4E06-96E2-B53A4DD69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984" y="1340768"/>
            <a:ext cx="4106416" cy="4419600"/>
          </a:xfrm>
        </p:spPr>
        <p:txBody>
          <a:bodyPr/>
          <a:lstStyle/>
          <a:p>
            <a:r>
              <a:rPr lang="en-US" altLang="zh-CN" dirty="0"/>
              <a:t>Assumptions:</a:t>
            </a:r>
          </a:p>
          <a:p>
            <a:pPr lvl="1"/>
            <a:r>
              <a:rPr lang="en-US" altLang="zh-CN" dirty="0"/>
              <a:t>1 FP and 1 integer operation  per CC. even if they are dependent.</a:t>
            </a:r>
          </a:p>
          <a:p>
            <a:pPr lvl="1"/>
            <a:r>
              <a:rPr lang="en-US" altLang="zh-CN" dirty="0"/>
              <a:t>One integer function unit for ALU and address calculations</a:t>
            </a:r>
          </a:p>
          <a:p>
            <a:pPr lvl="1"/>
            <a:r>
              <a:rPr lang="en-US" altLang="zh-CN" dirty="0"/>
              <a:t>Separate function unit for evaluating branch condition  </a:t>
            </a:r>
          </a:p>
          <a:p>
            <a:pPr lvl="1"/>
            <a:r>
              <a:rPr lang="en-US" altLang="zh-CN" b="1" dirty="0"/>
              <a:t>Single issue </a:t>
            </a:r>
            <a:r>
              <a:rPr lang="en-US" altLang="zh-CN" dirty="0"/>
              <a:t>for branches, but perfect prediction.</a:t>
            </a:r>
          </a:p>
          <a:p>
            <a:pPr lvl="1"/>
            <a:r>
              <a:rPr lang="en-US" altLang="zh-CN" b="1" dirty="0"/>
              <a:t>No speculation</a:t>
            </a:r>
            <a:r>
              <a:rPr lang="en-US" altLang="zh-CN" dirty="0"/>
              <a:t>: all instr. following a branch are delay until branch resolved. 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BE53256-5CE0-477E-AC28-4E4AA27D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3C0DA-3561-499E-861A-54A06EAC5E7A}"/>
              </a:ext>
            </a:extLst>
          </p:cNvPr>
          <p:cNvSpPr txBox="1">
            <a:spLocks noChangeArrowheads="1"/>
          </p:cNvSpPr>
          <p:nvPr/>
        </p:nvSpPr>
        <p:spPr>
          <a:xfrm>
            <a:off x="252090" y="1715671"/>
            <a:ext cx="4679950" cy="22320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kern="0" dirty="0"/>
              <a:t>Loop:   L.D       F0, 0(R1)</a:t>
            </a:r>
          </a:p>
          <a:p>
            <a:pPr>
              <a:buFont typeface="Wingdings" pitchFamily="2" charset="2"/>
              <a:buNone/>
            </a:pPr>
            <a:r>
              <a:rPr lang="en-US" altLang="zh-CN" kern="0" dirty="0"/>
              <a:t>		  ADD.D  F4, F0, F2</a:t>
            </a:r>
          </a:p>
          <a:p>
            <a:pPr>
              <a:buFont typeface="Wingdings" pitchFamily="2" charset="2"/>
              <a:buNone/>
            </a:pPr>
            <a:r>
              <a:rPr lang="en-US" altLang="zh-CN" kern="0" dirty="0"/>
              <a:t>		  S.D       F4, 0(R1)</a:t>
            </a:r>
          </a:p>
          <a:p>
            <a:pPr>
              <a:buFont typeface="Wingdings" pitchFamily="2" charset="2"/>
              <a:buNone/>
            </a:pPr>
            <a:r>
              <a:rPr lang="en-US" altLang="zh-CN" kern="0" dirty="0"/>
              <a:t>		  DADDIU  R1, R1, #-8</a:t>
            </a:r>
          </a:p>
          <a:p>
            <a:pPr>
              <a:buFont typeface="Wingdings" pitchFamily="2" charset="2"/>
              <a:buNone/>
            </a:pPr>
            <a:r>
              <a:rPr lang="en-US" altLang="zh-CN" kern="0" dirty="0"/>
              <a:t>		  BNE      R1,R2, Loop 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AFDEEBF5-8498-4DBD-8865-AA0989FCB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52" y="4163596"/>
            <a:ext cx="33063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Function Latency:</a:t>
            </a:r>
          </a:p>
          <a:p>
            <a:pPr algn="l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dirty="0">
                <a:latin typeface="Times New Roman" panose="02020603050405020304" pitchFamily="18" charset="0"/>
              </a:rPr>
              <a:t> 1 cycle for integer ALU</a:t>
            </a:r>
          </a:p>
          <a:p>
            <a:pPr algn="l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dirty="0">
                <a:latin typeface="Times New Roman" panose="02020603050405020304" pitchFamily="18" charset="0"/>
              </a:rPr>
              <a:t> 2 cycles for load </a:t>
            </a:r>
          </a:p>
          <a:p>
            <a:pPr algn="l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dirty="0">
                <a:latin typeface="Times New Roman" panose="02020603050405020304" pitchFamily="18" charset="0"/>
              </a:rPr>
              <a:t> 3 cycles for FP add.</a:t>
            </a:r>
          </a:p>
        </p:txBody>
      </p:sp>
    </p:spTree>
    <p:extLst>
      <p:ext uri="{BB962C8B-B14F-4D97-AF65-F5344CB8AC3E}">
        <p14:creationId xmlns:p14="http://schemas.microsoft.com/office/powerpoint/2010/main" val="2414250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1D63B6-B204-48EA-BB9B-A5831A64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 on a dual-issue version of </a:t>
            </a:r>
            <a:r>
              <a:rPr lang="en-US" altLang="zh-CN" dirty="0" err="1"/>
              <a:t>Tomasulo</a:t>
            </a:r>
            <a:endParaRPr lang="zh-CN" alt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EF22B68-2EB5-48B8-B3D5-5A3CB949F1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196975"/>
          <a:ext cx="8569325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文档" r:id="rId3" imgW="8247888" imgH="5725668" progId="Word.Document.8">
                  <p:embed/>
                </p:oleObj>
              </mc:Choice>
              <mc:Fallback>
                <p:oleObj name="文档" r:id="rId3" imgW="8247888" imgH="5725668" progId="Word.Document.8">
                  <p:embed/>
                  <p:pic>
                    <p:nvPicPr>
                      <p:cNvPr id="471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96975"/>
                        <a:ext cx="8569325" cy="537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80DFA4A-D2A1-40A5-8384-498167F219AA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2205038"/>
            <a:ext cx="2736850" cy="792162"/>
            <a:chOff x="3515" y="1389"/>
            <a:chExt cx="1724" cy="4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D7195D-6209-4CF4-8F5F-09CA36B06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1389"/>
              <a:ext cx="272" cy="226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D348E2-F18B-4535-9CBF-BB164A0FE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61"/>
              <a:ext cx="272" cy="227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7DE8B748-0E80-4939-AEB0-EF98BAA53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1525"/>
              <a:ext cx="1180" cy="227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EEBC88B-49CF-40D5-A489-8D699EE5AD92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3357563"/>
            <a:ext cx="2736850" cy="792162"/>
            <a:chOff x="3515" y="1389"/>
            <a:chExt cx="1724" cy="49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48F9E4D-4613-44A1-B21C-32DD9CDFC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1389"/>
              <a:ext cx="272" cy="226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A36A08-FA81-466A-A16C-14D2FA18A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61"/>
              <a:ext cx="272" cy="227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A6C37FF2-683C-45F6-8C21-DBABF938DB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1525"/>
              <a:ext cx="1180" cy="227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81D748-D45C-4D06-993D-60EE35ADB14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017838"/>
            <a:ext cx="2924175" cy="627062"/>
            <a:chOff x="3696" y="1901"/>
            <a:chExt cx="1842" cy="395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43E07F1-404C-4B8A-A802-0DC4EA77E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79"/>
              <a:ext cx="318" cy="317"/>
            </a:xfrm>
            <a:custGeom>
              <a:avLst/>
              <a:gdLst>
                <a:gd name="T0" fmla="*/ 0 w 136"/>
                <a:gd name="T1" fmla="*/ 0 h 317"/>
                <a:gd name="T2" fmla="*/ 52016 w 136"/>
                <a:gd name="T3" fmla="*/ 90 h 317"/>
                <a:gd name="T4" fmla="*/ 0 w 136"/>
                <a:gd name="T5" fmla="*/ 317 h 317"/>
                <a:gd name="T6" fmla="*/ 0 60000 65536"/>
                <a:gd name="T7" fmla="*/ 0 60000 65536"/>
                <a:gd name="T8" fmla="*/ 0 60000 65536"/>
                <a:gd name="T9" fmla="*/ 0 w 136"/>
                <a:gd name="T10" fmla="*/ 0 h 317"/>
                <a:gd name="T11" fmla="*/ 136 w 136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317">
                  <a:moveTo>
                    <a:pt x="0" y="0"/>
                  </a:moveTo>
                  <a:cubicBezTo>
                    <a:pt x="68" y="18"/>
                    <a:pt x="136" y="37"/>
                    <a:pt x="136" y="90"/>
                  </a:cubicBezTo>
                  <a:cubicBezTo>
                    <a:pt x="136" y="143"/>
                    <a:pt x="23" y="279"/>
                    <a:pt x="0" y="317"/>
                  </a:cubicBezTo>
                </a:path>
              </a:pathLst>
            </a:custGeom>
            <a:noFill/>
            <a:ln w="25400" cap="sq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F2C4F77E-4123-4855-8693-BE77D11B2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1" y="1901"/>
              <a:ext cx="1537" cy="296"/>
            </a:xfrm>
            <a:prstGeom prst="rect">
              <a:avLst/>
            </a:prstGeom>
            <a:noFill/>
            <a:ln w="12700" cap="sq" algn="ctr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Structure hazard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0C3827-9AF7-42C2-98BA-7B5CC1246EF5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3789363"/>
            <a:ext cx="2603500" cy="627062"/>
            <a:chOff x="3696" y="1901"/>
            <a:chExt cx="1640" cy="395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6A742EE-F242-4C07-B13B-2E375DAC2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79"/>
              <a:ext cx="318" cy="317"/>
            </a:xfrm>
            <a:custGeom>
              <a:avLst/>
              <a:gdLst>
                <a:gd name="T0" fmla="*/ 0 w 136"/>
                <a:gd name="T1" fmla="*/ 0 h 317"/>
                <a:gd name="T2" fmla="*/ 52016 w 136"/>
                <a:gd name="T3" fmla="*/ 90 h 317"/>
                <a:gd name="T4" fmla="*/ 0 w 136"/>
                <a:gd name="T5" fmla="*/ 317 h 317"/>
                <a:gd name="T6" fmla="*/ 0 60000 65536"/>
                <a:gd name="T7" fmla="*/ 0 60000 65536"/>
                <a:gd name="T8" fmla="*/ 0 60000 65536"/>
                <a:gd name="T9" fmla="*/ 0 w 136"/>
                <a:gd name="T10" fmla="*/ 0 h 317"/>
                <a:gd name="T11" fmla="*/ 136 w 136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317">
                  <a:moveTo>
                    <a:pt x="0" y="0"/>
                  </a:moveTo>
                  <a:cubicBezTo>
                    <a:pt x="68" y="18"/>
                    <a:pt x="136" y="37"/>
                    <a:pt x="136" y="90"/>
                  </a:cubicBezTo>
                  <a:cubicBezTo>
                    <a:pt x="136" y="143"/>
                    <a:pt x="23" y="279"/>
                    <a:pt x="0" y="317"/>
                  </a:cubicBezTo>
                </a:path>
              </a:pathLst>
            </a:custGeom>
            <a:noFill/>
            <a:ln w="25400" cap="sq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B668A068-B90D-4610-9B8A-A3CBFB7C1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1" y="1901"/>
              <a:ext cx="1335" cy="296"/>
            </a:xfrm>
            <a:prstGeom prst="rect">
              <a:avLst/>
            </a:prstGeom>
            <a:noFill/>
            <a:ln w="12700" cap="sq" algn="ctr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No speculation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068ABB-6960-45BC-94DE-91D0A4E5A796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149725"/>
            <a:ext cx="2736850" cy="792163"/>
            <a:chOff x="3515" y="1389"/>
            <a:chExt cx="1724" cy="49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61B1CEC-7949-46F3-82DA-15352296F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1389"/>
              <a:ext cx="272" cy="226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2FB5D8-58CB-4B47-A2C8-C288404AB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61"/>
              <a:ext cx="272" cy="227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893CF555-C350-4ED4-8EEC-1805ADCFA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1525"/>
              <a:ext cx="1180" cy="227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4934B6E-0195-41A1-BFF5-2AE77542FFE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437063"/>
            <a:ext cx="2924175" cy="771525"/>
            <a:chOff x="3696" y="2795"/>
            <a:chExt cx="1842" cy="486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0D04D84-30AF-4F26-80D9-7C392F685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795"/>
              <a:ext cx="318" cy="486"/>
            </a:xfrm>
            <a:custGeom>
              <a:avLst/>
              <a:gdLst>
                <a:gd name="T0" fmla="*/ 0 w 136"/>
                <a:gd name="T1" fmla="*/ 0 h 317"/>
                <a:gd name="T2" fmla="*/ 52016 w 136"/>
                <a:gd name="T3" fmla="*/ 1794 h 317"/>
                <a:gd name="T4" fmla="*/ 0 w 136"/>
                <a:gd name="T5" fmla="*/ 6309 h 317"/>
                <a:gd name="T6" fmla="*/ 0 60000 65536"/>
                <a:gd name="T7" fmla="*/ 0 60000 65536"/>
                <a:gd name="T8" fmla="*/ 0 60000 65536"/>
                <a:gd name="T9" fmla="*/ 0 w 136"/>
                <a:gd name="T10" fmla="*/ 0 h 317"/>
                <a:gd name="T11" fmla="*/ 136 w 136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317">
                  <a:moveTo>
                    <a:pt x="0" y="0"/>
                  </a:moveTo>
                  <a:cubicBezTo>
                    <a:pt x="68" y="18"/>
                    <a:pt x="136" y="37"/>
                    <a:pt x="136" y="90"/>
                  </a:cubicBezTo>
                  <a:cubicBezTo>
                    <a:pt x="136" y="143"/>
                    <a:pt x="23" y="279"/>
                    <a:pt x="0" y="317"/>
                  </a:cubicBezTo>
                </a:path>
              </a:pathLst>
            </a:custGeom>
            <a:noFill/>
            <a:ln w="25400" cap="sq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5062A868-409B-41A8-B2A3-36E91CA8F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1" y="2886"/>
              <a:ext cx="1537" cy="296"/>
            </a:xfrm>
            <a:prstGeom prst="rect">
              <a:avLst/>
            </a:prstGeom>
            <a:noFill/>
            <a:ln w="12700" cap="sq" algn="ctr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Structure hazard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99C27F-ECCE-42C7-96B3-4EDBBFF31601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084763"/>
            <a:ext cx="2924175" cy="627062"/>
            <a:chOff x="3696" y="1901"/>
            <a:chExt cx="1842" cy="395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E77A01D-0193-4689-B616-F1D65CEB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79"/>
              <a:ext cx="318" cy="317"/>
            </a:xfrm>
            <a:custGeom>
              <a:avLst/>
              <a:gdLst>
                <a:gd name="T0" fmla="*/ 0 w 136"/>
                <a:gd name="T1" fmla="*/ 0 h 317"/>
                <a:gd name="T2" fmla="*/ 52016 w 136"/>
                <a:gd name="T3" fmla="*/ 90 h 317"/>
                <a:gd name="T4" fmla="*/ 0 w 136"/>
                <a:gd name="T5" fmla="*/ 317 h 317"/>
                <a:gd name="T6" fmla="*/ 0 60000 65536"/>
                <a:gd name="T7" fmla="*/ 0 60000 65536"/>
                <a:gd name="T8" fmla="*/ 0 60000 65536"/>
                <a:gd name="T9" fmla="*/ 0 w 136"/>
                <a:gd name="T10" fmla="*/ 0 h 317"/>
                <a:gd name="T11" fmla="*/ 136 w 136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317">
                  <a:moveTo>
                    <a:pt x="0" y="0"/>
                  </a:moveTo>
                  <a:cubicBezTo>
                    <a:pt x="68" y="18"/>
                    <a:pt x="136" y="37"/>
                    <a:pt x="136" y="90"/>
                  </a:cubicBezTo>
                  <a:cubicBezTo>
                    <a:pt x="136" y="143"/>
                    <a:pt x="23" y="279"/>
                    <a:pt x="0" y="317"/>
                  </a:cubicBezTo>
                </a:path>
              </a:pathLst>
            </a:custGeom>
            <a:noFill/>
            <a:ln w="25400" cap="sq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D89DC1A8-4AD3-4EF4-83C5-3735801C9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1" y="1901"/>
              <a:ext cx="1537" cy="296"/>
            </a:xfrm>
            <a:prstGeom prst="rect">
              <a:avLst/>
            </a:prstGeom>
            <a:noFill/>
            <a:ln w="12700" cap="sq" algn="ctr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Structure hazard</a:t>
              </a:r>
            </a:p>
          </p:txBody>
        </p:sp>
      </p:grpSp>
      <p:sp>
        <p:nvSpPr>
          <p:cNvPr id="29" name="Text Box 28">
            <a:extLst>
              <a:ext uri="{FF2B5EF4-FFF2-40B4-BE49-F238E27FC236}">
                <a16:creationId xmlns:a16="http://schemas.microsoft.com/office/drawing/2014/main" id="{94DDE897-29DD-4B44-9991-15D0FD8D5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6092825"/>
            <a:ext cx="4725987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Integer function unit  </a:t>
            </a: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bottleneck</a:t>
            </a:r>
            <a:endParaRPr lang="en-US" altLang="zh-CN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50E23AB0-A3E7-434C-B9B2-FE5452584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96975"/>
            <a:ext cx="5148263" cy="70167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</a:rPr>
              <a:t>One memory unit, one interger pipeline, one FP adder</a:t>
            </a:r>
          </a:p>
        </p:txBody>
      </p:sp>
    </p:spTree>
    <p:extLst>
      <p:ext uri="{BB962C8B-B14F-4D97-AF65-F5344CB8AC3E}">
        <p14:creationId xmlns:p14="http://schemas.microsoft.com/office/powerpoint/2010/main" val="31602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E739478-B8A1-4585-8137-0F32E0D8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28" y="232287"/>
            <a:ext cx="8158843" cy="505343"/>
          </a:xfrm>
        </p:spPr>
        <p:txBody>
          <a:bodyPr/>
          <a:lstStyle/>
          <a:p>
            <a:r>
              <a:rPr lang="en-US" altLang="zh-CN" dirty="0"/>
              <a:t>Separate FU for ALU op and Address Calculation </a:t>
            </a:r>
            <a:endParaRPr lang="zh-CN" alt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8125E7-420C-4716-BB4C-8C4154DB1A4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96875" y="739775"/>
          <a:ext cx="8458200" cy="610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文档" r:id="rId3" imgW="8006117" imgH="5777780" progId="Word.Document.8">
                  <p:embed/>
                </p:oleObj>
              </mc:Choice>
              <mc:Fallback>
                <p:oleObj name="文档" r:id="rId3" imgW="8006117" imgH="5777780" progId="Word.Document.8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739775"/>
                        <a:ext cx="8458200" cy="610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1AD0977-0EA1-4DF3-A757-6848AA35583D}"/>
              </a:ext>
            </a:extLst>
          </p:cNvPr>
          <p:cNvGrpSpPr>
            <a:grpSpLocks/>
          </p:cNvGrpSpPr>
          <p:nvPr/>
        </p:nvGrpSpPr>
        <p:grpSpPr bwMode="auto">
          <a:xfrm>
            <a:off x="7885113" y="1844675"/>
            <a:ext cx="358775" cy="1800225"/>
            <a:chOff x="4967" y="1162"/>
            <a:chExt cx="226" cy="113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BB6BD7-073D-429E-B9C3-46F195CBF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1162"/>
              <a:ext cx="226" cy="272"/>
            </a:xfrm>
            <a:prstGeom prst="ellipse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89F0FF6-0329-4145-ABFE-F99E836DC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2024"/>
              <a:ext cx="226" cy="272"/>
            </a:xfrm>
            <a:prstGeom prst="ellipse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Text Box 8">
            <a:extLst>
              <a:ext uri="{FF2B5EF4-FFF2-40B4-BE49-F238E27FC236}">
                <a16:creationId xmlns:a16="http://schemas.microsoft.com/office/drawing/2014/main" id="{F254E3AC-E6E5-4DC2-AAF4-10E86A12E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6329363"/>
            <a:ext cx="412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 second CDB is needed !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B454D7B2-5AD8-4512-920C-FFE281162DFA}"/>
              </a:ext>
            </a:extLst>
          </p:cNvPr>
          <p:cNvSpPr>
            <a:spLocks/>
          </p:cNvSpPr>
          <p:nvPr/>
        </p:nvSpPr>
        <p:spPr bwMode="auto">
          <a:xfrm>
            <a:off x="5940425" y="3789363"/>
            <a:ext cx="576263" cy="503237"/>
          </a:xfrm>
          <a:custGeom>
            <a:avLst/>
            <a:gdLst>
              <a:gd name="T0" fmla="*/ 0 w 363"/>
              <a:gd name="T1" fmla="*/ 0 h 317"/>
              <a:gd name="T2" fmla="*/ 2147483646 w 363"/>
              <a:gd name="T3" fmla="*/ 2147483646 h 317"/>
              <a:gd name="T4" fmla="*/ 0 w 363"/>
              <a:gd name="T5" fmla="*/ 2147483646 h 317"/>
              <a:gd name="T6" fmla="*/ 0 60000 65536"/>
              <a:gd name="T7" fmla="*/ 0 60000 65536"/>
              <a:gd name="T8" fmla="*/ 0 60000 65536"/>
              <a:gd name="T9" fmla="*/ 0 w 363"/>
              <a:gd name="T10" fmla="*/ 0 h 317"/>
              <a:gd name="T11" fmla="*/ 363 w 363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317">
                <a:moveTo>
                  <a:pt x="0" y="0"/>
                </a:moveTo>
                <a:cubicBezTo>
                  <a:pt x="181" y="64"/>
                  <a:pt x="363" y="128"/>
                  <a:pt x="363" y="181"/>
                </a:cubicBezTo>
                <a:cubicBezTo>
                  <a:pt x="363" y="234"/>
                  <a:pt x="60" y="294"/>
                  <a:pt x="0" y="317"/>
                </a:cubicBezTo>
              </a:path>
            </a:pathLst>
          </a:custGeom>
          <a:noFill/>
          <a:ln w="28575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24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A6AEBD1-12D0-4F56-9590-8E5309D30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speculative processor can be extended to multiple issue.</a:t>
            </a:r>
          </a:p>
          <a:p>
            <a:r>
              <a:rPr lang="en-US" altLang="zh-CN" dirty="0"/>
              <a:t>Need to handle </a:t>
            </a:r>
            <a:r>
              <a:rPr lang="en-US" altLang="zh-CN" b="1" dirty="0"/>
              <a:t>multiple instruction commits per clock cycle.</a:t>
            </a:r>
          </a:p>
          <a:p>
            <a:r>
              <a:rPr lang="en-US" altLang="zh-CN" dirty="0"/>
              <a:t>Example: </a:t>
            </a:r>
          </a:p>
          <a:p>
            <a:pPr marL="0" indent="0">
              <a:buNone/>
            </a:pPr>
            <a:r>
              <a:rPr lang="en-US" altLang="zh-CN" dirty="0"/>
              <a:t>	Loop:  LD	R2, 0(R1)</a:t>
            </a:r>
          </a:p>
          <a:p>
            <a:pPr marL="0" indent="0">
              <a:buNone/>
            </a:pPr>
            <a:r>
              <a:rPr lang="en-US" altLang="zh-CN" dirty="0"/>
              <a:t>		ADDI  R2, R2, #1</a:t>
            </a:r>
          </a:p>
          <a:p>
            <a:pPr marL="0" indent="0">
              <a:buNone/>
            </a:pPr>
            <a:r>
              <a:rPr lang="en-US" altLang="zh-CN" dirty="0"/>
              <a:t>		SD    	R2, 0(R1)</a:t>
            </a:r>
          </a:p>
          <a:p>
            <a:pPr marL="0" indent="0">
              <a:buNone/>
            </a:pPr>
            <a:r>
              <a:rPr lang="en-US" altLang="zh-CN" dirty="0"/>
              <a:t>		ADDI	R1, R1, #4</a:t>
            </a:r>
          </a:p>
          <a:p>
            <a:pPr marL="0" indent="0">
              <a:buNone/>
            </a:pPr>
            <a:r>
              <a:rPr lang="en-US" altLang="zh-CN" dirty="0"/>
              <a:t>		BNE	R2, R3, Loop 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57115B-CBFA-478B-B291-0153884F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Multiple Issue with Speculation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62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C7F4DB1-49CE-4A0E-A73C-088C99BA7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5-stage pipeline</a:t>
            </a:r>
          </a:p>
          <a:p>
            <a:r>
              <a:rPr lang="en-US" altLang="zh-CN" dirty="0"/>
              <a:t>Extended to pipeline supporting FP operations</a:t>
            </a:r>
          </a:p>
          <a:p>
            <a:r>
              <a:rPr lang="en-US" altLang="zh-CN" dirty="0"/>
              <a:t>Scoreboard </a:t>
            </a:r>
          </a:p>
          <a:p>
            <a:r>
              <a:rPr lang="en-US" altLang="zh-CN" dirty="0" err="1"/>
              <a:t>Tomasulo</a:t>
            </a:r>
            <a:r>
              <a:rPr lang="en-US" altLang="zh-CN" dirty="0"/>
              <a:t> Algorithm</a:t>
            </a:r>
          </a:p>
          <a:p>
            <a:r>
              <a:rPr lang="en-US" altLang="zh-CN" dirty="0"/>
              <a:t>Branch predictor</a:t>
            </a:r>
          </a:p>
          <a:p>
            <a:r>
              <a:rPr lang="en-US" altLang="zh-CN" dirty="0"/>
              <a:t>Hardware-based Speculation</a:t>
            </a:r>
          </a:p>
          <a:p>
            <a:r>
              <a:rPr lang="en-US" altLang="zh-CN" dirty="0"/>
              <a:t>Explicit register renaming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F9E8E5-8393-4375-9604-E74B34A3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– explore ILP via Hardware approaches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625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804AA4B-A71F-4C23-8A85-38F307D1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Separate</a:t>
            </a:r>
            <a:r>
              <a:rPr lang="en-US" altLang="zh-CN" dirty="0"/>
              <a:t> integer function units for</a:t>
            </a:r>
          </a:p>
          <a:p>
            <a:pPr lvl="1"/>
            <a:r>
              <a:rPr lang="en-US" altLang="zh-CN" dirty="0"/>
              <a:t>Effective address calculation</a:t>
            </a:r>
          </a:p>
          <a:p>
            <a:pPr lvl="1"/>
            <a:r>
              <a:rPr lang="en-US" altLang="zh-CN" dirty="0"/>
              <a:t>ALU operations</a:t>
            </a:r>
          </a:p>
          <a:p>
            <a:pPr lvl="1"/>
            <a:r>
              <a:rPr lang="en-US" altLang="zh-CN" dirty="0"/>
              <a:t>Branch condition evaluation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23345C-8FC1-4FE9-93D0-64C2B0CD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Assumptions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568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EA3E0D-D043-4695-A492-C983655D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Dual-issue without speculation </a:t>
            </a:r>
            <a:endParaRPr lang="zh-CN" alt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CDD326B-5478-457D-A649-1E9DDAC30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" y="981075"/>
          <a:ext cx="8794750" cy="54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文档" r:id="rId3" imgW="9958028" imgH="5741940" progId="Word.Document.8">
                  <p:embed/>
                </p:oleObj>
              </mc:Choice>
              <mc:Fallback>
                <p:oleObj name="文档" r:id="rId3" imgW="9958028" imgH="5741940" progId="Word.Document.8">
                  <p:embed/>
                  <p:pic>
                    <p:nvPicPr>
                      <p:cNvPr id="55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981075"/>
                        <a:ext cx="8794750" cy="547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4">
            <a:extLst>
              <a:ext uri="{FF2B5EF4-FFF2-40B4-BE49-F238E27FC236}">
                <a16:creationId xmlns:a16="http://schemas.microsoft.com/office/drawing/2014/main" id="{5D9ABE25-1B11-46CD-AEA4-0ADA326643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3800" y="2133600"/>
            <a:ext cx="1800225" cy="43180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215C964-439A-43BF-9E77-EF6A6F7D13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6825" y="3068638"/>
            <a:ext cx="719138" cy="64770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D176508-174C-4A9F-9BA0-441BB52BA944}"/>
              </a:ext>
            </a:extLst>
          </p:cNvPr>
          <p:cNvSpPr>
            <a:spLocks/>
          </p:cNvSpPr>
          <p:nvPr/>
        </p:nvSpPr>
        <p:spPr bwMode="auto">
          <a:xfrm>
            <a:off x="5076825" y="3716338"/>
            <a:ext cx="647700" cy="504825"/>
          </a:xfrm>
          <a:custGeom>
            <a:avLst/>
            <a:gdLst>
              <a:gd name="T0" fmla="*/ 0 w 408"/>
              <a:gd name="T1" fmla="*/ 0 h 318"/>
              <a:gd name="T2" fmla="*/ 2147483646 w 408"/>
              <a:gd name="T3" fmla="*/ 2147483646 h 318"/>
              <a:gd name="T4" fmla="*/ 0 w 408"/>
              <a:gd name="T5" fmla="*/ 2147483646 h 318"/>
              <a:gd name="T6" fmla="*/ 0 60000 65536"/>
              <a:gd name="T7" fmla="*/ 0 60000 65536"/>
              <a:gd name="T8" fmla="*/ 0 60000 65536"/>
              <a:gd name="T9" fmla="*/ 0 w 408"/>
              <a:gd name="T10" fmla="*/ 0 h 318"/>
              <a:gd name="T11" fmla="*/ 408 w 408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318">
                <a:moveTo>
                  <a:pt x="0" y="0"/>
                </a:moveTo>
                <a:cubicBezTo>
                  <a:pt x="204" y="42"/>
                  <a:pt x="408" y="84"/>
                  <a:pt x="408" y="137"/>
                </a:cubicBezTo>
                <a:cubicBezTo>
                  <a:pt x="408" y="190"/>
                  <a:pt x="68" y="288"/>
                  <a:pt x="0" y="318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E741671-63E2-429A-85CE-9C48F90BFD28}"/>
              </a:ext>
            </a:extLst>
          </p:cNvPr>
          <p:cNvSpPr>
            <a:spLocks/>
          </p:cNvSpPr>
          <p:nvPr/>
        </p:nvSpPr>
        <p:spPr bwMode="auto">
          <a:xfrm>
            <a:off x="5076825" y="3789363"/>
            <a:ext cx="647700" cy="360362"/>
          </a:xfrm>
          <a:custGeom>
            <a:avLst/>
            <a:gdLst>
              <a:gd name="T0" fmla="*/ 0 w 408"/>
              <a:gd name="T1" fmla="*/ 0 h 227"/>
              <a:gd name="T2" fmla="*/ 2147483646 w 408"/>
              <a:gd name="T3" fmla="*/ 2147483646 h 227"/>
              <a:gd name="T4" fmla="*/ 0 w 408"/>
              <a:gd name="T5" fmla="*/ 2147483646 h 227"/>
              <a:gd name="T6" fmla="*/ 0 60000 65536"/>
              <a:gd name="T7" fmla="*/ 0 60000 65536"/>
              <a:gd name="T8" fmla="*/ 0 60000 65536"/>
              <a:gd name="T9" fmla="*/ 0 w 408"/>
              <a:gd name="T10" fmla="*/ 0 h 227"/>
              <a:gd name="T11" fmla="*/ 408 w 408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227">
                <a:moveTo>
                  <a:pt x="0" y="0"/>
                </a:moveTo>
                <a:cubicBezTo>
                  <a:pt x="204" y="26"/>
                  <a:pt x="408" y="53"/>
                  <a:pt x="408" y="91"/>
                </a:cubicBezTo>
                <a:cubicBezTo>
                  <a:pt x="408" y="129"/>
                  <a:pt x="68" y="204"/>
                  <a:pt x="0" y="227"/>
                </a:cubicBezTo>
              </a:path>
            </a:pathLst>
          </a:custGeom>
          <a:noFill/>
          <a:ln w="28575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D80A8641-8FF6-4BEB-B67D-F4873661252C}"/>
              </a:ext>
            </a:extLst>
          </p:cNvPr>
          <p:cNvSpPr>
            <a:spLocks/>
          </p:cNvSpPr>
          <p:nvPr/>
        </p:nvSpPr>
        <p:spPr bwMode="auto">
          <a:xfrm>
            <a:off x="5003800" y="4221163"/>
            <a:ext cx="720725" cy="863600"/>
          </a:xfrm>
          <a:custGeom>
            <a:avLst/>
            <a:gdLst>
              <a:gd name="T0" fmla="*/ 0 w 408"/>
              <a:gd name="T1" fmla="*/ 0 h 227"/>
              <a:gd name="T2" fmla="*/ 2147483646 w 408"/>
              <a:gd name="T3" fmla="*/ 2147483646 h 227"/>
              <a:gd name="T4" fmla="*/ 0 w 408"/>
              <a:gd name="T5" fmla="*/ 2147483646 h 227"/>
              <a:gd name="T6" fmla="*/ 0 60000 65536"/>
              <a:gd name="T7" fmla="*/ 0 60000 65536"/>
              <a:gd name="T8" fmla="*/ 0 60000 65536"/>
              <a:gd name="T9" fmla="*/ 0 w 408"/>
              <a:gd name="T10" fmla="*/ 0 h 227"/>
              <a:gd name="T11" fmla="*/ 408 w 408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227">
                <a:moveTo>
                  <a:pt x="0" y="0"/>
                </a:moveTo>
                <a:cubicBezTo>
                  <a:pt x="204" y="26"/>
                  <a:pt x="408" y="53"/>
                  <a:pt x="408" y="91"/>
                </a:cubicBezTo>
                <a:cubicBezTo>
                  <a:pt x="408" y="129"/>
                  <a:pt x="68" y="204"/>
                  <a:pt x="0" y="227"/>
                </a:cubicBezTo>
              </a:path>
            </a:pathLst>
          </a:custGeom>
          <a:noFill/>
          <a:ln w="28575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46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989B562-E4CA-4DCF-9CA5-CCCA045B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Dual-issue with speculation</a:t>
            </a:r>
            <a:endParaRPr lang="zh-CN" alt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5C44C31-7B6B-4417-B493-3975734E89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908050"/>
          <a:ext cx="8597900" cy="551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文档" r:id="rId3" imgW="9617202" imgH="5726430" progId="Word.Document.8">
                  <p:embed/>
                </p:oleObj>
              </mc:Choice>
              <mc:Fallback>
                <p:oleObj name="文档" r:id="rId3" imgW="9617202" imgH="5726430" progId="Word.Document.8">
                  <p:embed/>
                  <p:pic>
                    <p:nvPicPr>
                      <p:cNvPr id="573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08050"/>
                        <a:ext cx="8597900" cy="551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48CE16EB-478C-4A3B-B473-25299B2ED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005263"/>
            <a:ext cx="360362" cy="360362"/>
          </a:xfrm>
          <a:prstGeom prst="ellipse">
            <a:avLst/>
          </a:prstGeom>
          <a:noFill/>
          <a:ln w="1270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0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B22FBEE-51D9-4737-9EBF-E3325FAC61C6}"/>
              </a:ext>
            </a:extLst>
          </p:cNvPr>
          <p:cNvSpPr>
            <a:spLocks/>
          </p:cNvSpPr>
          <p:nvPr/>
        </p:nvSpPr>
        <p:spPr bwMode="auto">
          <a:xfrm>
            <a:off x="5219700" y="3716338"/>
            <a:ext cx="517525" cy="504825"/>
          </a:xfrm>
          <a:custGeom>
            <a:avLst/>
            <a:gdLst>
              <a:gd name="T0" fmla="*/ 2147483646 w 326"/>
              <a:gd name="T1" fmla="*/ 2147483646 h 318"/>
              <a:gd name="T2" fmla="*/ 2147483646 w 326"/>
              <a:gd name="T3" fmla="*/ 2147483646 h 318"/>
              <a:gd name="T4" fmla="*/ 0 w 326"/>
              <a:gd name="T5" fmla="*/ 0 h 318"/>
              <a:gd name="T6" fmla="*/ 0 60000 65536"/>
              <a:gd name="T7" fmla="*/ 0 60000 65536"/>
              <a:gd name="T8" fmla="*/ 0 60000 65536"/>
              <a:gd name="T9" fmla="*/ 0 w 326"/>
              <a:gd name="T10" fmla="*/ 0 h 318"/>
              <a:gd name="T11" fmla="*/ 326 w 326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" h="318">
                <a:moveTo>
                  <a:pt x="46" y="318"/>
                </a:moveTo>
                <a:cubicBezTo>
                  <a:pt x="186" y="299"/>
                  <a:pt x="326" y="280"/>
                  <a:pt x="318" y="227"/>
                </a:cubicBezTo>
                <a:cubicBezTo>
                  <a:pt x="310" y="174"/>
                  <a:pt x="53" y="38"/>
                  <a:pt x="0" y="0"/>
                </a:cubicBezTo>
              </a:path>
            </a:pathLst>
          </a:custGeom>
          <a:noFill/>
          <a:ln w="25400" cap="sq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70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8BFBAF9-B741-4B89-A9FC-232A0BA99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4"/>
            <a:ext cx="7924800" cy="4419600"/>
          </a:xfrm>
        </p:spPr>
        <p:txBody>
          <a:bodyPr/>
          <a:lstStyle/>
          <a:p>
            <a:r>
              <a:rPr lang="en-US" altLang="zh-CN" b="1" dirty="0"/>
              <a:t>Basic Compiler Technique for Exposing ILP</a:t>
            </a:r>
          </a:p>
          <a:p>
            <a:pPr lvl="1"/>
            <a:r>
              <a:rPr lang="en-US" altLang="zh-CN" b="1" dirty="0"/>
              <a:t>Loop unrolling</a:t>
            </a:r>
          </a:p>
          <a:p>
            <a:r>
              <a:rPr lang="en-US" altLang="zh-CN" dirty="0"/>
              <a:t>Static Branch Prediction </a:t>
            </a:r>
          </a:p>
          <a:p>
            <a:r>
              <a:rPr lang="en-US" altLang="zh-CN" dirty="0"/>
              <a:t>Static multiple Issue: </a:t>
            </a:r>
            <a:r>
              <a:rPr lang="en-US" altLang="zh-CN" b="1" dirty="0"/>
              <a:t>VLIW</a:t>
            </a:r>
          </a:p>
          <a:p>
            <a:r>
              <a:rPr lang="en-US" altLang="zh-CN" dirty="0"/>
              <a:t>Advanced Compiler Support for Exposing and Exploiting ILP</a:t>
            </a:r>
          </a:p>
          <a:p>
            <a:pPr lvl="1"/>
            <a:r>
              <a:rPr lang="en-US" altLang="zh-CN" b="1" dirty="0"/>
              <a:t>Software pipelining</a:t>
            </a:r>
          </a:p>
          <a:p>
            <a:pPr lvl="1"/>
            <a:r>
              <a:rPr lang="en-US" altLang="zh-CN" b="1" dirty="0"/>
              <a:t>Global Code scheduling</a:t>
            </a:r>
          </a:p>
          <a:p>
            <a:r>
              <a:rPr lang="en-US" altLang="zh-CN" b="1" dirty="0"/>
              <a:t>Hardware Support </a:t>
            </a:r>
            <a:r>
              <a:rPr lang="en-US" altLang="zh-CN" dirty="0"/>
              <a:t>for Exposing More Parallelism at compile time</a:t>
            </a:r>
          </a:p>
          <a:p>
            <a:pPr lvl="1"/>
            <a:r>
              <a:rPr lang="en-US" altLang="zh-CN" b="1" dirty="0"/>
              <a:t>Conditional or Predicated instructions</a:t>
            </a:r>
          </a:p>
          <a:p>
            <a:pPr lvl="1"/>
            <a:r>
              <a:rPr lang="en-US" altLang="zh-CN" b="1" dirty="0"/>
              <a:t>Compiler speculation </a:t>
            </a:r>
            <a:r>
              <a:rPr lang="en-US" altLang="zh-CN" dirty="0"/>
              <a:t>with hardware support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CE8DC39-1F59-42DA-846C-38D12E7F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Explore ILP via Software approaches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329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2D89922-1F0A-4A99-BDB8-EF45624C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4"/>
            <a:ext cx="7924800" cy="4419600"/>
          </a:xfrm>
        </p:spPr>
        <p:txBody>
          <a:bodyPr/>
          <a:lstStyle/>
          <a:p>
            <a:r>
              <a:rPr lang="en-US" altLang="zh-CN" dirty="0"/>
              <a:t>Simplest: </a:t>
            </a:r>
            <a:r>
              <a:rPr lang="en-US" altLang="zh-CN" b="1" dirty="0"/>
              <a:t>Predict taken</a:t>
            </a:r>
          </a:p>
          <a:p>
            <a:pPr lvl="1"/>
            <a:r>
              <a:rPr lang="en-US" altLang="zh-CN" dirty="0"/>
              <a:t>average misprediction rate = untaken branch frequency, which for the SPEC programs is 34%. </a:t>
            </a:r>
          </a:p>
          <a:p>
            <a:pPr lvl="1"/>
            <a:r>
              <a:rPr lang="en-US" altLang="zh-CN" dirty="0"/>
              <a:t>Unfortunately, the misprediction rate ranges from not very accurate (59%) to highly accurate (9%)</a:t>
            </a:r>
          </a:p>
          <a:p>
            <a:r>
              <a:rPr lang="en-US" altLang="zh-CN" dirty="0"/>
              <a:t>Predict </a:t>
            </a:r>
            <a:r>
              <a:rPr lang="en-US" altLang="zh-CN" b="1" dirty="0"/>
              <a:t>on the basis of branch direction? </a:t>
            </a:r>
          </a:p>
          <a:p>
            <a:pPr lvl="1"/>
            <a:r>
              <a:rPr lang="en-US" altLang="zh-CN" dirty="0"/>
              <a:t>choosing backward-going branches to be taken (loop)</a:t>
            </a:r>
          </a:p>
          <a:p>
            <a:pPr lvl="1"/>
            <a:r>
              <a:rPr lang="en-US" altLang="zh-CN" dirty="0"/>
              <a:t>forward-going branches to be not taken (if)</a:t>
            </a:r>
          </a:p>
          <a:p>
            <a:pPr lvl="1"/>
            <a:r>
              <a:rPr lang="en-US" altLang="zh-CN" dirty="0"/>
              <a:t>SPEC programs, however, most forward-going branches are taken =&gt; predict taken is better</a:t>
            </a:r>
          </a:p>
          <a:p>
            <a:r>
              <a:rPr lang="en-US" altLang="zh-CN" dirty="0"/>
              <a:t>Predict branches </a:t>
            </a:r>
            <a:r>
              <a:rPr lang="en-US" altLang="zh-CN" b="1" dirty="0"/>
              <a:t>on the basis of profile information </a:t>
            </a:r>
            <a:r>
              <a:rPr lang="en-US" altLang="zh-CN" dirty="0"/>
              <a:t>collected from earlier runs</a:t>
            </a:r>
          </a:p>
          <a:p>
            <a:pPr lvl="1"/>
            <a:r>
              <a:rPr lang="en-US" altLang="zh-CN" dirty="0"/>
              <a:t>Misprediction varies from 5% to 22%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DE5A58-6D84-4A58-963F-F364855B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Static Branch 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770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397E9C-E1AE-410C-A7A5-CE22584D0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zh-CN" dirty="0"/>
              <a:t>For ( i=1000; i&gt;0; i=i-1 )</a:t>
            </a:r>
          </a:p>
          <a:p>
            <a:pPr marL="0" indent="0">
              <a:buNone/>
            </a:pPr>
            <a:r>
              <a:rPr lang="nn-NO" altLang="zh-CN" dirty="0"/>
              <a:t>        x[i] = x[i] + s;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C6C0C51-3D6B-48B8-A7A2-93AEEEB4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955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DB216DC-E052-4A45-B83B-6ECF029D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First: Translate into MIPS code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74FBE-508F-450D-B991-051F059AC2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8135938" cy="20066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/>
              <a:t>Loop:	LD	 F0,0(R1)	       ;F0=vector element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/>
              <a:t> 		ADDD  F4,F0,F2	       ;add scalar from F2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/>
              <a:t> 		SD	 0(R1),F4	       ;store result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/>
              <a:t> 		SUBI	 R1,R1,8	       ;decrement pointer 8B (DW)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/>
              <a:t> 		BNEZ	 R1,R2,Loop      ;branch if R1 != R2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/>
              <a:t> 		NOP		       ;delayed branch slot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417AFA-5896-4574-B069-FC216CBF6D88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3743376"/>
            <a:ext cx="8610600" cy="2813050"/>
            <a:chOff x="144" y="2348"/>
            <a:chExt cx="5424" cy="1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A4A2B9-A958-47D8-9A91-9F29D8576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348"/>
              <a:ext cx="5232" cy="1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 i="1" dirty="0">
                  <a:latin typeface="+mn-lt"/>
                </a:rPr>
                <a:t>Instruction	Instruction		Latency </a:t>
              </a:r>
              <a:br>
                <a:rPr kumimoji="0" lang="en-US" altLang="zh-CN" sz="1800" i="1" dirty="0">
                  <a:latin typeface="+mn-lt"/>
                </a:rPr>
              </a:br>
              <a:r>
                <a:rPr kumimoji="0" lang="en-US" altLang="zh-CN" sz="1800" i="1" dirty="0">
                  <a:latin typeface="+mn-lt"/>
                </a:rPr>
                <a:t>producing result	using result 		in cycles</a:t>
              </a:r>
              <a:endParaRPr kumimoji="0" lang="en-US" altLang="zh-CN" sz="1800" dirty="0">
                <a:latin typeface="+mn-lt"/>
              </a:endParaRPr>
            </a:p>
            <a:p>
              <a:pPr algn="l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 dirty="0">
                  <a:latin typeface="+mn-lt"/>
                </a:rPr>
                <a:t>FP ALU op	Another FP ALU op		   3</a:t>
              </a:r>
            </a:p>
            <a:p>
              <a:pPr algn="l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 dirty="0">
                  <a:latin typeface="+mn-lt"/>
                </a:rPr>
                <a:t>FP ALU op	Store double	   	   2 </a:t>
              </a:r>
            </a:p>
            <a:p>
              <a:pPr algn="l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 dirty="0">
                  <a:latin typeface="+mn-lt"/>
                </a:rPr>
                <a:t>Load double	FP ALU op		   1</a:t>
              </a:r>
            </a:p>
            <a:p>
              <a:pPr algn="l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 dirty="0">
                  <a:latin typeface="+mn-lt"/>
                </a:rPr>
                <a:t>Load double	Store double	   	   0</a:t>
              </a:r>
            </a:p>
            <a:p>
              <a:pPr algn="l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 dirty="0">
                  <a:latin typeface="+mn-lt"/>
                </a:rPr>
                <a:t>Integer op	Integer op		   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607D0C-10EF-4E4B-AB9A-ADFE2DC22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792"/>
              <a:ext cx="4360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857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endParaRPr kumimoji="0" lang="en-US" altLang="zh-CN" sz="240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86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6D21854-8054-4EEB-84B9-A08D142F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are the Hazards?</a:t>
            </a:r>
            <a:endParaRPr lang="zh-CN" alt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B352B04-0F3A-4811-8005-59502F40980E}"/>
              </a:ext>
            </a:extLst>
          </p:cNvPr>
          <p:cNvSpPr txBox="1">
            <a:spLocks noChangeArrowheads="1"/>
          </p:cNvSpPr>
          <p:nvPr/>
        </p:nvSpPr>
        <p:spPr>
          <a:xfrm>
            <a:off x="5089525" y="1412875"/>
            <a:ext cx="4054475" cy="4683125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35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 Loop: L.D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F0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,0(R1)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stall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3           ADD.D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F4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,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F0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,F2	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4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stall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5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stall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6           S.D	0(R1),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F4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7           DSUBUI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R1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,R1,8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stall	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9 	       BNEZ 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R1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,R2,Loop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10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stall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6315C9B5-CBB3-4E29-A86B-3478D9EA86C3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1125538"/>
            <a:ext cx="4054475" cy="2232025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35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Loop: LD   F0, 0(R1)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ADDD F4, F0, F2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SD   0(R1),  F4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SUBI R1, R1, #8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BNEZ R1,R2 Loop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521C6B5B-F129-4BC8-BA0A-52A4C01E3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573463"/>
            <a:ext cx="419100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F D X M W</a:t>
            </a:r>
          </a:p>
          <a:p>
            <a:pPr algn="l"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F  D </a:t>
            </a:r>
            <a:r>
              <a:rPr kumimoji="1" lang="en-US" altLang="zh-CN" sz="2400" dirty="0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Arial Narrow" panose="020B0606020202030204" pitchFamily="34" charset="0"/>
              </a:rPr>
              <a:t>1 </a:t>
            </a: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Arial Narrow" panose="020B0606020202030204" pitchFamily="34" charset="0"/>
              </a:rPr>
              <a:t>2 </a:t>
            </a: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Arial Narrow" panose="020B0606020202030204" pitchFamily="34" charset="0"/>
              </a:rPr>
              <a:t>3 </a:t>
            </a: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Arial Narrow" panose="020B0606020202030204" pitchFamily="34" charset="0"/>
              </a:rPr>
              <a:t>4 </a:t>
            </a: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W</a:t>
            </a:r>
          </a:p>
          <a:p>
            <a:pPr algn="l"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     F </a:t>
            </a:r>
            <a:r>
              <a:rPr kumimoji="1" lang="en-US" altLang="zh-CN" sz="2400" dirty="0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D   </a:t>
            </a:r>
            <a:r>
              <a:rPr kumimoji="1" lang="en-US" altLang="zh-CN" sz="2400" dirty="0">
                <a:solidFill>
                  <a:srgbClr val="FF0066"/>
                </a:solidFill>
                <a:latin typeface="Arial Narrow" panose="020B0606020202030204" pitchFamily="34" charset="0"/>
              </a:rPr>
              <a:t>s  </a:t>
            </a:r>
            <a:r>
              <a:rPr kumimoji="1" lang="en-US" altLang="zh-CN" sz="2400" dirty="0" err="1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X  M W</a:t>
            </a:r>
          </a:p>
          <a:p>
            <a:pPr algn="l"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            F   s  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</a:t>
            </a: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D  X M W</a:t>
            </a:r>
          </a:p>
          <a:p>
            <a:pPr algn="l"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                          F  </a:t>
            </a:r>
            <a:r>
              <a:rPr kumimoji="1" lang="en-US" altLang="zh-CN" sz="2400" dirty="0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D X M W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10 CC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F </a:t>
            </a:r>
            <a:r>
              <a:rPr kumimoji="1"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</a:rPr>
              <a:t>F</a:t>
            </a: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15" name="Group 5">
            <a:extLst>
              <a:ext uri="{FF2B5EF4-FFF2-40B4-BE49-F238E27FC236}">
                <a16:creationId xmlns:a16="http://schemas.microsoft.com/office/drawing/2014/main" id="{09BC3891-393E-4016-B7A5-DF63D45FF641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3429000"/>
            <a:ext cx="1905000" cy="2819400"/>
            <a:chOff x="768" y="2304"/>
            <a:chExt cx="1200" cy="1776"/>
          </a:xfrm>
        </p:grpSpPr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E27D7817-7695-48AC-B9F0-2DF05CF69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304"/>
              <a:ext cx="0" cy="17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l" eaLnBrk="0" hangingPunct="0"/>
              <a:endParaRPr kumimoji="1" lang="zh-CN" altLang="en-US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F974371F-4E0A-4DD2-9462-A5EDF439A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784"/>
              <a:ext cx="9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kumimoji="1" lang="zh-CN" altLang="en-US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73E38C53-3200-42A1-916E-73F4CA26F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12"/>
              <a:ext cx="4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kumimoji="1" lang="zh-CN" altLang="en-US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41F38811-5BC3-44B0-9510-277D8E506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kumimoji="1" lang="zh-CN" altLang="en-US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86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FD2CA7-1CEC-4283-B953-D76BE4E2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Reducing stalls from scheduling in Basic and delayed branch</a:t>
            </a:r>
            <a:endParaRPr lang="zh-CN" altLang="en-US" sz="2000" dirty="0"/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id="{CB19A10C-C234-4A8E-809A-096BFDB64356}"/>
              </a:ext>
            </a:extLst>
          </p:cNvPr>
          <p:cNvSpPr txBox="1">
            <a:spLocks noChangeArrowheads="1"/>
          </p:cNvSpPr>
          <p:nvPr/>
        </p:nvSpPr>
        <p:spPr>
          <a:xfrm>
            <a:off x="4891088" y="1124744"/>
            <a:ext cx="4054475" cy="2303463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35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35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Loop: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LD   F0, 0(R1)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 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SUBI R1, R1,#8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 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ADDD F4, F0, F2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 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BNEZ R1,R2 Loop</a:t>
            </a:r>
          </a:p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 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SD   +8(R1),  F4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5515C7-5886-4424-9365-FFDA936E7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340644"/>
            <a:ext cx="419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Loop: LD   F0, 0(R1)</a:t>
            </a:r>
          </a:p>
          <a:p>
            <a:pPr algn="l"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       ADDD F4, F0, F2</a:t>
            </a:r>
          </a:p>
          <a:p>
            <a:pPr algn="l"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       SD   0(R1),  F4</a:t>
            </a:r>
          </a:p>
          <a:p>
            <a:pPr algn="l"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       SUBI R1, R1, #8</a:t>
            </a:r>
          </a:p>
          <a:p>
            <a:pPr algn="l"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        BNEZ R1,R2, Loop</a:t>
            </a:r>
          </a:p>
          <a:p>
            <a:pPr algn="l"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F D X M W</a:t>
            </a:r>
          </a:p>
          <a:p>
            <a:pPr algn="l"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F  D </a:t>
            </a:r>
            <a:r>
              <a:rPr kumimoji="1" lang="en-US" altLang="zh-CN" sz="2400" dirty="0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Arial Narrow" panose="020B0606020202030204" pitchFamily="34" charset="0"/>
              </a:rPr>
              <a:t>1 </a:t>
            </a: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Arial Narrow" panose="020B0606020202030204" pitchFamily="34" charset="0"/>
              </a:rPr>
              <a:t>2 </a:t>
            </a: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Arial Narrow" panose="020B0606020202030204" pitchFamily="34" charset="0"/>
              </a:rPr>
              <a:t>3 </a:t>
            </a: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Arial Narrow" panose="020B0606020202030204" pitchFamily="34" charset="0"/>
              </a:rPr>
              <a:t>4 </a:t>
            </a: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W</a:t>
            </a:r>
          </a:p>
          <a:p>
            <a:pPr algn="l"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     F </a:t>
            </a:r>
            <a:r>
              <a:rPr kumimoji="1" lang="en-US" altLang="zh-CN" sz="2400" dirty="0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D   </a:t>
            </a:r>
            <a:r>
              <a:rPr kumimoji="1" lang="en-US" altLang="zh-CN" sz="2400" dirty="0">
                <a:solidFill>
                  <a:srgbClr val="FF0066"/>
                </a:solidFill>
                <a:latin typeface="Arial Narrow" panose="020B0606020202030204" pitchFamily="34" charset="0"/>
              </a:rPr>
              <a:t>s  </a:t>
            </a:r>
            <a:r>
              <a:rPr kumimoji="1" lang="en-US" altLang="zh-CN" sz="2400" dirty="0" err="1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X  M W</a:t>
            </a:r>
          </a:p>
          <a:p>
            <a:pPr algn="l"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            F   s  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</a:t>
            </a: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D  X M W</a:t>
            </a:r>
          </a:p>
          <a:p>
            <a:pPr algn="l"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                           F  </a:t>
            </a:r>
            <a:r>
              <a:rPr kumimoji="1" lang="en-US" altLang="zh-CN" sz="2400" dirty="0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kumimoji="1"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 D X M W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10 CC</a:t>
            </a:r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        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F </a:t>
            </a:r>
            <a:r>
              <a:rPr kumimoji="1"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D484D67-0CFE-44DD-92C5-13037E335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01232"/>
            <a:ext cx="4267200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Arial Narrow" panose="020B0606020202030204" pitchFamily="34" charset="0"/>
              </a:rPr>
              <a:t>F D X M W</a:t>
            </a:r>
          </a:p>
          <a:p>
            <a:pPr algn="l"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Arial Narrow" panose="020B0606020202030204" pitchFamily="34" charset="0"/>
              </a:rPr>
              <a:t>   F  D X M</a:t>
            </a:r>
            <a:r>
              <a:rPr kumimoji="1" lang="en-US" altLang="zh-CN" sz="2400" baseline="-2500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Arial Narrow" panose="020B0606020202030204" pitchFamily="34" charset="0"/>
              </a:rPr>
              <a:t>W</a:t>
            </a:r>
          </a:p>
          <a:p>
            <a:pPr algn="l"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Arial Narrow" panose="020B0606020202030204" pitchFamily="34" charset="0"/>
              </a:rPr>
              <a:t>        F DA</a:t>
            </a:r>
            <a:r>
              <a:rPr kumimoji="1" lang="en-US" altLang="zh-CN" sz="2400" baseline="-25000">
                <a:solidFill>
                  <a:srgbClr val="000000"/>
                </a:solidFill>
                <a:latin typeface="Arial Narrow" panose="020B0606020202030204" pitchFamily="34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Arial Narrow" panose="020B0606020202030204" pitchFamily="34" charset="0"/>
              </a:rPr>
              <a:t>A</a:t>
            </a:r>
            <a:r>
              <a:rPr kumimoji="1" lang="en-US" altLang="zh-CN" sz="2400" baseline="-25000">
                <a:solidFill>
                  <a:srgbClr val="000000"/>
                </a:solidFill>
                <a:latin typeface="Arial Narrow" panose="020B0606020202030204" pitchFamily="34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Arial Narrow" panose="020B0606020202030204" pitchFamily="34" charset="0"/>
              </a:rPr>
              <a:t>A</a:t>
            </a:r>
            <a:r>
              <a:rPr kumimoji="1" lang="en-US" altLang="zh-CN" sz="2400" baseline="-25000">
                <a:solidFill>
                  <a:srgbClr val="000000"/>
                </a:solidFill>
                <a:latin typeface="Arial Narrow" panose="020B0606020202030204" pitchFamily="34" charset="0"/>
              </a:rPr>
              <a:t>3</a:t>
            </a:r>
            <a:r>
              <a:rPr kumimoji="1" lang="en-US" altLang="zh-CN" sz="2400">
                <a:solidFill>
                  <a:srgbClr val="000000"/>
                </a:solidFill>
                <a:latin typeface="Arial Narrow" panose="020B0606020202030204" pitchFamily="34" charset="0"/>
              </a:rPr>
              <a:t>A</a:t>
            </a:r>
            <a:r>
              <a:rPr kumimoji="1" lang="en-US" altLang="zh-CN" sz="2400" baseline="-25000">
                <a:solidFill>
                  <a:srgbClr val="000000"/>
                </a:solidFill>
                <a:latin typeface="Arial Narrow" panose="020B0606020202030204" pitchFamily="34" charset="0"/>
              </a:rPr>
              <a:t>4</a:t>
            </a:r>
            <a:r>
              <a:rPr kumimoji="1" lang="en-US" altLang="zh-CN" sz="2400">
                <a:solidFill>
                  <a:srgbClr val="000000"/>
                </a:solidFill>
                <a:latin typeface="Arial Narrow" panose="020B0606020202030204" pitchFamily="34" charset="0"/>
              </a:rPr>
              <a:t>W</a:t>
            </a:r>
          </a:p>
          <a:p>
            <a:pPr algn="l"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Arial Narrow" panose="020B0606020202030204" pitchFamily="34" charset="0"/>
              </a:rPr>
              <a:t>           F D X M W</a:t>
            </a:r>
          </a:p>
          <a:p>
            <a:pPr algn="l"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Arial Narrow" panose="020B0606020202030204" pitchFamily="34" charset="0"/>
              </a:rPr>
              <a:t>              </a:t>
            </a:r>
            <a:r>
              <a:rPr kumimoji="1" lang="en-US" altLang="zh-CN" sz="2400">
                <a:solidFill>
                  <a:srgbClr val="0066FF"/>
                </a:solidFill>
                <a:latin typeface="Arial Narrow" panose="020B0606020202030204" pitchFamily="34" charset="0"/>
              </a:rPr>
              <a:t>F D  s  X M W</a:t>
            </a:r>
            <a:endParaRPr kumimoji="1" lang="en-US" altLang="zh-CN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    F</a:t>
            </a:r>
            <a:r>
              <a:rPr kumimoji="1" lang="en-US" altLang="zh-CN" sz="2400">
                <a:solidFill>
                  <a:srgbClr val="000000"/>
                </a:solidFill>
                <a:latin typeface="Arial Narrow" panose="020B0606020202030204" pitchFamily="34" charset="0"/>
              </a:rPr>
              <a:t>  </a:t>
            </a:r>
            <a:r>
              <a:rPr kumimoji="1" lang="en-US" altLang="zh-CN" sz="2400">
                <a:solidFill>
                  <a:srgbClr val="FF0066"/>
                </a:solidFill>
                <a:latin typeface="Arial Narrow" panose="020B0606020202030204" pitchFamily="34" charset="0"/>
              </a:rPr>
              <a:t>s</a:t>
            </a: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Arial Narrow" panose="020B0606020202030204" pitchFamily="34" charset="0"/>
              </a:rPr>
              <a:t>D X M W</a:t>
            </a:r>
            <a:endParaRPr kumimoji="1" lang="en-US" altLang="zh-CN" sz="28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7" name="Group 19">
            <a:extLst>
              <a:ext uri="{FF2B5EF4-FFF2-40B4-BE49-F238E27FC236}">
                <a16:creationId xmlns:a16="http://schemas.microsoft.com/office/drawing/2014/main" id="{7389F411-F7F6-4BF3-81C2-49440CBB36C5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369469"/>
            <a:ext cx="1905000" cy="2819400"/>
            <a:chOff x="768" y="2304"/>
            <a:chExt cx="1200" cy="1776"/>
          </a:xfrm>
        </p:grpSpPr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0052C3FB-B79C-49B5-81EF-1DC928340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304"/>
              <a:ext cx="0" cy="17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l" eaLnBrk="0" hangingPunct="0"/>
              <a:endParaRPr kumimoji="1" lang="zh-CN" altLang="en-US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15">
              <a:extLst>
                <a:ext uri="{FF2B5EF4-FFF2-40B4-BE49-F238E27FC236}">
                  <a16:creationId xmlns:a16="http://schemas.microsoft.com/office/drawing/2014/main" id="{CDE56563-CB03-4AF3-AB35-FE8E0EEC2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784"/>
              <a:ext cx="9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kumimoji="1" lang="zh-CN" altLang="en-US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91D0564B-91F1-4557-A0B8-10116969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12"/>
              <a:ext cx="4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kumimoji="1" lang="zh-CN" altLang="en-US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18">
              <a:extLst>
                <a:ext uri="{FF2B5EF4-FFF2-40B4-BE49-F238E27FC236}">
                  <a16:creationId xmlns:a16="http://schemas.microsoft.com/office/drawing/2014/main" id="{24D79E22-E291-48E2-81DB-87FC8AADE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kumimoji="1" lang="zh-CN" altLang="en-US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22">
            <a:extLst>
              <a:ext uri="{FF2B5EF4-FFF2-40B4-BE49-F238E27FC236}">
                <a16:creationId xmlns:a16="http://schemas.microsoft.com/office/drawing/2014/main" id="{FAEE220B-7260-40F5-BD4F-3BE722EB1533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521869"/>
            <a:ext cx="1981200" cy="2590800"/>
            <a:chOff x="3696" y="2400"/>
            <a:chExt cx="1248" cy="1632"/>
          </a:xfrm>
        </p:grpSpPr>
        <p:grpSp>
          <p:nvGrpSpPr>
            <p:cNvPr id="13" name="Group 14">
              <a:extLst>
                <a:ext uri="{FF2B5EF4-FFF2-40B4-BE49-F238E27FC236}">
                  <a16:creationId xmlns:a16="http://schemas.microsoft.com/office/drawing/2014/main" id="{39D224BB-C4CE-41B7-B7CA-7BD55BAFF5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2400"/>
              <a:ext cx="864" cy="1632"/>
              <a:chOff x="4080" y="2400"/>
              <a:chExt cx="864" cy="1632"/>
            </a:xfrm>
          </p:grpSpPr>
          <p:sp>
            <p:nvSpPr>
              <p:cNvPr id="16" name="Line 11">
                <a:extLst>
                  <a:ext uri="{FF2B5EF4-FFF2-40B4-BE49-F238E27FC236}">
                    <a16:creationId xmlns:a16="http://schemas.microsoft.com/office/drawing/2014/main" id="{8C435B5C-8159-467D-83EC-2A522D640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0" cy="15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pPr algn="l" eaLnBrk="0" hangingPunct="0"/>
                <a:endParaRPr kumimoji="1" lang="zh-CN" altLang="en-US" sz="2000" b="1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Line 12">
                <a:extLst>
                  <a:ext uri="{FF2B5EF4-FFF2-40B4-BE49-F238E27FC236}">
                    <a16:creationId xmlns:a16="http://schemas.microsoft.com/office/drawing/2014/main" id="{A80A3B39-C5F5-47ED-9B30-6C34E509D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3024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pPr algn="l" eaLnBrk="0" hangingPunct="0"/>
                <a:endParaRPr kumimoji="1" lang="zh-CN" altLang="en-US" sz="2000" b="1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953D477B-CADB-41C0-A97C-69876C744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3072"/>
                <a:ext cx="42" cy="52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1" lang="zh-CN" altLang="en-US" sz="2000" b="1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41A9826C-E838-4049-8490-DC3788489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96"/>
              <a:ext cx="96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kumimoji="1" lang="zh-CN" altLang="en-US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21">
              <a:extLst>
                <a:ext uri="{FF2B5EF4-FFF2-40B4-BE49-F238E27FC236}">
                  <a16:creationId xmlns:a16="http://schemas.microsoft.com/office/drawing/2014/main" id="{DDF15FF8-5475-463B-8371-987676021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36"/>
              <a:ext cx="48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eaLnBrk="0" hangingPunct="0"/>
              <a:endParaRPr kumimoji="1" lang="zh-CN" altLang="en-US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" name="Text Box 25">
            <a:extLst>
              <a:ext uri="{FF2B5EF4-FFF2-40B4-BE49-F238E27FC236}">
                <a16:creationId xmlns:a16="http://schemas.microsoft.com/office/drawing/2014/main" id="{F9FFC1F6-CF60-4037-9677-D7E364F8E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804694"/>
            <a:ext cx="973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6  CC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0" name="Cloud 20">
            <a:extLst>
              <a:ext uri="{FF2B5EF4-FFF2-40B4-BE49-F238E27FC236}">
                <a16:creationId xmlns:a16="http://schemas.microsoft.com/office/drawing/2014/main" id="{4563AEA4-ADFA-41DE-A728-B03EC995A7B4}"/>
              </a:ext>
            </a:extLst>
          </p:cNvPr>
          <p:cNvSpPr/>
          <p:nvPr/>
        </p:nvSpPr>
        <p:spPr bwMode="auto">
          <a:xfrm>
            <a:off x="4357688" y="2283619"/>
            <a:ext cx="1643062" cy="1071563"/>
          </a:xfrm>
          <a:prstGeom prst="clou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en-US" sz="2000" b="1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84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61F477E-36A2-4CB3-AC40-6D42A033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Unroll Loop Four Times (straight forward)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9E914-E57C-420D-AA99-38303C05D4CE}"/>
              </a:ext>
            </a:extLst>
          </p:cNvPr>
          <p:cNvSpPr txBox="1">
            <a:spLocks noChangeArrowheads="1"/>
          </p:cNvSpPr>
          <p:nvPr/>
        </p:nvSpPr>
        <p:spPr>
          <a:xfrm>
            <a:off x="6261100" y="1484313"/>
            <a:ext cx="2882900" cy="1584325"/>
          </a:xfrm>
          <a:prstGeom prst="rect">
            <a:avLst/>
          </a:prstGeom>
        </p:spPr>
        <p:txBody>
          <a:bodyPr lIns="90487" tIns="44450" rIns="90487" bIns="44450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1200150" algn="l"/>
                <a:tab pos="1657350" algn="l"/>
                <a:tab pos="3028950" algn="l"/>
              </a:tabLst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Rewrite loop to minimize stalls?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973DB-CA2D-47AF-9E06-FA8CDF551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84313"/>
            <a:ext cx="86106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 Loop:	LD	F0,0(R1)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2		ADDD	F4,F0,F2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3		SD	0(R1),F4 	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;drop SUBI &amp; BNEZ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4		LD	F6,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-8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(R1)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5		ADDD	F8,F6,F2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6		SD	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-8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(R1),F8 	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;drop SUBI &amp; BNEZ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7		LD	F10,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-16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(R1)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8		ADDD	F12,F10,F2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9		SD	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-16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(R1),F12 	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;drop SUBI &amp; BNEZ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10		LD	F14,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-24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(R1)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11		ADDD 	F16,F14,F2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12		SUBI	R1,R1,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#32</a:t>
            </a:r>
            <a:r>
              <a:rPr lang="en-US" altLang="zh-CN" sz="1800" b="1" dirty="0">
                <a:solidFill>
                  <a:srgbClr val="FFE2C5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800" b="1" u="sng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;alter to 4*8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13		SD	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+8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(R1),F16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14		BNEZ	R1,LOOP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15		NOP</a:t>
            </a:r>
            <a:b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zh-CN" sz="1800" b="1" dirty="0">
              <a:solidFill>
                <a:srgbClr val="000000"/>
              </a:solidFill>
              <a:latin typeface="Courier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66CC"/>
                </a:solidFill>
                <a:latin typeface="Courier" pitchFamily="49" charset="0"/>
              </a:rPr>
              <a:t> </a:t>
            </a:r>
            <a:endParaRPr lang="en-US" altLang="zh-CN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7EB00894-7558-47DA-8D1E-4C4FC3FDCD9C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319213"/>
            <a:ext cx="2432050" cy="762000"/>
            <a:chOff x="2112" y="831"/>
            <a:chExt cx="1532" cy="480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0FA2CFE8-DF70-470E-A86B-837BE708B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831"/>
              <a:ext cx="8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anose="030F0702030302020204" pitchFamily="66" charset="0"/>
                </a:rPr>
                <a:t>1 cycle stall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5BECEFB1-5C9D-4170-8741-A225A8BA1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071"/>
              <a:ext cx="9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mic Sans MS" panose="030F0702030302020204" pitchFamily="66" charset="0"/>
                </a:rPr>
                <a:t>2 cycles stall</a:t>
              </a: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C50FAD31-884C-4AA4-ABDF-6436CA108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975"/>
              <a:ext cx="576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eaLnBrk="0" hangingPunct="0"/>
              <a:endParaRPr kumimoji="1" lang="zh-CN" altLang="en-US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891D4C84-1C47-41C9-ACAE-B82EF2615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167"/>
              <a:ext cx="576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eaLnBrk="0" hangingPunct="0"/>
              <a:endParaRPr kumimoji="1" lang="zh-CN" altLang="en-US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9">
            <a:extLst>
              <a:ext uri="{FF2B5EF4-FFF2-40B4-BE49-F238E27FC236}">
                <a16:creationId xmlns:a16="http://schemas.microsoft.com/office/drawing/2014/main" id="{5D403494-D515-4D7F-A114-8263CD6EA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733256"/>
            <a:ext cx="7491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15 + 4 x (1+2) = 27 clock cycles, or 6.8 per iteration</a:t>
            </a:r>
            <a:endParaRPr kumimoji="1" lang="en-US" altLang="zh-CN" sz="24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15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27D72C-DF5B-43A3-BB2D-727DD1422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8"/>
            <a:ext cx="7924800" cy="5472608"/>
          </a:xfrm>
        </p:spPr>
        <p:txBody>
          <a:bodyPr/>
          <a:lstStyle/>
          <a:p>
            <a:r>
              <a:rPr lang="en-US" altLang="zh-CN" dirty="0"/>
              <a:t>Forwarding </a:t>
            </a:r>
          </a:p>
          <a:p>
            <a:pPr lvl="1"/>
            <a:r>
              <a:rPr lang="en-US" altLang="zh-CN" dirty="0"/>
              <a:t>Reduce potential data hazard stalls.</a:t>
            </a:r>
          </a:p>
          <a:p>
            <a:r>
              <a:rPr lang="en-US" altLang="zh-CN" dirty="0"/>
              <a:t>Delayed branch</a:t>
            </a:r>
          </a:p>
          <a:p>
            <a:pPr lvl="1"/>
            <a:r>
              <a:rPr lang="en-US" altLang="zh-CN" dirty="0"/>
              <a:t>Reduce control stalls with simple branch scheduling </a:t>
            </a:r>
          </a:p>
          <a:p>
            <a:r>
              <a:rPr lang="en-US" altLang="zh-CN" dirty="0"/>
              <a:t>Dynamic scheduling</a:t>
            </a:r>
          </a:p>
          <a:p>
            <a:pPr lvl="1"/>
            <a:r>
              <a:rPr lang="en-US" altLang="zh-CN" b="1" dirty="0"/>
              <a:t>Scoreboard:  </a:t>
            </a:r>
          </a:p>
          <a:p>
            <a:pPr lvl="2"/>
            <a:r>
              <a:rPr lang="en-US" altLang="zh-CN" dirty="0"/>
              <a:t>reduce data stalls from true data dependence</a:t>
            </a:r>
          </a:p>
          <a:p>
            <a:pPr lvl="1"/>
            <a:r>
              <a:rPr lang="en-US" altLang="zh-CN" b="1" dirty="0" err="1"/>
              <a:t>Tomasulo</a:t>
            </a:r>
            <a:r>
              <a:rPr lang="en-US" altLang="zh-CN" b="1" dirty="0"/>
              <a:t>: </a:t>
            </a:r>
          </a:p>
          <a:p>
            <a:pPr lvl="2"/>
            <a:r>
              <a:rPr lang="en-US" altLang="zh-CN" dirty="0"/>
              <a:t>Eliminate data stalls from WAR &amp; WAW data dependences via </a:t>
            </a:r>
            <a:r>
              <a:rPr lang="en-US" altLang="zh-CN" b="1" dirty="0"/>
              <a:t>renaming</a:t>
            </a:r>
          </a:p>
          <a:p>
            <a:pPr lvl="2"/>
            <a:r>
              <a:rPr lang="en-US" altLang="zh-CN" dirty="0"/>
              <a:t>Reduce data hazard stalls via out-of-order execution</a:t>
            </a:r>
          </a:p>
          <a:p>
            <a:r>
              <a:rPr lang="en-US" altLang="zh-CN" b="1" dirty="0"/>
              <a:t>Branch predictor</a:t>
            </a:r>
          </a:p>
          <a:p>
            <a:pPr lvl="1"/>
            <a:r>
              <a:rPr lang="en-US" altLang="zh-CN" dirty="0"/>
              <a:t>Reduce control stalls</a:t>
            </a:r>
          </a:p>
          <a:p>
            <a:r>
              <a:rPr lang="en-US" altLang="zh-CN" b="1" dirty="0"/>
              <a:t>Hardware-based speculation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032486-729F-4E7F-8B8B-A5F9CCA2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</a:t>
            </a:r>
            <a:endParaRPr lang="zh-CN" alt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427E63E-8F0C-4DFA-9ADC-51A6B4AC1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0162" y="907352"/>
            <a:ext cx="5111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3300"/>
                </a:solidFill>
                <a:latin typeface="+mn-lt"/>
              </a:rPr>
              <a:t>achieve an ideal CPI = 1  !</a:t>
            </a:r>
          </a:p>
        </p:txBody>
      </p:sp>
    </p:spTree>
    <p:extLst>
      <p:ext uri="{BB962C8B-B14F-4D97-AF65-F5344CB8AC3E}">
        <p14:creationId xmlns:p14="http://schemas.microsoft.com/office/powerpoint/2010/main" val="157644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409CA5D-7D6E-4D8E-8FAB-4A5F98A6D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016" y="1340768"/>
            <a:ext cx="3818384" cy="4419600"/>
          </a:xfrm>
        </p:spPr>
        <p:txBody>
          <a:bodyPr/>
          <a:lstStyle/>
          <a:p>
            <a:r>
              <a:rPr lang="en-US" altLang="zh-CN" dirty="0"/>
              <a:t>What assumptions made when moved code?</a:t>
            </a:r>
          </a:p>
          <a:p>
            <a:pPr lvl="1"/>
            <a:r>
              <a:rPr lang="en-US" altLang="zh-CN" dirty="0"/>
              <a:t>OK to move store past SUBI even though changes register</a:t>
            </a:r>
          </a:p>
          <a:p>
            <a:pPr lvl="1"/>
            <a:r>
              <a:rPr lang="en-US" altLang="zh-CN" dirty="0"/>
              <a:t>OK to move loads before stores: get right data?</a:t>
            </a:r>
          </a:p>
          <a:p>
            <a:pPr lvl="1"/>
            <a:r>
              <a:rPr lang="en-US" altLang="zh-CN" dirty="0"/>
              <a:t>When is it safe for compiler to do such changes?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A9A086-F143-4A3B-82CD-909DA94A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Unrolled Loop That Minimizes Stalls</a:t>
            </a:r>
            <a:endParaRPr lang="zh-CN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A6FE83B-FC41-4C19-BF68-20B5248C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14624"/>
            <a:ext cx="6678613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 Loop:	LD	F0,0(R1)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2	LD	F6,-8(R1)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3	LD	F10,-16(R1)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4	LD	F14,-24(R1)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5	ADDD	F4,F0,F2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6	ADDD	F8,F6,F2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7	ADDD	F12,F10,F2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8	ADDD	F16,F14,F2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9	SD	0(R1),F4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10	SD	-8(R1),F8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11	SUBI	R1,R1,#32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12	SD	</a:t>
            </a:r>
            <a:r>
              <a:rPr lang="en-US" altLang="zh-CN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+16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(R1),F12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13	BNEZ	R1,LOOP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14	SD	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(R1),F16	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; 8-32 = -24</a:t>
            </a:r>
            <a:br>
              <a:rPr lang="en-US" altLang="zh-CN" sz="1800" b="1" dirty="0">
                <a:solidFill>
                  <a:srgbClr val="FFE2C5"/>
                </a:solidFill>
                <a:latin typeface="Courier New" panose="02070309020205020404" pitchFamily="49" charset="0"/>
              </a:rPr>
            </a:b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14 clock cycles, or 3.5 per iteration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rgbClr val="0066CC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47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6EA3636-32C3-44C7-8665-676EC141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are the name dependencies?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27D3817-66AA-4BFA-8886-9619C723C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52513"/>
            <a:ext cx="8820150" cy="476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1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Loop:L.D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F0,0(R1)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2	ADD.D	F4,F0,F2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3	S.D	0(R1),F4 	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;drop DSUBUI &amp; BNEZ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4	L.D	F0,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-8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(R1)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5	ADD.D	F4,F0,F2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6	S.D	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-8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(R1),F4 	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;drop DSUBUI &amp; BNEZ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7	L.D	F0,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-16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(R1)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8	ADD.D	F4,F0,F2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9	S.D	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-16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(R1),F4 	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;drop DSUBUI &amp; BNEZ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10	L.D	F0,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-24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(R1)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11	ADD.D	F4,F0,F2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12	S.D	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-24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(R1),F4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13	DSUBUI R1,R1,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#32</a:t>
            </a:r>
            <a:r>
              <a:rPr lang="en-US" altLang="zh-CN" sz="2000" b="1" dirty="0">
                <a:solidFill>
                  <a:srgbClr val="FFE2C5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;alter to 4*8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14	BNEZ	R1,LOOP</a:t>
            </a: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15	NOP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2400" b="1" dirty="0">
                <a:solidFill>
                  <a:srgbClr val="0066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How can remove them?</a:t>
            </a:r>
          </a:p>
        </p:txBody>
      </p:sp>
    </p:spTree>
    <p:extLst>
      <p:ext uri="{BB962C8B-B14F-4D97-AF65-F5344CB8AC3E}">
        <p14:creationId xmlns:p14="http://schemas.microsoft.com/office/powerpoint/2010/main" val="3130991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89ACD1E-DD0D-4E49-8021-B6D00F0F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are the name dependencies?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27F32B-0D80-4A45-8D20-21BA294CC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1052736"/>
            <a:ext cx="79533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 Loop:	L.D	F0,0(R1)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2	ADD.D	F4,F0,F2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3	S.D	0(R1),F4 	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;drop DSUBUI &amp; BNEZ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4	L.D	F6,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-8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(R1)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5	ADD.D	F8,F6,F2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6	S.D	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-8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(R1),F8 	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;drop DSUBUI &amp; BNEZ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7	L.D	F10,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-16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(R1)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8	ADD.D	F12,F10,F2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9	S.D	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-16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(R1),F12 	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;drop DSUBUI &amp; BNEZ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10	L.D	F14,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-24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(R1)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11	ADD.D	F16,F14,F2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12	S.D	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-24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(R1),F16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13	DSUBUI	R1,R1,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#32</a:t>
            </a:r>
            <a:r>
              <a:rPr lang="en-US" altLang="zh-CN" sz="1800" b="1" dirty="0">
                <a:solidFill>
                  <a:srgbClr val="FFE2C5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;alter to 4*8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14	BNEZ	R1,LOOP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15	NOP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66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The Original </a:t>
            </a:r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“register renaming”</a:t>
            </a:r>
            <a:br>
              <a:rPr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</a:rPr>
            </a:b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70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6262F8E-4E0A-4C58-9549-1E859B46D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8"/>
            <a:ext cx="7924800" cy="4419600"/>
          </a:xfrm>
        </p:spPr>
        <p:txBody>
          <a:bodyPr/>
          <a:lstStyle/>
          <a:p>
            <a:r>
              <a:rPr lang="en-US" altLang="zh-CN" dirty="0"/>
              <a:t>Compiler concerned about dependencies in </a:t>
            </a:r>
            <a:r>
              <a:rPr lang="en-US" altLang="zh-CN" b="1" dirty="0"/>
              <a:t>program</a:t>
            </a:r>
          </a:p>
          <a:p>
            <a:r>
              <a:rPr lang="en-US" altLang="zh-CN" dirty="0"/>
              <a:t>Whether or not a HW hazard depends on </a:t>
            </a:r>
            <a:r>
              <a:rPr lang="en-US" altLang="zh-CN" b="1" dirty="0"/>
              <a:t>pipeline</a:t>
            </a:r>
          </a:p>
          <a:p>
            <a:r>
              <a:rPr lang="en-US" altLang="zh-CN" dirty="0"/>
              <a:t>Try to schedule to avoid hazards that cause performance losses</a:t>
            </a:r>
          </a:p>
          <a:p>
            <a:r>
              <a:rPr lang="en-US" altLang="zh-CN" dirty="0"/>
              <a:t>(True</a:t>
            </a:r>
            <a:r>
              <a:rPr lang="en-US" altLang="zh-CN" b="1" dirty="0"/>
              <a:t>) Data dependencies </a:t>
            </a:r>
            <a:r>
              <a:rPr lang="en-US" altLang="zh-CN" dirty="0"/>
              <a:t>(RAW if a hazard for HW)</a:t>
            </a:r>
          </a:p>
          <a:p>
            <a:pPr lvl="1"/>
            <a:r>
              <a:rPr lang="en-US" altLang="zh-CN" dirty="0"/>
              <a:t>Instruction </a:t>
            </a:r>
            <a:r>
              <a:rPr lang="en-US" altLang="zh-CN" dirty="0" err="1"/>
              <a:t>i</a:t>
            </a:r>
            <a:r>
              <a:rPr lang="en-US" altLang="zh-CN" dirty="0"/>
              <a:t> produces a result used by instruction j, or</a:t>
            </a:r>
          </a:p>
          <a:p>
            <a:pPr lvl="1"/>
            <a:r>
              <a:rPr lang="en-US" altLang="zh-CN" dirty="0"/>
              <a:t>Instruction j is data dependent on instruction k,  and instruction k is data dependent on instruction </a:t>
            </a:r>
            <a:r>
              <a:rPr lang="en-US" altLang="zh-CN" dirty="0" err="1"/>
              <a:t>i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If dependent, can’t execute in parallel</a:t>
            </a:r>
          </a:p>
          <a:p>
            <a:r>
              <a:rPr lang="en-US" altLang="zh-CN" dirty="0"/>
              <a:t>Easy to determine for registers (fixed names)</a:t>
            </a:r>
          </a:p>
          <a:p>
            <a:r>
              <a:rPr lang="en-US" altLang="zh-CN" dirty="0"/>
              <a:t>Hard for memory (“memory disambiguation”) problem: </a:t>
            </a:r>
          </a:p>
          <a:p>
            <a:pPr lvl="1"/>
            <a:r>
              <a:rPr lang="en-US" altLang="zh-CN" dirty="0"/>
              <a:t>Does 100(R4) = 20(R6)?</a:t>
            </a:r>
          </a:p>
          <a:p>
            <a:pPr lvl="1"/>
            <a:r>
              <a:rPr lang="en-US" altLang="zh-CN" dirty="0"/>
              <a:t>From different loop iterations, does 20(R6) = 20(R6)?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E384B55-DFEE-4F7D-81EB-854F29B3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Compiler Perspectives on Code Movement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448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3A43A90-5757-4608-A22C-146CF9C1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</p:spPr>
        <p:txBody>
          <a:bodyPr/>
          <a:lstStyle/>
          <a:p>
            <a:r>
              <a:rPr lang="en-US" altLang="zh-CN" dirty="0"/>
              <a:t>Do not usually know upper bound of loop</a:t>
            </a:r>
          </a:p>
          <a:p>
            <a:r>
              <a:rPr lang="en-US" altLang="zh-CN" dirty="0"/>
              <a:t>Suppose it is n, and we would like to unroll the loop to make k copies of the body</a:t>
            </a:r>
          </a:p>
          <a:p>
            <a:r>
              <a:rPr lang="en-US" altLang="zh-CN" dirty="0"/>
              <a:t>Instead of a single unrolled loop, we generate a pair of consecutive loops:</a:t>
            </a:r>
          </a:p>
          <a:p>
            <a:pPr lvl="1"/>
            <a:r>
              <a:rPr lang="en-US" altLang="zh-CN" dirty="0"/>
              <a:t>1st executes (n mod k) times and has a body that is the original loop</a:t>
            </a:r>
          </a:p>
          <a:p>
            <a:pPr lvl="1"/>
            <a:r>
              <a:rPr lang="en-US" altLang="zh-CN" dirty="0"/>
              <a:t>2nd is the unrolled body surrounded by an outer loop that iterates (n/k) times</a:t>
            </a:r>
          </a:p>
          <a:p>
            <a:pPr lvl="1"/>
            <a:r>
              <a:rPr lang="en-US" altLang="zh-CN" dirty="0"/>
              <a:t>For large values of n, </a:t>
            </a:r>
            <a:r>
              <a:rPr lang="en-US" altLang="zh-CN" b="1" dirty="0"/>
              <a:t>most of the execution time will be spent in the unrolled loop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1A2CA32-D020-446F-8C52-565549A1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 Unrolled Loop Detail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526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FCC2A9-1CFD-47CE-9015-281D6A4CE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6712"/>
            <a:ext cx="7924800" cy="4419600"/>
          </a:xfrm>
        </p:spPr>
        <p:txBody>
          <a:bodyPr/>
          <a:lstStyle/>
          <a:p>
            <a:r>
              <a:rPr lang="en-US" altLang="zh-CN" dirty="0"/>
              <a:t>Check OK to move the S.D after DSUBUI and BNEZ, and find amount to adjust S.D offset</a:t>
            </a:r>
          </a:p>
          <a:p>
            <a:r>
              <a:rPr lang="en-US" altLang="zh-CN" dirty="0"/>
              <a:t>Determine unrolling the loop would be useful by finding that the loop iterations were independent</a:t>
            </a:r>
          </a:p>
          <a:p>
            <a:r>
              <a:rPr lang="en-US" altLang="zh-CN" dirty="0"/>
              <a:t>Rename registers to avoid name dependencies</a:t>
            </a:r>
          </a:p>
          <a:p>
            <a:r>
              <a:rPr lang="en-US" altLang="zh-CN" dirty="0"/>
              <a:t>Eliminate extra test and branch instructions and adjust the loop termination and iteration code</a:t>
            </a:r>
          </a:p>
          <a:p>
            <a:r>
              <a:rPr lang="en-US" altLang="zh-CN" dirty="0"/>
              <a:t>Determine loads and stores in unrolled loop can be interchanged by observing that the loads and stores from different iterations are independent</a:t>
            </a:r>
          </a:p>
          <a:p>
            <a:pPr lvl="1"/>
            <a:r>
              <a:rPr lang="en-US" altLang="zh-CN" dirty="0"/>
              <a:t>requires analyzing memory addresses and finding that they do not refer to the same address.</a:t>
            </a:r>
          </a:p>
          <a:p>
            <a:r>
              <a:rPr lang="en-US" altLang="zh-CN" dirty="0"/>
              <a:t>Schedule the code, preserving any dependences needed to yield same result as the original code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1206B7-CAD2-4C3A-B4D5-BA0DEB1F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 Compiler Performed to Unroll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941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A3A4B2F-5F5A-46EC-A830-4309761B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Amount of overhead amortized with each unroll</a:t>
            </a:r>
          </a:p>
          <a:p>
            <a:pPr lvl="1"/>
            <a:r>
              <a:rPr lang="en-US" altLang="zh-CN" dirty="0"/>
              <a:t>Overhead: 2/6   </a:t>
            </a:r>
            <a:r>
              <a:rPr lang="zh-CN" altLang="en-US" dirty="0"/>
              <a:t>→</a:t>
            </a:r>
            <a:r>
              <a:rPr lang="en-US" altLang="zh-CN" dirty="0"/>
              <a:t>   2/14=1/7   </a:t>
            </a:r>
            <a:r>
              <a:rPr lang="zh-CN" altLang="en-US" dirty="0"/>
              <a:t>→</a:t>
            </a:r>
            <a:r>
              <a:rPr lang="en-US" altLang="zh-CN" dirty="0"/>
              <a:t>  2/26=1/13</a:t>
            </a:r>
          </a:p>
          <a:p>
            <a:pPr marL="457200" lvl="1" indent="0">
              <a:buNone/>
            </a:pPr>
            <a:r>
              <a:rPr lang="en-US" altLang="zh-CN" dirty="0"/>
              <a:t>              2/iteration    2/4 iteration      2/8 iteration</a:t>
            </a:r>
          </a:p>
          <a:p>
            <a:r>
              <a:rPr lang="en-US" altLang="zh-CN" dirty="0"/>
              <a:t>Result in growth of code size</a:t>
            </a:r>
          </a:p>
          <a:p>
            <a:r>
              <a:rPr lang="en-US" altLang="zh-CN" dirty="0"/>
              <a:t>Potential shortfall in registers. </a:t>
            </a:r>
          </a:p>
          <a:p>
            <a:r>
              <a:rPr lang="en-US" altLang="zh-CN" dirty="0"/>
              <a:t>What about branch but not loop?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589D92C-1FD7-4CFB-93B2-800269A6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 good enough due to limitations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177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A94E18-EE22-4C43-A64F-1C46633D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Using Loop unrolling and scheduling with static Multiple Issue</a:t>
            </a:r>
            <a:endParaRPr lang="zh-CN" altLang="en-US" sz="2000" dirty="0"/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B5471D5F-8367-4DC0-85D6-B11D31B4E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325758"/>
              </p:ext>
            </p:extLst>
          </p:nvPr>
        </p:nvGraphicFramePr>
        <p:xfrm>
          <a:off x="381000" y="1412875"/>
          <a:ext cx="8458200" cy="4806949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84"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Integer Instruction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FP instruction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Clock cycle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4"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Loop:   L.D  F0, 0(R1)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41"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L.D  F0, -8(R1)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84"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L.D  F0, -16(R1)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ADD.D F4, F0. F2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84"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L.D  F0, -24(R1)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ADD.D F8, F6. F2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84"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L.D  F0, -32(R1)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ADD.D F12, F10. F2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84"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S.D F4, 0(R1)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ADD.D F16, F14. F2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4"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S.D F8, -8(R1)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ADD.D F20, F18. F2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84"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S.D F12,-16(R1)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84"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DADDUI  R1, R1, #-40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84"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S.D F16, 16(R1)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84"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BNE R1, R2, Loop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84"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S.D F20, 8(R1)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chemeClr val="folHlink"/>
                        </a:buClr>
                        <a:buSzPct val="6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hlink"/>
                        </a:buClr>
                        <a:buSzPct val="55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folHlink"/>
                        </a:buClr>
                        <a:buSzPct val="50000"/>
                        <a:defRPr sz="32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chemeClr val="accent2"/>
                        </a:buClr>
                        <a:buSzPct val="55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buSzPct val="50000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237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AEFCC00-7D29-4486-AA06-B201447D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8"/>
            <a:ext cx="7924800" cy="4419600"/>
          </a:xfrm>
        </p:spPr>
        <p:txBody>
          <a:bodyPr/>
          <a:lstStyle/>
          <a:p>
            <a:r>
              <a:rPr lang="en-US" altLang="zh-CN" dirty="0"/>
              <a:t>VLIW: Very Long Instruction Word</a:t>
            </a:r>
          </a:p>
          <a:p>
            <a:r>
              <a:rPr lang="en-US" altLang="zh-CN" dirty="0"/>
              <a:t>Each “instruction” has </a:t>
            </a:r>
            <a:r>
              <a:rPr lang="en-US" altLang="zh-CN" b="1" dirty="0"/>
              <a:t>explicit coding for multiple operations</a:t>
            </a:r>
          </a:p>
          <a:p>
            <a:pPr lvl="1"/>
            <a:r>
              <a:rPr lang="en-US" altLang="zh-CN" dirty="0"/>
              <a:t>In EPIC, grouping called a “packet”</a:t>
            </a:r>
          </a:p>
          <a:p>
            <a:pPr lvl="1"/>
            <a:r>
              <a:rPr lang="en-US" altLang="zh-CN" dirty="0"/>
              <a:t>In </a:t>
            </a:r>
            <a:r>
              <a:rPr lang="en-US" altLang="zh-CN" dirty="0" err="1"/>
              <a:t>Transmeta</a:t>
            </a:r>
            <a:r>
              <a:rPr lang="en-US" altLang="zh-CN" dirty="0"/>
              <a:t>, grouping called a “molecule” (with “atoms” as ops)</a:t>
            </a:r>
          </a:p>
          <a:p>
            <a:r>
              <a:rPr lang="en-US" altLang="zh-CN" dirty="0"/>
              <a:t>Tradeoff instruction space for simple decoding</a:t>
            </a:r>
          </a:p>
          <a:p>
            <a:pPr lvl="1"/>
            <a:r>
              <a:rPr lang="en-US" altLang="zh-CN" dirty="0"/>
              <a:t>The long instruction word has room for many operations</a:t>
            </a:r>
          </a:p>
          <a:p>
            <a:pPr lvl="1"/>
            <a:r>
              <a:rPr lang="en-US" altLang="zh-CN" dirty="0"/>
              <a:t>By definition, all the operations the compiler puts in the long instruction word are </a:t>
            </a:r>
            <a:r>
              <a:rPr lang="en-US" altLang="zh-CN" b="1" dirty="0"/>
              <a:t>independent</a:t>
            </a:r>
            <a:r>
              <a:rPr lang="en-US" altLang="zh-CN" dirty="0"/>
              <a:t> =&gt; execute in parallel</a:t>
            </a:r>
          </a:p>
          <a:p>
            <a:pPr lvl="1"/>
            <a:r>
              <a:rPr lang="en-US" altLang="zh-CN" dirty="0"/>
              <a:t>E.g., 2 integer operations, 2 FP ops, 2 Memory refs, 1 branch</a:t>
            </a:r>
          </a:p>
          <a:p>
            <a:pPr lvl="2"/>
            <a:r>
              <a:rPr lang="en-US" altLang="zh-CN" dirty="0"/>
              <a:t>16 to 24 bits per field =&gt; 7*16 or 112 bits to 7*24 or 168 bits wide</a:t>
            </a:r>
          </a:p>
          <a:p>
            <a:pPr lvl="1"/>
            <a:r>
              <a:rPr lang="en-US" altLang="zh-CN" dirty="0"/>
              <a:t>Need compiling technique that </a:t>
            </a:r>
            <a:r>
              <a:rPr lang="en-US" altLang="zh-CN" b="1" dirty="0"/>
              <a:t>schedules across several branches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73B33D-578D-4704-AA10-D52BF3EA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Multiple issue: VLIW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247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C35ADF-A7A5-476E-9887-5DF83EE4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Unrolling in VLIW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E963BC-3889-4184-9E7D-18587FCC3DDE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124744"/>
            <a:ext cx="8839200" cy="4902200"/>
          </a:xfrm>
          <a:prstGeom prst="rect">
            <a:avLst/>
          </a:prstGeom>
        </p:spPr>
        <p:txBody>
          <a:bodyPr lIns="90488" tIns="44450" rIns="90488" bIns="44450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  <a:defRPr/>
            </a:pPr>
            <a:r>
              <a:rPr kumimoji="0" lang="en-US" altLang="zh-CN" sz="1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Memory 	Memory	FP	FP	Int. op/	Clock</a:t>
            </a:r>
            <a:br>
              <a:rPr kumimoji="0" lang="en-US" altLang="zh-CN" sz="1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</a:br>
            <a:r>
              <a:rPr kumimoji="0" lang="en-US" altLang="zh-CN" sz="1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reference 1	reference 2	operation 1	 op. 2 	branch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LD </a:t>
            </a: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F0</a:t>
            </a: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,0(R1)	LD F6,-8(R1)				1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LD F10,-16(R1)	LD F14,-24(R1)				2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LD F18,-32(R1)	LD F22,-40(R1)	ADDD </a:t>
            </a: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F4</a:t>
            </a: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,</a:t>
            </a: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F0</a:t>
            </a: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,F2	ADDD F8,F6,F2	3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LD F26,-48(R1)		ADDD F12,F10,F2	ADDD F16,F14,F2	4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ADDD F20,F18,F2	ADDD F24,F22,F2	5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SD 0(R1),</a:t>
            </a: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F4</a:t>
            </a: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SD -8(R1),F8	ADDD F28,F26,F2			6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SD -16(R1),F12	SD -24(R1),F16				7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SD -32(R1),F20	SD -40(R1),F24			SUBI  R1,R1,#48	8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SD -0(R1),F28				BNEZ R1,LOOP	9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Unrolled 7 times to avoid delays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7 results in 9 clocks, or 1.3 clocks per iteration (1.8X)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Average: 2.5 ops per clock, 50% efficiency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Note: Need more registers in VLIW (15 vs. 6 in SS)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6AADA8D6-45C3-4E30-BF29-1F28AFD4A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050" y="1981994"/>
            <a:ext cx="3517900" cy="393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/>
            <a:endParaRPr kumimoji="1" lang="zh-CN" altLang="en-US" sz="2000" b="1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21F6A2D3-F4D1-4A3A-8CA3-28B4365156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82750" y="2591594"/>
            <a:ext cx="2882900" cy="736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/>
            <a:endParaRPr kumimoji="1" lang="zh-CN" altLang="en-US" sz="2000" b="1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2020263F-AC0F-49B4-804E-2A7DA2C1F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734344"/>
            <a:ext cx="868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81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BF46F7E-1429-4B1A-9F49-A7FD835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2736"/>
            <a:ext cx="7924800" cy="4419600"/>
          </a:xfrm>
        </p:spPr>
        <p:txBody>
          <a:bodyPr/>
          <a:lstStyle/>
          <a:p>
            <a:r>
              <a:rPr lang="en-US" altLang="zh-CN" b="1" dirty="0"/>
              <a:t>Vector Processing</a:t>
            </a:r>
            <a:r>
              <a:rPr lang="en-US" altLang="zh-CN" dirty="0"/>
              <a:t>: Explicit coding of independent loops as operations on large vectors of numbers</a:t>
            </a:r>
          </a:p>
          <a:p>
            <a:pPr lvl="1"/>
            <a:r>
              <a:rPr lang="en-US" altLang="zh-CN" dirty="0"/>
              <a:t>Multimedia instructions being added to many processors</a:t>
            </a:r>
          </a:p>
          <a:p>
            <a:r>
              <a:rPr lang="en-US" altLang="zh-CN" b="1" dirty="0"/>
              <a:t>Superscalar: varying number </a:t>
            </a:r>
            <a:r>
              <a:rPr lang="en-US" altLang="zh-CN" dirty="0"/>
              <a:t>of instructions/cycle (1 to 8), scheduled by compiler or by HW (</a:t>
            </a:r>
            <a:r>
              <a:rPr lang="en-US" altLang="zh-CN" dirty="0" err="1"/>
              <a:t>Tomasulo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IBM PowerPC, Sun </a:t>
            </a:r>
            <a:r>
              <a:rPr lang="en-US" altLang="zh-CN" dirty="0" err="1"/>
              <a:t>UltraSparc</a:t>
            </a:r>
            <a:r>
              <a:rPr lang="en-US" altLang="zh-CN" dirty="0"/>
              <a:t>, DEC Alpha, Pentium III/4</a:t>
            </a:r>
          </a:p>
          <a:p>
            <a:r>
              <a:rPr lang="en-US" altLang="zh-CN" b="1" dirty="0"/>
              <a:t>(Very) Long Instruction Words (V)LIW: </a:t>
            </a:r>
            <a:br>
              <a:rPr lang="en-US" altLang="zh-CN" dirty="0"/>
            </a:br>
            <a:r>
              <a:rPr lang="en-US" altLang="zh-CN" b="1" dirty="0"/>
              <a:t>fixed</a:t>
            </a:r>
            <a:r>
              <a:rPr lang="en-US" altLang="zh-CN" dirty="0"/>
              <a:t> number of instructions (4-16) scheduled by the compiler; put ops into wide templates (TBD)</a:t>
            </a:r>
          </a:p>
          <a:p>
            <a:pPr lvl="1"/>
            <a:r>
              <a:rPr lang="en-US" altLang="zh-CN" dirty="0"/>
              <a:t>Intel Architecture-64 (IA-64) 64-bit address</a:t>
            </a:r>
          </a:p>
          <a:p>
            <a:pPr lvl="2"/>
            <a:r>
              <a:rPr lang="en-US" altLang="zh-CN" dirty="0"/>
              <a:t>Renamed: “Explicitly Parallel Instruction Computer (EPIC)”</a:t>
            </a:r>
          </a:p>
          <a:p>
            <a:r>
              <a:rPr lang="en-US" altLang="zh-CN" dirty="0"/>
              <a:t>Anticipated success of multiple instructions lead to </a:t>
            </a:r>
            <a:br>
              <a:rPr lang="en-US" altLang="zh-CN" dirty="0"/>
            </a:br>
            <a:r>
              <a:rPr lang="en-US" altLang="zh-CN" b="1" dirty="0"/>
              <a:t>Instructions Per Clock cycle (IPC) </a:t>
            </a:r>
            <a:r>
              <a:rPr lang="en-US" altLang="zh-CN" dirty="0"/>
              <a:t>vs. CPI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95F23A-6B4F-476C-8B5D-D92EEEDB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CPI &lt; 1: Multiple Issue Processors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894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DE9238-ECCA-4373-AABC-156A5567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Technical problems</a:t>
            </a:r>
          </a:p>
          <a:p>
            <a:pPr lvl="1"/>
            <a:r>
              <a:rPr lang="en-US" altLang="zh-CN" dirty="0"/>
              <a:t>Increase in code size</a:t>
            </a:r>
          </a:p>
          <a:p>
            <a:pPr lvl="2"/>
            <a:r>
              <a:rPr lang="en-US" altLang="zh-CN" dirty="0"/>
              <a:t>Loop unrolling</a:t>
            </a:r>
          </a:p>
          <a:p>
            <a:pPr lvl="2"/>
            <a:r>
              <a:rPr lang="en-US" altLang="zh-CN" b="1" dirty="0"/>
              <a:t>Unused function slots</a:t>
            </a:r>
          </a:p>
          <a:p>
            <a:pPr lvl="1"/>
            <a:r>
              <a:rPr lang="en-US" altLang="zh-CN" dirty="0"/>
              <a:t>Limitations of lockstep operation</a:t>
            </a:r>
          </a:p>
          <a:p>
            <a:pPr lvl="2"/>
            <a:r>
              <a:rPr lang="en-US" altLang="zh-CN" dirty="0"/>
              <a:t>A stall in any function unit may cause the entire processor to stall</a:t>
            </a:r>
          </a:p>
          <a:p>
            <a:r>
              <a:rPr lang="en-US" altLang="zh-CN" dirty="0"/>
              <a:t>Logistical problem</a:t>
            </a:r>
          </a:p>
          <a:p>
            <a:pPr lvl="1"/>
            <a:r>
              <a:rPr lang="en-US" altLang="zh-CN" dirty="0"/>
              <a:t>Binary code compatibility</a:t>
            </a:r>
          </a:p>
          <a:p>
            <a:r>
              <a:rPr lang="en-US" altLang="zh-CN" b="1" dirty="0"/>
              <a:t>Major challenge </a:t>
            </a:r>
            <a:r>
              <a:rPr lang="en-US" altLang="zh-CN" dirty="0"/>
              <a:t>for all multiple-issue processors</a:t>
            </a:r>
          </a:p>
          <a:p>
            <a:pPr lvl="1"/>
            <a:r>
              <a:rPr lang="en-US" altLang="zh-CN" b="1" dirty="0"/>
              <a:t>Exploit large amounts of ILP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750E2BE-6618-4D9B-8509-0FF72118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for VLIW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027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852ECB-9775-4F21-AE8A-43E0E3C4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Detecting and Enhancing Loop-level Parallelism  </a:t>
            </a:r>
          </a:p>
          <a:p>
            <a:r>
              <a:rPr lang="en-US" altLang="zh-CN" dirty="0"/>
              <a:t>Eliminating Dependent Computations</a:t>
            </a:r>
          </a:p>
          <a:p>
            <a:r>
              <a:rPr lang="en-US" altLang="zh-CN" b="1" dirty="0"/>
              <a:t>Software pipelining</a:t>
            </a:r>
            <a:r>
              <a:rPr lang="en-US" altLang="zh-CN" dirty="0"/>
              <a:t>: Symbolic loop unrolling</a:t>
            </a:r>
          </a:p>
          <a:p>
            <a:r>
              <a:rPr lang="en-US" altLang="zh-CN" b="1" dirty="0"/>
              <a:t>Global Code Scheduling</a:t>
            </a:r>
          </a:p>
          <a:p>
            <a:pPr lvl="1"/>
            <a:r>
              <a:rPr lang="en-US" altLang="zh-CN" dirty="0"/>
              <a:t>Trace Scheduling: focus on Critical path</a:t>
            </a:r>
          </a:p>
          <a:p>
            <a:pPr lvl="1"/>
            <a:r>
              <a:rPr lang="en-US" altLang="zh-CN" dirty="0"/>
              <a:t>Superblocks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2D4E8F-106B-4F55-9012-FDA4BD20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 Compiler Support for Exploiting ILP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830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15BF65E-D357-4D4E-A7FF-1E532648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3656"/>
            <a:ext cx="7924800" cy="4419600"/>
          </a:xfrm>
        </p:spPr>
        <p:txBody>
          <a:bodyPr/>
          <a:lstStyle/>
          <a:p>
            <a:r>
              <a:rPr lang="en-US" altLang="zh-CN" b="1" dirty="0"/>
              <a:t>Q: How pipeline 1 to 17 byte 80x86 instructions?</a:t>
            </a:r>
          </a:p>
          <a:p>
            <a:r>
              <a:rPr lang="en-US" altLang="zh-CN" dirty="0"/>
              <a:t>P6 doesn’t pipeline 80x86 instructions</a:t>
            </a:r>
          </a:p>
          <a:p>
            <a:r>
              <a:rPr lang="en-US" altLang="zh-CN" dirty="0"/>
              <a:t>P6 decode unit translates the Intel instructions into 72-bit micro-operations (~ MIPS)</a:t>
            </a:r>
          </a:p>
          <a:p>
            <a:r>
              <a:rPr lang="en-US" altLang="zh-CN" dirty="0"/>
              <a:t>Sends micro-operations to reorder buffer &amp; reservation stations</a:t>
            </a:r>
          </a:p>
          <a:p>
            <a:r>
              <a:rPr lang="en-US" altLang="zh-CN" dirty="0"/>
              <a:t>Many instructions translate to 1 to 4 micro-operations</a:t>
            </a:r>
          </a:p>
          <a:p>
            <a:r>
              <a:rPr lang="en-US" altLang="zh-CN" dirty="0"/>
              <a:t>Complex 80x86 instructions are executed by a conventional microprogram (8K x 72 bits) that issues long sequences of micro-operations</a:t>
            </a:r>
          </a:p>
          <a:p>
            <a:r>
              <a:rPr lang="en-US" altLang="zh-CN" dirty="0"/>
              <a:t>14 clocks in total pipeline (~ 3 state machines)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FE2BD1-C86F-4242-B216-4F3FE25C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Scheduling in P6 (Pentium Pro, II, III)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052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435ABDF-D8DE-4F5D-8FA9-DCE11F94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Scheduling in P6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5075F0-1CD6-434B-B385-41050F170895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742950" y="837047"/>
            <a:ext cx="7658100" cy="5761038"/>
          </a:xfrm>
          <a:prstGeom prst="rect">
            <a:avLst/>
          </a:prstGeom>
        </p:spPr>
        <p:txBody>
          <a:bodyPr lIns="90488" tIns="44450" rIns="90488" bIns="44450"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Parameter	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80x86 	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microops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Max. instructions issued/clock	3	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Max. instr. complete exec./clock		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Max. instr.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commited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/clock		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Window (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Instrs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in reorder buffer)		40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Number of reservations stations	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 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Number of rename registers	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       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40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No. integer functional units (FUs)	  2</a:t>
            </a:r>
            <a:b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</a:b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No. floating point FUs	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               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</a:t>
            </a:r>
            <a:b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</a:b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No. SIMD Fl. Pt. FUs	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              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</a:t>
            </a:r>
            <a:b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</a:b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No. memory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Fus</a:t>
            </a:r>
            <a:r>
              <a:rPr lang="en-US" altLang="en-US" sz="2800" kern="0" dirty="0">
                <a:solidFill>
                  <a:srgbClr val="000000"/>
                </a:solidFill>
                <a:latin typeface="Arial"/>
                <a:ea typeface="宋体"/>
              </a:rPr>
              <a:t>	                     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 load + 1 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2DDA14-2B4A-47C6-AE92-F1DBC7465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6167872"/>
            <a:ext cx="1809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endParaRPr kumimoji="1" lang="en-US" altLang="en-US" sz="2400" b="1">
              <a:solidFill>
                <a:srgbClr val="0066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92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19A280-405E-42A3-9A5A-3EC9074C6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3240360"/>
          </a:xfrm>
        </p:spPr>
        <p:txBody>
          <a:bodyPr/>
          <a:lstStyle/>
          <a:p>
            <a:r>
              <a:rPr lang="en-US" altLang="zh-CN" dirty="0"/>
              <a:t>14 clocks in total (~3 state machines)</a:t>
            </a:r>
          </a:p>
          <a:p>
            <a:r>
              <a:rPr lang="en-US" altLang="zh-CN" dirty="0"/>
              <a:t>8 stages are used for in-order instruction fetch, decode, and issue</a:t>
            </a:r>
          </a:p>
          <a:p>
            <a:pPr lvl="1"/>
            <a:r>
              <a:rPr lang="en-US" altLang="zh-CN" dirty="0"/>
              <a:t>Takes 1 clock cycle to determine length of 80x86 instructions + 2 more to create the micro-operations (</a:t>
            </a:r>
            <a:r>
              <a:rPr lang="en-US" altLang="zh-CN" dirty="0" err="1"/>
              <a:t>uops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 stages are used for out-of-order execution in one of 5 separate functional units</a:t>
            </a:r>
          </a:p>
          <a:p>
            <a:r>
              <a:rPr lang="en-US" altLang="zh-CN" dirty="0"/>
              <a:t>3 stages are used for instruction commit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8D3A149-A368-4C48-8740-DD2CD399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P6 Pipeline</a:t>
            </a:r>
            <a:endParaRPr lang="zh-CN" alt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77CD67F-C9B3-4B42-9C06-80E44AE22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4802088"/>
            <a:ext cx="833438" cy="12192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Instr</a:t>
            </a:r>
            <a:b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Fetch</a:t>
            </a:r>
            <a:b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16B</a:t>
            </a:r>
            <a:b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/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clk</a:t>
            </a: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F81CCFF9-7BD1-4958-9793-05FBB9BC2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13" y="4708426"/>
            <a:ext cx="1001712" cy="12192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Instr</a:t>
            </a:r>
            <a:b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Decode</a:t>
            </a:r>
            <a:b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3 Instr</a:t>
            </a:r>
            <a:b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/clk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9DD3F2A4-10A7-4E64-8141-B628A241C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938613"/>
            <a:ext cx="1198562" cy="9445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Renaming</a:t>
            </a:r>
            <a:b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3 uops</a:t>
            </a:r>
            <a:b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/clk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23FF32C5-2D2F-48C0-9003-1337BC6D8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800501"/>
            <a:ext cx="947738" cy="12192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Execu-</a:t>
            </a:r>
            <a:b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tion</a:t>
            </a:r>
            <a:b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units</a:t>
            </a:r>
            <a:b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(5)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6A76015-1A41-4587-A857-70927973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4800501"/>
            <a:ext cx="944562" cy="12192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Gradu-</a:t>
            </a:r>
            <a:b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ation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F4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3 uops</a:t>
            </a:r>
            <a:b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kumimoji="1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/clk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1EC745D0-B415-4605-81B3-C529565FAA55}"/>
              </a:ext>
            </a:extLst>
          </p:cNvPr>
          <p:cNvGrpSpPr>
            <a:grpSpLocks/>
          </p:cNvGrpSpPr>
          <p:nvPr/>
        </p:nvGrpSpPr>
        <p:grpSpPr bwMode="auto">
          <a:xfrm>
            <a:off x="1176338" y="4741763"/>
            <a:ext cx="914400" cy="892175"/>
            <a:chOff x="912" y="3326"/>
            <a:chExt cx="576" cy="562"/>
          </a:xfrm>
        </p:grpSpPr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7AB1E425-CB94-4F7F-8890-F55D7A015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52"/>
              <a:ext cx="192" cy="33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F4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1EDBBFE3-1145-4BAB-B96A-D276E1368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888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6017BD3E-7527-4A56-B2FF-D75F0BEA5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552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6E99B90A-CF5A-4906-B771-C061D3518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74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3F35511E-E7B0-445A-88F2-0D3406A94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326"/>
              <a:ext cx="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F4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16B</a:t>
              </a: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85F0BE4E-FBE8-4222-BDB2-EB97AAC16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744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D0E346A2-C0E3-4455-91CF-35A1C9094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CB84C7AB-3D29-4893-95B3-222515D03AD8}"/>
              </a:ext>
            </a:extLst>
          </p:cNvPr>
          <p:cNvGrpSpPr>
            <a:grpSpLocks/>
          </p:cNvGrpSpPr>
          <p:nvPr/>
        </p:nvGrpSpPr>
        <p:grpSpPr bwMode="auto">
          <a:xfrm>
            <a:off x="3081338" y="4741763"/>
            <a:ext cx="914400" cy="892175"/>
            <a:chOff x="912" y="3326"/>
            <a:chExt cx="576" cy="562"/>
          </a:xfrm>
        </p:grpSpPr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9E01BD46-81BF-4934-A553-C051BC7B6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52"/>
              <a:ext cx="192" cy="33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F4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4C598B8A-2834-433C-81D2-4E863D706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888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20E071C3-FC65-4C12-ACB8-43CFAD16B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552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58DB360B-8329-40F8-82D0-549445095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74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4E78E7CF-C7F7-4345-9DED-A92B70FB8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" y="3326"/>
              <a:ext cx="5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F4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6 uops</a:t>
              </a:r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62DA66A5-861F-4EDD-9E3C-1A229EEF8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744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CD5F4C58-6B97-49C3-A081-1B9B21F13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6AFA9912-A82B-417C-A474-FA1744073635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4465538"/>
            <a:ext cx="990600" cy="1168400"/>
            <a:chOff x="3264" y="3152"/>
            <a:chExt cx="624" cy="736"/>
          </a:xfrm>
        </p:grpSpPr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2253FF17-CF09-4039-9DE2-F78367C14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192" cy="33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F4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7345FD73-7056-4199-AE58-15DE44691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888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D70AB6F1-8826-443A-BF85-72478515E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552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B386B746-4D9B-4EC4-A84E-D2D0C51C1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74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Text Box 30">
              <a:extLst>
                <a:ext uri="{FF2B5EF4-FFF2-40B4-BE49-F238E27FC236}">
                  <a16:creationId xmlns:a16="http://schemas.microsoft.com/office/drawing/2014/main" id="{6E2DF20A-58FF-4AF8-9ABB-FE5716363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152"/>
              <a:ext cx="61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F4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Reserv.</a:t>
              </a:r>
              <a:br>
                <a:rPr kumimoji="1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</a:br>
              <a:r>
                <a:rPr kumimoji="1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Station</a:t>
              </a:r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C1146D6D-B98F-40DD-A02E-92BFE8759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744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44327E00-2B87-41DD-9F1C-22BEBC735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552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" name="Group 33">
            <a:extLst>
              <a:ext uri="{FF2B5EF4-FFF2-40B4-BE49-F238E27FC236}">
                <a16:creationId xmlns:a16="http://schemas.microsoft.com/office/drawing/2014/main" id="{298E2FC2-728C-489E-BA6F-9ACBD89D08AA}"/>
              </a:ext>
            </a:extLst>
          </p:cNvPr>
          <p:cNvGrpSpPr>
            <a:grpSpLocks/>
          </p:cNvGrpSpPr>
          <p:nvPr/>
        </p:nvGrpSpPr>
        <p:grpSpPr bwMode="auto">
          <a:xfrm>
            <a:off x="7007225" y="4465538"/>
            <a:ext cx="1052513" cy="1168400"/>
            <a:chOff x="3241" y="3152"/>
            <a:chExt cx="663" cy="736"/>
          </a:xfrm>
        </p:grpSpPr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F742E89E-A12B-4117-9ABC-D9F7EB0A2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192" cy="33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F4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C2F1FC3A-F94F-41C0-AF7B-23D5D4F5E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888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D133B249-1824-4060-83E5-E005100A1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552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C1393AA9-10C6-48B4-B1C4-B301D4CD2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74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7AC6F8D0-876C-4F78-9861-64A6F4691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1" y="3152"/>
              <a:ext cx="66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F4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Reorder</a:t>
              </a:r>
              <a:br>
                <a:rPr kumimoji="1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</a:br>
              <a:r>
                <a:rPr kumimoji="1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Buffer</a:t>
              </a:r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7A55939F-E818-40BF-B3F1-54AA938E8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744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136A2509-2A27-481F-A68E-D93E23699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552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066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696F41-051C-40AC-9EA5-C3DF1FC2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P6 Block Diagram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7A10C-F3A3-406F-A281-67E45EBB5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888" y="770063"/>
            <a:ext cx="6364224" cy="592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121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23BB572-A8D9-4D04-AAC4-E81070E1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 III Die Photo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0B480C-3E48-4499-A89A-4A89FB64844B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4876800" y="762000"/>
            <a:ext cx="4038600" cy="3048000"/>
          </a:xfrm>
        </p:spPr>
        <p:txBody>
          <a:bodyPr/>
          <a:lstStyle/>
          <a:p>
            <a:pPr eaLnBrk="1" hangingPunct="1"/>
            <a:r>
              <a:rPr lang="en-US" altLang="en-US" sz="1600" dirty="0"/>
              <a:t>EBL/BBL - Bus logic, Front, Back</a:t>
            </a:r>
          </a:p>
          <a:p>
            <a:pPr eaLnBrk="1" hangingPunct="1"/>
            <a:r>
              <a:rPr lang="en-US" altLang="en-US" sz="1600" dirty="0"/>
              <a:t>MOB - Memory Order Buffer</a:t>
            </a:r>
          </a:p>
          <a:p>
            <a:pPr eaLnBrk="1" hangingPunct="1"/>
            <a:r>
              <a:rPr lang="en-US" altLang="en-US" sz="1600" dirty="0"/>
              <a:t>Packed FPU - MMX Fl. Pt. (SSE)</a:t>
            </a:r>
          </a:p>
          <a:p>
            <a:pPr eaLnBrk="1" hangingPunct="1"/>
            <a:r>
              <a:rPr lang="en-US" altLang="en-US" sz="1600" dirty="0"/>
              <a:t>IEU - Integer Execution Unit</a:t>
            </a:r>
          </a:p>
          <a:p>
            <a:pPr eaLnBrk="1" hangingPunct="1"/>
            <a:r>
              <a:rPr lang="en-US" altLang="en-US" sz="1600" dirty="0"/>
              <a:t>FAU - Fl. Pt. Arithmetic Unit</a:t>
            </a:r>
          </a:p>
          <a:p>
            <a:pPr eaLnBrk="1" hangingPunct="1"/>
            <a:r>
              <a:rPr lang="en-US" altLang="en-US" sz="1600" dirty="0"/>
              <a:t>MIU - Memory Interface Unit</a:t>
            </a:r>
          </a:p>
          <a:p>
            <a:pPr eaLnBrk="1" hangingPunct="1"/>
            <a:r>
              <a:rPr lang="en-US" altLang="en-US" sz="1600" dirty="0"/>
              <a:t>DCU - Data Cache Unit</a:t>
            </a:r>
          </a:p>
          <a:p>
            <a:pPr eaLnBrk="1" hangingPunct="1"/>
            <a:r>
              <a:rPr lang="en-US" altLang="en-US" sz="1600" dirty="0"/>
              <a:t>PMH - Page Miss Handler</a:t>
            </a:r>
          </a:p>
          <a:p>
            <a:pPr eaLnBrk="1" hangingPunct="1"/>
            <a:r>
              <a:rPr lang="en-US" altLang="en-US" sz="1600" dirty="0"/>
              <a:t>DTLB - Data TLB</a:t>
            </a:r>
          </a:p>
          <a:p>
            <a:pPr eaLnBrk="1" hangingPunct="1"/>
            <a:r>
              <a:rPr lang="en-US" altLang="en-US" sz="1600" dirty="0"/>
              <a:t>BAC - Branch Address Calculator</a:t>
            </a:r>
          </a:p>
          <a:p>
            <a:pPr eaLnBrk="1" hangingPunct="1"/>
            <a:r>
              <a:rPr lang="en-US" altLang="en-US" sz="1600" dirty="0"/>
              <a:t>RAT - Register Alias Table</a:t>
            </a:r>
          </a:p>
          <a:p>
            <a:pPr eaLnBrk="1" hangingPunct="1"/>
            <a:r>
              <a:rPr lang="en-US" altLang="en-US" sz="1600" dirty="0"/>
              <a:t>SIMD - Packed Fl. Pt.</a:t>
            </a:r>
          </a:p>
          <a:p>
            <a:pPr eaLnBrk="1" hangingPunct="1"/>
            <a:r>
              <a:rPr lang="en-US" altLang="en-US" sz="1600" dirty="0"/>
              <a:t>RS - Reservation Station</a:t>
            </a:r>
          </a:p>
          <a:p>
            <a:pPr eaLnBrk="1" hangingPunct="1"/>
            <a:r>
              <a:rPr lang="en-US" altLang="en-US" sz="1600" dirty="0"/>
              <a:t>BTB - Branch Target Buffer</a:t>
            </a:r>
          </a:p>
          <a:p>
            <a:pPr eaLnBrk="1" hangingPunct="1"/>
            <a:r>
              <a:rPr lang="en-US" altLang="en-US" sz="1600" dirty="0"/>
              <a:t>IFU - Instruction Fetch Unit (+I$)</a:t>
            </a:r>
          </a:p>
          <a:p>
            <a:pPr eaLnBrk="1" hangingPunct="1"/>
            <a:r>
              <a:rPr lang="en-US" altLang="en-US" sz="1600" dirty="0"/>
              <a:t>ID - Instruction Decode</a:t>
            </a:r>
          </a:p>
          <a:p>
            <a:pPr eaLnBrk="1" hangingPunct="1"/>
            <a:r>
              <a:rPr lang="en-US" altLang="en-US" sz="1600" dirty="0"/>
              <a:t>ROB - Reorder Buffer</a:t>
            </a:r>
          </a:p>
          <a:p>
            <a:pPr eaLnBrk="1" hangingPunct="1"/>
            <a:r>
              <a:rPr lang="en-US" altLang="en-US" sz="1600" dirty="0"/>
              <a:t>MS - Micro-instruction Sequencer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1D252-C518-4356-9B35-ADEB00E86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3721100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FDA4DFD5-2FD0-4B6B-9014-F7B893F12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536913"/>
            <a:ext cx="48245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1st Pentium III, Katmai: 9.5 M transistors, 12.3 * 10.4 mm in 0.25-mi. with 5 layers of aluminum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33CE8E08-F085-40F9-8712-ABDC86B85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581128"/>
            <a:ext cx="426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29163EA-C405-4BB1-80F8-AE02A805D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564904"/>
            <a:ext cx="426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361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3DD30B4-1640-4E97-96C3-63B58178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Goal:</a:t>
            </a:r>
          </a:p>
          <a:p>
            <a:pPr lvl="1"/>
            <a:r>
              <a:rPr lang="en-US" altLang="zh-CN" dirty="0"/>
              <a:t>Allow multiple instructions to issue in a clock cycle. </a:t>
            </a:r>
            <a:r>
              <a:rPr lang="en-US" altLang="zh-CN" b="1" dirty="0"/>
              <a:t>Getting CPI &lt; 1: </a:t>
            </a:r>
          </a:p>
          <a:p>
            <a:r>
              <a:rPr lang="en-US" altLang="zh-CN" dirty="0"/>
              <a:t>Approach</a:t>
            </a:r>
          </a:p>
          <a:p>
            <a:pPr lvl="1"/>
            <a:r>
              <a:rPr lang="en-US" altLang="zh-CN" dirty="0"/>
              <a:t>Static Superscalar</a:t>
            </a:r>
          </a:p>
          <a:p>
            <a:pPr lvl="1"/>
            <a:r>
              <a:rPr lang="en-US" altLang="zh-CN" dirty="0"/>
              <a:t>Dynamic Superscalar</a:t>
            </a:r>
          </a:p>
          <a:p>
            <a:pPr lvl="1"/>
            <a:r>
              <a:rPr lang="en-US" altLang="zh-CN" dirty="0"/>
              <a:t>Speculative Superscalar</a:t>
            </a:r>
          </a:p>
          <a:p>
            <a:pPr lvl="1"/>
            <a:r>
              <a:rPr lang="en-US" altLang="zh-CN" dirty="0"/>
              <a:t>VLIW/LIW</a:t>
            </a:r>
          </a:p>
          <a:p>
            <a:pPr lvl="1"/>
            <a:r>
              <a:rPr lang="en-US" altLang="zh-CN" dirty="0"/>
              <a:t>EPIC( IA-64)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159690A-4DA1-45C9-ADFC-FAABBDEC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Explore ILP via Multiple-issue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9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48CF127-47FF-4989-9C85-FF14A04E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Comparison</a:t>
            </a:r>
            <a:endParaRPr lang="zh-CN" altLang="en-US" dirty="0"/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31086D62-AC8B-4430-AF3B-675C49ADD3FF}"/>
              </a:ext>
            </a:extLst>
          </p:cNvPr>
          <p:cNvGraphicFramePr>
            <a:graphicFrameLocks/>
          </p:cNvGraphicFramePr>
          <p:nvPr/>
        </p:nvGraphicFramePr>
        <p:xfrm>
          <a:off x="0" y="765175"/>
          <a:ext cx="8972550" cy="5559426"/>
        </p:xfrm>
        <a:graphic>
          <a:graphicData uri="http://schemas.openxmlformats.org/drawingml/2006/table">
            <a:tbl>
              <a:tblPr/>
              <a:tblGrid>
                <a:gridCol w="147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Issue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Hazard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Detection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Scheduling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Characteristic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Superscalar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(static)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Dynamic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In-order execution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Sun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UltraSPARCII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Superscalar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(dynamic)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Dynamic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Dynamic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Some out-or-order exec.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IBM Power2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Superscalar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(speculative)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Dynamic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Dynamic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With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speculation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Out-of-order exec. With speculation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Pentium III/4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MIPS R10K,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Alpha 21264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9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VLIW/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LIW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 hazards in issue packets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Trimedia,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i860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EPIC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Mostly 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Mostly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Mostly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Explicit dependences marked by compiler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Itanium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05B24D7-06F7-4B69-BF7B-DEB63F243770}"/>
              </a:ext>
            </a:extLst>
          </p:cNvPr>
          <p:cNvSpPr/>
          <p:nvPr/>
        </p:nvSpPr>
        <p:spPr bwMode="auto">
          <a:xfrm>
            <a:off x="1500166" y="785794"/>
            <a:ext cx="2571768" cy="33575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7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E2BBB0-7712-4559-AB49-741B0324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processor tries to issue more than one instruction (</a:t>
            </a:r>
            <a:r>
              <a:rPr lang="en-US" altLang="zh-CN" b="1" dirty="0"/>
              <a:t>varying number </a:t>
            </a:r>
            <a:r>
              <a:rPr lang="en-US" altLang="zh-CN" dirty="0"/>
              <a:t>1-8) per cycle so as to keep all of the functional units busy.</a:t>
            </a:r>
          </a:p>
          <a:p>
            <a:pPr lvl="1"/>
            <a:r>
              <a:rPr lang="en-US" altLang="zh-CN" b="1" dirty="0"/>
              <a:t>Statically scheduled </a:t>
            </a:r>
          </a:p>
          <a:p>
            <a:pPr lvl="2"/>
            <a:r>
              <a:rPr lang="en-US" altLang="zh-CN" dirty="0"/>
              <a:t>using compiler techniques </a:t>
            </a:r>
          </a:p>
          <a:p>
            <a:pPr lvl="2"/>
            <a:r>
              <a:rPr lang="en-US" altLang="zh-CN" b="1" dirty="0"/>
              <a:t>In-order</a:t>
            </a:r>
            <a:r>
              <a:rPr lang="en-US" altLang="zh-CN" dirty="0"/>
              <a:t> execution</a:t>
            </a:r>
          </a:p>
          <a:p>
            <a:pPr lvl="1"/>
            <a:r>
              <a:rPr lang="en-US" altLang="zh-CN" b="1" dirty="0"/>
              <a:t>Dynamically scheduled </a:t>
            </a:r>
          </a:p>
          <a:p>
            <a:pPr lvl="2"/>
            <a:r>
              <a:rPr lang="en-US" altLang="zh-CN" dirty="0"/>
              <a:t>using techniques based on </a:t>
            </a:r>
            <a:r>
              <a:rPr lang="en-US" altLang="zh-CN" dirty="0" err="1"/>
              <a:t>Tomasulo’s</a:t>
            </a:r>
            <a:r>
              <a:rPr lang="en-US" altLang="zh-CN" dirty="0"/>
              <a:t> algorithm</a:t>
            </a:r>
          </a:p>
          <a:p>
            <a:pPr lvl="2"/>
            <a:r>
              <a:rPr lang="en-US" altLang="zh-CN" b="1" dirty="0"/>
              <a:t>Out-of-order</a:t>
            </a:r>
            <a:r>
              <a:rPr lang="en-US" altLang="zh-CN" dirty="0"/>
              <a:t> execution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94BF3-805A-4631-BF49-F02F5943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Superscalar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6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AD013-158C-4693-A2C3-79B429A57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Instruction </a:t>
            </a:r>
            <a:r>
              <a:rPr lang="en-US" altLang="zh-CN" b="1" dirty="0"/>
              <a:t>issue in order</a:t>
            </a:r>
          </a:p>
          <a:p>
            <a:r>
              <a:rPr lang="en-US" altLang="zh-CN" b="1" dirty="0"/>
              <a:t>All pipeline hazards </a:t>
            </a:r>
            <a:r>
              <a:rPr lang="en-US" altLang="zh-CN" dirty="0"/>
              <a:t>are checked for </a:t>
            </a:r>
            <a:r>
              <a:rPr lang="en-US" altLang="zh-CN" b="1" dirty="0"/>
              <a:t>at issue time</a:t>
            </a:r>
            <a:r>
              <a:rPr lang="en-US" altLang="zh-CN" dirty="0"/>
              <a:t>. May issue </a:t>
            </a:r>
            <a:r>
              <a:rPr lang="en-US" altLang="zh-CN" b="1" dirty="0"/>
              <a:t>0</a:t>
            </a:r>
            <a:r>
              <a:rPr lang="en-US" altLang="zh-CN" dirty="0"/>
              <a:t>~8 instructions per </a:t>
            </a:r>
            <a:r>
              <a:rPr lang="en-US" altLang="zh-CN" dirty="0" err="1"/>
              <a:t>Clockcycle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Issue packet</a:t>
            </a:r>
            <a:r>
              <a:rPr lang="en-US" altLang="zh-CN" dirty="0"/>
              <a:t>: the instruction group received from the fetch unit that potentially issue in one clock cycle.</a:t>
            </a:r>
          </a:p>
          <a:p>
            <a:r>
              <a:rPr lang="en-US" altLang="zh-CN" dirty="0"/>
              <a:t>Issue stage is split and pipelined:</a:t>
            </a:r>
          </a:p>
          <a:p>
            <a:r>
              <a:rPr lang="en-US" altLang="zh-CN" dirty="0"/>
              <a:t>Decide how many instructions from the packet can issue simultaneously (</a:t>
            </a:r>
            <a:r>
              <a:rPr lang="en-US" altLang="zh-CN" b="1" dirty="0"/>
              <a:t>within</a:t>
            </a:r>
            <a:r>
              <a:rPr lang="en-US" altLang="zh-CN" dirty="0"/>
              <a:t> packet )</a:t>
            </a:r>
          </a:p>
          <a:p>
            <a:r>
              <a:rPr lang="en-US" altLang="zh-CN" dirty="0"/>
              <a:t>Detect hazards among the selected instructions and those that have already been issued.(</a:t>
            </a:r>
            <a:r>
              <a:rPr lang="en-US" altLang="zh-CN" b="1" dirty="0"/>
              <a:t>between</a:t>
            </a:r>
            <a:r>
              <a:rPr lang="en-US" altLang="zh-CN" dirty="0"/>
              <a:t> packet)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7D3021-90DC-4ECD-AB5C-FB8DE97B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Statically Scheduled Superscalar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10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7351380-71FA-44ED-ADD3-39B54644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dual-issue pipeline</a:t>
            </a:r>
            <a:endParaRPr lang="zh-CN" altLang="en-US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F3695983-50DC-489B-B90D-B1C68E1FF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478970"/>
              </p:ext>
            </p:extLst>
          </p:nvPr>
        </p:nvGraphicFramePr>
        <p:xfrm>
          <a:off x="107504" y="1700808"/>
          <a:ext cx="89154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图片" r:id="rId3" imgW="3219450" imgH="1610106" progId="Word.Picture.8">
                  <p:embed/>
                </p:oleObj>
              </mc:Choice>
              <mc:Fallback>
                <p:oleObj name="图片" r:id="rId3" imgW="3219450" imgH="1610106" progId="Word.Picture.8">
                  <p:embed/>
                  <p:pic>
                    <p:nvPicPr>
                      <p:cNvPr id="307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700808"/>
                        <a:ext cx="89154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D58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8950781"/>
      </p:ext>
    </p:extLst>
  </p:cSld>
  <p:clrMapOvr>
    <a:masterClrMapping/>
  </p:clrMapOvr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v5_arch_8</Template>
  <TotalTime>1501</TotalTime>
  <Words>4228</Words>
  <Application>Microsoft Office PowerPoint</Application>
  <PresentationFormat>全屏显示(4:3)</PresentationFormat>
  <Paragraphs>513</Paragraphs>
  <Slides>47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2" baseType="lpstr">
      <vt:lpstr>Courier</vt:lpstr>
      <vt:lpstr>黑体</vt:lpstr>
      <vt:lpstr>SimSun</vt:lpstr>
      <vt:lpstr>SimSun</vt:lpstr>
      <vt:lpstr>微软雅黑</vt:lpstr>
      <vt:lpstr>Arial</vt:lpstr>
      <vt:lpstr>Arial Narrow</vt:lpstr>
      <vt:lpstr>Comic Sans MS</vt:lpstr>
      <vt:lpstr>Courier New</vt:lpstr>
      <vt:lpstr>Tahoma</vt:lpstr>
      <vt:lpstr>Times New Roman</vt:lpstr>
      <vt:lpstr>Wingdings</vt:lpstr>
      <vt:lpstr>射线</vt:lpstr>
      <vt:lpstr>图片</vt:lpstr>
      <vt:lpstr>文档</vt:lpstr>
      <vt:lpstr>Computer Architecture  ----A Quantitative Approach</vt:lpstr>
      <vt:lpstr>Review – explore ILP via Hardware approaches</vt:lpstr>
      <vt:lpstr>Review: </vt:lpstr>
      <vt:lpstr>Getting CPI &lt; 1: Multiple Issue Processors</vt:lpstr>
      <vt:lpstr>Explore ILP via Multiple-issue</vt:lpstr>
      <vt:lpstr> Comparison</vt:lpstr>
      <vt:lpstr>Superscalar</vt:lpstr>
      <vt:lpstr>Statically Scheduled Superscalar </vt:lpstr>
      <vt:lpstr>An example of dual-issue pipeline</vt:lpstr>
      <vt:lpstr>Ex.  Superscalar MIPS</vt:lpstr>
      <vt:lpstr>Superscalar MIPS pipeline in operation</vt:lpstr>
      <vt:lpstr>Multiple Issues </vt:lpstr>
      <vt:lpstr>Multiple Issue Challenges</vt:lpstr>
      <vt:lpstr>Multiple Issue Challenges(cont.)</vt:lpstr>
      <vt:lpstr>Dynamically Scheduled Superscalar</vt:lpstr>
      <vt:lpstr>Example</vt:lpstr>
      <vt:lpstr>Operation on a dual-issue version of Tomasulo</vt:lpstr>
      <vt:lpstr>Separate FU for ALU op and Address Calculation </vt:lpstr>
      <vt:lpstr> Multiple Issue with Speculation</vt:lpstr>
      <vt:lpstr>Assumptions</vt:lpstr>
      <vt:lpstr>Dual-issue without speculation </vt:lpstr>
      <vt:lpstr>Dual-issue with speculation</vt:lpstr>
      <vt:lpstr>Explore ILP via Software approaches</vt:lpstr>
      <vt:lpstr>Review: Static Branch Prediction</vt:lpstr>
      <vt:lpstr>Example: </vt:lpstr>
      <vt:lpstr>First: Translate into MIPS code</vt:lpstr>
      <vt:lpstr>Where are the Hazards?</vt:lpstr>
      <vt:lpstr>Reducing stalls from scheduling in Basic and delayed branch</vt:lpstr>
      <vt:lpstr>Unroll Loop Four Times (straight forward)</vt:lpstr>
      <vt:lpstr>Unrolled Loop That Minimizes Stalls</vt:lpstr>
      <vt:lpstr>Where are the name dependencies?</vt:lpstr>
      <vt:lpstr>Where are the name dependencies?</vt:lpstr>
      <vt:lpstr>Compiler Perspectives on Code Movement</vt:lpstr>
      <vt:lpstr> Unrolled Loop Detail</vt:lpstr>
      <vt:lpstr>Steps Compiler Performed to Unroll</vt:lpstr>
      <vt:lpstr>Not good enough due to limitations</vt:lpstr>
      <vt:lpstr>Using Loop unrolling and scheduling with static Multiple Issue</vt:lpstr>
      <vt:lpstr>Static Multiple issue: VLIW</vt:lpstr>
      <vt:lpstr>Loop Unrolling in VLIW</vt:lpstr>
      <vt:lpstr>Problems for VLIW</vt:lpstr>
      <vt:lpstr>Advanced Compiler Support for Exploiting ILP</vt:lpstr>
      <vt:lpstr>Dynamic Scheduling in P6 (Pentium Pro, II, III)</vt:lpstr>
      <vt:lpstr>Dynamic Scheduling in P6</vt:lpstr>
      <vt:lpstr>P6 Pipeline</vt:lpstr>
      <vt:lpstr>P6 Block Diagram</vt:lpstr>
      <vt:lpstr>Pentium III Die Photo</vt:lpstr>
      <vt:lpstr>PowerPoint 演示文稿</vt:lpstr>
    </vt:vector>
  </TitlesOfParts>
  <Company>CADCG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for pipelining</dc:title>
  <dc:creator>wzchen</dc:creator>
  <cp:lastModifiedBy>宋天泽</cp:lastModifiedBy>
  <cp:revision>285</cp:revision>
  <dcterms:created xsi:type="dcterms:W3CDTF">2003-04-16T06:14:29Z</dcterms:created>
  <dcterms:modified xsi:type="dcterms:W3CDTF">2021-10-30T07:46:03Z</dcterms:modified>
</cp:coreProperties>
</file>