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handoutMasterIdLst>
    <p:handoutMasterId r:id="rId41"/>
  </p:handoutMasterIdLst>
  <p:sldIdLst>
    <p:sldId id="552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54" r:id="rId3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 varScale="1">
        <p:scale>
          <a:sx n="87" d="100"/>
          <a:sy n="87" d="100"/>
        </p:scale>
        <p:origin x="96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2021/11/26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EF0766-D4BA-4F10-85C9-7BC4D659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7924800" cy="5256584"/>
          </a:xfrm>
        </p:spPr>
        <p:txBody>
          <a:bodyPr/>
          <a:lstStyle/>
          <a:p>
            <a:r>
              <a:rPr lang="en-US" altLang="zh-CN" dirty="0"/>
              <a:t>Center on organization of main memory</a:t>
            </a:r>
          </a:p>
          <a:p>
            <a:pPr lvl="1"/>
            <a:r>
              <a:rPr lang="en-US" altLang="zh-CN" dirty="0"/>
              <a:t>Shared vs. Distributed</a:t>
            </a:r>
          </a:p>
          <a:p>
            <a:r>
              <a:rPr lang="en-US" altLang="zh-CN" dirty="0"/>
              <a:t>Appearance of memory to </a:t>
            </a:r>
            <a:r>
              <a:rPr lang="en-US" altLang="zh-CN" b="1" dirty="0"/>
              <a:t>hardware</a:t>
            </a:r>
          </a:p>
          <a:p>
            <a:pPr lvl="1"/>
            <a:r>
              <a:rPr lang="en-US" altLang="zh-CN" dirty="0"/>
              <a:t>Q1: Memory access latency uniform?</a:t>
            </a:r>
          </a:p>
          <a:p>
            <a:pPr lvl="1"/>
            <a:r>
              <a:rPr lang="en-US" altLang="zh-CN" b="1" dirty="0"/>
              <a:t>Shared</a:t>
            </a:r>
            <a:r>
              <a:rPr lang="en-US" altLang="zh-CN" dirty="0"/>
              <a:t>: yes, doesn’t matter where data goes</a:t>
            </a:r>
          </a:p>
          <a:p>
            <a:pPr lvl="1"/>
            <a:r>
              <a:rPr lang="en-US" altLang="zh-CN" b="1" dirty="0"/>
              <a:t>Distributed</a:t>
            </a:r>
            <a:r>
              <a:rPr lang="en-US" altLang="zh-CN" dirty="0"/>
              <a:t>: no, makes a big difference</a:t>
            </a:r>
          </a:p>
          <a:p>
            <a:r>
              <a:rPr lang="en-US" altLang="zh-CN" dirty="0"/>
              <a:t>Appearance of memory to </a:t>
            </a:r>
            <a:r>
              <a:rPr lang="en-US" altLang="zh-CN" b="1" dirty="0"/>
              <a:t>software</a:t>
            </a:r>
          </a:p>
          <a:p>
            <a:pPr lvl="1"/>
            <a:r>
              <a:rPr lang="en-US" altLang="zh-CN" dirty="0"/>
              <a:t>Q2: Can processors communicate directly via memory?</a:t>
            </a:r>
          </a:p>
          <a:p>
            <a:pPr lvl="1"/>
            <a:r>
              <a:rPr lang="en-US" altLang="zh-CN" dirty="0"/>
              <a:t>Shared (</a:t>
            </a:r>
            <a:r>
              <a:rPr lang="en-US" altLang="zh-CN" b="1" dirty="0"/>
              <a:t>shared memory</a:t>
            </a:r>
            <a:r>
              <a:rPr lang="en-US" altLang="zh-CN" dirty="0"/>
              <a:t>): yes, communicate via load/store</a:t>
            </a:r>
          </a:p>
          <a:p>
            <a:pPr lvl="1"/>
            <a:r>
              <a:rPr lang="en-US" altLang="zh-CN" dirty="0"/>
              <a:t>Distributed (</a:t>
            </a:r>
            <a:r>
              <a:rPr lang="en-US" altLang="zh-CN" b="1" dirty="0"/>
              <a:t>message passing</a:t>
            </a:r>
            <a:r>
              <a:rPr lang="en-US" altLang="zh-CN" dirty="0"/>
              <a:t>): no, communicate via messages</a:t>
            </a:r>
          </a:p>
          <a:p>
            <a:r>
              <a:rPr lang="en-US" altLang="zh-CN" dirty="0"/>
              <a:t>Dimensions are orthogonal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b="1" dirty="0"/>
              <a:t>DSM</a:t>
            </a:r>
            <a:r>
              <a:rPr lang="en-US" altLang="zh-CN" dirty="0"/>
              <a:t>: (physically) distributed, (logically) shared memory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36C795-5BED-4EFA-8F4C-E7B97D66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Catalogue the Parallel (MIMD) processors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9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122EC1-929E-49C6-AE46-AC6E4CCB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Dimensions are orthogonal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22430F-4592-4853-8A83-0283F10BE834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522288" y="1412875"/>
            <a:ext cx="7794624" cy="1584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sz="2400" dirty="0"/>
              <a:t>(</a:t>
            </a:r>
            <a:r>
              <a:rPr lang="en-US" altLang="en-US" sz="2400" dirty="0"/>
              <a:t>SMP)</a:t>
            </a:r>
            <a:r>
              <a:rPr lang="en-US" altLang="zh-CN" dirty="0"/>
              <a:t>/</a:t>
            </a:r>
            <a:r>
              <a:rPr lang="en-US" altLang="zh-CN" sz="2400" dirty="0"/>
              <a:t>UMA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          (DSM)/ NUMA  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7855A4E-59C8-4483-98FA-D766D25DA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133600"/>
          <a:ext cx="7913688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图片" r:id="rId3" imgW="3200400" imgH="1590840" progId="Word.Picture.8">
                  <p:embed/>
                </p:oleObj>
              </mc:Choice>
              <mc:Fallback>
                <p:oleObj name="图片" r:id="rId3" imgW="3200400" imgH="1590840" progId="Word.Picture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13688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5">
            <a:extLst>
              <a:ext uri="{FF2B5EF4-FFF2-40B4-BE49-F238E27FC236}">
                <a16:creationId xmlns:a16="http://schemas.microsoft.com/office/drawing/2014/main" id="{E8C09F6B-2A28-480F-BF7C-532E023D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3673475" cy="11525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3ED5969E-5295-456F-9992-D5A7E1C5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933825"/>
            <a:ext cx="2160588" cy="9366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9BAB86-A265-47E7-802A-FFB66479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40" y="2492896"/>
            <a:ext cx="7924800" cy="2880320"/>
          </a:xfrm>
        </p:spPr>
        <p:txBody>
          <a:bodyPr/>
          <a:lstStyle/>
          <a:p>
            <a:r>
              <a:rPr lang="en-US" altLang="zh-CN" dirty="0"/>
              <a:t>Ideal model:</a:t>
            </a:r>
          </a:p>
          <a:p>
            <a:pPr lvl="1"/>
            <a:r>
              <a:rPr lang="en-US" altLang="zh-CN" dirty="0"/>
              <a:t>Perfect (single-cycle) memory latency</a:t>
            </a:r>
          </a:p>
          <a:p>
            <a:pPr lvl="1"/>
            <a:r>
              <a:rPr lang="en-US" altLang="zh-CN" dirty="0"/>
              <a:t>Perfect (infinite) memory bandwidth</a:t>
            </a:r>
          </a:p>
          <a:p>
            <a:r>
              <a:rPr lang="en-US" altLang="zh-CN" dirty="0"/>
              <a:t>Real systems:</a:t>
            </a:r>
          </a:p>
          <a:p>
            <a:pPr lvl="1"/>
            <a:r>
              <a:rPr lang="en-US" altLang="zh-CN" dirty="0"/>
              <a:t>Latencies are long and grow with system size</a:t>
            </a:r>
          </a:p>
          <a:p>
            <a:pPr lvl="1"/>
            <a:r>
              <a:rPr lang="en-US" altLang="zh-CN" dirty="0"/>
              <a:t>Bandwidth is limited</a:t>
            </a:r>
          </a:p>
          <a:p>
            <a:pPr lvl="1"/>
            <a:r>
              <a:rPr lang="en-US" altLang="zh-CN" dirty="0"/>
              <a:t>Add memory banks, interconnect to hook up (latency goes up)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2FFC83-9224-4640-96C4-2E753BF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UMA vs. NUMA: Why it matters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E26A4B-41E4-4E24-8493-EBBFAA0A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125488"/>
            <a:ext cx="464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43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8E7C54-1229-4F93-95E4-BE04EFD6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1052736"/>
            <a:ext cx="5472608" cy="4419600"/>
          </a:xfrm>
        </p:spPr>
        <p:txBody>
          <a:bodyPr/>
          <a:lstStyle/>
          <a:p>
            <a:r>
              <a:rPr lang="en-US" altLang="zh-CN" dirty="0"/>
              <a:t>UMA: uniform memory access</a:t>
            </a:r>
          </a:p>
          <a:p>
            <a:pPr lvl="1"/>
            <a:r>
              <a:rPr lang="en-US" altLang="zh-CN" dirty="0"/>
              <a:t>From p0 same latency to m0-m3</a:t>
            </a:r>
          </a:p>
          <a:p>
            <a:pPr lvl="1"/>
            <a:r>
              <a:rPr lang="en-US" altLang="zh-CN" dirty="0"/>
              <a:t>Data placement doesn’t matter</a:t>
            </a:r>
          </a:p>
          <a:p>
            <a:pPr lvl="1"/>
            <a:r>
              <a:rPr lang="en-US" altLang="zh-CN" dirty="0"/>
              <a:t>Latency worse as system scales</a:t>
            </a:r>
          </a:p>
          <a:p>
            <a:pPr lvl="1"/>
            <a:r>
              <a:rPr lang="en-US" altLang="zh-CN" dirty="0"/>
              <a:t>Interconnect contention restricts bandwidth</a:t>
            </a:r>
          </a:p>
          <a:p>
            <a:pPr lvl="1"/>
            <a:r>
              <a:rPr lang="en-US" altLang="zh-CN" dirty="0"/>
              <a:t>Small multiprocessors only</a:t>
            </a:r>
          </a:p>
          <a:p>
            <a:r>
              <a:rPr lang="en-US" altLang="zh-CN" dirty="0"/>
              <a:t>NUMA: non-uniform memory access</a:t>
            </a:r>
          </a:p>
          <a:p>
            <a:pPr lvl="1"/>
            <a:r>
              <a:rPr lang="en-US" altLang="zh-CN" dirty="0"/>
              <a:t>From p0 faster to m0 than m1-m3</a:t>
            </a:r>
          </a:p>
          <a:p>
            <a:pPr lvl="1"/>
            <a:r>
              <a:rPr lang="en-US" altLang="zh-CN" dirty="0"/>
              <a:t>Low latency to local memory helps performance</a:t>
            </a:r>
          </a:p>
          <a:p>
            <a:pPr lvl="1"/>
            <a:r>
              <a:rPr lang="en-US" altLang="zh-CN" dirty="0"/>
              <a:t>Data placement important (software!)</a:t>
            </a:r>
          </a:p>
          <a:p>
            <a:pPr lvl="1"/>
            <a:r>
              <a:rPr lang="en-US" altLang="zh-CN" dirty="0"/>
              <a:t>Less contention =&gt; more scalable</a:t>
            </a:r>
          </a:p>
          <a:p>
            <a:pPr lvl="1"/>
            <a:r>
              <a:rPr lang="en-US" altLang="zh-CN" dirty="0"/>
              <a:t>Large multiprocessor systems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6C9E8E-669E-444B-99BB-ACB7DD0B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UMA vs. NUMA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470168-F6FD-4BB2-9A27-E4E791488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r="749"/>
          <a:stretch/>
        </p:blipFill>
        <p:spPr bwMode="auto">
          <a:xfrm>
            <a:off x="33536" y="1268760"/>
            <a:ext cx="363743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36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ED4B05-8228-44EE-A002-97BBEA54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Centralized shared memory</a:t>
            </a:r>
            <a:r>
              <a:rPr lang="en-US" altLang="zh-CN" dirty="0"/>
              <a:t> ("Uniform Memory Access" time or "Shared Memory Processor")</a:t>
            </a:r>
          </a:p>
          <a:p>
            <a:r>
              <a:rPr lang="en-US" altLang="zh-CN" b="1" dirty="0"/>
              <a:t>Decentralized memory </a:t>
            </a:r>
            <a:r>
              <a:rPr lang="en-US" altLang="zh-CN" dirty="0"/>
              <a:t>(memory module with CPU)</a:t>
            </a:r>
          </a:p>
          <a:p>
            <a:pPr lvl="1"/>
            <a:r>
              <a:rPr lang="en-US" altLang="zh-CN" dirty="0"/>
              <a:t>get more memory bandwidth, lower memory latency</a:t>
            </a:r>
          </a:p>
          <a:p>
            <a:pPr lvl="1"/>
            <a:r>
              <a:rPr lang="en-US" altLang="zh-CN" dirty="0"/>
              <a:t>Drawback: Longer communication latency</a:t>
            </a:r>
          </a:p>
          <a:p>
            <a:pPr lvl="1"/>
            <a:r>
              <a:rPr lang="en-US" altLang="zh-CN" dirty="0"/>
              <a:t>Drawback: Software model more complex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0E5E3A-90A4-42B1-97AB-FA92C40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MIMD Styles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26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ED8C0C-0403-45C1-83E6-1153E8B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shared-memory multiprocessor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A27F75-B691-4228-865D-EAD6CC263C9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4347"/>
              </p:ext>
            </p:extLst>
          </p:nvPr>
        </p:nvGraphicFramePr>
        <p:xfrm>
          <a:off x="1049164" y="1464593"/>
          <a:ext cx="6907212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图片" r:id="rId3" imgW="3000240" imgH="1619280" progId="Word.Picture.8">
                  <p:embed/>
                </p:oleObj>
              </mc:Choice>
              <mc:Fallback>
                <p:oleObj name="图片" r:id="rId3" imgW="3000240" imgH="1619280" progId="Word.Picture.8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164" y="1464593"/>
                        <a:ext cx="6907212" cy="3727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B9FC995-030F-4E5F-A31B-B1AD229B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76" y="4472905"/>
            <a:ext cx="2592388" cy="1008063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4B11F04-8BDB-4F1C-8300-FD50ADF85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751" y="5522131"/>
            <a:ext cx="5888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&lt; 100 processor nodes in 2006, normal few dozen</a:t>
            </a:r>
          </a:p>
        </p:txBody>
      </p:sp>
    </p:spTree>
    <p:extLst>
      <p:ext uri="{BB962C8B-B14F-4D97-AF65-F5344CB8AC3E}">
        <p14:creationId xmlns:p14="http://schemas.microsoft.com/office/powerpoint/2010/main" val="363551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4E7D75-8513-4231-8CE7-B09EE0FD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distributed-memory multiprocessor</a:t>
            </a:r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40DBAF-1D97-4F20-B923-E20062B3D7E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79885"/>
              </p:ext>
            </p:extLst>
          </p:nvPr>
        </p:nvGraphicFramePr>
        <p:xfrm>
          <a:off x="1227931" y="1274762"/>
          <a:ext cx="66881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图片" r:id="rId3" imgW="2676600" imgH="1724040" progId="Word.Picture.8">
                  <p:embed/>
                </p:oleObj>
              </mc:Choice>
              <mc:Fallback>
                <p:oleObj name="图片" r:id="rId3" imgW="2676600" imgH="1724040" progId="Word.Picture.8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931" y="1274762"/>
                        <a:ext cx="6688137" cy="4308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71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C8E6AF-0F21-4B47-B8EC-AB421FC5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in graph</a:t>
            </a:r>
            <a:endParaRPr lang="zh-CN" altLang="en-US" dirty="0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58ADBE64-55B9-466E-BB76-7F092A734768}"/>
              </a:ext>
            </a:extLst>
          </p:cNvPr>
          <p:cNvSpPr>
            <a:spLocks noGrp="1" noRot="1" noChangeArrowheads="1"/>
          </p:cNvSpPr>
          <p:nvPr>
            <p:ph sz="half" idx="1"/>
          </p:nvPr>
        </p:nvSpPr>
        <p:spPr>
          <a:xfrm>
            <a:off x="518864" y="1124744"/>
            <a:ext cx="4054475" cy="4683125"/>
          </a:xfrm>
        </p:spPr>
        <p:txBody>
          <a:bodyPr/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Uniprocessor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Pipelined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                                                 </a:t>
            </a: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Superscalar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VLIW</a:t>
            </a:r>
          </a:p>
          <a:p>
            <a:pPr eaLnBrk="1" hangingPunct="1"/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D29C3F7-12AE-4601-A380-B43327FD0AE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693989" y="1124744"/>
            <a:ext cx="4054475" cy="4683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>
                <a:solidFill>
                  <a:srgbClr val="0000FF"/>
                </a:solidFill>
              </a:rPr>
              <a:t>SMP(Symmetric)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>
                <a:solidFill>
                  <a:srgbClr val="0000FF"/>
                </a:solidFill>
              </a:rPr>
              <a:t>     or CSM(Centralized)</a:t>
            </a:r>
          </a:p>
          <a:p>
            <a:endParaRPr lang="en-US" altLang="zh-CN" sz="2000" kern="0">
              <a:solidFill>
                <a:srgbClr val="0000FF"/>
              </a:solidFill>
            </a:endParaRPr>
          </a:p>
          <a:p>
            <a:endParaRPr lang="en-US" altLang="zh-CN" sz="2000" kern="0">
              <a:solidFill>
                <a:srgbClr val="0000FF"/>
              </a:solidFill>
            </a:endParaRPr>
          </a:p>
          <a:p>
            <a:endParaRPr lang="en-US" altLang="zh-CN" sz="2000" kern="0">
              <a:solidFill>
                <a:srgbClr val="0000FF"/>
              </a:solidFill>
            </a:endParaRPr>
          </a:p>
          <a:p>
            <a:endParaRPr lang="en-US" altLang="zh-CN" sz="2000" kern="0">
              <a:solidFill>
                <a:srgbClr val="0000FF"/>
              </a:solidFill>
            </a:endParaRPr>
          </a:p>
          <a:p>
            <a:endParaRPr lang="en-US" altLang="zh-CN" sz="2000" kern="0">
              <a:solidFill>
                <a:srgbClr val="0000FF"/>
              </a:solidFill>
            </a:endParaRPr>
          </a:p>
          <a:p>
            <a:r>
              <a:rPr lang="en-US" altLang="zh-CN" sz="2000" kern="0">
                <a:solidFill>
                  <a:srgbClr val="0000FF"/>
                </a:solidFill>
              </a:rPr>
              <a:t>Distributed</a:t>
            </a:r>
            <a:endParaRPr lang="en-US" altLang="zh-CN" sz="2000" kern="0" dirty="0">
              <a:solidFill>
                <a:srgbClr val="0000FF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B8416FA-4D93-40A8-B3DC-38F497737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001" y="1629569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E113C9B-7F57-4242-ADF4-A0A3CB24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964" y="1629569"/>
            <a:ext cx="576262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0B93CC5-2957-403A-AB18-8735A657E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576" y="2823369"/>
            <a:ext cx="576263" cy="4794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727CD07-8926-4670-9906-105C0EFF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26" y="2823369"/>
            <a:ext cx="865188" cy="5762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9BD9C0D8-E7E6-432F-8B60-602848DBD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614" y="2823369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3DA94F7-6F33-4BF2-A284-3AD2F0001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514" y="2823369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5DFAFE79-065E-491D-B08D-C7A1B6CCA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414" y="2823369"/>
            <a:ext cx="0" cy="5762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4AF229C8-CA1A-4A0C-9B78-109C85DCB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4264" y="1845469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393C83D-7C61-4D0A-B7C1-17909BC5D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314" y="3110706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" name="Group 49">
            <a:extLst>
              <a:ext uri="{FF2B5EF4-FFF2-40B4-BE49-F238E27FC236}">
                <a16:creationId xmlns:a16="http://schemas.microsoft.com/office/drawing/2014/main" id="{D2751B28-6C84-4A4D-8DB4-E1649180B6EF}"/>
              </a:ext>
            </a:extLst>
          </p:cNvPr>
          <p:cNvGrpSpPr>
            <a:grpSpLocks/>
          </p:cNvGrpSpPr>
          <p:nvPr/>
        </p:nvGrpSpPr>
        <p:grpSpPr bwMode="auto">
          <a:xfrm>
            <a:off x="1238001" y="3934619"/>
            <a:ext cx="2089150" cy="719137"/>
            <a:chOff x="892" y="2702"/>
            <a:chExt cx="1316" cy="453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6E10DB65-D273-4E18-916B-049936705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702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4D0A1447-0B4C-41BE-B5F9-BAB9BBD96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750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5D41F20E-4364-4485-A0B9-E3526505A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2974"/>
              <a:ext cx="227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6E341591-B4AD-46C7-854A-227D0E572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757"/>
              <a:ext cx="136" cy="362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FF2FC36F-A90E-45B3-9C38-C1844B616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2747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128B82FB-6B12-4008-A225-D46851F73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2" y="2929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50">
            <a:extLst>
              <a:ext uri="{FF2B5EF4-FFF2-40B4-BE49-F238E27FC236}">
                <a16:creationId xmlns:a16="http://schemas.microsoft.com/office/drawing/2014/main" id="{893E0769-0FA1-41DE-9C98-E33B90B3D73D}"/>
              </a:ext>
            </a:extLst>
          </p:cNvPr>
          <p:cNvGrpSpPr>
            <a:grpSpLocks/>
          </p:cNvGrpSpPr>
          <p:nvPr/>
        </p:nvGrpSpPr>
        <p:grpSpPr bwMode="auto">
          <a:xfrm>
            <a:off x="1293564" y="5384006"/>
            <a:ext cx="2089150" cy="719138"/>
            <a:chOff x="919" y="3527"/>
            <a:chExt cx="1316" cy="453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52488F84-F5FB-45F9-93DC-BED3F1363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527"/>
              <a:ext cx="590" cy="45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84136CD5-042C-4554-9109-2C0FB9D3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572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51F7F6B7-F004-4B51-84E6-7B793C2EE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99"/>
              <a:ext cx="363" cy="13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8ABD2783-CB26-4832-9835-7D2CC3517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72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BB132EF5-9BC3-483F-BF22-3EE7A92A4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9" y="375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46">
            <a:extLst>
              <a:ext uri="{FF2B5EF4-FFF2-40B4-BE49-F238E27FC236}">
                <a16:creationId xmlns:a16="http://schemas.microsoft.com/office/drawing/2014/main" id="{5F7F6A8B-5EC3-48E0-99DE-60909F193005}"/>
              </a:ext>
            </a:extLst>
          </p:cNvPr>
          <p:cNvGrpSpPr>
            <a:grpSpLocks/>
          </p:cNvGrpSpPr>
          <p:nvPr/>
        </p:nvGrpSpPr>
        <p:grpSpPr bwMode="auto">
          <a:xfrm>
            <a:off x="5630614" y="1989931"/>
            <a:ext cx="2232025" cy="1414463"/>
            <a:chOff x="3606" y="981"/>
            <a:chExt cx="1406" cy="891"/>
          </a:xfrm>
        </p:grpSpPr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3F5FB160-EA95-4807-9681-CE649BDA9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570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C394488D-F7DB-4B5C-AE31-7A1D31638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298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88186571-45EA-437F-9A7B-1B980311C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434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0713DD8A-801A-406D-AD08-0C6EE4A80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98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9A1B247D-B8A7-46B0-9B73-1F71A0D5F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17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3654AA02-DC10-45E4-AF9C-3147E048E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117"/>
              <a:ext cx="0" cy="5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3C4388A4-5D77-4DD7-9AD1-4FAE6D797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706"/>
              <a:ext cx="2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47">
            <a:extLst>
              <a:ext uri="{FF2B5EF4-FFF2-40B4-BE49-F238E27FC236}">
                <a16:creationId xmlns:a16="http://schemas.microsoft.com/office/drawing/2014/main" id="{E4C5E9F5-BC81-4C26-A950-74D6AA55BEC2}"/>
              </a:ext>
            </a:extLst>
          </p:cNvPr>
          <p:cNvGrpSpPr>
            <a:grpSpLocks/>
          </p:cNvGrpSpPr>
          <p:nvPr/>
        </p:nvGrpSpPr>
        <p:grpSpPr bwMode="auto">
          <a:xfrm>
            <a:off x="5630614" y="4148931"/>
            <a:ext cx="2519362" cy="1801813"/>
            <a:chOff x="3606" y="2341"/>
            <a:chExt cx="1587" cy="1135"/>
          </a:xfrm>
        </p:grpSpPr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6866E911-96CB-4006-9633-D9014EE47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89F23C9B-177E-4B2D-A513-FB4540A8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341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7B1FEF37-6DBD-4B96-A519-5AC6FAC8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477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35">
              <a:extLst>
                <a:ext uri="{FF2B5EF4-FFF2-40B4-BE49-F238E27FC236}">
                  <a16:creationId xmlns:a16="http://schemas.microsoft.com/office/drawing/2014/main" id="{63F54C82-05A5-4B6A-BF10-D649D0C5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D7257100-FDBC-4007-9646-BD3F5CD35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886"/>
              <a:ext cx="363" cy="302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C6872B4F-633A-4370-B271-F38143DCC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022"/>
              <a:ext cx="4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927409CB-B0EF-47EB-B4D2-D1E23CA2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478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31EB0C78-ECF9-4236-B83F-683AEE763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795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2C98858D-19FC-4527-B8D2-A03AF9E94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022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D66AB6AD-463E-4E64-AD67-54C446FA8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339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Oval 43">
              <a:extLst>
                <a:ext uri="{FF2B5EF4-FFF2-40B4-BE49-F238E27FC236}">
                  <a16:creationId xmlns:a16="http://schemas.microsoft.com/office/drawing/2014/main" id="{097DE7C5-C1C9-4A73-AF74-159188F6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432"/>
              <a:ext cx="272" cy="1044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D3428E6E-5BBC-449F-86E0-B9E1BED8B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" y="2565"/>
              <a:ext cx="232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N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78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1B554B-2BFA-42B5-9AB7-E5E75525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Distributed shared memory</a:t>
            </a:r>
            <a:r>
              <a:rPr lang="zh-CN" altLang="en-US" dirty="0"/>
              <a:t> </a:t>
            </a:r>
            <a:r>
              <a:rPr lang="en-US" altLang="zh-CN" dirty="0"/>
              <a:t>(DSM or scalable shared memory)</a:t>
            </a:r>
          </a:p>
          <a:p>
            <a:pPr lvl="1"/>
            <a:r>
              <a:rPr lang="en-US" altLang="zh-CN" b="1" dirty="0"/>
              <a:t>logical uniform address space </a:t>
            </a:r>
            <a:r>
              <a:rPr lang="en-US" altLang="zh-CN" dirty="0"/>
              <a:t>but </a:t>
            </a:r>
            <a:r>
              <a:rPr lang="en-US" altLang="zh-CN" b="1" dirty="0"/>
              <a:t>physical distributed </a:t>
            </a:r>
            <a:r>
              <a:rPr lang="en-US" altLang="zh-CN" dirty="0"/>
              <a:t>memory, so any one of the processors can access any one of the memories.</a:t>
            </a:r>
          </a:p>
          <a:p>
            <a:pPr lvl="1"/>
            <a:r>
              <a:rPr lang="en-US" altLang="zh-CN" dirty="0"/>
              <a:t>Shared memory means </a:t>
            </a:r>
            <a:r>
              <a:rPr lang="en-US" altLang="zh-CN" b="1" dirty="0"/>
              <a:t>sharing the address space</a:t>
            </a:r>
            <a:r>
              <a:rPr lang="en-US" altLang="zh-CN" dirty="0"/>
              <a:t>, which is different from centralized shared memory.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C1AED9-6F9C-45F6-8F41-2D886074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Distributed-memory multiprocessor 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7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3ED819-0D3D-47C0-BE5B-A1AE1BAE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computers </a:t>
            </a:r>
          </a:p>
          <a:p>
            <a:pPr lvl="1"/>
            <a:r>
              <a:rPr lang="en-US" altLang="zh-CN" dirty="0"/>
              <a:t>Address space consists of </a:t>
            </a:r>
            <a:r>
              <a:rPr lang="en-US" altLang="zh-CN" b="1" dirty="0"/>
              <a:t>multiple private (separate) address spaces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 processor can </a:t>
            </a:r>
            <a:r>
              <a:rPr lang="en-US" altLang="zh-CN" b="1" dirty="0"/>
              <a:t>NOT</a:t>
            </a:r>
            <a:r>
              <a:rPr lang="en-US" altLang="zh-CN" dirty="0"/>
              <a:t> access the remote memory node directly.</a:t>
            </a:r>
          </a:p>
          <a:p>
            <a:pPr lvl="1"/>
            <a:r>
              <a:rPr lang="en-US" altLang="zh-CN" dirty="0"/>
              <a:t>Every node (processor-memory pair)</a:t>
            </a:r>
            <a:r>
              <a:rPr lang="zh-CN" altLang="en-US" dirty="0"/>
              <a:t> </a:t>
            </a:r>
            <a:r>
              <a:rPr lang="en-US" altLang="zh-CN" dirty="0"/>
              <a:t>is a independent computer.</a:t>
            </a:r>
          </a:p>
          <a:p>
            <a:pPr lvl="1"/>
            <a:r>
              <a:rPr lang="en-US" altLang="zh-CN" dirty="0"/>
              <a:t>NOW (Network of Workstation) is consisted of multiple node (PC or workstation) connected by LAN</a:t>
            </a:r>
          </a:p>
          <a:p>
            <a:pPr lvl="1"/>
            <a:r>
              <a:rPr lang="en-US" altLang="zh-CN" dirty="0"/>
              <a:t>PC cluster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57A3D5-3DA4-4EAE-9515-35723C15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Distributed-memory multiprocessor 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72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8288DD-6DFF-43F8-ABB9-425E2B4F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Application requirements</a:t>
            </a:r>
          </a:p>
          <a:p>
            <a:pPr lvl="1"/>
            <a:r>
              <a:rPr lang="en-US" altLang="zh-CN" dirty="0"/>
              <a:t>Uniprocessor speed improving fast </a:t>
            </a:r>
          </a:p>
          <a:p>
            <a:pPr lvl="1"/>
            <a:r>
              <a:rPr lang="en-US" altLang="zh-CN" dirty="0"/>
              <a:t>But there are things that need </a:t>
            </a:r>
            <a:r>
              <a:rPr lang="en-US" altLang="zh-CN" b="1" dirty="0"/>
              <a:t>even more speed</a:t>
            </a:r>
          </a:p>
          <a:p>
            <a:r>
              <a:rPr lang="en-US" altLang="zh-CN" dirty="0"/>
              <a:t>Microprocessors as the fastest CPUs</a:t>
            </a:r>
          </a:p>
          <a:p>
            <a:pPr lvl="1"/>
            <a:r>
              <a:rPr lang="en-US" altLang="zh-CN" dirty="0"/>
              <a:t>Collecting several much easier than redesigning one</a:t>
            </a:r>
          </a:p>
          <a:p>
            <a:r>
              <a:rPr lang="en-US" altLang="zh-CN" dirty="0"/>
              <a:t>Complexity of current microprocessors</a:t>
            </a:r>
          </a:p>
          <a:p>
            <a:pPr lvl="1"/>
            <a:r>
              <a:rPr lang="en-US" altLang="zh-CN" dirty="0"/>
              <a:t>Do we have enough ideas to sustain 1.5X/year?</a:t>
            </a:r>
          </a:p>
          <a:p>
            <a:pPr lvl="1"/>
            <a:r>
              <a:rPr lang="en-US" altLang="zh-CN" dirty="0"/>
              <a:t>Can we deliver such complexity on schedule?</a:t>
            </a:r>
          </a:p>
          <a:p>
            <a:r>
              <a:rPr lang="en-US" altLang="zh-CN" dirty="0"/>
              <a:t>Slow (but steady) improvement in parallel software    </a:t>
            </a:r>
          </a:p>
          <a:p>
            <a:pPr lvl="1"/>
            <a:r>
              <a:rPr lang="en-US" altLang="zh-CN" dirty="0"/>
              <a:t>(scientific apps, databases, OS)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C4F0A-CC8E-4721-A972-BD4F488D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Multiprocessors?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6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B1C645-CC70-4A22-8441-C742B346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Architecture extends traditional computer architecture with a </a:t>
            </a:r>
            <a:r>
              <a:rPr lang="en-US" altLang="zh-CN" b="1" dirty="0"/>
              <a:t>communication architecture</a:t>
            </a:r>
          </a:p>
          <a:p>
            <a:pPr lvl="1"/>
            <a:r>
              <a:rPr lang="en-US" altLang="zh-CN" b="1" dirty="0"/>
              <a:t>abstractions (HW/SW interface)</a:t>
            </a:r>
          </a:p>
          <a:p>
            <a:pPr lvl="1"/>
            <a:r>
              <a:rPr lang="en-US" altLang="zh-CN" dirty="0"/>
              <a:t>organizational structure to realize abstraction efficiently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A333F5-2DE8-49AB-9C74-2CDE6A85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Parallel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0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F0F68B-FA57-4F27-8C5A-B43E02B4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Model:</a:t>
            </a:r>
          </a:p>
          <a:p>
            <a:pPr lvl="1"/>
            <a:r>
              <a:rPr lang="en-US" altLang="zh-CN" b="1" dirty="0"/>
              <a:t>Multiprogramming</a:t>
            </a:r>
            <a:r>
              <a:rPr lang="en-US" altLang="zh-CN" dirty="0"/>
              <a:t>: lots of jobs, no communication</a:t>
            </a:r>
          </a:p>
          <a:p>
            <a:pPr lvl="1"/>
            <a:r>
              <a:rPr lang="en-US" altLang="zh-CN" b="1" dirty="0"/>
              <a:t>Shared address space</a:t>
            </a:r>
            <a:r>
              <a:rPr lang="en-US" altLang="zh-CN" dirty="0"/>
              <a:t>: communicate via memory</a:t>
            </a:r>
          </a:p>
          <a:p>
            <a:pPr lvl="1"/>
            <a:r>
              <a:rPr lang="en-US" altLang="zh-CN" b="1" dirty="0"/>
              <a:t>Message passing</a:t>
            </a:r>
            <a:r>
              <a:rPr lang="en-US" altLang="zh-CN" dirty="0"/>
              <a:t>: send and receive messages</a:t>
            </a:r>
          </a:p>
          <a:p>
            <a:pPr lvl="1"/>
            <a:r>
              <a:rPr lang="en-US" altLang="zh-CN" b="1" dirty="0"/>
              <a:t>Data Parallel</a:t>
            </a:r>
            <a:r>
              <a:rPr lang="en-US" altLang="zh-CN" dirty="0"/>
              <a:t>: several agents operate on several data sets simultaneously and then exchange information globally and simultaneously (shared or message passing)</a:t>
            </a:r>
          </a:p>
          <a:p>
            <a:r>
              <a:rPr lang="en-US" altLang="zh-CN" dirty="0"/>
              <a:t>Communication Abstraction:</a:t>
            </a:r>
          </a:p>
          <a:p>
            <a:pPr lvl="1"/>
            <a:r>
              <a:rPr lang="en-US" altLang="zh-CN" b="1" dirty="0"/>
              <a:t>Shared address space</a:t>
            </a:r>
            <a:r>
              <a:rPr lang="en-US" altLang="zh-CN" dirty="0"/>
              <a:t>: e.g., load, store, atomic swap</a:t>
            </a:r>
          </a:p>
          <a:p>
            <a:pPr lvl="1"/>
            <a:r>
              <a:rPr lang="en-US" altLang="zh-CN" b="1" dirty="0"/>
              <a:t>Message passing</a:t>
            </a:r>
            <a:r>
              <a:rPr lang="en-US" altLang="zh-CN" dirty="0"/>
              <a:t>: e.g., send, receive library calls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160EBA-F9E8-4CCC-B87B-9AAEEB96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84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7FDF27-A368-4982-BBB4-87D0B518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592"/>
            <a:ext cx="7924800" cy="4419600"/>
          </a:xfrm>
        </p:spPr>
        <p:txBody>
          <a:bodyPr/>
          <a:lstStyle/>
          <a:p>
            <a:r>
              <a:rPr lang="en-US" altLang="zh-CN" dirty="0"/>
              <a:t>Each </a:t>
            </a:r>
            <a:r>
              <a:rPr lang="en-US" altLang="zh-CN" b="1" dirty="0"/>
              <a:t>processor</a:t>
            </a:r>
            <a:r>
              <a:rPr lang="en-US" altLang="zh-CN" dirty="0"/>
              <a:t> can name every </a:t>
            </a:r>
            <a:r>
              <a:rPr lang="en-US" altLang="zh-CN" b="1" dirty="0"/>
              <a:t>physical location</a:t>
            </a:r>
            <a:r>
              <a:rPr lang="en-US" altLang="zh-CN" dirty="0"/>
              <a:t> in the machine</a:t>
            </a:r>
          </a:p>
          <a:p>
            <a:r>
              <a:rPr lang="en-US" altLang="zh-CN" dirty="0"/>
              <a:t>Each </a:t>
            </a:r>
            <a:r>
              <a:rPr lang="en-US" altLang="zh-CN" b="1" dirty="0"/>
              <a:t>process</a:t>
            </a:r>
            <a:r>
              <a:rPr lang="en-US" altLang="zh-CN" dirty="0"/>
              <a:t> can name all data that  shares with other processes</a:t>
            </a:r>
          </a:p>
          <a:p>
            <a:r>
              <a:rPr lang="en-US" altLang="zh-CN" dirty="0"/>
              <a:t>Data transfer via </a:t>
            </a:r>
            <a:r>
              <a:rPr lang="en-US" altLang="zh-CN" b="1" dirty="0"/>
              <a:t>load and store</a:t>
            </a:r>
          </a:p>
          <a:p>
            <a:r>
              <a:rPr lang="en-US" altLang="zh-CN" dirty="0"/>
              <a:t>Data size: byte, word, ... or cache blocks</a:t>
            </a:r>
          </a:p>
          <a:p>
            <a:r>
              <a:rPr lang="en-US" altLang="zh-CN" dirty="0"/>
              <a:t>Uses virtual memory to map virtual space to local or remote physical space</a:t>
            </a:r>
          </a:p>
          <a:p>
            <a:r>
              <a:rPr lang="en-US" altLang="zh-CN" dirty="0"/>
              <a:t>Memory hierarchy model applies: now communication moves data to local processor cache (as load moves data from memory to cache)</a:t>
            </a:r>
          </a:p>
          <a:p>
            <a:pPr lvl="1"/>
            <a:r>
              <a:rPr lang="en-US" altLang="zh-CN" dirty="0"/>
              <a:t>Latency, Bandwidth, scalability when communicate?</a:t>
            </a:r>
          </a:p>
          <a:p>
            <a:r>
              <a:rPr lang="en-US" altLang="zh-CN" dirty="0"/>
              <a:t>For distributed memory architecture, a layer (software or hardware) is generally added to allow transparent address mapping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9B14E1-0EC5-456F-BF6C-2F72529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Address Model-1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6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75D987-E86E-48E7-AE4C-DF2684A6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7924800" cy="4419600"/>
          </a:xfrm>
        </p:spPr>
        <p:txBody>
          <a:bodyPr/>
          <a:lstStyle/>
          <a:p>
            <a:r>
              <a:rPr lang="en-US" altLang="zh-CN" dirty="0"/>
              <a:t>Significant research has been conducted to make the translation transparent and scalable for many node</a:t>
            </a:r>
            <a:endParaRPr lang="zh-CN" altLang="en-US" dirty="0"/>
          </a:p>
          <a:p>
            <a:r>
              <a:rPr lang="en-US" altLang="zh-CN" b="1" dirty="0"/>
              <a:t>Handling data consistency and protection is typically a challenge</a:t>
            </a:r>
          </a:p>
          <a:p>
            <a:r>
              <a:rPr lang="en-US" altLang="zh-CN" dirty="0"/>
              <a:t>For multi-computer systems, address mapping has to be performed by software modules, typically added as part of the operating system</a:t>
            </a:r>
            <a:endParaRPr lang="zh-CN" altLang="en-US" dirty="0"/>
          </a:p>
          <a:p>
            <a:r>
              <a:rPr lang="en-US" altLang="zh-CN" dirty="0"/>
              <a:t>Latency depends on the underlined hardware architecture (bus bandwidth, memory access time and support for address translation)</a:t>
            </a:r>
            <a:endParaRPr lang="zh-CN" altLang="en-US" dirty="0"/>
          </a:p>
          <a:p>
            <a:r>
              <a:rPr lang="en-US" altLang="zh-CN" b="1" dirty="0"/>
              <a:t>Scalability is limited</a:t>
            </a:r>
            <a:r>
              <a:rPr lang="en-US" altLang="zh-CN" dirty="0"/>
              <a:t> given that the communication model is so tightly coupled with process address space*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A93423-BDB4-432B-B2F5-6602067C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Address Model-2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5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D3570E-E4A4-4946-8DB6-0CD15CFE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Whole computers (CPU, memory, I/O devices) communicate as </a:t>
            </a:r>
            <a:r>
              <a:rPr lang="en-US" altLang="zh-CN" b="1" dirty="0"/>
              <a:t>explicit I/O operations</a:t>
            </a:r>
          </a:p>
          <a:p>
            <a:pPr lvl="1"/>
            <a:r>
              <a:rPr lang="en-US" altLang="zh-CN" dirty="0"/>
              <a:t>Essentially NUMA but integrated at I/O devices vs. memory system</a:t>
            </a:r>
          </a:p>
          <a:p>
            <a:r>
              <a:rPr lang="en-US" altLang="zh-CN" b="1" dirty="0"/>
              <a:t>Send</a:t>
            </a:r>
            <a:r>
              <a:rPr lang="en-US" altLang="zh-CN" dirty="0"/>
              <a:t> specifies local buffer + receiving process on remote computer</a:t>
            </a:r>
          </a:p>
          <a:p>
            <a:r>
              <a:rPr lang="en-US" altLang="zh-CN" b="1" dirty="0"/>
              <a:t>Receive</a:t>
            </a:r>
            <a:r>
              <a:rPr lang="en-US" altLang="zh-CN" dirty="0"/>
              <a:t> specifies sending process on remote computer + local buffer to place data</a:t>
            </a:r>
          </a:p>
          <a:p>
            <a:pPr lvl="1"/>
            <a:r>
              <a:rPr lang="en-US" altLang="zh-CN" dirty="0"/>
              <a:t>Usually send includes process tag </a:t>
            </a:r>
            <a:br>
              <a:rPr lang="en-US" altLang="zh-CN" dirty="0"/>
            </a:br>
            <a:r>
              <a:rPr lang="en-US" altLang="zh-CN" dirty="0"/>
              <a:t>and receive has rule on tag: match 1, match any</a:t>
            </a:r>
          </a:p>
          <a:p>
            <a:pPr lvl="1"/>
            <a:r>
              <a:rPr lang="en-US" altLang="zh-CN" b="1" dirty="0"/>
              <a:t>Synch</a:t>
            </a:r>
            <a:r>
              <a:rPr lang="en-US" altLang="zh-CN" dirty="0"/>
              <a:t>: when send completes, when buffer free, when request accepted, receive wait for send</a:t>
            </a:r>
          </a:p>
          <a:p>
            <a:r>
              <a:rPr lang="en-US" altLang="zh-CN" dirty="0"/>
              <a:t>Send + receive =&gt; memory-memory copy, where each supplies local address, AND does pairwise synchronization!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360031-09FD-4931-B1D8-CAA521D8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Passing Model-1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33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86D0CC-92D5-4D72-83E7-7B590EAE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7924800" cy="5040560"/>
          </a:xfrm>
        </p:spPr>
        <p:txBody>
          <a:bodyPr/>
          <a:lstStyle/>
          <a:p>
            <a:r>
              <a:rPr lang="en-US" altLang="zh-CN" dirty="0"/>
              <a:t>History of message passing:</a:t>
            </a:r>
          </a:p>
          <a:p>
            <a:pPr lvl="1"/>
            <a:r>
              <a:rPr lang="en-US" altLang="zh-CN" dirty="0"/>
              <a:t>Network topology important because could only send to immediate neighbor</a:t>
            </a:r>
          </a:p>
          <a:p>
            <a:pPr lvl="1"/>
            <a:r>
              <a:rPr lang="en-US" altLang="zh-CN" dirty="0"/>
              <a:t>Typically synchronous, blocking send &amp; receive</a:t>
            </a:r>
          </a:p>
          <a:p>
            <a:pPr lvl="1"/>
            <a:r>
              <a:rPr lang="en-US" altLang="zh-CN" dirty="0"/>
              <a:t>Later DMA with non-blocking sends, DMA for receive into buffer until processor does receive, and then data is transferred to local memory</a:t>
            </a:r>
          </a:p>
          <a:p>
            <a:pPr lvl="1"/>
            <a:r>
              <a:rPr lang="en-US" altLang="zh-CN" dirty="0"/>
              <a:t>Later SW libraries to allow arbitrary communication</a:t>
            </a:r>
          </a:p>
          <a:p>
            <a:r>
              <a:rPr lang="en-US" altLang="zh-CN" dirty="0"/>
              <a:t>Example: </a:t>
            </a:r>
          </a:p>
          <a:p>
            <a:pPr lvl="1"/>
            <a:r>
              <a:rPr lang="en-US" altLang="zh-CN" dirty="0"/>
              <a:t>IBM SP-2, RS6000 workstations in racks</a:t>
            </a:r>
          </a:p>
          <a:p>
            <a:pPr lvl="1"/>
            <a:r>
              <a:rPr lang="en-US" altLang="zh-CN" dirty="0"/>
              <a:t>Network Interface Card has Intel 960</a:t>
            </a:r>
          </a:p>
          <a:p>
            <a:pPr lvl="1"/>
            <a:r>
              <a:rPr lang="en-US" altLang="zh-CN" dirty="0"/>
              <a:t>8X8 Crossbar switch as communication building block</a:t>
            </a:r>
          </a:p>
          <a:p>
            <a:pPr lvl="1"/>
            <a:r>
              <a:rPr lang="en-US" altLang="zh-CN" dirty="0"/>
              <a:t>40 MB/sec per link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9CE62C-174F-488A-8A74-AE5E26A1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Message Passing Model-2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978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F126F2-A944-4609-BC65-E3CE6AF9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Shared Memory (multiprocessors)</a:t>
            </a:r>
          </a:p>
          <a:p>
            <a:pPr lvl="1"/>
            <a:r>
              <a:rPr lang="en-US" altLang="zh-CN" dirty="0"/>
              <a:t>One shared address space</a:t>
            </a:r>
          </a:p>
          <a:p>
            <a:pPr lvl="1"/>
            <a:r>
              <a:rPr lang="en-US" altLang="zh-CN" dirty="0"/>
              <a:t>Processors </a:t>
            </a:r>
            <a:r>
              <a:rPr lang="en-US" altLang="zh-CN" b="1" dirty="0"/>
              <a:t>use conventional load/stores to access shared data</a:t>
            </a:r>
          </a:p>
          <a:p>
            <a:pPr lvl="1"/>
            <a:r>
              <a:rPr lang="en-US" altLang="zh-CN" dirty="0"/>
              <a:t>Communication can be complex/dynamic</a:t>
            </a:r>
          </a:p>
          <a:p>
            <a:pPr lvl="1"/>
            <a:r>
              <a:rPr lang="en-US" altLang="zh-CN" b="1" dirty="0"/>
              <a:t>Simpler programming model</a:t>
            </a:r>
            <a:r>
              <a:rPr lang="en-US" altLang="zh-CN" dirty="0"/>
              <a:t> (compatible with uniprocessors)</a:t>
            </a:r>
          </a:p>
          <a:p>
            <a:pPr lvl="1"/>
            <a:r>
              <a:rPr lang="en-US" altLang="zh-CN" dirty="0"/>
              <a:t>Hardware controlled caching is useful to reduce latency contention</a:t>
            </a:r>
          </a:p>
          <a:p>
            <a:pPr lvl="1"/>
            <a:r>
              <a:rPr lang="en-US" altLang="zh-CN" dirty="0"/>
              <a:t>Has </a:t>
            </a:r>
            <a:r>
              <a:rPr lang="en-US" altLang="zh-CN" b="1" dirty="0"/>
              <a:t>drawbacks</a:t>
            </a:r>
          </a:p>
          <a:p>
            <a:pPr lvl="2"/>
            <a:r>
              <a:rPr lang="en-US" altLang="zh-CN" b="1" dirty="0"/>
              <a:t>Synchronization</a:t>
            </a:r>
            <a:r>
              <a:rPr lang="en-US" altLang="zh-CN" dirty="0"/>
              <a:t> (discussed later)</a:t>
            </a:r>
          </a:p>
          <a:p>
            <a:pPr lvl="2"/>
            <a:r>
              <a:rPr lang="en-US" altLang="zh-CN" b="1" dirty="0"/>
              <a:t>More complex hardware </a:t>
            </a:r>
            <a:r>
              <a:rPr lang="en-US" altLang="zh-CN" dirty="0"/>
              <a:t>needed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DC4091-C570-4301-863F-0B3AD390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 vs. Message Passing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20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179DB0-7D51-458F-B28B-74E45327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MIMD (appearance of memory to software)</a:t>
            </a:r>
          </a:p>
          <a:p>
            <a:r>
              <a:rPr lang="en-US" altLang="zh-CN" dirty="0"/>
              <a:t>Message Passing (</a:t>
            </a:r>
            <a:r>
              <a:rPr lang="en-US" altLang="zh-CN" dirty="0" err="1"/>
              <a:t>multicomputers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Each processor has its own address space</a:t>
            </a:r>
          </a:p>
          <a:p>
            <a:pPr lvl="1"/>
            <a:r>
              <a:rPr lang="en-US" altLang="zh-CN" dirty="0"/>
              <a:t>Processors send and receive messages to and from each</a:t>
            </a:r>
          </a:p>
          <a:p>
            <a:pPr lvl="1"/>
            <a:r>
              <a:rPr lang="en-US" altLang="zh-CN" dirty="0"/>
              <a:t>other</a:t>
            </a:r>
          </a:p>
          <a:p>
            <a:pPr lvl="1"/>
            <a:r>
              <a:rPr lang="en-US" altLang="zh-CN" b="1" dirty="0"/>
              <a:t>Communication patterns explicit and precise</a:t>
            </a:r>
          </a:p>
          <a:p>
            <a:pPr lvl="1"/>
            <a:r>
              <a:rPr lang="en-US" altLang="zh-CN" dirty="0"/>
              <a:t>Explicit messaging forces programmer to optimize this</a:t>
            </a:r>
          </a:p>
          <a:p>
            <a:pPr lvl="1"/>
            <a:r>
              <a:rPr lang="en-US" altLang="zh-CN" dirty="0"/>
              <a:t>Used for scientific codes (explicit communication)</a:t>
            </a:r>
          </a:p>
          <a:p>
            <a:pPr lvl="1"/>
            <a:r>
              <a:rPr lang="en-US" altLang="zh-CN" dirty="0"/>
              <a:t>Message passing systems: PVM, MPI, OpenMP</a:t>
            </a:r>
          </a:p>
          <a:p>
            <a:pPr lvl="1"/>
            <a:r>
              <a:rPr lang="en-US" altLang="zh-CN" b="1" dirty="0"/>
              <a:t>Simple Hardware</a:t>
            </a:r>
          </a:p>
          <a:p>
            <a:pPr lvl="1"/>
            <a:r>
              <a:rPr lang="en-US" altLang="zh-CN" b="1" dirty="0"/>
              <a:t>Difficult programming Model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ABDB42-CB6D-4CBF-B077-4D5CF48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 vs. Message Passing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59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9EF78D-91DB-4AE2-9C25-FB164428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5616624"/>
          </a:xfrm>
        </p:spPr>
        <p:txBody>
          <a:bodyPr/>
          <a:lstStyle/>
          <a:p>
            <a:r>
              <a:rPr lang="en-US" altLang="zh-CN" dirty="0"/>
              <a:t>Shared Memory</a:t>
            </a:r>
          </a:p>
          <a:p>
            <a:pPr lvl="1"/>
            <a:r>
              <a:rPr lang="en-US" altLang="zh-CN" dirty="0"/>
              <a:t>Processors communicate with shared address space</a:t>
            </a:r>
          </a:p>
          <a:p>
            <a:pPr lvl="1"/>
            <a:r>
              <a:rPr lang="en-US" altLang="zh-CN" dirty="0"/>
              <a:t>Easy on small-scale machines</a:t>
            </a:r>
          </a:p>
          <a:p>
            <a:pPr lvl="1"/>
            <a:r>
              <a:rPr lang="en-US" altLang="zh-CN" dirty="0"/>
              <a:t>Advantages:</a:t>
            </a:r>
          </a:p>
          <a:p>
            <a:pPr lvl="2"/>
            <a:r>
              <a:rPr lang="en-US" altLang="zh-CN" dirty="0"/>
              <a:t>Model of choice for uniprocessors, small-scale MPs</a:t>
            </a:r>
          </a:p>
          <a:p>
            <a:pPr lvl="2"/>
            <a:r>
              <a:rPr lang="en-US" altLang="zh-CN" dirty="0"/>
              <a:t>Ease of programming</a:t>
            </a:r>
          </a:p>
          <a:p>
            <a:pPr lvl="2"/>
            <a:r>
              <a:rPr lang="en-US" altLang="zh-CN" dirty="0"/>
              <a:t>Lower latency</a:t>
            </a:r>
          </a:p>
          <a:p>
            <a:pPr lvl="2"/>
            <a:r>
              <a:rPr lang="en-US" altLang="zh-CN" dirty="0"/>
              <a:t>Easier to use hardware controlled caching</a:t>
            </a:r>
          </a:p>
          <a:p>
            <a:r>
              <a:rPr lang="en-US" altLang="zh-CN" dirty="0"/>
              <a:t>Message passing</a:t>
            </a:r>
          </a:p>
          <a:p>
            <a:pPr lvl="1"/>
            <a:r>
              <a:rPr lang="en-US" altLang="zh-CN" dirty="0"/>
              <a:t>Processors have private memories, communicate via messages</a:t>
            </a:r>
          </a:p>
          <a:p>
            <a:pPr lvl="1"/>
            <a:r>
              <a:rPr lang="en-US" altLang="zh-CN" dirty="0"/>
              <a:t>Advantages:</a:t>
            </a:r>
          </a:p>
          <a:p>
            <a:pPr lvl="2"/>
            <a:r>
              <a:rPr lang="en-US" altLang="zh-CN" dirty="0"/>
              <a:t>Less hardware, easier to design</a:t>
            </a:r>
          </a:p>
          <a:p>
            <a:pPr lvl="2"/>
            <a:r>
              <a:rPr lang="en-US" altLang="zh-CN" dirty="0"/>
              <a:t>Focuses attention on costly </a:t>
            </a:r>
            <a:r>
              <a:rPr lang="en-US" altLang="zh-CN" b="1" dirty="0"/>
              <a:t>non-local</a:t>
            </a:r>
            <a:r>
              <a:rPr lang="en-US" altLang="zh-CN" dirty="0"/>
              <a:t> operations</a:t>
            </a:r>
          </a:p>
          <a:p>
            <a:r>
              <a:rPr lang="en-US" altLang="zh-CN" b="1" dirty="0"/>
              <a:t>Can support either SW model on either HW base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A23D88-AC90-41FA-969C-8D519F8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07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75F7A-5742-4999-BF41-886ECCBB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Systems (80s and 90s)</a:t>
            </a:r>
            <a:endParaRPr lang="zh-CN" alt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C47B7BA-4A2C-4A9C-9DB8-4F4FFA5F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49863"/>
            <a:ext cx="8642350" cy="37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BACB03-6DE6-47A2-B176-A97F4874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7924800" cy="5787714"/>
          </a:xfrm>
        </p:spPr>
        <p:txBody>
          <a:bodyPr/>
          <a:lstStyle/>
          <a:p>
            <a:r>
              <a:rPr lang="en-US" altLang="zh-CN" dirty="0"/>
              <a:t>Scientific computing</a:t>
            </a:r>
          </a:p>
          <a:p>
            <a:pPr lvl="1"/>
            <a:r>
              <a:rPr lang="en-US" altLang="zh-CN" sz="1800" b="1" dirty="0"/>
              <a:t>Nearly unlimited demand </a:t>
            </a:r>
            <a:r>
              <a:rPr lang="en-US" altLang="zh-CN" sz="1800" dirty="0"/>
              <a:t>(Grand challenge)</a:t>
            </a:r>
          </a:p>
          <a:p>
            <a:pPr lvl="1"/>
            <a:r>
              <a:rPr lang="en-US" altLang="zh-CN" sz="1800" dirty="0"/>
              <a:t>App                                    Perf(GFLOPS)             Memory (GB)</a:t>
            </a:r>
          </a:p>
          <a:p>
            <a:pPr lvl="1"/>
            <a:r>
              <a:rPr lang="en-US" altLang="zh-CN" sz="1800" dirty="0"/>
              <a:t>72 hour weather                    3                                 1 </a:t>
            </a:r>
          </a:p>
          <a:p>
            <a:pPr lvl="1"/>
            <a:r>
              <a:rPr lang="en-US" altLang="zh-CN" sz="1800" dirty="0"/>
              <a:t>Pharmaceutical design         100                              10</a:t>
            </a:r>
          </a:p>
          <a:p>
            <a:pPr lvl="1"/>
            <a:r>
              <a:rPr lang="en-US" altLang="zh-CN" sz="1800" dirty="0"/>
              <a:t>Global Change, Genome      1000                           1000</a:t>
            </a:r>
          </a:p>
          <a:p>
            <a:r>
              <a:rPr lang="en-US" altLang="zh-CN" dirty="0"/>
              <a:t>Successes in some real industries: </a:t>
            </a:r>
          </a:p>
          <a:p>
            <a:pPr lvl="1"/>
            <a:r>
              <a:rPr lang="en-US" altLang="zh-CN" sz="1800" dirty="0"/>
              <a:t>Petroleum reservoir modeling</a:t>
            </a:r>
          </a:p>
          <a:p>
            <a:pPr lvl="1"/>
            <a:r>
              <a:rPr lang="en-US" altLang="zh-CN" sz="1800" dirty="0"/>
              <a:t>Automotive: crash simulation, drag analysis, engine</a:t>
            </a:r>
          </a:p>
          <a:p>
            <a:pPr lvl="1"/>
            <a:r>
              <a:rPr lang="en-US" altLang="zh-CN" sz="1800" dirty="0"/>
              <a:t>Aeronautics: airflow analysis, engine, structural mechanics</a:t>
            </a:r>
          </a:p>
          <a:p>
            <a:pPr lvl="1"/>
            <a:r>
              <a:rPr lang="en-US" altLang="zh-CN" sz="1800" dirty="0"/>
              <a:t>Pharmaceuticals: molecular modeling</a:t>
            </a:r>
          </a:p>
          <a:p>
            <a:pPr lvl="1"/>
            <a:r>
              <a:rPr lang="en-US" altLang="zh-CN" sz="1800" dirty="0"/>
              <a:t>Entertainment: full length movies (“Toy Story”)</a:t>
            </a:r>
          </a:p>
          <a:p>
            <a:r>
              <a:rPr lang="en-US" altLang="zh-CN" dirty="0"/>
              <a:t>Commercial application</a:t>
            </a:r>
          </a:p>
          <a:p>
            <a:pPr lvl="1"/>
            <a:r>
              <a:rPr lang="en-US" altLang="zh-CN" sz="1800" dirty="0"/>
              <a:t>Transaction processing, file servers, electronic CAD simulation, search engine</a:t>
            </a:r>
          </a:p>
          <a:p>
            <a:pPr lvl="1"/>
            <a:r>
              <a:rPr lang="en-US" altLang="zh-CN" sz="1800" dirty="0"/>
              <a:t>Examples: IBM RS6000, Tandem (Compaq) Himalaya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14BFDD-C959-49D3-B778-8015C326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Opportunities for 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74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9F4A12-BB8C-4171-B18B-127E281E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Shared Memory</a:t>
            </a:r>
          </a:p>
          <a:p>
            <a:pPr lvl="1"/>
            <a:r>
              <a:rPr lang="en-US" altLang="zh-CN" dirty="0"/>
              <a:t>Easier, more dynamic programming model</a:t>
            </a:r>
          </a:p>
          <a:p>
            <a:pPr lvl="1"/>
            <a:r>
              <a:rPr lang="en-US" altLang="zh-CN" dirty="0"/>
              <a:t>Can do more to optimize the hardware</a:t>
            </a:r>
          </a:p>
          <a:p>
            <a:r>
              <a:rPr lang="en-US" altLang="zh-CN" b="1" dirty="0"/>
              <a:t>Small-to-medium size UMA </a:t>
            </a:r>
            <a:r>
              <a:rPr lang="en-US" altLang="zh-CN" dirty="0"/>
              <a:t>systems (2-8 processors)</a:t>
            </a:r>
          </a:p>
          <a:p>
            <a:pPr lvl="1"/>
            <a:r>
              <a:rPr lang="en-US" altLang="zh-CN" dirty="0"/>
              <a:t>Processor + memory + switch on single board (4x Pentium)</a:t>
            </a:r>
          </a:p>
          <a:p>
            <a:pPr lvl="1"/>
            <a:r>
              <a:rPr lang="en-US" altLang="zh-CN" dirty="0"/>
              <a:t>Single-chip multiprocessors (POWER4)</a:t>
            </a:r>
          </a:p>
          <a:p>
            <a:pPr lvl="1"/>
            <a:r>
              <a:rPr lang="en-US" altLang="zh-CN" dirty="0"/>
              <a:t>Commodity parts soon – </a:t>
            </a:r>
            <a:r>
              <a:rPr lang="en-US" altLang="zh-CN" dirty="0" err="1"/>
              <a:t>glueless</a:t>
            </a:r>
            <a:r>
              <a:rPr lang="en-US" altLang="zh-CN" dirty="0"/>
              <a:t> MP systems</a:t>
            </a:r>
          </a:p>
          <a:p>
            <a:r>
              <a:rPr lang="en-US" altLang="zh-CN" b="1" dirty="0"/>
              <a:t>Larger NUMAs </a:t>
            </a:r>
            <a:r>
              <a:rPr lang="en-US" altLang="zh-CN" dirty="0"/>
              <a:t>built from smaller UMAs</a:t>
            </a:r>
          </a:p>
          <a:p>
            <a:pPr lvl="1"/>
            <a:r>
              <a:rPr lang="en-US" altLang="zh-CN" dirty="0"/>
              <a:t>Use commodity small UMAs with commodity interconnects (ethernet, </a:t>
            </a:r>
            <a:r>
              <a:rPr lang="en-US" altLang="zh-CN" dirty="0" err="1"/>
              <a:t>myrinet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NUMA clusters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5B64FD-9E38-47FE-BBFA-33032AEA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Multiprocessor Trends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0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52F328-C0C5-442B-92A6-6ABC5880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7924800" cy="4968552"/>
          </a:xfrm>
        </p:spPr>
        <p:txBody>
          <a:bodyPr/>
          <a:lstStyle/>
          <a:p>
            <a:r>
              <a:rPr lang="en-US" altLang="zh-CN" b="1" dirty="0"/>
              <a:t>Naming</a:t>
            </a:r>
            <a:r>
              <a:rPr lang="en-US" altLang="zh-CN" dirty="0"/>
              <a:t>: how to solve large problem fast</a:t>
            </a:r>
          </a:p>
          <a:p>
            <a:pPr lvl="1"/>
            <a:r>
              <a:rPr lang="en-US" altLang="zh-CN" b="1" dirty="0"/>
              <a:t>what data is shared</a:t>
            </a:r>
          </a:p>
          <a:p>
            <a:pPr lvl="1"/>
            <a:r>
              <a:rPr lang="en-US" altLang="zh-CN" b="1" dirty="0"/>
              <a:t>how it is addressed</a:t>
            </a:r>
          </a:p>
          <a:p>
            <a:pPr lvl="1"/>
            <a:r>
              <a:rPr lang="en-US" altLang="zh-CN" b="1" dirty="0"/>
              <a:t>what operations can access data</a:t>
            </a:r>
          </a:p>
          <a:p>
            <a:pPr lvl="1"/>
            <a:r>
              <a:rPr lang="en-US" altLang="zh-CN" b="1" dirty="0"/>
              <a:t>how processes refer to each other</a:t>
            </a:r>
          </a:p>
          <a:p>
            <a:r>
              <a:rPr lang="en-US" altLang="zh-CN" dirty="0"/>
              <a:t>Choice of naming affects </a:t>
            </a:r>
            <a:r>
              <a:rPr lang="en-US" altLang="zh-CN" b="1" dirty="0"/>
              <a:t>code</a:t>
            </a:r>
            <a:r>
              <a:rPr lang="en-US" altLang="zh-CN" dirty="0"/>
              <a:t> produced by a compiler; via load where just remember address or keep track of processor number and local virtual address for message passing</a:t>
            </a:r>
          </a:p>
          <a:p>
            <a:r>
              <a:rPr lang="en-US" altLang="zh-CN" dirty="0"/>
              <a:t>Choice of naming affects </a:t>
            </a:r>
            <a:r>
              <a:rPr lang="en-US" altLang="zh-CN" b="1" dirty="0"/>
              <a:t>replication of data</a:t>
            </a:r>
            <a:r>
              <a:rPr lang="en-US" altLang="zh-CN" dirty="0"/>
              <a:t>; via load in cache memory hierarchy or via SW replication and consistency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022EBD-F368-49F1-B31E-00297683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Fundamental Issues_1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4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94C03B-A825-49C9-9FE3-D6B2594C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Global physical address space</a:t>
            </a:r>
            <a:r>
              <a:rPr lang="en-US" altLang="zh-CN" dirty="0"/>
              <a:t>: any processor can generate, address and access it in a single operation</a:t>
            </a:r>
          </a:p>
          <a:p>
            <a:r>
              <a:rPr lang="en-US" altLang="zh-CN" b="1" dirty="0"/>
              <a:t>Global virtual address space</a:t>
            </a:r>
            <a:r>
              <a:rPr lang="en-US" altLang="zh-CN" dirty="0"/>
              <a:t>: if the address space of each process can be configured to contain all shared data of the parallel program</a:t>
            </a:r>
          </a:p>
          <a:p>
            <a:r>
              <a:rPr lang="en-US" altLang="zh-CN" dirty="0"/>
              <a:t>memory can be anywhere: virtual address translation handles it</a:t>
            </a:r>
          </a:p>
          <a:p>
            <a:r>
              <a:rPr lang="en-US" altLang="zh-CN" b="1" dirty="0"/>
              <a:t>Segmented shared address space</a:t>
            </a:r>
            <a:r>
              <a:rPr lang="en-US" altLang="zh-CN" dirty="0"/>
              <a:t>: locations are named &lt;process number, address&gt;</a:t>
            </a:r>
          </a:p>
          <a:p>
            <a:r>
              <a:rPr lang="en-US" altLang="zh-CN" dirty="0"/>
              <a:t>uniformly for all processes of the parallel program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D0A89A-F398-43B0-B668-49578B7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Fundamental Issues_2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931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510D39-401E-4C8A-AA3C-5E26437D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Synchronization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To cooperate, processes must coordinate</a:t>
            </a:r>
          </a:p>
          <a:p>
            <a:r>
              <a:rPr lang="en-US" altLang="zh-CN" dirty="0"/>
              <a:t>Message passing is implicit coordination with transmission or arrival of data</a:t>
            </a:r>
          </a:p>
          <a:p>
            <a:r>
              <a:rPr lang="en-US" altLang="zh-CN" dirty="0"/>
              <a:t>Shared address =&gt; additional operations to explicitly coordinate: e.g., write a flag, awaken a thread, interrupt a processor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74420E-8596-4860-A835-57D4B0E9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Fundamental Issues_3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87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D5A27E-472B-4320-82BA-B12F5B05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5616624"/>
          </a:xfrm>
        </p:spPr>
        <p:txBody>
          <a:bodyPr/>
          <a:lstStyle/>
          <a:p>
            <a:r>
              <a:rPr lang="en-US" altLang="zh-CN" dirty="0"/>
              <a:t>Bandwidth</a:t>
            </a:r>
          </a:p>
          <a:p>
            <a:pPr lvl="1"/>
            <a:r>
              <a:rPr lang="en-US" altLang="zh-CN" dirty="0"/>
              <a:t>Need high bandwidth in communication</a:t>
            </a:r>
          </a:p>
          <a:p>
            <a:pPr lvl="1"/>
            <a:r>
              <a:rPr lang="en-US" altLang="zh-CN" dirty="0"/>
              <a:t>Match limits in network, memory, and processor</a:t>
            </a:r>
          </a:p>
          <a:p>
            <a:pPr lvl="1"/>
            <a:r>
              <a:rPr lang="en-US" altLang="zh-CN" dirty="0"/>
              <a:t>Challenge is link speed of network interface vs. bisection bandwidth of network</a:t>
            </a:r>
          </a:p>
          <a:p>
            <a:r>
              <a:rPr lang="en-US" altLang="zh-CN" dirty="0"/>
              <a:t>Latency</a:t>
            </a:r>
          </a:p>
          <a:p>
            <a:pPr lvl="1"/>
            <a:r>
              <a:rPr lang="en-US" altLang="zh-CN" dirty="0"/>
              <a:t>Affects performance, since processor may have to wait</a:t>
            </a:r>
          </a:p>
          <a:p>
            <a:pPr lvl="1"/>
            <a:r>
              <a:rPr lang="en-US" altLang="zh-CN" dirty="0"/>
              <a:t>Affects ease of programming, since requires more thought to overlap communication and computation</a:t>
            </a:r>
          </a:p>
          <a:p>
            <a:pPr lvl="1"/>
            <a:r>
              <a:rPr lang="en-US" altLang="zh-CN" dirty="0"/>
              <a:t>Overhead to communicate is a problem in many machines</a:t>
            </a:r>
          </a:p>
          <a:p>
            <a:r>
              <a:rPr lang="en-US" altLang="zh-CN" dirty="0"/>
              <a:t>Latency Hiding</a:t>
            </a:r>
          </a:p>
          <a:p>
            <a:pPr lvl="1"/>
            <a:r>
              <a:rPr lang="en-US" altLang="zh-CN" dirty="0"/>
              <a:t>How can a mechanism help hide latency?</a:t>
            </a:r>
          </a:p>
          <a:p>
            <a:pPr lvl="1"/>
            <a:r>
              <a:rPr lang="en-US" altLang="zh-CN" dirty="0"/>
              <a:t>Increases programming system burden</a:t>
            </a:r>
          </a:p>
          <a:p>
            <a:pPr lvl="1"/>
            <a:r>
              <a:rPr lang="en-US" altLang="zh-CN" dirty="0"/>
              <a:t>Examples: overlap message send with computation, prefetch data, switch to other tasks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603BC3-1A92-4E95-9C20-4C5F34EE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Fundamental Issues_4: Latency and Bandwidth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67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55157A-BCA0-4E19-BF77-BC4F534D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08920"/>
            <a:ext cx="7924800" cy="1947733"/>
          </a:xfrm>
        </p:spPr>
        <p:txBody>
          <a:bodyPr/>
          <a:lstStyle/>
          <a:p>
            <a:r>
              <a:rPr lang="en-US" altLang="zh-CN" dirty="0"/>
              <a:t>Example: Achieve speedup of 80 x using 100 processors</a:t>
            </a:r>
          </a:p>
          <a:p>
            <a:pPr lvl="1"/>
            <a:r>
              <a:rPr lang="en-US" altLang="zh-CN" dirty="0"/>
              <a:t>80 = 1/[</a:t>
            </a:r>
            <a:r>
              <a:rPr lang="en-US" altLang="zh-CN" dirty="0" err="1"/>
              <a:t>Fracparallel</a:t>
            </a:r>
            <a:r>
              <a:rPr lang="en-US" altLang="zh-CN" dirty="0"/>
              <a:t>/100+1-Fracparallel]</a:t>
            </a:r>
          </a:p>
          <a:p>
            <a:pPr lvl="1"/>
            <a:r>
              <a:rPr lang="en-US" altLang="zh-CN" dirty="0"/>
              <a:t>Frac parallel = 0.9975 </a:t>
            </a:r>
          </a:p>
          <a:p>
            <a:pPr marL="457200" lvl="1" indent="0">
              <a:buNone/>
            </a:pPr>
            <a:r>
              <a:rPr lang="en-US" altLang="zh-CN" dirty="0"/>
              <a:t>    ==&gt; only 0.25% of the work can be serial!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A302B3-BBB4-433B-B03A-5B2DC8B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Challenge: limited program parallelism</a:t>
            </a:r>
            <a:endParaRPr lang="zh-CN" alt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5BD68BC2-7293-4D0A-B447-1D76BE558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4984028"/>
            <a:ext cx="90963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</a:rPr>
              <a:t>Can </a:t>
            </a:r>
            <a:r>
              <a:rPr kumimoji="1" lang="en-US" altLang="zh-CN" sz="2000" b="1" dirty="0" err="1">
                <a:solidFill>
                  <a:srgbClr val="FF3300"/>
                </a:solidFill>
              </a:rPr>
              <a:t>parallized</a:t>
            </a:r>
            <a:r>
              <a:rPr kumimoji="1" lang="en-US" altLang="zh-CN" sz="2000" b="1" dirty="0">
                <a:solidFill>
                  <a:srgbClr val="FF3300"/>
                </a:solidFill>
              </a:rPr>
              <a:t> part be </a:t>
            </a:r>
            <a:r>
              <a:rPr kumimoji="1" lang="en-US" altLang="zh-CN" sz="2000" b="1" dirty="0" err="1">
                <a:solidFill>
                  <a:srgbClr val="FF3300"/>
                </a:solidFill>
              </a:rPr>
              <a:t>imporved</a:t>
            </a:r>
            <a:r>
              <a:rPr kumimoji="1" lang="en-US" altLang="zh-CN" sz="2000" b="1" dirty="0">
                <a:solidFill>
                  <a:srgbClr val="FF3300"/>
                </a:solidFill>
              </a:rPr>
              <a:t> to 100 times considering the overheads ?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675AAB62-B3B7-42E5-938F-D48A6E5EFCE8}"/>
              </a:ext>
            </a:extLst>
          </p:cNvPr>
          <p:cNvGrpSpPr>
            <a:grpSpLocks/>
          </p:cNvGrpSpPr>
          <p:nvPr/>
        </p:nvGrpSpPr>
        <p:grpSpPr bwMode="auto">
          <a:xfrm rot="10093158">
            <a:off x="3768066" y="3471141"/>
            <a:ext cx="576262" cy="1584325"/>
            <a:chOff x="2562" y="2024"/>
            <a:chExt cx="363" cy="9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DD9ECA-2C69-45F7-9027-66338E12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04"/>
              <a:ext cx="363" cy="272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9EAA3227-066B-49D7-B636-74D0FC87F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9" y="2024"/>
              <a:ext cx="90" cy="68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1F118B60-6B9F-49F3-BAE6-11EF3D64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01653"/>
            <a:ext cx="8382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45B6C0-AA03-45B1-A8DD-39B676AF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37592"/>
            <a:ext cx="7924800" cy="4419600"/>
          </a:xfrm>
        </p:spPr>
        <p:txBody>
          <a:bodyPr/>
          <a:lstStyle/>
          <a:p>
            <a:r>
              <a:rPr lang="en-US" altLang="zh-CN" dirty="0"/>
              <a:t>Given</a:t>
            </a:r>
            <a:r>
              <a:rPr lang="zh-CN" altLang="en-US" dirty="0"/>
              <a:t>： </a:t>
            </a:r>
            <a:r>
              <a:rPr lang="en-US" altLang="zh-CN" dirty="0"/>
              <a:t>(P203)</a:t>
            </a:r>
          </a:p>
          <a:p>
            <a:pPr lvl="1"/>
            <a:r>
              <a:rPr lang="en-US" altLang="zh-CN" dirty="0"/>
              <a:t>32-processor machine, with each processor cycle time=0.5ns (2GHz ); </a:t>
            </a:r>
          </a:p>
          <a:p>
            <a:pPr lvl="1"/>
            <a:r>
              <a:rPr lang="en-US" altLang="zh-CN" dirty="0"/>
              <a:t>remote reference  time= 200ns; </a:t>
            </a:r>
          </a:p>
          <a:p>
            <a:pPr lvl="1"/>
            <a:r>
              <a:rPr lang="en-US" altLang="zh-CN" dirty="0"/>
              <a:t>all references except those involving communication hit in local memory; </a:t>
            </a:r>
          </a:p>
          <a:p>
            <a:pPr lvl="1"/>
            <a:r>
              <a:rPr lang="en-US" altLang="zh-CN" dirty="0"/>
              <a:t>base CPI=0.5 (all reference hit in the cache); </a:t>
            </a:r>
          </a:p>
          <a:p>
            <a:pPr lvl="1"/>
            <a:r>
              <a:rPr lang="en-US" altLang="zh-CN" dirty="0"/>
              <a:t>Processors are stalled on  a remote request.</a:t>
            </a:r>
          </a:p>
          <a:p>
            <a:pPr lvl="1"/>
            <a:r>
              <a:rPr lang="en-US" altLang="zh-CN" dirty="0"/>
              <a:t>0.2% of the instructions involve a remote reference.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Answer: </a:t>
            </a:r>
          </a:p>
          <a:p>
            <a:pPr lvl="1"/>
            <a:r>
              <a:rPr lang="en-US" altLang="zh-CN" dirty="0"/>
              <a:t>CPI = Base CPI + Remote request rate * Remote request cost 		      =0.5 + 0.2% * Remote request cost</a:t>
            </a:r>
          </a:p>
          <a:p>
            <a:pPr lvl="1"/>
            <a:r>
              <a:rPr lang="en-US" altLang="zh-CN" dirty="0"/>
              <a:t>The remote request cost is:</a:t>
            </a:r>
          </a:p>
          <a:p>
            <a:pPr lvl="1"/>
            <a:r>
              <a:rPr lang="en-US" altLang="zh-CN" dirty="0"/>
              <a:t>CPI=0.5 + 0.8 = 1.3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9C5F92-A3DC-42AC-9D61-F75F0291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 : long communication latency</a:t>
            </a:r>
            <a:endParaRPr lang="zh-CN" altLang="en-US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A1DAA87-6C6A-48B8-A36B-DF1C03CB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968229"/>
            <a:ext cx="8796337" cy="396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chemeClr val="tx1"/>
                </a:solidFill>
              </a:rPr>
              <a:t>The multiprocessor with all local references is 1.3/0.5 = 2.6 times faster.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0337E5-B9AA-4E7C-AE72-5797E0397247}"/>
              </a:ext>
            </a:extLst>
          </p:cNvPr>
          <p:cNvGrpSpPr>
            <a:grpSpLocks/>
          </p:cNvGrpSpPr>
          <p:nvPr/>
        </p:nvGrpSpPr>
        <p:grpSpPr bwMode="auto">
          <a:xfrm>
            <a:off x="4283968" y="5695528"/>
            <a:ext cx="4680793" cy="685800"/>
            <a:chOff x="1344" y="3652"/>
            <a:chExt cx="3462" cy="4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DD4FF2-2F98-4B96-8C96-11EC4AE2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52"/>
              <a:ext cx="1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Remote access cost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6A76EF-D0D3-414B-BA07-3430AFF3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834"/>
              <a:ext cx="9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Cycle time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1220F268-28C6-4A6D-82E9-E4C946542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879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13FFD7-D35D-4BF4-834E-511CFCA5A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52"/>
              <a:ext cx="5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79F44F-C45D-4BE2-991F-A9796694F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34"/>
              <a:ext cx="3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1ns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90DC6A0-07A3-431F-8159-2CB9BE014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879"/>
              <a:ext cx="432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71989D-241B-467C-ADAB-660481EE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3744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3658BB-E724-4368-BE14-744E1EE82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00"/>
              <a:ext cx="9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tx1"/>
                  </a:solidFill>
                  <a:sym typeface="Symbol" panose="05050102010706020507" pitchFamily="18" charset="2"/>
                </a:rPr>
                <a:t>=</a:t>
              </a:r>
              <a:r>
                <a:rPr kumimoji="1" lang="en-US" altLang="zh-CN" sz="2000" b="1">
                  <a:solidFill>
                    <a:schemeClr val="tx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400cycles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2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0A32D5-9BF6-4A19-8F4A-71496FF9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3816424"/>
          </a:xfrm>
        </p:spPr>
        <p:txBody>
          <a:bodyPr/>
          <a:lstStyle/>
          <a:p>
            <a:r>
              <a:rPr lang="en-US" altLang="zh-CN" dirty="0"/>
              <a:t>Limited program parallelism</a:t>
            </a:r>
          </a:p>
          <a:p>
            <a:pPr lvl="1"/>
            <a:r>
              <a:rPr lang="en-US" altLang="zh-CN" dirty="0"/>
              <a:t>New algorithm</a:t>
            </a:r>
          </a:p>
          <a:p>
            <a:r>
              <a:rPr lang="en-US" altLang="zh-CN" dirty="0"/>
              <a:t>Long communication latency</a:t>
            </a:r>
          </a:p>
          <a:p>
            <a:pPr lvl="1"/>
            <a:r>
              <a:rPr lang="en-US" altLang="zh-CN" b="1" dirty="0"/>
              <a:t>HW</a:t>
            </a:r>
            <a:r>
              <a:rPr lang="en-US" altLang="zh-CN" dirty="0"/>
              <a:t>: caching shared data to lower the remote access frequency</a:t>
            </a:r>
          </a:p>
          <a:p>
            <a:pPr lvl="2"/>
            <a:r>
              <a:rPr lang="en-US" altLang="zh-CN" dirty="0"/>
              <a:t>Problem: </a:t>
            </a:r>
            <a:r>
              <a:rPr lang="en-US" altLang="zh-CN" b="1" dirty="0"/>
              <a:t>cache coherence, cache consistence</a:t>
            </a:r>
          </a:p>
          <a:p>
            <a:pPr lvl="1"/>
            <a:r>
              <a:rPr lang="en-US" altLang="zh-CN" b="1" dirty="0"/>
              <a:t>SW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restructuring the data to make more accesses local</a:t>
            </a:r>
          </a:p>
          <a:p>
            <a:pPr lvl="2"/>
            <a:r>
              <a:rPr lang="en-US" altLang="zh-CN" b="1" dirty="0"/>
              <a:t>Synchronization</a:t>
            </a:r>
          </a:p>
          <a:p>
            <a:pPr lvl="2"/>
            <a:r>
              <a:rPr lang="en-US" altLang="zh-CN" dirty="0"/>
              <a:t>latency hiding techniques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AF11FA-1C5C-4D2E-93C0-9210E39D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we do?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689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26681E-67A9-4DB6-9AFD-0826E47F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processors working cooperatively on problems: not the same as multiprogramming</a:t>
            </a:r>
          </a:p>
          <a:p>
            <a:r>
              <a:rPr lang="en-US" altLang="zh-CN" dirty="0"/>
              <a:t>Goals/Motivation</a:t>
            </a:r>
          </a:p>
          <a:p>
            <a:pPr lvl="1"/>
            <a:r>
              <a:rPr lang="en-US" altLang="zh-CN" b="1" dirty="0"/>
              <a:t>Performance</a:t>
            </a:r>
            <a:r>
              <a:rPr lang="en-US" altLang="zh-CN" dirty="0"/>
              <a:t>: limits of uniprocessors</a:t>
            </a:r>
          </a:p>
          <a:p>
            <a:pPr marL="457200" lvl="1" indent="0">
              <a:buNone/>
            </a:pPr>
            <a:r>
              <a:rPr lang="en-US" altLang="zh-CN" dirty="0"/>
              <a:t>	ILP (branch prediction, RAW dependencies, memory)</a:t>
            </a:r>
          </a:p>
          <a:p>
            <a:pPr lvl="1"/>
            <a:r>
              <a:rPr lang="en-US" altLang="zh-CN" b="1" dirty="0"/>
              <a:t>Cost Efficiency</a:t>
            </a:r>
            <a:r>
              <a:rPr lang="en-US" altLang="zh-CN" dirty="0"/>
              <a:t>: build big systems with </a:t>
            </a:r>
            <a:r>
              <a:rPr lang="en-US" altLang="zh-CN" b="1" dirty="0"/>
              <a:t>commodity</a:t>
            </a:r>
            <a:r>
              <a:rPr lang="en-US" altLang="zh-CN" dirty="0"/>
              <a:t> parts</a:t>
            </a:r>
          </a:p>
          <a:p>
            <a:pPr marL="457200" lvl="1" indent="0">
              <a:buNone/>
            </a:pPr>
            <a:r>
              <a:rPr lang="en-US" altLang="zh-CN" dirty="0"/>
              <a:t>	(uniprocessors)</a:t>
            </a:r>
          </a:p>
          <a:p>
            <a:pPr lvl="1"/>
            <a:r>
              <a:rPr lang="en-US" altLang="zh-CN" b="1" dirty="0"/>
              <a:t>Scalability</a:t>
            </a:r>
            <a:r>
              <a:rPr lang="en-US" altLang="zh-CN" dirty="0"/>
              <a:t>: just add more processors to get more performance</a:t>
            </a:r>
          </a:p>
          <a:p>
            <a:pPr lvl="1"/>
            <a:r>
              <a:rPr lang="en-US" altLang="zh-CN" b="1" dirty="0"/>
              <a:t>Fault tolerance</a:t>
            </a:r>
            <a:r>
              <a:rPr lang="en-US" altLang="zh-CN" dirty="0"/>
              <a:t>: One processor fails you still can continue processing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7F82E4-07F2-4BFE-AC5C-62D073CC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05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F0D1CE0-59BB-4F61-BF57-B706C238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Definition</a:t>
            </a:r>
            <a:r>
              <a:rPr lang="en-US" altLang="zh-CN" dirty="0"/>
              <a:t>: “A parallel computer is a collection of processing elements that cooperate and communicate to solve large problems fast.”</a:t>
            </a:r>
          </a:p>
          <a:p>
            <a:pPr marL="457200" lvl="1" indent="0">
              <a:buNone/>
            </a:pPr>
            <a:r>
              <a:rPr lang="en-US" altLang="zh-CN" dirty="0" err="1"/>
              <a:t>Almasi</a:t>
            </a:r>
            <a:r>
              <a:rPr lang="en-US" altLang="zh-CN" dirty="0"/>
              <a:t> and Gottlieb, Highly Parallel Computing ,1989</a:t>
            </a:r>
          </a:p>
          <a:p>
            <a:r>
              <a:rPr lang="en-US" altLang="zh-CN" dirty="0"/>
              <a:t>Questions about parallel computers:</a:t>
            </a:r>
          </a:p>
          <a:p>
            <a:pPr lvl="1"/>
            <a:r>
              <a:rPr lang="en-US" altLang="zh-CN" dirty="0"/>
              <a:t>How large a collection?</a:t>
            </a:r>
          </a:p>
          <a:p>
            <a:pPr lvl="1"/>
            <a:r>
              <a:rPr lang="en-US" altLang="zh-CN" dirty="0"/>
              <a:t>How powerful are processing elements?</a:t>
            </a:r>
          </a:p>
          <a:p>
            <a:pPr lvl="1"/>
            <a:r>
              <a:rPr lang="en-US" altLang="zh-CN" dirty="0"/>
              <a:t>How do they cooperate and communicate?</a:t>
            </a:r>
          </a:p>
          <a:p>
            <a:pPr lvl="1"/>
            <a:r>
              <a:rPr lang="en-US" altLang="zh-CN" dirty="0"/>
              <a:t>How are data transmitted? </a:t>
            </a:r>
          </a:p>
          <a:p>
            <a:pPr lvl="1"/>
            <a:r>
              <a:rPr lang="en-US" altLang="zh-CN" dirty="0"/>
              <a:t>What type of interconnection?</a:t>
            </a:r>
          </a:p>
          <a:p>
            <a:pPr lvl="1"/>
            <a:r>
              <a:rPr lang="en-US" altLang="zh-CN" dirty="0"/>
              <a:t>What are HW and SW primitives for programmer?</a:t>
            </a:r>
          </a:p>
          <a:p>
            <a:pPr lvl="1"/>
            <a:r>
              <a:rPr lang="en-US" altLang="zh-CN" dirty="0"/>
              <a:t>Does it translate into performance?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582476-7CDA-4606-80A4-38D26B11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Computers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67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33A438-2962-4424-A178-BDC83A07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2696"/>
            <a:ext cx="8640960" cy="4419600"/>
          </a:xfrm>
        </p:spPr>
        <p:txBody>
          <a:bodyPr/>
          <a:lstStyle/>
          <a:p>
            <a:r>
              <a:rPr lang="en-US" altLang="zh-CN" dirty="0"/>
              <a:t>Flynn’s Taxonomy of Parallel Machines</a:t>
            </a:r>
          </a:p>
          <a:p>
            <a:pPr lvl="1"/>
            <a:r>
              <a:rPr lang="en-US" altLang="zh-CN" sz="1800" dirty="0"/>
              <a:t>How many Instruction streams?</a:t>
            </a:r>
          </a:p>
          <a:p>
            <a:pPr lvl="1"/>
            <a:r>
              <a:rPr lang="en-US" altLang="zh-CN" sz="1800" dirty="0"/>
              <a:t>How many Data streams?</a:t>
            </a:r>
          </a:p>
          <a:p>
            <a:r>
              <a:rPr lang="en-US" altLang="zh-CN" dirty="0"/>
              <a:t>SISD (Single Instruction Single Data)  ----Uniprocessors</a:t>
            </a:r>
          </a:p>
          <a:p>
            <a:r>
              <a:rPr lang="en-US" altLang="zh-CN" dirty="0"/>
              <a:t>MISD (Multiple Instruction Single Data) ---- Not used much</a:t>
            </a:r>
          </a:p>
          <a:p>
            <a:r>
              <a:rPr lang="en-US" altLang="zh-CN" dirty="0"/>
              <a:t>SIMD (Single Instruction Multiple Data)</a:t>
            </a:r>
          </a:p>
          <a:p>
            <a:pPr lvl="1"/>
            <a:r>
              <a:rPr lang="en-US" altLang="zh-CN" sz="1800" dirty="0"/>
              <a:t>Each “processor” works on its own data, but execute the same instr.</a:t>
            </a:r>
          </a:p>
          <a:p>
            <a:pPr lvl="1"/>
            <a:r>
              <a:rPr lang="en-US" altLang="zh-CN" sz="1800" dirty="0"/>
              <a:t>Examples:  connection machine 2</a:t>
            </a:r>
            <a:r>
              <a:rPr lang="zh-CN" altLang="en-US" sz="1800" dirty="0"/>
              <a:t>：</a:t>
            </a:r>
            <a:r>
              <a:rPr lang="en-US" altLang="zh-CN" sz="1800" dirty="0"/>
              <a:t>65535</a:t>
            </a:r>
            <a:r>
              <a:rPr lang="zh-CN" altLang="en-US" sz="1800" dirty="0"/>
              <a:t> </a:t>
            </a:r>
            <a:r>
              <a:rPr lang="en-US" altLang="zh-CN" sz="1800" dirty="0"/>
              <a:t>1bit processors; </a:t>
            </a:r>
          </a:p>
          <a:p>
            <a:pPr lvl="1"/>
            <a:r>
              <a:rPr lang="en-US" altLang="zh-CN" sz="1800" dirty="0"/>
              <a:t>                  </a:t>
            </a:r>
            <a:r>
              <a:rPr lang="en-US" altLang="zh-CN" sz="1800" dirty="0" err="1"/>
              <a:t>Illiac</a:t>
            </a:r>
            <a:r>
              <a:rPr lang="en-US" altLang="zh-CN" sz="1800" dirty="0"/>
              <a:t> IV</a:t>
            </a:r>
            <a:r>
              <a:rPr lang="zh-CN" altLang="en-US" sz="1800" dirty="0"/>
              <a:t>：  </a:t>
            </a:r>
            <a:r>
              <a:rPr lang="en-US" altLang="zh-CN" sz="1800" dirty="0"/>
              <a:t>64</a:t>
            </a:r>
            <a:r>
              <a:rPr lang="zh-CN" altLang="en-US" sz="1800" dirty="0"/>
              <a:t> </a:t>
            </a:r>
            <a:r>
              <a:rPr lang="en-US" altLang="zh-CN" sz="1800" dirty="0"/>
              <a:t>64bit processors; </a:t>
            </a:r>
          </a:p>
          <a:p>
            <a:pPr lvl="1"/>
            <a:r>
              <a:rPr lang="en-US" altLang="zh-CN" sz="1800" dirty="0"/>
              <a:t>Ad: Simple programming model; Low overhead; Flexibility; </a:t>
            </a:r>
          </a:p>
          <a:p>
            <a:r>
              <a:rPr lang="en-US" altLang="zh-CN" dirty="0"/>
              <a:t>MIMD (Multiple Instruction Multiple Data)</a:t>
            </a:r>
          </a:p>
          <a:p>
            <a:pPr lvl="1"/>
            <a:r>
              <a:rPr lang="en-US" altLang="zh-CN" sz="1800" dirty="0"/>
              <a:t>Each processor executes its own instr. and operates on its own data</a:t>
            </a:r>
          </a:p>
          <a:p>
            <a:pPr lvl="1"/>
            <a:r>
              <a:rPr lang="en-US" altLang="zh-CN" sz="1800" dirty="0"/>
              <a:t>Examples: Sun Enterprise 5000, Cray T3D,  SGI Origin</a:t>
            </a:r>
          </a:p>
          <a:p>
            <a:pPr lvl="1"/>
            <a:r>
              <a:rPr lang="en-US" altLang="zh-CN" sz="1800" dirty="0"/>
              <a:t>Ad:  Flexible; Use off-the-shelf microprocessors; </a:t>
            </a:r>
          </a:p>
          <a:p>
            <a:pPr lvl="1"/>
            <a:r>
              <a:rPr lang="en-US" altLang="zh-CN" sz="1800" dirty="0"/>
              <a:t>Not superscalar,   each node is superscalar, lessons will apply to multi-core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33AC0E-2752-44C4-ACA3-6E30D21A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Popular Flynn Taxonomy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351B3-35E8-452C-95F9-F3B0DD0A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execute on SISD</a:t>
            </a:r>
            <a:endParaRPr lang="zh-CN" altLang="en-US" dirty="0"/>
          </a:p>
        </p:txBody>
      </p:sp>
      <p:pic>
        <p:nvPicPr>
          <p:cNvPr id="3" name="Picture 4" descr="SISD">
            <a:extLst>
              <a:ext uri="{FF2B5EF4-FFF2-40B4-BE49-F238E27FC236}">
                <a16:creationId xmlns:a16="http://schemas.microsoft.com/office/drawing/2014/main" id="{B75F08AC-E8C8-415A-8195-42FFD5AA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81" y="1268412"/>
            <a:ext cx="375443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8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AB18-2A5E-469D-BCF8-3D5C382A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execute on SIMD</a:t>
            </a:r>
            <a:endParaRPr lang="zh-CN" altLang="en-US" dirty="0"/>
          </a:p>
        </p:txBody>
      </p:sp>
      <p:pic>
        <p:nvPicPr>
          <p:cNvPr id="3" name="Picture 4" descr="SIMD">
            <a:extLst>
              <a:ext uri="{FF2B5EF4-FFF2-40B4-BE49-F238E27FC236}">
                <a16:creationId xmlns:a16="http://schemas.microsoft.com/office/drawing/2014/main" id="{9D81A539-4FAA-4DA0-A41B-A23A8189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8" y="1113631"/>
            <a:ext cx="7129463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51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04DDA-C339-484E-8DFF-3A85C591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execute on MIMD</a:t>
            </a:r>
            <a:endParaRPr lang="zh-CN" altLang="en-US" dirty="0"/>
          </a:p>
        </p:txBody>
      </p:sp>
      <p:pic>
        <p:nvPicPr>
          <p:cNvPr id="3" name="Picture 4" descr="MIMD">
            <a:extLst>
              <a:ext uri="{FF2B5EF4-FFF2-40B4-BE49-F238E27FC236}">
                <a16:creationId xmlns:a16="http://schemas.microsoft.com/office/drawing/2014/main" id="{9F68DF56-12BB-47C0-BF6A-76ECBD94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" y="1272381"/>
            <a:ext cx="8004175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21795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1723</TotalTime>
  <Words>2246</Words>
  <Application>Microsoft Office PowerPoint</Application>
  <PresentationFormat>全屏显示(4:3)</PresentationFormat>
  <Paragraphs>330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微软雅黑</vt:lpstr>
      <vt:lpstr>Arial</vt:lpstr>
      <vt:lpstr>Comic Sans MS</vt:lpstr>
      <vt:lpstr>Tahoma</vt:lpstr>
      <vt:lpstr>Times New Roman</vt:lpstr>
      <vt:lpstr>Wingdings</vt:lpstr>
      <vt:lpstr>射线</vt:lpstr>
      <vt:lpstr>图片</vt:lpstr>
      <vt:lpstr>Computer Architecture  ----A Quantitative Approach</vt:lpstr>
      <vt:lpstr>Why Multiprocessors?</vt:lpstr>
      <vt:lpstr>Opportunities for Applications</vt:lpstr>
      <vt:lpstr>Parallel Processing</vt:lpstr>
      <vt:lpstr>Parallel Computers</vt:lpstr>
      <vt:lpstr> Popular Flynn Taxonomy</vt:lpstr>
      <vt:lpstr>Program execute on SISD</vt:lpstr>
      <vt:lpstr>Program execute on SIMD</vt:lpstr>
      <vt:lpstr>Program execute on MIMD</vt:lpstr>
      <vt:lpstr>Catalogue the Parallel (MIMD) processors</vt:lpstr>
      <vt:lpstr>Dimensions are orthogonal</vt:lpstr>
      <vt:lpstr>UMA vs. NUMA: Why it matters</vt:lpstr>
      <vt:lpstr>UMA vs. NUMA</vt:lpstr>
      <vt:lpstr>Major MIMD Styles</vt:lpstr>
      <vt:lpstr>Centralized shared-memory multiprocessor</vt:lpstr>
      <vt:lpstr>Structure of distributed-memory multiprocessor</vt:lpstr>
      <vt:lpstr>Comparison in graph</vt:lpstr>
      <vt:lpstr>Distributed-memory multiprocessor (1)</vt:lpstr>
      <vt:lpstr>Distributed-memory multiprocessor (2)</vt:lpstr>
      <vt:lpstr> Parallel Architecture</vt:lpstr>
      <vt:lpstr>Parallel Framework</vt:lpstr>
      <vt:lpstr>Shared Address Model-1</vt:lpstr>
      <vt:lpstr>Shared Address Model-2</vt:lpstr>
      <vt:lpstr>Message Passing Model-1</vt:lpstr>
      <vt:lpstr>Message Passing Model-2</vt:lpstr>
      <vt:lpstr>Shared Memory vs. Message Passing</vt:lpstr>
      <vt:lpstr>Shared Memory vs. Message Passing</vt:lpstr>
      <vt:lpstr>Communication Models</vt:lpstr>
      <vt:lpstr>Parallel Systems (80s and 90s)</vt:lpstr>
      <vt:lpstr>Multiprocessor Trends</vt:lpstr>
      <vt:lpstr>Fundamental Issues_1</vt:lpstr>
      <vt:lpstr>Fundamental Issues_2</vt:lpstr>
      <vt:lpstr>Fundamental Issues_3</vt:lpstr>
      <vt:lpstr>Fundamental Issues_4: Latency and Bandwidth</vt:lpstr>
      <vt:lpstr>Challenge: limited program parallelism</vt:lpstr>
      <vt:lpstr>Challenge : long communication latency</vt:lpstr>
      <vt:lpstr>What can we do?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天泽</cp:lastModifiedBy>
  <cp:revision>374</cp:revision>
  <dcterms:created xsi:type="dcterms:W3CDTF">2003-04-16T06:14:29Z</dcterms:created>
  <dcterms:modified xsi:type="dcterms:W3CDTF">2021-11-26T08:12:23Z</dcterms:modified>
</cp:coreProperties>
</file>