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0" r:id="rId2"/>
  </p:sldMasterIdLst>
  <p:notesMasterIdLst>
    <p:notesMasterId r:id="rId86"/>
  </p:notesMasterIdLst>
  <p:handoutMasterIdLst>
    <p:handoutMasterId r:id="rId87"/>
  </p:handoutMasterIdLst>
  <p:sldIdLst>
    <p:sldId id="552" r:id="rId3"/>
    <p:sldId id="555" r:id="rId4"/>
    <p:sldId id="556" r:id="rId5"/>
    <p:sldId id="557" r:id="rId6"/>
    <p:sldId id="558" r:id="rId7"/>
    <p:sldId id="559" r:id="rId8"/>
    <p:sldId id="560" r:id="rId9"/>
    <p:sldId id="561" r:id="rId10"/>
    <p:sldId id="562" r:id="rId11"/>
    <p:sldId id="563" r:id="rId12"/>
    <p:sldId id="564"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1" r:id="rId50"/>
    <p:sldId id="602" r:id="rId51"/>
    <p:sldId id="603" r:id="rId52"/>
    <p:sldId id="604" r:id="rId53"/>
    <p:sldId id="605" r:id="rId54"/>
    <p:sldId id="606" r:id="rId55"/>
    <p:sldId id="349" r:id="rId56"/>
    <p:sldId id="350" r:id="rId57"/>
    <p:sldId id="359" r:id="rId58"/>
    <p:sldId id="351" r:id="rId59"/>
    <p:sldId id="352" r:id="rId60"/>
    <p:sldId id="353" r:id="rId61"/>
    <p:sldId id="354" r:id="rId62"/>
    <p:sldId id="355" r:id="rId63"/>
    <p:sldId id="356" r:id="rId64"/>
    <p:sldId id="357" r:id="rId65"/>
    <p:sldId id="358" r:id="rId66"/>
    <p:sldId id="607" r:id="rId67"/>
    <p:sldId id="608" r:id="rId68"/>
    <p:sldId id="609" r:id="rId69"/>
    <p:sldId id="610" r:id="rId70"/>
    <p:sldId id="611" r:id="rId71"/>
    <p:sldId id="612" r:id="rId72"/>
    <p:sldId id="613" r:id="rId73"/>
    <p:sldId id="614" r:id="rId74"/>
    <p:sldId id="615" r:id="rId75"/>
    <p:sldId id="616" r:id="rId76"/>
    <p:sldId id="617" r:id="rId77"/>
    <p:sldId id="618" r:id="rId78"/>
    <p:sldId id="619" r:id="rId79"/>
    <p:sldId id="620" r:id="rId80"/>
    <p:sldId id="621" r:id="rId81"/>
    <p:sldId id="622" r:id="rId82"/>
    <p:sldId id="623" r:id="rId83"/>
    <p:sldId id="624" r:id="rId84"/>
    <p:sldId id="554" r:id="rId85"/>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Tahoma" pitchFamily="34" charset="0"/>
        <a:ea typeface="SimSun" pitchFamily="2" charset="-122"/>
        <a:cs typeface="+mn-cs"/>
      </a:defRPr>
    </a:lvl1pPr>
    <a:lvl2pPr marL="457200" algn="ctr" rtl="0" fontAlgn="base">
      <a:spcBef>
        <a:spcPct val="0"/>
      </a:spcBef>
      <a:spcAft>
        <a:spcPct val="0"/>
      </a:spcAft>
      <a:defRPr kern="1200">
        <a:solidFill>
          <a:schemeClr val="tx1"/>
        </a:solidFill>
        <a:latin typeface="Tahoma" pitchFamily="34" charset="0"/>
        <a:ea typeface="SimSun" pitchFamily="2" charset="-122"/>
        <a:cs typeface="+mn-cs"/>
      </a:defRPr>
    </a:lvl2pPr>
    <a:lvl3pPr marL="914400" algn="ctr" rtl="0" fontAlgn="base">
      <a:spcBef>
        <a:spcPct val="0"/>
      </a:spcBef>
      <a:spcAft>
        <a:spcPct val="0"/>
      </a:spcAft>
      <a:defRPr kern="1200">
        <a:solidFill>
          <a:schemeClr val="tx1"/>
        </a:solidFill>
        <a:latin typeface="Tahoma" pitchFamily="34" charset="0"/>
        <a:ea typeface="SimSun" pitchFamily="2" charset="-122"/>
        <a:cs typeface="+mn-cs"/>
      </a:defRPr>
    </a:lvl3pPr>
    <a:lvl4pPr marL="1371600" algn="ctr" rtl="0" fontAlgn="base">
      <a:spcBef>
        <a:spcPct val="0"/>
      </a:spcBef>
      <a:spcAft>
        <a:spcPct val="0"/>
      </a:spcAft>
      <a:defRPr kern="1200">
        <a:solidFill>
          <a:schemeClr val="tx1"/>
        </a:solidFill>
        <a:latin typeface="Tahoma" pitchFamily="34" charset="0"/>
        <a:ea typeface="SimSun" pitchFamily="2" charset="-122"/>
        <a:cs typeface="+mn-cs"/>
      </a:defRPr>
    </a:lvl4pPr>
    <a:lvl5pPr marL="1828800" algn="ctr" rtl="0" fontAlgn="base">
      <a:spcBef>
        <a:spcPct val="0"/>
      </a:spcBef>
      <a:spcAft>
        <a:spcPct val="0"/>
      </a:spcAft>
      <a:defRPr kern="1200">
        <a:solidFill>
          <a:schemeClr val="tx1"/>
        </a:solidFill>
        <a:latin typeface="Tahoma" pitchFamily="34" charset="0"/>
        <a:ea typeface="SimSun" pitchFamily="2" charset="-122"/>
        <a:cs typeface="+mn-cs"/>
      </a:defRPr>
    </a:lvl5pPr>
    <a:lvl6pPr marL="2286000" algn="l" defTabSz="914400" rtl="0" eaLnBrk="1" latinLnBrk="0" hangingPunct="1">
      <a:defRPr kern="1200">
        <a:solidFill>
          <a:schemeClr val="tx1"/>
        </a:solidFill>
        <a:latin typeface="Tahoma" pitchFamily="34" charset="0"/>
        <a:ea typeface="SimSun" pitchFamily="2" charset="-122"/>
        <a:cs typeface="+mn-cs"/>
      </a:defRPr>
    </a:lvl6pPr>
    <a:lvl7pPr marL="2743200" algn="l" defTabSz="914400" rtl="0" eaLnBrk="1" latinLnBrk="0" hangingPunct="1">
      <a:defRPr kern="1200">
        <a:solidFill>
          <a:schemeClr val="tx1"/>
        </a:solidFill>
        <a:latin typeface="Tahoma" pitchFamily="34" charset="0"/>
        <a:ea typeface="SimSun" pitchFamily="2" charset="-122"/>
        <a:cs typeface="+mn-cs"/>
      </a:defRPr>
    </a:lvl7pPr>
    <a:lvl8pPr marL="3200400" algn="l" defTabSz="914400" rtl="0" eaLnBrk="1" latinLnBrk="0" hangingPunct="1">
      <a:defRPr kern="1200">
        <a:solidFill>
          <a:schemeClr val="tx1"/>
        </a:solidFill>
        <a:latin typeface="Tahoma" pitchFamily="34" charset="0"/>
        <a:ea typeface="SimSun" pitchFamily="2" charset="-122"/>
        <a:cs typeface="+mn-cs"/>
      </a:defRPr>
    </a:lvl8pPr>
    <a:lvl9pPr marL="3657600" algn="l" defTabSz="914400" rtl="0" eaLnBrk="1" latinLnBrk="0" hangingPunct="1">
      <a:defRPr kern="1200">
        <a:solidFill>
          <a:schemeClr val="tx1"/>
        </a:solidFill>
        <a:latin typeface="Tahoma" pitchFamily="34"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451" autoAdjust="0"/>
  </p:normalViewPr>
  <p:slideViewPr>
    <p:cSldViewPr>
      <p:cViewPr varScale="1">
        <p:scale>
          <a:sx n="80" d="100"/>
          <a:sy n="80" d="100"/>
        </p:scale>
        <p:origin x="84" y="6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8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endParaRPr lang="en-US" altLang="zh-CN"/>
          </a:p>
        </p:txBody>
      </p:sp>
      <p:sp>
        <p:nvSpPr>
          <p:cNvPr id="788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ltLang="zh-CN"/>
          </a:p>
        </p:txBody>
      </p:sp>
      <p:sp>
        <p:nvSpPr>
          <p:cNvPr id="788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endParaRPr lang="en-US" altLang="zh-CN"/>
          </a:p>
        </p:txBody>
      </p:sp>
      <p:sp>
        <p:nvSpPr>
          <p:cNvPr id="788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C092644A-D423-4D93-B11A-5B142F9C5DE2}" type="slidenum">
              <a:rPr lang="en-US" altLang="zh-CN"/>
              <a:pPr/>
              <a:t>‹#›</a:t>
            </a:fld>
            <a:endParaRPr lang="en-US" altLang="zh-CN"/>
          </a:p>
        </p:txBody>
      </p:sp>
    </p:spTree>
    <p:extLst>
      <p:ext uri="{BB962C8B-B14F-4D97-AF65-F5344CB8AC3E}">
        <p14:creationId xmlns:p14="http://schemas.microsoft.com/office/powerpoint/2010/main" val="223837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endParaRPr lang="en-US" altLang="zh-CN"/>
          </a:p>
        </p:txBody>
      </p:sp>
      <p:sp>
        <p:nvSpPr>
          <p:cNvPr id="778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endParaRPr lang="en-US" altLang="zh-CN"/>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81D8BCED-4794-4F5B-A95B-8007A3359B3A}" type="slidenum">
              <a:rPr lang="en-US" altLang="zh-CN"/>
              <a:pPr/>
              <a:t>‹#›</a:t>
            </a:fld>
            <a:endParaRPr lang="en-US" altLang="zh-CN"/>
          </a:p>
        </p:txBody>
      </p:sp>
    </p:spTree>
    <p:extLst>
      <p:ext uri="{BB962C8B-B14F-4D97-AF65-F5344CB8AC3E}">
        <p14:creationId xmlns:p14="http://schemas.microsoft.com/office/powerpoint/2010/main" val="3810800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8614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D8BCED-4794-4F5B-A95B-8007A3359B3A}" type="slidenum">
              <a:rPr lang="en-US" altLang="zh-CN" smtClean="0"/>
              <a:pPr/>
              <a:t>24</a:t>
            </a:fld>
            <a:endParaRPr lang="en-US" altLang="zh-CN"/>
          </a:p>
        </p:txBody>
      </p:sp>
    </p:spTree>
    <p:extLst>
      <p:ext uri="{BB962C8B-B14F-4D97-AF65-F5344CB8AC3E}">
        <p14:creationId xmlns:p14="http://schemas.microsoft.com/office/powerpoint/2010/main" val="239232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D8BCED-4794-4F5B-A95B-8007A3359B3A}" type="slidenum">
              <a:rPr lang="en-US" altLang="zh-CN" smtClean="0"/>
              <a:pPr/>
              <a:t>42</a:t>
            </a:fld>
            <a:endParaRPr lang="en-US" altLang="zh-CN"/>
          </a:p>
        </p:txBody>
      </p:sp>
    </p:spTree>
    <p:extLst>
      <p:ext uri="{BB962C8B-B14F-4D97-AF65-F5344CB8AC3E}">
        <p14:creationId xmlns:p14="http://schemas.microsoft.com/office/powerpoint/2010/main" val="34123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D8BCED-4794-4F5B-A95B-8007A3359B3A}" type="slidenum">
              <a:rPr lang="en-US" altLang="zh-CN" smtClean="0"/>
              <a:pPr/>
              <a:t>43</a:t>
            </a:fld>
            <a:endParaRPr lang="en-US" altLang="zh-CN"/>
          </a:p>
        </p:txBody>
      </p:sp>
    </p:spTree>
    <p:extLst>
      <p:ext uri="{BB962C8B-B14F-4D97-AF65-F5344CB8AC3E}">
        <p14:creationId xmlns:p14="http://schemas.microsoft.com/office/powerpoint/2010/main" val="523276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08D1F6-C8B8-40F6-B988-25524652DEF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5372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4D20B1-8398-43D2-A812-40C9921AC6A1}"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2650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B31307D-124A-43FE-B5D3-C44268F208F5}"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2156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7854D9-C07A-4676-862C-BCB6E854468A}"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0607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2D08669-D9FE-4B26-8756-715F35428FF0}"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9818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fld id="{92688AB1-AEDA-E34E-96DC-8A9CD5498162}" type="datetime1">
              <a:rPr lang="zh-CN" altLang="en-US" smtClean="0"/>
              <a:t>2021/12/3</a:t>
            </a:fld>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r>
              <a:rPr lang="en-US" altLang="zh-CN"/>
              <a:t>ZJU_Computer Architecture_pipelining_jxh</a:t>
            </a:r>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r>
              <a:rPr lang="en-US" altLang="zh-CN"/>
              <a:t>1</a:t>
            </a:r>
            <a:fld id="{791ABE9B-2127-408B-ADD0-32B6A1ADA513}" type="slidenum">
              <a:rPr lang="en-US" altLang="zh-CN" smtClean="0"/>
              <a:pPr/>
              <a:t>‹#›</a:t>
            </a:fld>
            <a:endParaRPr lang="en-US" altLang="zh-CN"/>
          </a:p>
        </p:txBody>
      </p:sp>
    </p:spTree>
    <p:extLst>
      <p:ext uri="{BB962C8B-B14F-4D97-AF65-F5344CB8AC3E}">
        <p14:creationId xmlns:p14="http://schemas.microsoft.com/office/powerpoint/2010/main" val="392820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1F1412E1-F607-1B4A-B6AD-5B34F0B50589}" type="datetime1">
              <a:rPr lang="zh-CN" altLang="en-US" smtClean="0"/>
              <a:t>2021/12/3</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A250F370-D1E7-4077-8E08-0F8490666976}" type="slidenum">
              <a:rPr lang="en-US" altLang="zh-CN" smtClean="0"/>
              <a:pPr/>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69442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1D973E15-F0E2-6C49-B457-3941D3CE8BF7}" type="datetime1">
              <a:rPr lang="zh-CN" altLang="en-US" smtClean="0"/>
              <a:t>2021/12/3</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79CA0EF3-EE02-422F-9839-1D26B284DB77}" type="slidenum">
              <a:rPr lang="en-US" altLang="zh-CN" smtClean="0"/>
              <a:pPr/>
              <a:t>‹#›</a:t>
            </a:fld>
            <a:endParaRPr lang="en-US" altLang="zh-CN"/>
          </a:p>
        </p:txBody>
      </p:sp>
    </p:spTree>
    <p:extLst>
      <p:ext uri="{BB962C8B-B14F-4D97-AF65-F5344CB8AC3E}">
        <p14:creationId xmlns:p14="http://schemas.microsoft.com/office/powerpoint/2010/main" val="191037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609600" y="1600200"/>
            <a:ext cx="7924800" cy="4419600"/>
          </a:xfrm>
          <a:prstGeom prst="rect">
            <a:avLst/>
          </a:prstGeom>
        </p:spPr>
        <p:txBody>
          <a:body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4233431B-1935-E34D-86FA-FE0A9DFE3E7B}" type="datetime1">
              <a:rPr lang="zh-CN" altLang="en-US" smtClean="0"/>
              <a:t>2021/12/3</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BC78D7F6-81EB-426B-B783-68932B4FE8AE}" type="slidenum">
              <a:rPr lang="en-US" altLang="zh-CN" smtClean="0"/>
              <a:pPr/>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47039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91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0" y="1557338"/>
            <a:ext cx="4405313" cy="45751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57713" y="1557338"/>
            <a:ext cx="4406900" cy="221138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57713" y="3921125"/>
            <a:ext cx="4406900" cy="22113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0" y="6237288"/>
            <a:ext cx="1905000" cy="457200"/>
          </a:xfrm>
          <a:prstGeom prst="rect">
            <a:avLst/>
          </a:prstGeom>
        </p:spPr>
        <p:txBody>
          <a:bodyPr/>
          <a:lstStyle>
            <a:lvl1pPr>
              <a:defRPr/>
            </a:lvl1pPr>
          </a:lstStyle>
          <a:p>
            <a:fld id="{0CB70B95-BB04-884B-A6E8-34895D47021D}" type="datetime1">
              <a:rPr lang="zh-CN" altLang="en-US" smtClean="0"/>
              <a:t>2021/12/3</a:t>
            </a:fld>
            <a:endParaRPr lang="en-US" altLang="zh-CN"/>
          </a:p>
        </p:txBody>
      </p:sp>
      <p:sp>
        <p:nvSpPr>
          <p:cNvPr id="7" name="页脚占位符 6"/>
          <p:cNvSpPr>
            <a:spLocks noGrp="1"/>
          </p:cNvSpPr>
          <p:nvPr>
            <p:ph type="ftr" sz="quarter" idx="11"/>
          </p:nvPr>
        </p:nvSpPr>
        <p:spPr>
          <a:xfrm>
            <a:off x="3657600" y="6243638"/>
            <a:ext cx="2895600" cy="457200"/>
          </a:xfrm>
          <a:prstGeom prst="rect">
            <a:avLst/>
          </a:prstGeom>
        </p:spPr>
        <p:txBody>
          <a:bodyPr/>
          <a:lstStyle>
            <a:lvl1pPr>
              <a:defRPr/>
            </a:lvl1pPr>
          </a:lstStyle>
          <a:p>
            <a:r>
              <a:rPr lang="en-US" altLang="zh-CN"/>
              <a:t>ZJU_Computer Architecture_pipelining_jxh</a:t>
            </a:r>
          </a:p>
        </p:txBody>
      </p:sp>
      <p:sp>
        <p:nvSpPr>
          <p:cNvPr id="8" name="灯片编号占位符 7"/>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BC78D7F6-81EB-426B-B783-68932B4FE8AE}" type="slidenum">
              <a:rPr lang="en-US" altLang="zh-CN" smtClean="0"/>
              <a:pPr/>
              <a:t>‹#›</a:t>
            </a:fld>
            <a:endParaRPr lang="en-US" altLang="zh-CN"/>
          </a:p>
        </p:txBody>
      </p:sp>
      <p:sp>
        <p:nvSpPr>
          <p:cNvPr id="9" name="标题 8"/>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355299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0" y="1557338"/>
            <a:ext cx="8964613" cy="221138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0" y="3921125"/>
            <a:ext cx="8964613" cy="22113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0" y="6237288"/>
            <a:ext cx="1905000" cy="457200"/>
          </a:xfrm>
          <a:prstGeom prst="rect">
            <a:avLst/>
          </a:prstGeom>
        </p:spPr>
        <p:txBody>
          <a:bodyPr/>
          <a:lstStyle>
            <a:lvl1pPr>
              <a:defRPr/>
            </a:lvl1pPr>
          </a:lstStyle>
          <a:p>
            <a:fld id="{80A08DA1-F610-AF44-9908-BCC8326D3EB4}" type="datetime1">
              <a:rPr lang="zh-CN" altLang="en-US" smtClean="0"/>
              <a:t>2021/12/3</a:t>
            </a:fld>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r>
              <a:rPr lang="en-US" altLang="zh-CN"/>
              <a:t>1</a:t>
            </a:r>
            <a:fld id="{D1DEDDA3-5544-4B59-BA66-7B31A1EC49A8}" type="slidenum">
              <a:rPr lang="en-US" altLang="zh-CN" smtClean="0"/>
              <a:pPr/>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77657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447800"/>
            <a:ext cx="4191000" cy="4800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191000" cy="4800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6396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08D3A83-6B41-4F9F-86B6-D464F4BA0CB3}" type="datetimeFigureOut">
              <a:rPr lang="zh-CN" altLang="en-US"/>
              <a:pPr>
                <a:defRPr/>
              </a:pPr>
              <a:t>2021/12/3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BBD610D-0ABE-4307-9E96-CC6477E83692}" type="slidenum">
              <a:rPr lang="zh-CN" altLang="en-US"/>
              <a:pPr>
                <a:defRPr/>
              </a:pPr>
              <a:t>‹#›</a:t>
            </a:fld>
            <a:endParaRPr lang="zh-CN" altLang="en-US"/>
          </a:p>
        </p:txBody>
      </p:sp>
    </p:spTree>
    <p:extLst>
      <p:ext uri="{BB962C8B-B14F-4D97-AF65-F5344CB8AC3E}">
        <p14:creationId xmlns:p14="http://schemas.microsoft.com/office/powerpoint/2010/main" val="120414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718EE7D-6B66-45BC-9957-15C378678BCF}" type="datetimeFigureOut">
              <a:rPr lang="zh-CN" altLang="en-US"/>
              <a:pPr>
                <a:defRPr/>
              </a:pPr>
              <a:t>2021/12/3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8FC2615E-68B6-43EF-8520-75CAE7979D7B}" type="slidenum">
              <a:rPr lang="zh-CN" altLang="en-US"/>
              <a:pPr>
                <a:defRPr/>
              </a:pPr>
              <a:t>‹#›</a:t>
            </a:fld>
            <a:endParaRPr lang="zh-CN" altLang="en-US"/>
          </a:p>
        </p:txBody>
      </p:sp>
    </p:spTree>
    <p:extLst>
      <p:ext uri="{BB962C8B-B14F-4D97-AF65-F5344CB8AC3E}">
        <p14:creationId xmlns:p14="http://schemas.microsoft.com/office/powerpoint/2010/main" val="350482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26E129C-7FB3-4285-B07A-43830BD93B33}" type="datetimeFigureOut">
              <a:rPr lang="zh-CN" altLang="en-US"/>
              <a:pPr>
                <a:defRPr/>
              </a:pPr>
              <a:t>2021/12/3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1C8E88A-E338-4F22-BD68-C77D108C111E}" type="slidenum">
              <a:rPr lang="zh-CN" altLang="en-US"/>
              <a:pPr>
                <a:defRPr/>
              </a:pPr>
              <a:t>‹#›</a:t>
            </a:fld>
            <a:endParaRPr lang="zh-CN" altLang="en-US"/>
          </a:p>
        </p:txBody>
      </p:sp>
    </p:spTree>
    <p:extLst>
      <p:ext uri="{BB962C8B-B14F-4D97-AF65-F5344CB8AC3E}">
        <p14:creationId xmlns:p14="http://schemas.microsoft.com/office/powerpoint/2010/main" val="138282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40768"/>
            <a:ext cx="7924800" cy="4419600"/>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标题 8"/>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2172584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3DD2F20-57CB-4981-8B93-7414FCF9D9C2}" type="datetimeFigureOut">
              <a:rPr lang="zh-CN" altLang="en-US"/>
              <a:pPr>
                <a:defRPr/>
              </a:pPr>
              <a:t>2021/12/3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56B9226-369E-4D2A-ACB5-B0D8DF5091E6}" type="slidenum">
              <a:rPr lang="zh-CN" altLang="en-US"/>
              <a:pPr>
                <a:defRPr/>
              </a:pPr>
              <a:t>‹#›</a:t>
            </a:fld>
            <a:endParaRPr lang="zh-CN" altLang="en-US"/>
          </a:p>
        </p:txBody>
      </p:sp>
    </p:spTree>
    <p:extLst>
      <p:ext uri="{BB962C8B-B14F-4D97-AF65-F5344CB8AC3E}">
        <p14:creationId xmlns:p14="http://schemas.microsoft.com/office/powerpoint/2010/main" val="662329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EF415E6-C30A-40ED-8B31-CD17300709F7}" type="datetimeFigureOut">
              <a:rPr lang="zh-CN" altLang="en-US"/>
              <a:pPr>
                <a:defRPr/>
              </a:pPr>
              <a:t>2021/12/3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AC99D24-4DB4-40A5-A62E-6A1F95564D4A}" type="slidenum">
              <a:rPr lang="zh-CN" altLang="en-US"/>
              <a:pPr>
                <a:defRPr/>
              </a:pPr>
              <a:t>‹#›</a:t>
            </a:fld>
            <a:endParaRPr lang="zh-CN" altLang="en-US"/>
          </a:p>
        </p:txBody>
      </p:sp>
    </p:spTree>
    <p:extLst>
      <p:ext uri="{BB962C8B-B14F-4D97-AF65-F5344CB8AC3E}">
        <p14:creationId xmlns:p14="http://schemas.microsoft.com/office/powerpoint/2010/main" val="1623407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E337A9DB-B795-432D-AD57-DFE0C07F3B43}" type="datetimeFigureOut">
              <a:rPr lang="zh-CN" altLang="en-US"/>
              <a:pPr>
                <a:defRPr/>
              </a:pPr>
              <a:t>2021/12/3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D1E09AB-56B2-4B56-A28F-DF26F23D4E12}" type="slidenum">
              <a:rPr lang="zh-CN" altLang="en-US"/>
              <a:pPr>
                <a:defRPr/>
              </a:pPr>
              <a:t>‹#›</a:t>
            </a:fld>
            <a:endParaRPr lang="zh-CN" altLang="en-US"/>
          </a:p>
        </p:txBody>
      </p:sp>
    </p:spTree>
    <p:extLst>
      <p:ext uri="{BB962C8B-B14F-4D97-AF65-F5344CB8AC3E}">
        <p14:creationId xmlns:p14="http://schemas.microsoft.com/office/powerpoint/2010/main" val="3972148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3379C4C-BC00-4A71-B68F-BE062ADC31B1}" type="datetimeFigureOut">
              <a:rPr lang="zh-CN" altLang="en-US"/>
              <a:pPr>
                <a:defRPr/>
              </a:pPr>
              <a:t>2021/12/3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360240F-9F08-406A-8859-A6AB6E46CD8F}" type="slidenum">
              <a:rPr lang="zh-CN" altLang="en-US"/>
              <a:pPr>
                <a:defRPr/>
              </a:pPr>
              <a:t>‹#›</a:t>
            </a:fld>
            <a:endParaRPr lang="zh-CN" altLang="en-US"/>
          </a:p>
        </p:txBody>
      </p:sp>
    </p:spTree>
    <p:extLst>
      <p:ext uri="{BB962C8B-B14F-4D97-AF65-F5344CB8AC3E}">
        <p14:creationId xmlns:p14="http://schemas.microsoft.com/office/powerpoint/2010/main" val="2985527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99EDA7E-B4BA-4106-8915-06F7E785DB1E}" type="datetimeFigureOut">
              <a:rPr lang="zh-CN" altLang="en-US"/>
              <a:pPr>
                <a:defRPr/>
              </a:pPr>
              <a:t>2021/12/3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2E46CFB-6BE3-4AFD-9322-A10586652A7F}" type="slidenum">
              <a:rPr lang="zh-CN" altLang="en-US"/>
              <a:pPr>
                <a:defRPr/>
              </a:pPr>
              <a:t>‹#›</a:t>
            </a:fld>
            <a:endParaRPr lang="zh-CN" altLang="en-US"/>
          </a:p>
        </p:txBody>
      </p:sp>
    </p:spTree>
    <p:extLst>
      <p:ext uri="{BB962C8B-B14F-4D97-AF65-F5344CB8AC3E}">
        <p14:creationId xmlns:p14="http://schemas.microsoft.com/office/powerpoint/2010/main" val="2270728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6AA6A18-502D-4E3D-8D93-D95566C9B0CD}" type="datetimeFigureOut">
              <a:rPr lang="zh-CN" altLang="en-US"/>
              <a:pPr>
                <a:defRPr/>
              </a:pPr>
              <a:t>2021/12/3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ED540EE-C498-48AD-B6E6-6B912896AA67}" type="slidenum">
              <a:rPr lang="zh-CN" altLang="en-US"/>
              <a:pPr>
                <a:defRPr/>
              </a:pPr>
              <a:t>‹#›</a:t>
            </a:fld>
            <a:endParaRPr lang="zh-CN" altLang="en-US"/>
          </a:p>
        </p:txBody>
      </p:sp>
    </p:spTree>
    <p:extLst>
      <p:ext uri="{BB962C8B-B14F-4D97-AF65-F5344CB8AC3E}">
        <p14:creationId xmlns:p14="http://schemas.microsoft.com/office/powerpoint/2010/main" val="1356085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D1FB7E2-C171-48E5-88EC-CA18FE915A19}" type="datetimeFigureOut">
              <a:rPr lang="zh-CN" altLang="en-US"/>
              <a:pPr>
                <a:defRPr/>
              </a:pPr>
              <a:t>2021/12/3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A2EE0CA-7D9B-49BA-A4A5-7080078E3556}" type="slidenum">
              <a:rPr lang="zh-CN" altLang="en-US"/>
              <a:pPr>
                <a:defRPr/>
              </a:pPr>
              <a:t>‹#›</a:t>
            </a:fld>
            <a:endParaRPr lang="zh-CN" altLang="en-US"/>
          </a:p>
        </p:txBody>
      </p:sp>
    </p:spTree>
    <p:extLst>
      <p:ext uri="{BB962C8B-B14F-4D97-AF65-F5344CB8AC3E}">
        <p14:creationId xmlns:p14="http://schemas.microsoft.com/office/powerpoint/2010/main" val="959545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202348F-14E3-4EB2-A2E0-44CF1DBAD60A}" type="datetimeFigureOut">
              <a:rPr lang="zh-CN" altLang="en-US"/>
              <a:pPr>
                <a:defRPr/>
              </a:pPr>
              <a:t>2021/12/3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C0970BAD-00F8-4C0B-8D1C-1683181C3404}" type="slidenum">
              <a:rPr lang="zh-CN" altLang="en-US"/>
              <a:pPr>
                <a:defRPr/>
              </a:pPr>
              <a:t>‹#›</a:t>
            </a:fld>
            <a:endParaRPr lang="zh-CN" altLang="en-US"/>
          </a:p>
        </p:txBody>
      </p:sp>
    </p:spTree>
    <p:extLst>
      <p:ext uri="{BB962C8B-B14F-4D97-AF65-F5344CB8AC3E}">
        <p14:creationId xmlns:p14="http://schemas.microsoft.com/office/powerpoint/2010/main" val="98409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ADCE1510-4434-FA48-A2F4-2407F720F28A}" type="datetime1">
              <a:rPr lang="zh-CN" altLang="en-US" smtClean="0"/>
              <a:t>2021/12/3</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5D0090FA-C1D2-436C-ACD1-E5E3751D06D1}" type="slidenum">
              <a:rPr lang="en-US" altLang="zh-CN" smtClean="0"/>
              <a:pPr/>
              <a:t>‹#›</a:t>
            </a:fld>
            <a:endParaRPr lang="en-US" altLang="zh-CN"/>
          </a:p>
        </p:txBody>
      </p:sp>
      <p:sp>
        <p:nvSpPr>
          <p:cNvPr id="7" name="标题 6"/>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6790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5801CEAA-088D-D64A-BCFA-FC28D373C0FD}" type="datetime1">
              <a:rPr lang="zh-CN" altLang="en-US" smtClean="0"/>
              <a:t>2021/12/3</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962504F6-CEB9-4D8B-82E8-1B5742F5734A}" type="slidenum">
              <a:rPr lang="en-US" altLang="zh-CN" smtClean="0"/>
              <a:pPr/>
              <a:t>‹#›</a:t>
            </a:fld>
            <a:endParaRPr lang="en-US" altLang="zh-CN"/>
          </a:p>
        </p:txBody>
      </p:sp>
      <p:sp>
        <p:nvSpPr>
          <p:cNvPr id="8" name="标题 7"/>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64016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fld id="{32B93CF8-7DE4-5D43-9D04-A7CCB4F62741}" type="datetime1">
              <a:rPr lang="zh-CN" altLang="en-US" smtClean="0"/>
              <a:t>2021/12/3</a:t>
            </a:fld>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C5D8FD77-704A-4F7A-935C-C77827A4392A}" type="slidenum">
              <a:rPr lang="en-US" altLang="zh-CN" smtClean="0"/>
              <a:pPr/>
              <a:t>‹#›</a:t>
            </a:fld>
            <a:endParaRPr lang="en-US" altLang="zh-CN"/>
          </a:p>
        </p:txBody>
      </p:sp>
      <p:sp>
        <p:nvSpPr>
          <p:cNvPr id="10" name="标题 9"/>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53667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43E70539-074A-6F4C-A92E-37866C6A5AB0}" type="datetime1">
              <a:rPr lang="zh-CN" altLang="en-US" smtClean="0"/>
              <a:t>2021/12/3</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FFE68900-107A-49E7-99A8-268D755A58EC}" type="slidenum">
              <a:rPr lang="en-US" altLang="zh-CN" smtClean="0"/>
              <a:pPr/>
              <a:t>‹#›</a:t>
            </a:fld>
            <a:endParaRPr lang="en-US" altLang="zh-CN"/>
          </a:p>
        </p:txBody>
      </p:sp>
      <p:sp>
        <p:nvSpPr>
          <p:cNvPr id="6" name="标题 5"/>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161765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fld id="{1AF66EF0-C141-134F-B826-2E830DAEFE4B}" type="datetime1">
              <a:rPr lang="zh-CN" altLang="en-US" smtClean="0"/>
              <a:t>2021/12/3</a:t>
            </a:fld>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91F0555C-6464-4DB4-A56C-735E33125A8A}" type="slidenum">
              <a:rPr lang="en-US" altLang="zh-CN" smtClean="0"/>
              <a:pPr/>
              <a:t>‹#›</a:t>
            </a:fld>
            <a:endParaRPr lang="en-US" altLang="zh-CN"/>
          </a:p>
        </p:txBody>
      </p:sp>
    </p:spTree>
    <p:extLst>
      <p:ext uri="{BB962C8B-B14F-4D97-AF65-F5344CB8AC3E}">
        <p14:creationId xmlns:p14="http://schemas.microsoft.com/office/powerpoint/2010/main" val="356637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5DD66535-F878-BA40-8843-D526E6B294F4}" type="datetime1">
              <a:rPr lang="zh-CN" altLang="en-US" smtClean="0"/>
              <a:t>2021/12/3</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5AA5C4EF-5F4C-4FC2-8EC8-5D7149D23993}" type="slidenum">
              <a:rPr lang="en-US" altLang="zh-CN" smtClean="0"/>
              <a:pPr/>
              <a:t>‹#›</a:t>
            </a:fld>
            <a:endParaRPr lang="en-US" altLang="zh-CN"/>
          </a:p>
        </p:txBody>
      </p:sp>
    </p:spTree>
    <p:extLst>
      <p:ext uri="{BB962C8B-B14F-4D97-AF65-F5344CB8AC3E}">
        <p14:creationId xmlns:p14="http://schemas.microsoft.com/office/powerpoint/2010/main" val="398227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590FC2A6-327E-9542-8072-8FFB81D67C69}" type="datetime1">
              <a:rPr lang="zh-CN" altLang="en-US" smtClean="0"/>
              <a:t>2021/12/3</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CN"/>
              <a:t>ZJU_Computer Architecture_pipelining_jxh</a:t>
            </a:r>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r>
              <a:rPr lang="en-US" altLang="zh-CN"/>
              <a:t>1</a:t>
            </a:r>
            <a:fld id="{058ED758-5F56-4DC8-AE63-6C2C3614B514}" type="slidenum">
              <a:rPr lang="en-US" altLang="zh-CN" smtClean="0"/>
              <a:pPr/>
              <a:t>‹#›</a:t>
            </a:fld>
            <a:endParaRPr lang="en-US" altLang="zh-CN"/>
          </a:p>
        </p:txBody>
      </p:sp>
    </p:spTree>
    <p:extLst>
      <p:ext uri="{BB962C8B-B14F-4D97-AF65-F5344CB8AC3E}">
        <p14:creationId xmlns:p14="http://schemas.microsoft.com/office/powerpoint/2010/main" val="293667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661629" y="232287"/>
            <a:ext cx="7903790" cy="505343"/>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9" name="Text Box 10">
            <a:extLst>
              <a:ext uri="{FF2B5EF4-FFF2-40B4-BE49-F238E27FC236}">
                <a16:creationId xmlns:a16="http://schemas.microsoft.com/office/drawing/2014/main" id="{188EDA1C-7338-4452-914A-ED7756F9A5C9}"/>
              </a:ext>
            </a:extLst>
          </p:cNvPr>
          <p:cNvSpPr txBox="1">
            <a:spLocks noChangeArrowheads="1"/>
          </p:cNvSpPr>
          <p:nvPr userDrawn="1"/>
        </p:nvSpPr>
        <p:spPr bwMode="auto">
          <a:xfrm>
            <a:off x="7740650" y="6278563"/>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D3EE55B-0F21-402F-A7C4-FFECA81A60D0}" type="slidenum">
              <a:rPr lang="en-US" altLang="zh-CN" sz="2000"/>
              <a:pPr>
                <a:spcBef>
                  <a:spcPct val="50000"/>
                </a:spcBef>
              </a:pPr>
              <a:t>‹#›</a:t>
            </a:fld>
            <a:endParaRPr lang="en-US" altLang="zh-CN" sz="2000"/>
          </a:p>
        </p:txBody>
      </p:sp>
    </p:spTree>
    <p:extLst>
      <p:ext uri="{BB962C8B-B14F-4D97-AF65-F5344CB8AC3E}">
        <p14:creationId xmlns:p14="http://schemas.microsoft.com/office/powerpoint/2010/main" val="8500258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79" r:id="rId16"/>
  </p:sldLayoutIdLst>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0FDA84E8-384E-408A-963C-96B32AE6525E}" type="datetimeFigureOut">
              <a:rPr lang="zh-CN" altLang="en-US"/>
              <a:pPr>
                <a:defRPr/>
              </a:pPr>
              <a:t>2021/12/3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a:defRPr>
            </a:lvl1pPr>
          </a:lstStyle>
          <a:p>
            <a:pPr>
              <a:defRPr/>
            </a:pPr>
            <a:fld id="{E4FA2486-6525-4A2A-920F-D2F7EF06E564}" type="slidenum">
              <a:rPr lang="zh-CN" altLang="en-US"/>
              <a:pPr>
                <a:defRPr/>
              </a:pPr>
              <a:t>‹#›</a:t>
            </a:fld>
            <a:endParaRPr lang="zh-CN" altLang="en-US"/>
          </a:p>
        </p:txBody>
      </p:sp>
    </p:spTree>
    <p:extLst>
      <p:ext uri="{BB962C8B-B14F-4D97-AF65-F5344CB8AC3E}">
        <p14:creationId xmlns:p14="http://schemas.microsoft.com/office/powerpoint/2010/main" val="85094361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5.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6.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7.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4057"/>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8461375" cy="863600"/>
          </a:xfrm>
          <a:prstGeom prst="rect">
            <a:avLst/>
          </a:prstGeom>
        </p:spPr>
        <p:txBody>
          <a:bodyPr/>
          <a:lstStyle/>
          <a:p>
            <a:r>
              <a:rPr lang="en-US" altLang="zh-CN" sz="3200" b="1" dirty="0">
                <a:solidFill>
                  <a:schemeClr val="bg1"/>
                </a:solidFill>
                <a:latin typeface="黑体" panose="02010609060101010101" pitchFamily="49" charset="-122"/>
                <a:ea typeface="黑体" panose="02010609060101010101" pitchFamily="49" charset="-122"/>
              </a:rPr>
              <a:t>Computer Architecture </a:t>
            </a:r>
            <a:br>
              <a:rPr lang="en-US" altLang="zh-CN" sz="3200" b="1" dirty="0">
                <a:solidFill>
                  <a:schemeClr val="bg1"/>
                </a:solidFill>
                <a:latin typeface="黑体" panose="02010609060101010101" pitchFamily="49" charset="-122"/>
                <a:ea typeface="黑体" panose="02010609060101010101" pitchFamily="49" charset="-122"/>
              </a:rPr>
            </a:br>
            <a:r>
              <a:rPr lang="en-US" altLang="zh-CN" sz="3200" b="1" dirty="0">
                <a:solidFill>
                  <a:schemeClr val="bg1"/>
                </a:solidFill>
                <a:latin typeface="黑体" panose="02010609060101010101" pitchFamily="49" charset="-122"/>
                <a:ea typeface="黑体" panose="02010609060101010101" pitchFamily="49" charset="-122"/>
              </a:rPr>
              <a:t>----A Quantitative Approach</a:t>
            </a:r>
            <a:endParaRPr lang="zh-CN" altLang="en-US" sz="2000" b="1" dirty="0">
              <a:solidFill>
                <a:schemeClr val="bg1"/>
              </a:solidFill>
              <a:effectLst/>
              <a:latin typeface="黑体" panose="02010609060101010101" pitchFamily="49" charset="-122"/>
              <a:ea typeface="黑体" panose="02010609060101010101" pitchFamily="49" charset="-122"/>
            </a:endParaRP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18744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6AC0E2-17D8-4DB3-951F-8455C9C5CE23}"/>
              </a:ext>
            </a:extLst>
          </p:cNvPr>
          <p:cNvSpPr>
            <a:spLocks noGrp="1"/>
          </p:cNvSpPr>
          <p:nvPr>
            <p:ph idx="1"/>
          </p:nvPr>
        </p:nvSpPr>
        <p:spPr/>
        <p:txBody>
          <a:bodyPr/>
          <a:lstStyle/>
          <a:p>
            <a:r>
              <a:rPr lang="en-US" altLang="zh-CN" dirty="0"/>
              <a:t>Cache coherence</a:t>
            </a:r>
          </a:p>
          <a:p>
            <a:pPr lvl="1"/>
            <a:r>
              <a:rPr lang="en-US" altLang="zh-CN" dirty="0"/>
              <a:t>P1 Read[X] =&gt; P1 Write[X] =&gt; P1 Read[X] will return X</a:t>
            </a:r>
          </a:p>
          <a:p>
            <a:pPr lvl="1"/>
            <a:r>
              <a:rPr lang="en-US" altLang="zh-CN" dirty="0"/>
              <a:t>P2 Read[X] =&gt; P1 Write[X] =&gt; will return value written by P1</a:t>
            </a:r>
          </a:p>
          <a:p>
            <a:pPr lvl="1"/>
            <a:r>
              <a:rPr lang="en-US" altLang="zh-CN" dirty="0"/>
              <a:t>P1 Write[X] =&gt; P2 Write[X] =&gt; Serialized (all processor see the writes in the same order)</a:t>
            </a:r>
            <a:endParaRPr lang="zh-CN" altLang="en-US" dirty="0"/>
          </a:p>
        </p:txBody>
      </p:sp>
      <p:sp>
        <p:nvSpPr>
          <p:cNvPr id="3" name="标题 2">
            <a:extLst>
              <a:ext uri="{FF2B5EF4-FFF2-40B4-BE49-F238E27FC236}">
                <a16:creationId xmlns:a16="http://schemas.microsoft.com/office/drawing/2014/main" id="{53451BB3-D316-45D6-BBC6-BA61AC63241E}"/>
              </a:ext>
            </a:extLst>
          </p:cNvPr>
          <p:cNvSpPr>
            <a:spLocks noGrp="1"/>
          </p:cNvSpPr>
          <p:nvPr>
            <p:ph type="title"/>
          </p:nvPr>
        </p:nvSpPr>
        <p:spPr/>
        <p:txBody>
          <a:bodyPr/>
          <a:lstStyle/>
          <a:p>
            <a:r>
              <a:rPr lang="en-US" altLang="zh-CN" dirty="0"/>
              <a:t>Definition of Cache coherence</a:t>
            </a:r>
            <a:endParaRPr lang="zh-CN" altLang="en-US" dirty="0"/>
          </a:p>
        </p:txBody>
      </p:sp>
    </p:spTree>
    <p:extLst>
      <p:ext uri="{BB962C8B-B14F-4D97-AF65-F5344CB8AC3E}">
        <p14:creationId xmlns:p14="http://schemas.microsoft.com/office/powerpoint/2010/main" val="4832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953737-2644-4B9E-ACF6-3EE09260B46D}"/>
              </a:ext>
            </a:extLst>
          </p:cNvPr>
          <p:cNvSpPr>
            <a:spLocks noGrp="1"/>
          </p:cNvSpPr>
          <p:nvPr>
            <p:ph idx="1"/>
          </p:nvPr>
        </p:nvSpPr>
        <p:spPr>
          <a:xfrm>
            <a:off x="609600" y="692696"/>
            <a:ext cx="7924800" cy="4419600"/>
          </a:xfrm>
        </p:spPr>
        <p:txBody>
          <a:bodyPr/>
          <a:lstStyle/>
          <a:p>
            <a:r>
              <a:rPr lang="en-US" altLang="zh-CN" dirty="0"/>
              <a:t>Snooping Solution (Snoopy Bus):</a:t>
            </a:r>
          </a:p>
          <a:p>
            <a:pPr lvl="1"/>
            <a:r>
              <a:rPr lang="en-US" altLang="zh-CN" dirty="0"/>
              <a:t>Send all requests for data to all processors</a:t>
            </a:r>
          </a:p>
          <a:p>
            <a:pPr lvl="1"/>
            <a:r>
              <a:rPr lang="en-US" altLang="zh-CN" dirty="0"/>
              <a:t>Processors snoop to see if they have a copy and respond accordingly </a:t>
            </a:r>
          </a:p>
          <a:p>
            <a:pPr lvl="1"/>
            <a:r>
              <a:rPr lang="en-US" altLang="zh-CN" dirty="0"/>
              <a:t>Requires broadcast, since caching information is at processors</a:t>
            </a:r>
          </a:p>
          <a:p>
            <a:pPr lvl="1"/>
            <a:r>
              <a:rPr lang="en-US" altLang="zh-CN" dirty="0"/>
              <a:t>Works well with bus (natural broadcast medium)</a:t>
            </a:r>
          </a:p>
          <a:p>
            <a:pPr lvl="1"/>
            <a:r>
              <a:rPr lang="en-US" altLang="zh-CN" dirty="0"/>
              <a:t>Dominates for small scale machines (most of the market)</a:t>
            </a:r>
          </a:p>
          <a:p>
            <a:r>
              <a:rPr lang="en-US" altLang="zh-CN" dirty="0"/>
              <a:t>Directory-Based Schemes (discuss later)</a:t>
            </a:r>
          </a:p>
          <a:p>
            <a:pPr lvl="1"/>
            <a:r>
              <a:rPr lang="en-US" altLang="zh-CN" dirty="0"/>
              <a:t>Keep track of what is being shared in 1 centralized place (logically)</a:t>
            </a:r>
          </a:p>
          <a:p>
            <a:pPr lvl="1"/>
            <a:r>
              <a:rPr lang="en-US" altLang="zh-CN" dirty="0"/>
              <a:t>Distributed memory =&gt; distributed directory for scalability</a:t>
            </a:r>
            <a:br>
              <a:rPr lang="en-US" altLang="zh-CN" dirty="0"/>
            </a:br>
            <a:r>
              <a:rPr lang="en-US" altLang="zh-CN" dirty="0"/>
              <a:t>(avoids bottlenecks)</a:t>
            </a:r>
          </a:p>
          <a:p>
            <a:pPr lvl="1"/>
            <a:r>
              <a:rPr lang="en-US" altLang="zh-CN" dirty="0"/>
              <a:t>Send point-to-point requests to processors via network</a:t>
            </a:r>
          </a:p>
          <a:p>
            <a:pPr lvl="1"/>
            <a:r>
              <a:rPr lang="en-US" altLang="zh-CN" dirty="0"/>
              <a:t>Scales better than Snooping</a:t>
            </a:r>
          </a:p>
          <a:p>
            <a:pPr lvl="1"/>
            <a:r>
              <a:rPr lang="en-US" altLang="zh-CN" dirty="0"/>
              <a:t>Actually existed BEFORE Snooping-based schemes</a:t>
            </a:r>
          </a:p>
          <a:p>
            <a:endParaRPr lang="zh-CN" altLang="en-US" dirty="0"/>
          </a:p>
        </p:txBody>
      </p:sp>
      <p:sp>
        <p:nvSpPr>
          <p:cNvPr id="3" name="标题 2">
            <a:extLst>
              <a:ext uri="{FF2B5EF4-FFF2-40B4-BE49-F238E27FC236}">
                <a16:creationId xmlns:a16="http://schemas.microsoft.com/office/drawing/2014/main" id="{F64A79A6-C359-4631-8F01-E650660378D1}"/>
              </a:ext>
            </a:extLst>
          </p:cNvPr>
          <p:cNvSpPr>
            <a:spLocks noGrp="1"/>
          </p:cNvSpPr>
          <p:nvPr>
            <p:ph type="title"/>
          </p:nvPr>
        </p:nvSpPr>
        <p:spPr/>
        <p:txBody>
          <a:bodyPr/>
          <a:lstStyle/>
          <a:p>
            <a:r>
              <a:rPr lang="en-US" altLang="zh-CN" dirty="0"/>
              <a:t>HW Coherence Protocols</a:t>
            </a:r>
            <a:endParaRPr lang="zh-CN" altLang="en-US" dirty="0"/>
          </a:p>
        </p:txBody>
      </p:sp>
    </p:spTree>
    <p:extLst>
      <p:ext uri="{BB962C8B-B14F-4D97-AF65-F5344CB8AC3E}">
        <p14:creationId xmlns:p14="http://schemas.microsoft.com/office/powerpoint/2010/main" val="119245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AC9428-6D78-4304-A44D-F4D0B9B0545E}"/>
              </a:ext>
            </a:extLst>
          </p:cNvPr>
          <p:cNvSpPr>
            <a:spLocks noGrp="1"/>
          </p:cNvSpPr>
          <p:nvPr>
            <p:ph type="title"/>
          </p:nvPr>
        </p:nvSpPr>
        <p:spPr/>
        <p:txBody>
          <a:bodyPr/>
          <a:lstStyle/>
          <a:p>
            <a:r>
              <a:rPr lang="en-US" altLang="zh-CN" dirty="0"/>
              <a:t>Snooping solution</a:t>
            </a:r>
            <a:endParaRPr lang="zh-CN" altLang="en-US" dirty="0"/>
          </a:p>
        </p:txBody>
      </p:sp>
      <p:pic>
        <p:nvPicPr>
          <p:cNvPr id="4" name="Picture 3">
            <a:extLst>
              <a:ext uri="{FF2B5EF4-FFF2-40B4-BE49-F238E27FC236}">
                <a16:creationId xmlns:a16="http://schemas.microsoft.com/office/drawing/2014/main" id="{E6727AB9-41FF-4494-BBED-6B4022228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8787" y="1464468"/>
            <a:ext cx="8226425" cy="3929063"/>
          </a:xfrm>
        </p:spPr>
      </p:pic>
    </p:spTree>
    <p:extLst>
      <p:ext uri="{BB962C8B-B14F-4D97-AF65-F5344CB8AC3E}">
        <p14:creationId xmlns:p14="http://schemas.microsoft.com/office/powerpoint/2010/main" val="421190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EF1E7B-573C-41BE-8C9A-D0E481FB21EB}"/>
              </a:ext>
            </a:extLst>
          </p:cNvPr>
          <p:cNvSpPr>
            <a:spLocks noGrp="1"/>
          </p:cNvSpPr>
          <p:nvPr>
            <p:ph idx="1"/>
          </p:nvPr>
        </p:nvSpPr>
        <p:spPr>
          <a:xfrm>
            <a:off x="609600" y="4149080"/>
            <a:ext cx="7924800" cy="1395264"/>
          </a:xfrm>
        </p:spPr>
        <p:txBody>
          <a:bodyPr/>
          <a:lstStyle/>
          <a:p>
            <a:r>
              <a:rPr lang="en-US" altLang="zh-CN" dirty="0"/>
              <a:t>Every cache that has a copy of the data from a block of physical memory also has a copy of the sharing status of the block, but no centralized state is kept.</a:t>
            </a:r>
          </a:p>
        </p:txBody>
      </p:sp>
      <p:sp>
        <p:nvSpPr>
          <p:cNvPr id="3" name="标题 2">
            <a:extLst>
              <a:ext uri="{FF2B5EF4-FFF2-40B4-BE49-F238E27FC236}">
                <a16:creationId xmlns:a16="http://schemas.microsoft.com/office/drawing/2014/main" id="{C02E7F7B-3B39-422C-8C99-B450EFDBAF39}"/>
              </a:ext>
            </a:extLst>
          </p:cNvPr>
          <p:cNvSpPr>
            <a:spLocks noGrp="1"/>
          </p:cNvSpPr>
          <p:nvPr>
            <p:ph type="title"/>
          </p:nvPr>
        </p:nvSpPr>
        <p:spPr/>
        <p:txBody>
          <a:bodyPr/>
          <a:lstStyle/>
          <a:p>
            <a:r>
              <a:rPr lang="en-US" altLang="zh-CN" dirty="0"/>
              <a:t>Snooping implementation</a:t>
            </a:r>
            <a:endParaRPr lang="zh-CN" altLang="en-US" dirty="0"/>
          </a:p>
        </p:txBody>
      </p:sp>
      <p:graphicFrame>
        <p:nvGraphicFramePr>
          <p:cNvPr id="4" name="Object 4">
            <a:extLst>
              <a:ext uri="{FF2B5EF4-FFF2-40B4-BE49-F238E27FC236}">
                <a16:creationId xmlns:a16="http://schemas.microsoft.com/office/drawing/2014/main" id="{B1265F7F-5721-4DD8-8F36-3E7E1AD52EF2}"/>
              </a:ext>
            </a:extLst>
          </p:cNvPr>
          <p:cNvGraphicFramePr>
            <a:graphicFrameLocks noChangeAspect="1"/>
          </p:cNvGraphicFramePr>
          <p:nvPr>
            <p:extLst>
              <p:ext uri="{D42A27DB-BD31-4B8C-83A1-F6EECF244321}">
                <p14:modId xmlns:p14="http://schemas.microsoft.com/office/powerpoint/2010/main" val="2262536899"/>
              </p:ext>
            </p:extLst>
          </p:nvPr>
        </p:nvGraphicFramePr>
        <p:xfrm>
          <a:off x="2178844" y="1114152"/>
          <a:ext cx="4786312" cy="2757488"/>
        </p:xfrm>
        <a:graphic>
          <a:graphicData uri="http://schemas.openxmlformats.org/presentationml/2006/ole">
            <mc:AlternateContent xmlns:mc="http://schemas.openxmlformats.org/markup-compatibility/2006">
              <mc:Choice xmlns:v="urn:schemas-microsoft-com:vml" Requires="v">
                <p:oleObj spid="_x0000_s4125" name="Picture" r:id="rId3" imgW="2066544" imgH="1190244" progId="Word.Picture.8">
                  <p:embed/>
                </p:oleObj>
              </mc:Choice>
              <mc:Fallback>
                <p:oleObj name="Picture" r:id="rId3" imgW="2066544" imgH="1190244" progId="Word.Picture.8">
                  <p:embed/>
                  <p:pic>
                    <p:nvPicPr>
                      <p:cNvPr id="430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844" y="1114152"/>
                        <a:ext cx="4786312" cy="2757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331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3E3F68-CE96-4FF7-925D-0554DED5A2A4}"/>
              </a:ext>
            </a:extLst>
          </p:cNvPr>
          <p:cNvSpPr>
            <a:spLocks noGrp="1"/>
          </p:cNvSpPr>
          <p:nvPr>
            <p:ph idx="1"/>
          </p:nvPr>
        </p:nvSpPr>
        <p:spPr>
          <a:xfrm>
            <a:off x="609600" y="1124744"/>
            <a:ext cx="7924800" cy="4896544"/>
          </a:xfrm>
        </p:spPr>
        <p:txBody>
          <a:bodyPr/>
          <a:lstStyle/>
          <a:p>
            <a:r>
              <a:rPr lang="en-US" altLang="zh-CN" b="1" dirty="0"/>
              <a:t>Write Invalidate Protocol</a:t>
            </a:r>
            <a:r>
              <a:rPr lang="en-US" altLang="zh-CN" dirty="0"/>
              <a:t>:</a:t>
            </a:r>
          </a:p>
          <a:p>
            <a:pPr lvl="1"/>
            <a:r>
              <a:rPr lang="en-US" altLang="zh-CN" dirty="0"/>
              <a:t>Multiple readers, single writer</a:t>
            </a:r>
          </a:p>
          <a:p>
            <a:pPr lvl="1"/>
            <a:r>
              <a:rPr lang="en-US" altLang="zh-CN" dirty="0"/>
              <a:t>Write to shared data:  an invalidate is sent to all caches which snoop and </a:t>
            </a:r>
            <a:r>
              <a:rPr lang="en-US" altLang="zh-CN" b="1" dirty="0"/>
              <a:t>invalidate</a:t>
            </a:r>
            <a:r>
              <a:rPr lang="en-US" altLang="zh-CN" dirty="0"/>
              <a:t> any copies</a:t>
            </a:r>
          </a:p>
          <a:p>
            <a:pPr lvl="1"/>
            <a:r>
              <a:rPr lang="en-US" altLang="zh-CN" dirty="0"/>
              <a:t>Read Miss:</a:t>
            </a:r>
          </a:p>
          <a:p>
            <a:pPr lvl="2"/>
            <a:r>
              <a:rPr lang="en-US" altLang="zh-CN" dirty="0"/>
              <a:t>Write-through: memory is always up-to-date</a:t>
            </a:r>
          </a:p>
          <a:p>
            <a:pPr lvl="2"/>
            <a:r>
              <a:rPr lang="en-US" altLang="zh-CN" dirty="0"/>
              <a:t>Write-back: snoop in caches to find most recent copy</a:t>
            </a:r>
          </a:p>
          <a:p>
            <a:r>
              <a:rPr lang="en-US" altLang="zh-CN" b="1" dirty="0"/>
              <a:t>Write Broadcast Protocol </a:t>
            </a:r>
            <a:r>
              <a:rPr lang="en-US" altLang="zh-CN" dirty="0"/>
              <a:t>(typically write through):</a:t>
            </a:r>
          </a:p>
          <a:p>
            <a:pPr lvl="1"/>
            <a:r>
              <a:rPr lang="en-US" altLang="zh-CN" dirty="0"/>
              <a:t>Write to shared data: broadcast on bus, processors snoop, and </a:t>
            </a:r>
            <a:r>
              <a:rPr lang="en-US" altLang="zh-CN" b="1" dirty="0"/>
              <a:t>update</a:t>
            </a:r>
            <a:r>
              <a:rPr lang="en-US" altLang="zh-CN" dirty="0"/>
              <a:t> any copies</a:t>
            </a:r>
          </a:p>
          <a:p>
            <a:pPr lvl="1"/>
            <a:r>
              <a:rPr lang="en-US" altLang="zh-CN" dirty="0"/>
              <a:t>Read miss: memory is always up-to-date</a:t>
            </a:r>
          </a:p>
          <a:p>
            <a:r>
              <a:rPr lang="en-US" altLang="zh-CN" b="1" dirty="0"/>
              <a:t>Write serialization</a:t>
            </a:r>
            <a:r>
              <a:rPr lang="en-US" altLang="zh-CN" dirty="0"/>
              <a:t>: </a:t>
            </a:r>
            <a:r>
              <a:rPr lang="en-US" altLang="zh-CN" b="1" dirty="0"/>
              <a:t>bus</a:t>
            </a:r>
            <a:r>
              <a:rPr lang="en-US" altLang="zh-CN" dirty="0"/>
              <a:t> serializes requests!</a:t>
            </a:r>
          </a:p>
          <a:p>
            <a:pPr lvl="1"/>
            <a:r>
              <a:rPr lang="en-US" altLang="zh-CN" dirty="0"/>
              <a:t>Bus is single point of arbitration</a:t>
            </a:r>
          </a:p>
          <a:p>
            <a:endParaRPr lang="zh-CN" altLang="en-US" dirty="0"/>
          </a:p>
        </p:txBody>
      </p:sp>
      <p:sp>
        <p:nvSpPr>
          <p:cNvPr id="3" name="标题 2">
            <a:extLst>
              <a:ext uri="{FF2B5EF4-FFF2-40B4-BE49-F238E27FC236}">
                <a16:creationId xmlns:a16="http://schemas.microsoft.com/office/drawing/2014/main" id="{0E6D339C-BD2F-42E0-B79E-B2B9C0F2EA7B}"/>
              </a:ext>
            </a:extLst>
          </p:cNvPr>
          <p:cNvSpPr>
            <a:spLocks noGrp="1"/>
          </p:cNvSpPr>
          <p:nvPr>
            <p:ph type="title"/>
          </p:nvPr>
        </p:nvSpPr>
        <p:spPr/>
        <p:txBody>
          <a:bodyPr/>
          <a:lstStyle/>
          <a:p>
            <a:r>
              <a:rPr lang="en-US" altLang="zh-CN" dirty="0"/>
              <a:t>Basic Snoopy Protocols</a:t>
            </a:r>
            <a:endParaRPr lang="zh-CN" altLang="en-US" dirty="0"/>
          </a:p>
        </p:txBody>
      </p:sp>
    </p:spTree>
    <p:extLst>
      <p:ext uri="{BB962C8B-B14F-4D97-AF65-F5344CB8AC3E}">
        <p14:creationId xmlns:p14="http://schemas.microsoft.com/office/powerpoint/2010/main" val="7649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1E5E61E-0070-4877-8488-5BACAAD5A885}"/>
              </a:ext>
            </a:extLst>
          </p:cNvPr>
          <p:cNvSpPr>
            <a:spLocks noGrp="1"/>
          </p:cNvSpPr>
          <p:nvPr>
            <p:ph type="title"/>
          </p:nvPr>
        </p:nvSpPr>
        <p:spPr/>
        <p:txBody>
          <a:bodyPr/>
          <a:lstStyle/>
          <a:p>
            <a:r>
              <a:rPr lang="en-US" altLang="zh-CN" dirty="0"/>
              <a:t>EX: write back Cache, write invalidate</a:t>
            </a:r>
            <a:endParaRPr lang="zh-CN" altLang="en-US" dirty="0"/>
          </a:p>
        </p:txBody>
      </p:sp>
      <p:graphicFrame>
        <p:nvGraphicFramePr>
          <p:cNvPr id="4" name="Object 4">
            <a:extLst>
              <a:ext uri="{FF2B5EF4-FFF2-40B4-BE49-F238E27FC236}">
                <a16:creationId xmlns:a16="http://schemas.microsoft.com/office/drawing/2014/main" id="{8DD2AEE6-002C-45D1-842F-6BD16BAA95D3}"/>
              </a:ext>
            </a:extLst>
          </p:cNvPr>
          <p:cNvGraphicFramePr>
            <a:graphicFrameLocks noGrp="1" noChangeAspect="1"/>
          </p:cNvGraphicFramePr>
          <p:nvPr>
            <p:ph idx="1"/>
            <p:extLst>
              <p:ext uri="{D42A27DB-BD31-4B8C-83A1-F6EECF244321}">
                <p14:modId xmlns:p14="http://schemas.microsoft.com/office/powerpoint/2010/main" val="2033727747"/>
              </p:ext>
            </p:extLst>
          </p:nvPr>
        </p:nvGraphicFramePr>
        <p:xfrm>
          <a:off x="421580" y="2492896"/>
          <a:ext cx="8470900" cy="4053657"/>
        </p:xfrm>
        <a:graphic>
          <a:graphicData uri="http://schemas.openxmlformats.org/presentationml/2006/ole">
            <mc:AlternateContent xmlns:mc="http://schemas.openxmlformats.org/markup-compatibility/2006">
              <mc:Choice xmlns:v="urn:schemas-microsoft-com:vml" Requires="v">
                <p:oleObj spid="_x0000_s5148" name="文档" r:id="rId3" imgW="8471577" imgH="4557559" progId="Word.Document.8">
                  <p:embed/>
                </p:oleObj>
              </mc:Choice>
              <mc:Fallback>
                <p:oleObj name="文档" r:id="rId3" imgW="8471577" imgH="4557559" progId="Word.Document.8">
                  <p:embed/>
                  <p:pic>
                    <p:nvPicPr>
                      <p:cNvPr id="450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80" y="2492896"/>
                        <a:ext cx="8470900" cy="4053657"/>
                      </a:xfrm>
                      <a:prstGeom prst="rect">
                        <a:avLst/>
                      </a:prstGeom>
                      <a:noFill/>
                      <a:ln>
                        <a:noFill/>
                      </a:ln>
                    </p:spPr>
                  </p:pic>
                </p:oleObj>
              </mc:Fallback>
            </mc:AlternateContent>
          </a:graphicData>
        </a:graphic>
      </p:graphicFrame>
      <p:sp>
        <p:nvSpPr>
          <p:cNvPr id="5" name="Rectangle 3">
            <a:extLst>
              <a:ext uri="{FF2B5EF4-FFF2-40B4-BE49-F238E27FC236}">
                <a16:creationId xmlns:a16="http://schemas.microsoft.com/office/drawing/2014/main" id="{5C1CABE8-4E30-49A2-A3C0-8527D126A3D4}"/>
              </a:ext>
            </a:extLst>
          </p:cNvPr>
          <p:cNvSpPr txBox="1">
            <a:spLocks noRot="1" noChangeArrowheads="1"/>
          </p:cNvSpPr>
          <p:nvPr/>
        </p:nvSpPr>
        <p:spPr>
          <a:xfrm>
            <a:off x="123130" y="765250"/>
            <a:ext cx="8769350" cy="1871662"/>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400" kern="0" dirty="0">
                <a:solidFill>
                  <a:srgbClr val="FF0000"/>
                </a:solidFill>
              </a:rPr>
              <a:t>Mechanics   </a:t>
            </a:r>
          </a:p>
          <a:p>
            <a:pPr lvl="1"/>
            <a:r>
              <a:rPr lang="en-US" altLang="zh-CN" sz="2000" b="1" kern="0" dirty="0"/>
              <a:t>Broadcast address of cache line to invalidate</a:t>
            </a:r>
          </a:p>
          <a:p>
            <a:pPr lvl="1"/>
            <a:r>
              <a:rPr lang="en-US" altLang="zh-CN" sz="2000" b="1" kern="0" dirty="0"/>
              <a:t>All processor snoop, then invalidate if in local cache</a:t>
            </a:r>
          </a:p>
          <a:p>
            <a:pPr lvl="1"/>
            <a:r>
              <a:rPr lang="en-US" altLang="zh-CN" sz="2000" b="1" kern="0" dirty="0"/>
              <a:t>policy can be used to service cache misses in write-back caches</a:t>
            </a:r>
          </a:p>
          <a:p>
            <a:pPr lvl="1"/>
            <a:endParaRPr lang="en-US" altLang="zh-CN" sz="2000" kern="0" dirty="0"/>
          </a:p>
        </p:txBody>
      </p:sp>
    </p:spTree>
    <p:extLst>
      <p:ext uri="{BB962C8B-B14F-4D97-AF65-F5344CB8AC3E}">
        <p14:creationId xmlns:p14="http://schemas.microsoft.com/office/powerpoint/2010/main" val="363926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05B294-251B-4A16-AB94-524D9527CFBF}"/>
              </a:ext>
            </a:extLst>
          </p:cNvPr>
          <p:cNvSpPr>
            <a:spLocks noGrp="1"/>
          </p:cNvSpPr>
          <p:nvPr>
            <p:ph type="title"/>
          </p:nvPr>
        </p:nvSpPr>
        <p:spPr/>
        <p:txBody>
          <a:bodyPr/>
          <a:lstStyle/>
          <a:p>
            <a:r>
              <a:rPr lang="en-US" altLang="zh-CN" dirty="0"/>
              <a:t>Ex: Write back Cache, update (Broadcast)</a:t>
            </a:r>
            <a:endParaRPr lang="zh-CN" altLang="en-US" dirty="0"/>
          </a:p>
        </p:txBody>
      </p:sp>
      <p:graphicFrame>
        <p:nvGraphicFramePr>
          <p:cNvPr id="4" name="Object 4">
            <a:extLst>
              <a:ext uri="{FF2B5EF4-FFF2-40B4-BE49-F238E27FC236}">
                <a16:creationId xmlns:a16="http://schemas.microsoft.com/office/drawing/2014/main" id="{2D839172-D24E-44C6-B719-2B9C10A1A242}"/>
              </a:ext>
            </a:extLst>
          </p:cNvPr>
          <p:cNvGraphicFramePr>
            <a:graphicFrameLocks noGrp="1" noChangeAspect="1"/>
          </p:cNvGraphicFramePr>
          <p:nvPr>
            <p:ph idx="1"/>
            <p:extLst>
              <p:ext uri="{D42A27DB-BD31-4B8C-83A1-F6EECF244321}">
                <p14:modId xmlns:p14="http://schemas.microsoft.com/office/powerpoint/2010/main" val="428610700"/>
              </p:ext>
            </p:extLst>
          </p:nvPr>
        </p:nvGraphicFramePr>
        <p:xfrm>
          <a:off x="521494" y="1268760"/>
          <a:ext cx="8101012" cy="4740275"/>
        </p:xfrm>
        <a:graphic>
          <a:graphicData uri="http://schemas.openxmlformats.org/presentationml/2006/ole">
            <mc:AlternateContent xmlns:mc="http://schemas.openxmlformats.org/markup-compatibility/2006">
              <mc:Choice xmlns:v="urn:schemas-microsoft-com:vml" Requires="v">
                <p:oleObj spid="_x0000_s6171" name="文档" r:id="rId3" imgW="8199930" imgH="4797619" progId="Word.Document.8">
                  <p:embed/>
                </p:oleObj>
              </mc:Choice>
              <mc:Fallback>
                <p:oleObj name="文档" r:id="rId3" imgW="8199930" imgH="4797619" progId="Word.Document.8">
                  <p:embed/>
                  <p:pic>
                    <p:nvPicPr>
                      <p:cNvPr id="4608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4" y="1268760"/>
                        <a:ext cx="8101012" cy="4740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
            <a:extLst>
              <a:ext uri="{FF2B5EF4-FFF2-40B4-BE49-F238E27FC236}">
                <a16:creationId xmlns:a16="http://schemas.microsoft.com/office/drawing/2014/main" id="{6A9CB503-00F9-44A6-B21B-8CFEFB868B85}"/>
              </a:ext>
            </a:extLst>
          </p:cNvPr>
          <p:cNvGrpSpPr>
            <a:grpSpLocks/>
          </p:cNvGrpSpPr>
          <p:nvPr/>
        </p:nvGrpSpPr>
        <p:grpSpPr bwMode="auto">
          <a:xfrm>
            <a:off x="6065044" y="4221510"/>
            <a:ext cx="2111375" cy="1285875"/>
            <a:chOff x="3792" y="2736"/>
            <a:chExt cx="1222" cy="704"/>
          </a:xfrm>
        </p:grpSpPr>
        <p:sp>
          <p:nvSpPr>
            <p:cNvPr id="6" name="Oval 6">
              <a:extLst>
                <a:ext uri="{FF2B5EF4-FFF2-40B4-BE49-F238E27FC236}">
                  <a16:creationId xmlns:a16="http://schemas.microsoft.com/office/drawing/2014/main" id="{437B5B01-B031-445A-97EA-39636720C695}"/>
                </a:ext>
              </a:extLst>
            </p:cNvPr>
            <p:cNvSpPr>
              <a:spLocks noChangeArrowheads="1"/>
            </p:cNvSpPr>
            <p:nvPr/>
          </p:nvSpPr>
          <p:spPr bwMode="white">
            <a:xfrm>
              <a:off x="4608" y="2784"/>
              <a:ext cx="363"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 name="Oval 7">
              <a:extLst>
                <a:ext uri="{FF2B5EF4-FFF2-40B4-BE49-F238E27FC236}">
                  <a16:creationId xmlns:a16="http://schemas.microsoft.com/office/drawing/2014/main" id="{84ACB93C-3786-4FC3-ACC4-A54C63E7A95D}"/>
                </a:ext>
              </a:extLst>
            </p:cNvPr>
            <p:cNvSpPr>
              <a:spLocks noChangeArrowheads="1"/>
            </p:cNvSpPr>
            <p:nvPr/>
          </p:nvSpPr>
          <p:spPr bwMode="white">
            <a:xfrm>
              <a:off x="3792" y="2736"/>
              <a:ext cx="363" cy="27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 name="Oval 8">
              <a:extLst>
                <a:ext uri="{FF2B5EF4-FFF2-40B4-BE49-F238E27FC236}">
                  <a16:creationId xmlns:a16="http://schemas.microsoft.com/office/drawing/2014/main" id="{863EC820-C296-4C2A-89C9-78876D16EBE3}"/>
                </a:ext>
              </a:extLst>
            </p:cNvPr>
            <p:cNvSpPr>
              <a:spLocks noChangeArrowheads="1"/>
            </p:cNvSpPr>
            <p:nvPr/>
          </p:nvSpPr>
          <p:spPr bwMode="white">
            <a:xfrm>
              <a:off x="4560" y="3168"/>
              <a:ext cx="454"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Tree>
    <p:extLst>
      <p:ext uri="{BB962C8B-B14F-4D97-AF65-F5344CB8AC3E}">
        <p14:creationId xmlns:p14="http://schemas.microsoft.com/office/powerpoint/2010/main" val="400645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410ACD-1516-4CD0-BFE8-5401A3101F2F}"/>
              </a:ext>
            </a:extLst>
          </p:cNvPr>
          <p:cNvSpPr>
            <a:spLocks noGrp="1"/>
          </p:cNvSpPr>
          <p:nvPr>
            <p:ph idx="1"/>
          </p:nvPr>
        </p:nvSpPr>
        <p:spPr/>
        <p:txBody>
          <a:bodyPr/>
          <a:lstStyle/>
          <a:p>
            <a:r>
              <a:rPr lang="en-US" altLang="zh-CN" dirty="0"/>
              <a:t>Snooping</a:t>
            </a:r>
          </a:p>
          <a:p>
            <a:pPr lvl="1"/>
            <a:r>
              <a:rPr lang="en-US" altLang="zh-CN" dirty="0"/>
              <a:t>All </a:t>
            </a:r>
            <a:r>
              <a:rPr lang="en-US" altLang="zh-CN" b="1" dirty="0"/>
              <a:t>caches see and react to all bus events</a:t>
            </a:r>
          </a:p>
          <a:p>
            <a:pPr lvl="1"/>
            <a:r>
              <a:rPr lang="en-US" altLang="zh-CN" dirty="0"/>
              <a:t>Protocol relies on global visibility of events (ordered broadcast)</a:t>
            </a:r>
          </a:p>
          <a:p>
            <a:pPr lvl="1"/>
            <a:r>
              <a:rPr lang="en-US" altLang="zh-CN" b="1" dirty="0"/>
              <a:t>The serialization of access by the bus forces serialization of writes</a:t>
            </a:r>
          </a:p>
          <a:p>
            <a:r>
              <a:rPr lang="en-US" altLang="zh-CN" dirty="0"/>
              <a:t>Events:</a:t>
            </a:r>
          </a:p>
          <a:p>
            <a:pPr lvl="1"/>
            <a:r>
              <a:rPr lang="en-US" altLang="zh-CN" dirty="0"/>
              <a:t>Processor (events from own processor)</a:t>
            </a:r>
          </a:p>
          <a:p>
            <a:pPr lvl="2"/>
            <a:r>
              <a:rPr lang="en-US" altLang="zh-CN" dirty="0"/>
              <a:t>Read (R), Write (W), Writeback (WB)</a:t>
            </a:r>
          </a:p>
          <a:p>
            <a:pPr lvl="1"/>
            <a:r>
              <a:rPr lang="en-US" altLang="zh-CN" dirty="0"/>
              <a:t>Bus Events (events from other processors)</a:t>
            </a:r>
          </a:p>
          <a:p>
            <a:pPr lvl="2"/>
            <a:r>
              <a:rPr lang="en-US" altLang="zh-CN" dirty="0"/>
              <a:t>Bus Read (BR), Bus Write (BW)</a:t>
            </a:r>
            <a:endParaRPr lang="zh-CN" altLang="en-US" dirty="0"/>
          </a:p>
        </p:txBody>
      </p:sp>
      <p:sp>
        <p:nvSpPr>
          <p:cNvPr id="3" name="标题 2">
            <a:extLst>
              <a:ext uri="{FF2B5EF4-FFF2-40B4-BE49-F238E27FC236}">
                <a16:creationId xmlns:a16="http://schemas.microsoft.com/office/drawing/2014/main" id="{28CE54E1-F590-442F-A97B-9EE9A73BEDE0}"/>
              </a:ext>
            </a:extLst>
          </p:cNvPr>
          <p:cNvSpPr>
            <a:spLocks noGrp="1"/>
          </p:cNvSpPr>
          <p:nvPr>
            <p:ph type="title"/>
          </p:nvPr>
        </p:nvSpPr>
        <p:spPr/>
        <p:txBody>
          <a:bodyPr/>
          <a:lstStyle/>
          <a:p>
            <a:r>
              <a:rPr lang="en-US" altLang="zh-CN" dirty="0"/>
              <a:t>Bus-based protocols (Snooping)</a:t>
            </a:r>
            <a:endParaRPr lang="zh-CN" altLang="en-US" dirty="0"/>
          </a:p>
        </p:txBody>
      </p:sp>
    </p:spTree>
    <p:extLst>
      <p:ext uri="{BB962C8B-B14F-4D97-AF65-F5344CB8AC3E}">
        <p14:creationId xmlns:p14="http://schemas.microsoft.com/office/powerpoint/2010/main" val="262032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D82352F-4842-486C-8B60-14C49640600A}"/>
              </a:ext>
            </a:extLst>
          </p:cNvPr>
          <p:cNvSpPr>
            <a:spLocks noGrp="1"/>
          </p:cNvSpPr>
          <p:nvPr>
            <p:ph type="title"/>
          </p:nvPr>
        </p:nvSpPr>
        <p:spPr/>
        <p:txBody>
          <a:bodyPr/>
          <a:lstStyle/>
          <a:p>
            <a:r>
              <a:rPr lang="en-US" altLang="zh-CN" dirty="0"/>
              <a:t>Cache coherence state encoding</a:t>
            </a:r>
            <a:endParaRPr lang="zh-CN" altLang="en-US" dirty="0"/>
          </a:p>
        </p:txBody>
      </p:sp>
      <p:pic>
        <p:nvPicPr>
          <p:cNvPr id="4" name="Picture 2">
            <a:extLst>
              <a:ext uri="{FF2B5EF4-FFF2-40B4-BE49-F238E27FC236}">
                <a16:creationId xmlns:a16="http://schemas.microsoft.com/office/drawing/2014/main" id="{73C8B353-E24C-4784-9A40-92077DEC2D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6610" y="785813"/>
            <a:ext cx="7183782" cy="5319712"/>
          </a:xfrm>
        </p:spPr>
      </p:pic>
    </p:spTree>
    <p:extLst>
      <p:ext uri="{BB962C8B-B14F-4D97-AF65-F5344CB8AC3E}">
        <p14:creationId xmlns:p14="http://schemas.microsoft.com/office/powerpoint/2010/main" val="93174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A47125-3204-4414-BFA0-EC8E863490B0}"/>
              </a:ext>
            </a:extLst>
          </p:cNvPr>
          <p:cNvSpPr>
            <a:spLocks noGrp="1"/>
          </p:cNvSpPr>
          <p:nvPr>
            <p:ph type="title"/>
          </p:nvPr>
        </p:nvSpPr>
        <p:spPr/>
        <p:txBody>
          <a:bodyPr/>
          <a:lstStyle/>
          <a:p>
            <a:r>
              <a:rPr lang="en-US" altLang="zh-CN" dirty="0"/>
              <a:t>5 snooping protocols</a:t>
            </a:r>
            <a:endParaRPr lang="zh-CN" altLang="en-US" dirty="0"/>
          </a:p>
        </p:txBody>
      </p:sp>
      <p:graphicFrame>
        <p:nvGraphicFramePr>
          <p:cNvPr id="4" name="Object 3">
            <a:extLst>
              <a:ext uri="{FF2B5EF4-FFF2-40B4-BE49-F238E27FC236}">
                <a16:creationId xmlns:a16="http://schemas.microsoft.com/office/drawing/2014/main" id="{D9BFE0FD-6F49-4964-A984-F8FF39A7C9DA}"/>
              </a:ext>
            </a:extLst>
          </p:cNvPr>
          <p:cNvGraphicFramePr>
            <a:graphicFrameLocks noGrp="1" noChangeAspect="1"/>
          </p:cNvGraphicFramePr>
          <p:nvPr>
            <p:ph idx="1"/>
            <p:extLst>
              <p:ext uri="{D42A27DB-BD31-4B8C-83A1-F6EECF244321}">
                <p14:modId xmlns:p14="http://schemas.microsoft.com/office/powerpoint/2010/main" val="3446762101"/>
              </p:ext>
            </p:extLst>
          </p:nvPr>
        </p:nvGraphicFramePr>
        <p:xfrm>
          <a:off x="280988" y="1125538"/>
          <a:ext cx="8582025" cy="4795837"/>
        </p:xfrm>
        <a:graphic>
          <a:graphicData uri="http://schemas.openxmlformats.org/presentationml/2006/ole">
            <mc:AlternateContent xmlns:mc="http://schemas.openxmlformats.org/markup-compatibility/2006">
              <mc:Choice xmlns:v="urn:schemas-microsoft-com:vml" Requires="v">
                <p:oleObj spid="_x0000_s7194" name="文档" r:id="rId3" imgW="8659530" imgH="4839009" progId="Word.Document.8">
                  <p:embed/>
                </p:oleObj>
              </mc:Choice>
              <mc:Fallback>
                <p:oleObj name="文档" r:id="rId3" imgW="8659530" imgH="4839009" progId="Word.Document.8">
                  <p:embed/>
                  <p:pic>
                    <p:nvPicPr>
                      <p:cNvPr id="491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125538"/>
                        <a:ext cx="8582025" cy="4795837"/>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177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0E4819-8EDE-4FF5-A9DE-885EFE7E5792}"/>
              </a:ext>
            </a:extLst>
          </p:cNvPr>
          <p:cNvSpPr>
            <a:spLocks noGrp="1"/>
          </p:cNvSpPr>
          <p:nvPr>
            <p:ph idx="1"/>
          </p:nvPr>
        </p:nvSpPr>
        <p:spPr/>
        <p:txBody>
          <a:bodyPr/>
          <a:lstStyle/>
          <a:p>
            <a:r>
              <a:rPr lang="en-US" altLang="zh-CN" dirty="0"/>
              <a:t>Characteristics of SMP</a:t>
            </a:r>
          </a:p>
          <a:p>
            <a:r>
              <a:rPr lang="en-US" altLang="zh-CN" b="1" dirty="0"/>
              <a:t>Limited processors nodes </a:t>
            </a:r>
            <a:r>
              <a:rPr lang="en-US" altLang="zh-CN" dirty="0"/>
              <a:t>---- small scale, share single physical memory connected by a shared bus.</a:t>
            </a:r>
          </a:p>
          <a:p>
            <a:r>
              <a:rPr lang="en-US" altLang="zh-CN" b="1" dirty="0"/>
              <a:t>Large cache</a:t>
            </a:r>
            <a:r>
              <a:rPr lang="en-US" altLang="zh-CN" dirty="0"/>
              <a:t> ---- provide a sufficient amount of memory bandwidth.</a:t>
            </a:r>
          </a:p>
          <a:p>
            <a:pPr lvl="1"/>
            <a:r>
              <a:rPr lang="en-US" altLang="zh-CN" b="1" dirty="0"/>
              <a:t>Increase bandwidth</a:t>
            </a:r>
            <a:r>
              <a:rPr lang="en-US" altLang="zh-CN" dirty="0"/>
              <a:t> versus bus/memory</a:t>
            </a:r>
          </a:p>
          <a:p>
            <a:pPr lvl="1"/>
            <a:r>
              <a:rPr lang="en-US" altLang="zh-CN" b="1" dirty="0"/>
              <a:t>Reduce latency of access</a:t>
            </a:r>
          </a:p>
          <a:p>
            <a:pPr lvl="1"/>
            <a:r>
              <a:rPr lang="en-US" altLang="zh-CN" dirty="0"/>
              <a:t>Valuable for both private data and shared data</a:t>
            </a:r>
          </a:p>
          <a:p>
            <a:r>
              <a:rPr lang="en-US" altLang="zh-CN" b="1" dirty="0"/>
              <a:t>UMA</a:t>
            </a:r>
            <a:r>
              <a:rPr lang="en-US" altLang="zh-CN" dirty="0"/>
              <a:t> ---- uniform memory access time.</a:t>
            </a:r>
            <a:endParaRPr lang="zh-CN" altLang="en-US" dirty="0"/>
          </a:p>
        </p:txBody>
      </p:sp>
      <p:sp>
        <p:nvSpPr>
          <p:cNvPr id="3" name="标题 2">
            <a:extLst>
              <a:ext uri="{FF2B5EF4-FFF2-40B4-BE49-F238E27FC236}">
                <a16:creationId xmlns:a16="http://schemas.microsoft.com/office/drawing/2014/main" id="{D651FB83-5D97-42CF-AA0E-88B92B3209EE}"/>
              </a:ext>
            </a:extLst>
          </p:cNvPr>
          <p:cNvSpPr>
            <a:spLocks noGrp="1"/>
          </p:cNvSpPr>
          <p:nvPr>
            <p:ph type="title"/>
          </p:nvPr>
        </p:nvSpPr>
        <p:spPr/>
        <p:txBody>
          <a:bodyPr/>
          <a:lstStyle/>
          <a:p>
            <a:r>
              <a:rPr lang="en-US" altLang="zh-CN" dirty="0"/>
              <a:t>Centralized Shared-Memory Architecture</a:t>
            </a:r>
            <a:endParaRPr lang="zh-CN" altLang="en-US" dirty="0"/>
          </a:p>
        </p:txBody>
      </p:sp>
    </p:spTree>
    <p:extLst>
      <p:ext uri="{BB962C8B-B14F-4D97-AF65-F5344CB8AC3E}">
        <p14:creationId xmlns:p14="http://schemas.microsoft.com/office/powerpoint/2010/main" val="1977915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70EDA3E-264A-4C4B-969C-404EA68706F5}"/>
              </a:ext>
            </a:extLst>
          </p:cNvPr>
          <p:cNvSpPr>
            <a:spLocks noGrp="1"/>
          </p:cNvSpPr>
          <p:nvPr>
            <p:ph idx="1"/>
          </p:nvPr>
        </p:nvSpPr>
        <p:spPr/>
        <p:txBody>
          <a:bodyPr/>
          <a:lstStyle/>
          <a:p>
            <a:r>
              <a:rPr lang="en-US" altLang="zh-CN" dirty="0"/>
              <a:t>Three states</a:t>
            </a:r>
          </a:p>
          <a:p>
            <a:pPr lvl="1"/>
            <a:r>
              <a:rPr lang="en-US" altLang="zh-CN" dirty="0"/>
              <a:t>Invalid, Shared, exclusive</a:t>
            </a:r>
          </a:p>
          <a:p>
            <a:r>
              <a:rPr lang="en-US" altLang="zh-CN" dirty="0"/>
              <a:t>Events</a:t>
            </a:r>
          </a:p>
          <a:p>
            <a:pPr lvl="1"/>
            <a:r>
              <a:rPr lang="en-US" altLang="zh-CN" dirty="0"/>
              <a:t>CPU-R, CPU-W</a:t>
            </a:r>
          </a:p>
          <a:p>
            <a:pPr lvl="1"/>
            <a:r>
              <a:rPr lang="en-US" altLang="zh-CN" dirty="0"/>
              <a:t>BUS-R, BUS-W</a:t>
            </a:r>
          </a:p>
        </p:txBody>
      </p:sp>
      <p:sp>
        <p:nvSpPr>
          <p:cNvPr id="3" name="标题 2">
            <a:extLst>
              <a:ext uri="{FF2B5EF4-FFF2-40B4-BE49-F238E27FC236}">
                <a16:creationId xmlns:a16="http://schemas.microsoft.com/office/drawing/2014/main" id="{AE2A7960-2AC1-4439-9F45-3FB263257A2C}"/>
              </a:ext>
            </a:extLst>
          </p:cNvPr>
          <p:cNvSpPr>
            <a:spLocks noGrp="1"/>
          </p:cNvSpPr>
          <p:nvPr>
            <p:ph type="title"/>
          </p:nvPr>
        </p:nvSpPr>
        <p:spPr/>
        <p:txBody>
          <a:bodyPr/>
          <a:lstStyle/>
          <a:p>
            <a:r>
              <a:rPr lang="en-US" altLang="zh-CN" dirty="0"/>
              <a:t>Simple write-invalidate protocol</a:t>
            </a:r>
            <a:endParaRPr lang="zh-CN" altLang="en-US" dirty="0"/>
          </a:p>
        </p:txBody>
      </p:sp>
    </p:spTree>
    <p:extLst>
      <p:ext uri="{BB962C8B-B14F-4D97-AF65-F5344CB8AC3E}">
        <p14:creationId xmlns:p14="http://schemas.microsoft.com/office/powerpoint/2010/main" val="1379189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B9390C-F0C3-420F-93CC-532180480E63}"/>
              </a:ext>
            </a:extLst>
          </p:cNvPr>
          <p:cNvSpPr>
            <a:spLocks noGrp="1"/>
          </p:cNvSpPr>
          <p:nvPr>
            <p:ph idx="1"/>
          </p:nvPr>
        </p:nvSpPr>
        <p:spPr>
          <a:xfrm>
            <a:off x="360486" y="1264212"/>
            <a:ext cx="2904432" cy="1752408"/>
          </a:xfrm>
        </p:spPr>
        <p:txBody>
          <a:bodyPr/>
          <a:lstStyle/>
          <a:p>
            <a:r>
              <a:rPr lang="en-US" altLang="en-US" dirty="0"/>
              <a:t>State machine for </a:t>
            </a:r>
            <a:r>
              <a:rPr lang="en-US" altLang="en-US" b="1" dirty="0"/>
              <a:t>CPU</a:t>
            </a:r>
            <a:r>
              <a:rPr lang="en-US" altLang="en-US" dirty="0"/>
              <a:t> requests for each </a:t>
            </a:r>
            <a:r>
              <a:rPr lang="en-US" altLang="en-US" b="1" dirty="0"/>
              <a:t>cache block</a:t>
            </a:r>
          </a:p>
        </p:txBody>
      </p:sp>
      <p:sp>
        <p:nvSpPr>
          <p:cNvPr id="3" name="标题 2">
            <a:extLst>
              <a:ext uri="{FF2B5EF4-FFF2-40B4-BE49-F238E27FC236}">
                <a16:creationId xmlns:a16="http://schemas.microsoft.com/office/drawing/2014/main" id="{130A9C4B-2A2A-4530-A863-D6AA599A3E28}"/>
              </a:ext>
            </a:extLst>
          </p:cNvPr>
          <p:cNvSpPr>
            <a:spLocks noGrp="1"/>
          </p:cNvSpPr>
          <p:nvPr>
            <p:ph type="title"/>
          </p:nvPr>
        </p:nvSpPr>
        <p:spPr/>
        <p:txBody>
          <a:bodyPr/>
          <a:lstStyle/>
          <a:p>
            <a:r>
              <a:rPr lang="en-US" altLang="zh-CN" dirty="0"/>
              <a:t>Snoopy-Cache State Machine-I </a:t>
            </a:r>
            <a:endParaRPr lang="zh-CN" altLang="en-US" dirty="0"/>
          </a:p>
        </p:txBody>
      </p:sp>
      <p:grpSp>
        <p:nvGrpSpPr>
          <p:cNvPr id="82" name="Group 4">
            <a:extLst>
              <a:ext uri="{FF2B5EF4-FFF2-40B4-BE49-F238E27FC236}">
                <a16:creationId xmlns:a16="http://schemas.microsoft.com/office/drawing/2014/main" id="{C2EB6922-9297-4E76-907B-1955FE6CCD4E}"/>
              </a:ext>
            </a:extLst>
          </p:cNvPr>
          <p:cNvGrpSpPr>
            <a:grpSpLocks/>
          </p:cNvGrpSpPr>
          <p:nvPr/>
        </p:nvGrpSpPr>
        <p:grpSpPr bwMode="auto">
          <a:xfrm>
            <a:off x="633413" y="1365721"/>
            <a:ext cx="8194675" cy="4727575"/>
            <a:chOff x="399" y="574"/>
            <a:chExt cx="5162" cy="3717"/>
          </a:xfrm>
        </p:grpSpPr>
        <p:sp>
          <p:nvSpPr>
            <p:cNvPr id="83" name="Rectangle 5">
              <a:extLst>
                <a:ext uri="{FF2B5EF4-FFF2-40B4-BE49-F238E27FC236}">
                  <a16:creationId xmlns:a16="http://schemas.microsoft.com/office/drawing/2014/main" id="{4DA89D4F-BFAB-4C90-8C89-210557675A34}"/>
                </a:ext>
              </a:extLst>
            </p:cNvPr>
            <p:cNvSpPr>
              <a:spLocks noChangeArrowheads="1"/>
            </p:cNvSpPr>
            <p:nvPr/>
          </p:nvSpPr>
          <p:spPr bwMode="auto">
            <a:xfrm>
              <a:off x="2211" y="1174"/>
              <a:ext cx="530" cy="2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84" name="Rectangle 6">
              <a:extLst>
                <a:ext uri="{FF2B5EF4-FFF2-40B4-BE49-F238E27FC236}">
                  <a16:creationId xmlns:a16="http://schemas.microsoft.com/office/drawing/2014/main" id="{76C30375-F301-461E-BADF-B2A2E4A1E214}"/>
                </a:ext>
              </a:extLst>
            </p:cNvPr>
            <p:cNvSpPr>
              <a:spLocks noChangeArrowheads="1"/>
            </p:cNvSpPr>
            <p:nvPr/>
          </p:nvSpPr>
          <p:spPr bwMode="auto">
            <a:xfrm>
              <a:off x="4251" y="1066"/>
              <a:ext cx="812" cy="5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85" name="Rectangle 7">
              <a:extLst>
                <a:ext uri="{FF2B5EF4-FFF2-40B4-BE49-F238E27FC236}">
                  <a16:creationId xmlns:a16="http://schemas.microsoft.com/office/drawing/2014/main" id="{0E63D819-A787-4CE3-880C-A651EFADCE96}"/>
                </a:ext>
              </a:extLst>
            </p:cNvPr>
            <p:cNvSpPr>
              <a:spLocks noChangeArrowheads="1"/>
            </p:cNvSpPr>
            <p:nvPr/>
          </p:nvSpPr>
          <p:spPr bwMode="auto">
            <a:xfrm>
              <a:off x="2064" y="3216"/>
              <a:ext cx="875" cy="5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(read/write)</a:t>
              </a:r>
            </a:p>
          </p:txBody>
        </p:sp>
        <p:sp>
          <p:nvSpPr>
            <p:cNvPr id="86" name="Rectangle 8">
              <a:extLst>
                <a:ext uri="{FF2B5EF4-FFF2-40B4-BE49-F238E27FC236}">
                  <a16:creationId xmlns:a16="http://schemas.microsoft.com/office/drawing/2014/main" id="{A4625525-921F-4A0C-BEF3-DE822727743E}"/>
                </a:ext>
              </a:extLst>
            </p:cNvPr>
            <p:cNvSpPr>
              <a:spLocks noChangeArrowheads="1"/>
            </p:cNvSpPr>
            <p:nvPr/>
          </p:nvSpPr>
          <p:spPr bwMode="auto">
            <a:xfrm>
              <a:off x="2979" y="1055"/>
              <a:ext cx="810" cy="28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a:t>
              </a:r>
              <a:endPar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endParaRPr>
            </a:p>
          </p:txBody>
        </p:sp>
        <p:sp>
          <p:nvSpPr>
            <p:cNvPr id="87" name="Rectangle 9">
              <a:extLst>
                <a:ext uri="{FF2B5EF4-FFF2-40B4-BE49-F238E27FC236}">
                  <a16:creationId xmlns:a16="http://schemas.microsoft.com/office/drawing/2014/main" id="{A5A2FCD1-BD92-4F6E-9DF8-7F2462DDFF18}"/>
                </a:ext>
              </a:extLst>
            </p:cNvPr>
            <p:cNvSpPr>
              <a:spLocks noChangeArrowheads="1"/>
            </p:cNvSpPr>
            <p:nvPr/>
          </p:nvSpPr>
          <p:spPr bwMode="auto">
            <a:xfrm>
              <a:off x="1632" y="1872"/>
              <a:ext cx="818" cy="2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a:t>
              </a:r>
            </a:p>
          </p:txBody>
        </p:sp>
        <p:sp>
          <p:nvSpPr>
            <p:cNvPr id="88" name="Rectangle 10">
              <a:extLst>
                <a:ext uri="{FF2B5EF4-FFF2-40B4-BE49-F238E27FC236}">
                  <a16:creationId xmlns:a16="http://schemas.microsoft.com/office/drawing/2014/main" id="{771530F8-6FD0-448F-AF06-6DE0D408FAD0}"/>
                </a:ext>
              </a:extLst>
            </p:cNvPr>
            <p:cNvSpPr>
              <a:spLocks noChangeArrowheads="1"/>
            </p:cNvSpPr>
            <p:nvPr/>
          </p:nvSpPr>
          <p:spPr bwMode="auto">
            <a:xfrm>
              <a:off x="4467" y="574"/>
              <a:ext cx="1026" cy="2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hit</a:t>
              </a:r>
              <a:endPar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endParaRPr>
            </a:p>
          </p:txBody>
        </p:sp>
        <p:sp>
          <p:nvSpPr>
            <p:cNvPr id="89" name="Rectangle 11">
              <a:extLst>
                <a:ext uri="{FF2B5EF4-FFF2-40B4-BE49-F238E27FC236}">
                  <a16:creationId xmlns:a16="http://schemas.microsoft.com/office/drawing/2014/main" id="{1B3A0DF8-0234-4302-99C0-004368A1B5F0}"/>
                </a:ext>
              </a:extLst>
            </p:cNvPr>
            <p:cNvSpPr>
              <a:spLocks noChangeArrowheads="1"/>
            </p:cNvSpPr>
            <p:nvPr/>
          </p:nvSpPr>
          <p:spPr bwMode="auto">
            <a:xfrm>
              <a:off x="3003" y="1342"/>
              <a:ext cx="1138" cy="50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90" name="Rectangle 12">
              <a:extLst>
                <a:ext uri="{FF2B5EF4-FFF2-40B4-BE49-F238E27FC236}">
                  <a16:creationId xmlns:a16="http://schemas.microsoft.com/office/drawing/2014/main" id="{F6CE1316-3A04-4F70-AE8F-0A35E3497E6D}"/>
                </a:ext>
              </a:extLst>
            </p:cNvPr>
            <p:cNvSpPr>
              <a:spLocks noChangeArrowheads="1"/>
            </p:cNvSpPr>
            <p:nvPr/>
          </p:nvSpPr>
          <p:spPr bwMode="auto">
            <a:xfrm>
              <a:off x="1536" y="2112"/>
              <a:ext cx="946"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91" name="Rectangle 13">
              <a:extLst>
                <a:ext uri="{FF2B5EF4-FFF2-40B4-BE49-F238E27FC236}">
                  <a16:creationId xmlns:a16="http://schemas.microsoft.com/office/drawing/2014/main" id="{886BA635-E355-48E9-97DF-92059933510A}"/>
                </a:ext>
              </a:extLst>
            </p:cNvPr>
            <p:cNvSpPr>
              <a:spLocks noChangeArrowheads="1"/>
            </p:cNvSpPr>
            <p:nvPr/>
          </p:nvSpPr>
          <p:spPr bwMode="auto">
            <a:xfrm>
              <a:off x="2592" y="2064"/>
              <a:ext cx="1210" cy="93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990099"/>
                  </a:solidFill>
                  <a:effectLst/>
                  <a:uLnTx/>
                  <a:uFillTx/>
                  <a:latin typeface="Arial" panose="020B0604020202020204" pitchFamily="34" charset="0"/>
                  <a:ea typeface="宋体" panose="02010600030101010101" pitchFamily="2" charset="-122"/>
                </a:rPr>
                <a:t>CPU read miss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Write back block,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Place 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92" name="Rectangle 14">
              <a:extLst>
                <a:ext uri="{FF2B5EF4-FFF2-40B4-BE49-F238E27FC236}">
                  <a16:creationId xmlns:a16="http://schemas.microsoft.com/office/drawing/2014/main" id="{0CDAA3AB-42CA-4802-8C8E-26C91B15B233}"/>
                </a:ext>
              </a:extLst>
            </p:cNvPr>
            <p:cNvSpPr>
              <a:spLocks noChangeArrowheads="1"/>
            </p:cNvSpPr>
            <p:nvPr/>
          </p:nvSpPr>
          <p:spPr bwMode="auto">
            <a:xfrm>
              <a:off x="3471" y="2782"/>
              <a:ext cx="1778" cy="5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Miss on Bus</a:t>
              </a:r>
            </a:p>
          </p:txBody>
        </p:sp>
        <p:sp>
          <p:nvSpPr>
            <p:cNvPr id="93" name="Rectangle 15">
              <a:extLst>
                <a:ext uri="{FF2B5EF4-FFF2-40B4-BE49-F238E27FC236}">
                  <a16:creationId xmlns:a16="http://schemas.microsoft.com/office/drawing/2014/main" id="{7D5A5C27-540D-4EA4-95BC-F74607437467}"/>
                </a:ext>
              </a:extLst>
            </p:cNvPr>
            <p:cNvSpPr>
              <a:spLocks noChangeArrowheads="1"/>
            </p:cNvSpPr>
            <p:nvPr/>
          </p:nvSpPr>
          <p:spPr bwMode="auto">
            <a:xfrm>
              <a:off x="4383" y="2098"/>
              <a:ext cx="1178" cy="71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miss</a:t>
              </a: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94" name="Rectangle 16">
              <a:extLst>
                <a:ext uri="{FF2B5EF4-FFF2-40B4-BE49-F238E27FC236}">
                  <a16:creationId xmlns:a16="http://schemas.microsoft.com/office/drawing/2014/main" id="{868BCA5D-3EAC-45D9-8AEB-62210C369512}"/>
                </a:ext>
              </a:extLst>
            </p:cNvPr>
            <p:cNvSpPr>
              <a:spLocks noChangeArrowheads="1"/>
            </p:cNvSpPr>
            <p:nvPr/>
          </p:nvSpPr>
          <p:spPr bwMode="auto">
            <a:xfrm>
              <a:off x="3303" y="3574"/>
              <a:ext cx="1746" cy="71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 Miss</a:t>
              </a:r>
              <a:endPar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 cache block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miss on bus</a:t>
              </a:r>
            </a:p>
          </p:txBody>
        </p:sp>
        <p:sp>
          <p:nvSpPr>
            <p:cNvPr id="95" name="Rectangle 17">
              <a:extLst>
                <a:ext uri="{FF2B5EF4-FFF2-40B4-BE49-F238E27FC236}">
                  <a16:creationId xmlns:a16="http://schemas.microsoft.com/office/drawing/2014/main" id="{039A3771-57B5-4833-8A43-B261C627CDC6}"/>
                </a:ext>
              </a:extLst>
            </p:cNvPr>
            <p:cNvSpPr>
              <a:spLocks noChangeArrowheads="1"/>
            </p:cNvSpPr>
            <p:nvPr/>
          </p:nvSpPr>
          <p:spPr bwMode="auto">
            <a:xfrm>
              <a:off x="1071" y="3562"/>
              <a:ext cx="1010" cy="5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hit</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 hit</a:t>
              </a:r>
            </a:p>
          </p:txBody>
        </p:sp>
        <p:sp>
          <p:nvSpPr>
            <p:cNvPr id="96" name="Rectangle 18">
              <a:extLst>
                <a:ext uri="{FF2B5EF4-FFF2-40B4-BE49-F238E27FC236}">
                  <a16:creationId xmlns:a16="http://schemas.microsoft.com/office/drawing/2014/main" id="{3241C43F-DBAF-4FE6-8DB5-C6F27BA5D711}"/>
                </a:ext>
              </a:extLst>
            </p:cNvPr>
            <p:cNvSpPr>
              <a:spLocks noChangeArrowheads="1"/>
            </p:cNvSpPr>
            <p:nvPr/>
          </p:nvSpPr>
          <p:spPr bwMode="auto">
            <a:xfrm>
              <a:off x="399" y="2920"/>
              <a:ext cx="1267"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Cache Block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State</a:t>
              </a:r>
            </a:p>
          </p:txBody>
        </p:sp>
        <p:sp>
          <p:nvSpPr>
            <p:cNvPr id="97" name="Oval 19">
              <a:extLst>
                <a:ext uri="{FF2B5EF4-FFF2-40B4-BE49-F238E27FC236}">
                  <a16:creationId xmlns:a16="http://schemas.microsoft.com/office/drawing/2014/main" id="{9A0DE50E-1222-4E14-A1E7-6C429DFB42A6}"/>
                </a:ext>
              </a:extLst>
            </p:cNvPr>
            <p:cNvSpPr>
              <a:spLocks noChangeArrowheads="1"/>
            </p:cNvSpPr>
            <p:nvPr/>
          </p:nvSpPr>
          <p:spPr bwMode="auto">
            <a:xfrm>
              <a:off x="2060" y="860"/>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8" name="Oval 20">
              <a:extLst>
                <a:ext uri="{FF2B5EF4-FFF2-40B4-BE49-F238E27FC236}">
                  <a16:creationId xmlns:a16="http://schemas.microsoft.com/office/drawing/2014/main" id="{159DF250-9CDE-4B6B-AE44-762967DAFA72}"/>
                </a:ext>
              </a:extLst>
            </p:cNvPr>
            <p:cNvSpPr>
              <a:spLocks noChangeArrowheads="1"/>
            </p:cNvSpPr>
            <p:nvPr/>
          </p:nvSpPr>
          <p:spPr bwMode="auto">
            <a:xfrm>
              <a:off x="4196" y="860"/>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9" name="Oval 21">
              <a:extLst>
                <a:ext uri="{FF2B5EF4-FFF2-40B4-BE49-F238E27FC236}">
                  <a16:creationId xmlns:a16="http://schemas.microsoft.com/office/drawing/2014/main" id="{5D69DCDC-CDBA-45E9-84F0-12E2140CA4B4}"/>
                </a:ext>
              </a:extLst>
            </p:cNvPr>
            <p:cNvSpPr>
              <a:spLocks noChangeArrowheads="1"/>
            </p:cNvSpPr>
            <p:nvPr/>
          </p:nvSpPr>
          <p:spPr bwMode="auto">
            <a:xfrm>
              <a:off x="2060" y="3056"/>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0" name="Line 22">
              <a:extLst>
                <a:ext uri="{FF2B5EF4-FFF2-40B4-BE49-F238E27FC236}">
                  <a16:creationId xmlns:a16="http://schemas.microsoft.com/office/drawing/2014/main" id="{B357345F-F922-4D36-8598-D42BC636121D}"/>
                </a:ext>
              </a:extLst>
            </p:cNvPr>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1" name="Line 23">
              <a:extLst>
                <a:ext uri="{FF2B5EF4-FFF2-40B4-BE49-F238E27FC236}">
                  <a16:creationId xmlns:a16="http://schemas.microsoft.com/office/drawing/2014/main" id="{C6A9033A-70D1-40CE-AAB2-CC983EDD4A82}"/>
                </a:ext>
              </a:extLst>
            </p:cNvPr>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2" name="Line 24">
              <a:extLst>
                <a:ext uri="{FF2B5EF4-FFF2-40B4-BE49-F238E27FC236}">
                  <a16:creationId xmlns:a16="http://schemas.microsoft.com/office/drawing/2014/main" id="{305348C2-FB96-4D1A-893D-2B53F9AA90B8}"/>
                </a:ext>
              </a:extLst>
            </p:cNvPr>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3" name="Line 25">
              <a:extLst>
                <a:ext uri="{FF2B5EF4-FFF2-40B4-BE49-F238E27FC236}">
                  <a16:creationId xmlns:a16="http://schemas.microsoft.com/office/drawing/2014/main" id="{44203EFD-1399-4971-A649-17062D839B9D}"/>
                </a:ext>
              </a:extLst>
            </p:cNvPr>
            <p:cNvSpPr>
              <a:spLocks noChangeShapeType="1"/>
            </p:cNvSpPr>
            <p:nvPr/>
          </p:nvSpPr>
          <p:spPr bwMode="auto">
            <a:xfrm flipV="1">
              <a:off x="2928" y="1716"/>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4" name="Freeform 26">
              <a:extLst>
                <a:ext uri="{FF2B5EF4-FFF2-40B4-BE49-F238E27FC236}">
                  <a16:creationId xmlns:a16="http://schemas.microsoft.com/office/drawing/2014/main" id="{C776FCA7-38E9-4A2F-9893-F6F864C299EB}"/>
                </a:ext>
              </a:extLst>
            </p:cNvPr>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5" name="Freeform 27">
              <a:extLst>
                <a:ext uri="{FF2B5EF4-FFF2-40B4-BE49-F238E27FC236}">
                  <a16:creationId xmlns:a16="http://schemas.microsoft.com/office/drawing/2014/main" id="{E6A0B318-9933-40D2-8F83-8F21C2129CFF}"/>
                </a:ext>
              </a:extLst>
            </p:cNvPr>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6" name="Freeform 28">
              <a:extLst>
                <a:ext uri="{FF2B5EF4-FFF2-40B4-BE49-F238E27FC236}">
                  <a16:creationId xmlns:a16="http://schemas.microsoft.com/office/drawing/2014/main" id="{554EDCC0-4CC0-49EC-9B60-AA89B3CBA510}"/>
                </a:ext>
              </a:extLst>
            </p:cNvPr>
            <p:cNvSpPr>
              <a:spLocks/>
            </p:cNvSpPr>
            <p:nvPr/>
          </p:nvSpPr>
          <p:spPr bwMode="auto">
            <a:xfrm rot="16200000" flipH="1">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07" name="Freeform 29">
              <a:extLst>
                <a:ext uri="{FF2B5EF4-FFF2-40B4-BE49-F238E27FC236}">
                  <a16:creationId xmlns:a16="http://schemas.microsoft.com/office/drawing/2014/main" id="{FDF6ABDF-B3EB-4309-B3E6-9865986C2DC3}"/>
                </a:ext>
              </a:extLst>
            </p:cNvPr>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5715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77088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F35DB2-A3B0-40B0-AFE6-06A87B727270}"/>
              </a:ext>
            </a:extLst>
          </p:cNvPr>
          <p:cNvSpPr>
            <a:spLocks noGrp="1"/>
          </p:cNvSpPr>
          <p:nvPr>
            <p:ph idx="1"/>
          </p:nvPr>
        </p:nvSpPr>
        <p:spPr>
          <a:xfrm>
            <a:off x="395536" y="1124744"/>
            <a:ext cx="2954288" cy="1728192"/>
          </a:xfrm>
        </p:spPr>
        <p:txBody>
          <a:bodyPr/>
          <a:lstStyle/>
          <a:p>
            <a:r>
              <a:rPr lang="en-US" altLang="zh-CN" dirty="0"/>
              <a:t>State machine for </a:t>
            </a:r>
            <a:r>
              <a:rPr lang="en-US" altLang="zh-CN" b="1" dirty="0"/>
              <a:t>bus</a:t>
            </a:r>
            <a:r>
              <a:rPr lang="en-US" altLang="zh-CN" dirty="0"/>
              <a:t> requests for each </a:t>
            </a:r>
            <a:r>
              <a:rPr lang="en-US" altLang="zh-CN" b="1" dirty="0"/>
              <a:t>cache block</a:t>
            </a:r>
          </a:p>
          <a:p>
            <a:endParaRPr lang="en-US" altLang="zh-CN" dirty="0"/>
          </a:p>
          <a:p>
            <a:endParaRPr lang="zh-CN" altLang="en-US" dirty="0"/>
          </a:p>
        </p:txBody>
      </p:sp>
      <p:sp>
        <p:nvSpPr>
          <p:cNvPr id="3" name="标题 2">
            <a:extLst>
              <a:ext uri="{FF2B5EF4-FFF2-40B4-BE49-F238E27FC236}">
                <a16:creationId xmlns:a16="http://schemas.microsoft.com/office/drawing/2014/main" id="{88174FE5-FBB9-48EB-9DAD-23A78D89231C}"/>
              </a:ext>
            </a:extLst>
          </p:cNvPr>
          <p:cNvSpPr>
            <a:spLocks noGrp="1"/>
          </p:cNvSpPr>
          <p:nvPr>
            <p:ph type="title"/>
          </p:nvPr>
        </p:nvSpPr>
        <p:spPr/>
        <p:txBody>
          <a:bodyPr/>
          <a:lstStyle/>
          <a:p>
            <a:r>
              <a:rPr lang="en-US" altLang="zh-CN" dirty="0"/>
              <a:t>Snoopy-Cache State Machine-II</a:t>
            </a:r>
            <a:endParaRPr lang="zh-CN" altLang="en-US" dirty="0"/>
          </a:p>
        </p:txBody>
      </p:sp>
      <p:grpSp>
        <p:nvGrpSpPr>
          <p:cNvPr id="30" name="Group 4">
            <a:extLst>
              <a:ext uri="{FF2B5EF4-FFF2-40B4-BE49-F238E27FC236}">
                <a16:creationId xmlns:a16="http://schemas.microsoft.com/office/drawing/2014/main" id="{64FDBE01-4C79-48F1-938A-0925C19649B5}"/>
              </a:ext>
            </a:extLst>
          </p:cNvPr>
          <p:cNvGrpSpPr>
            <a:grpSpLocks/>
          </p:cNvGrpSpPr>
          <p:nvPr/>
        </p:nvGrpSpPr>
        <p:grpSpPr bwMode="auto">
          <a:xfrm>
            <a:off x="3200400" y="1371600"/>
            <a:ext cx="5568950" cy="4876800"/>
            <a:chOff x="1584" y="824"/>
            <a:chExt cx="3844" cy="3249"/>
          </a:xfrm>
        </p:grpSpPr>
        <p:sp>
          <p:nvSpPr>
            <p:cNvPr id="42" name="Line 16">
              <a:extLst>
                <a:ext uri="{FF2B5EF4-FFF2-40B4-BE49-F238E27FC236}">
                  <a16:creationId xmlns:a16="http://schemas.microsoft.com/office/drawing/2014/main" id="{F88651B5-6CDF-431F-BA55-55FC0D8672A8}"/>
                </a:ext>
              </a:extLst>
            </p:cNvPr>
            <p:cNvSpPr>
              <a:spLocks noChangeShapeType="1"/>
            </p:cNvSpPr>
            <p:nvPr/>
          </p:nvSpPr>
          <p:spPr bwMode="auto">
            <a:xfrm>
              <a:off x="2657" y="1725"/>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1" name="Rectangle 5">
              <a:extLst>
                <a:ext uri="{FF2B5EF4-FFF2-40B4-BE49-F238E27FC236}">
                  <a16:creationId xmlns:a16="http://schemas.microsoft.com/office/drawing/2014/main" id="{246D20D8-5706-44FC-88D7-A462BEE66C66}"/>
                </a:ext>
              </a:extLst>
            </p:cNvPr>
            <p:cNvSpPr>
              <a:spLocks noChangeArrowheads="1"/>
            </p:cNvSpPr>
            <p:nvPr/>
          </p:nvSpPr>
          <p:spPr bwMode="auto">
            <a:xfrm>
              <a:off x="2355" y="1138"/>
              <a:ext cx="581" cy="24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32" name="Rectangle 6">
              <a:extLst>
                <a:ext uri="{FF2B5EF4-FFF2-40B4-BE49-F238E27FC236}">
                  <a16:creationId xmlns:a16="http://schemas.microsoft.com/office/drawing/2014/main" id="{F7999A11-DD7A-4BAA-B41A-96BC78C234DC}"/>
                </a:ext>
              </a:extLst>
            </p:cNvPr>
            <p:cNvSpPr>
              <a:spLocks noChangeArrowheads="1"/>
            </p:cNvSpPr>
            <p:nvPr/>
          </p:nvSpPr>
          <p:spPr bwMode="auto">
            <a:xfrm>
              <a:off x="4575" y="1054"/>
              <a:ext cx="812" cy="60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33" name="Rectangle 7">
              <a:extLst>
                <a:ext uri="{FF2B5EF4-FFF2-40B4-BE49-F238E27FC236}">
                  <a16:creationId xmlns:a16="http://schemas.microsoft.com/office/drawing/2014/main" id="{58AC95EA-28A6-4A7E-A2FA-E0A7D0CEFECC}"/>
                </a:ext>
              </a:extLst>
            </p:cNvPr>
            <p:cNvSpPr>
              <a:spLocks noChangeArrowheads="1"/>
            </p:cNvSpPr>
            <p:nvPr/>
          </p:nvSpPr>
          <p:spPr bwMode="auto">
            <a:xfrm>
              <a:off x="2245" y="3322"/>
              <a:ext cx="875" cy="60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(read/write)</a:t>
              </a:r>
            </a:p>
          </p:txBody>
        </p:sp>
        <p:sp>
          <p:nvSpPr>
            <p:cNvPr id="34" name="Rectangle 8">
              <a:extLst>
                <a:ext uri="{FF2B5EF4-FFF2-40B4-BE49-F238E27FC236}">
                  <a16:creationId xmlns:a16="http://schemas.microsoft.com/office/drawing/2014/main" id="{6F887708-D60F-4329-86D4-356EFC62213F}"/>
                </a:ext>
              </a:extLst>
            </p:cNvPr>
            <p:cNvSpPr>
              <a:spLocks noChangeArrowheads="1"/>
            </p:cNvSpPr>
            <p:nvPr/>
          </p:nvSpPr>
          <p:spPr bwMode="auto">
            <a:xfrm>
              <a:off x="1680" y="2530"/>
              <a:ext cx="128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Write Back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Block; (abort</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memory access)</a:t>
              </a:r>
            </a:p>
          </p:txBody>
        </p:sp>
        <p:sp>
          <p:nvSpPr>
            <p:cNvPr id="35" name="Rectangle 9">
              <a:extLst>
                <a:ext uri="{FF2B5EF4-FFF2-40B4-BE49-F238E27FC236}">
                  <a16:creationId xmlns:a16="http://schemas.microsoft.com/office/drawing/2014/main" id="{797C8E2B-6D00-4D5A-8F09-88343B89868E}"/>
                </a:ext>
              </a:extLst>
            </p:cNvPr>
            <p:cNvSpPr>
              <a:spLocks noChangeArrowheads="1"/>
            </p:cNvSpPr>
            <p:nvPr/>
          </p:nvSpPr>
          <p:spPr bwMode="auto">
            <a:xfrm>
              <a:off x="1584" y="2147"/>
              <a:ext cx="1010" cy="4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FEFEA"/>
                  </a:solidFill>
                  <a:effectLst/>
                  <a:uLnTx/>
                  <a:uFillTx/>
                  <a:latin typeface="Arial" panose="020B0604020202020204" pitchFamily="34" charset="0"/>
                  <a:ea typeface="宋体" panose="02010600030101010101" pitchFamily="2" charset="-122"/>
                </a:rPr>
                <a:t>Write miss</a:t>
              </a:r>
              <a:r>
                <a:rPr kumimoji="0" lang="en-US" altLang="en-US" sz="1800" b="1" i="0" u="none" strike="noStrike" kern="0" cap="none" spc="0" normalizeH="0" baseline="0" noProof="0" dirty="0">
                  <a:ln>
                    <a:noFill/>
                  </a:ln>
                  <a:solidFill>
                    <a:srgbClr val="0066CC"/>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dirty="0">
                  <a:ln>
                    <a:noFill/>
                  </a:ln>
                  <a:solidFill>
                    <a:srgbClr val="0066CC"/>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6" name="Rectangle 10">
              <a:extLst>
                <a:ext uri="{FF2B5EF4-FFF2-40B4-BE49-F238E27FC236}">
                  <a16:creationId xmlns:a16="http://schemas.microsoft.com/office/drawing/2014/main" id="{A3873582-CCE3-4DEF-93A0-BAD8D209C2FE}"/>
                </a:ext>
              </a:extLst>
            </p:cNvPr>
            <p:cNvSpPr>
              <a:spLocks noChangeArrowheads="1"/>
            </p:cNvSpPr>
            <p:nvPr/>
          </p:nvSpPr>
          <p:spPr bwMode="auto">
            <a:xfrm>
              <a:off x="3552" y="2640"/>
              <a:ext cx="1010" cy="4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 miss</a:t>
              </a:r>
              <a:r>
                <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7" name="Rectangle 11">
              <a:extLst>
                <a:ext uri="{FF2B5EF4-FFF2-40B4-BE49-F238E27FC236}">
                  <a16:creationId xmlns:a16="http://schemas.microsoft.com/office/drawing/2014/main" id="{90231C9D-0923-4383-9BE0-ADC2915CD168}"/>
                </a:ext>
              </a:extLst>
            </p:cNvPr>
            <p:cNvSpPr>
              <a:spLocks noChangeArrowheads="1"/>
            </p:cNvSpPr>
            <p:nvPr/>
          </p:nvSpPr>
          <p:spPr bwMode="auto">
            <a:xfrm>
              <a:off x="3459" y="898"/>
              <a:ext cx="1010" cy="4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FEFEA"/>
                  </a:solidFill>
                  <a:effectLst/>
                  <a:uLnTx/>
                  <a:uFillTx/>
                  <a:latin typeface="Arial" panose="020B0604020202020204" pitchFamily="34" charset="0"/>
                  <a:ea typeface="宋体" panose="02010600030101010101" pitchFamily="2" charset="-122"/>
                </a:rPr>
                <a:t>Write miss</a:t>
              </a:r>
              <a:r>
                <a:rPr kumimoji="0" lang="en-US" altLang="en-US"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8" name="Oval 12">
              <a:extLst>
                <a:ext uri="{FF2B5EF4-FFF2-40B4-BE49-F238E27FC236}">
                  <a16:creationId xmlns:a16="http://schemas.microsoft.com/office/drawing/2014/main" id="{FCFC26EA-5E69-4BBA-9394-9AE6411B7DBD}"/>
                </a:ext>
              </a:extLst>
            </p:cNvPr>
            <p:cNvSpPr>
              <a:spLocks noChangeArrowheads="1"/>
            </p:cNvSpPr>
            <p:nvPr/>
          </p:nvSpPr>
          <p:spPr bwMode="auto">
            <a:xfrm>
              <a:off x="2204" y="824"/>
              <a:ext cx="944" cy="90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9" name="Oval 13">
              <a:extLst>
                <a:ext uri="{FF2B5EF4-FFF2-40B4-BE49-F238E27FC236}">
                  <a16:creationId xmlns:a16="http://schemas.microsoft.com/office/drawing/2014/main" id="{B2FF12CB-6867-4888-B826-B3FD84ACD1C1}"/>
                </a:ext>
              </a:extLst>
            </p:cNvPr>
            <p:cNvSpPr>
              <a:spLocks noChangeArrowheads="1"/>
            </p:cNvSpPr>
            <p:nvPr/>
          </p:nvSpPr>
          <p:spPr bwMode="auto">
            <a:xfrm>
              <a:off x="4484" y="824"/>
              <a:ext cx="944" cy="90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0" name="Oval 14">
              <a:extLst>
                <a:ext uri="{FF2B5EF4-FFF2-40B4-BE49-F238E27FC236}">
                  <a16:creationId xmlns:a16="http://schemas.microsoft.com/office/drawing/2014/main" id="{E511C0F1-94B5-4C80-A7ED-D85ED8D62CCF}"/>
                </a:ext>
              </a:extLst>
            </p:cNvPr>
            <p:cNvSpPr>
              <a:spLocks noChangeArrowheads="1"/>
            </p:cNvSpPr>
            <p:nvPr/>
          </p:nvSpPr>
          <p:spPr bwMode="auto">
            <a:xfrm>
              <a:off x="2204" y="3167"/>
              <a:ext cx="944" cy="90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1" name="Line 15">
              <a:extLst>
                <a:ext uri="{FF2B5EF4-FFF2-40B4-BE49-F238E27FC236}">
                  <a16:creationId xmlns:a16="http://schemas.microsoft.com/office/drawing/2014/main" id="{821870B5-E8B6-48C3-8518-AE7AB5EDBA76}"/>
                </a:ext>
              </a:extLst>
            </p:cNvPr>
            <p:cNvSpPr>
              <a:spLocks noChangeShapeType="1"/>
            </p:cNvSpPr>
            <p:nvPr/>
          </p:nvSpPr>
          <p:spPr bwMode="auto">
            <a:xfrm>
              <a:off x="3156" y="1328"/>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3" name="Line 17">
              <a:extLst>
                <a:ext uri="{FF2B5EF4-FFF2-40B4-BE49-F238E27FC236}">
                  <a16:creationId xmlns:a16="http://schemas.microsoft.com/office/drawing/2014/main" id="{4D48BFE2-5D26-40D8-8144-C37F9865F4C5}"/>
                </a:ext>
              </a:extLst>
            </p:cNvPr>
            <p:cNvSpPr>
              <a:spLocks noChangeShapeType="1"/>
            </p:cNvSpPr>
            <p:nvPr/>
          </p:nvSpPr>
          <p:spPr bwMode="auto">
            <a:xfrm flipV="1">
              <a:off x="2990" y="1609"/>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4" name="Rectangle 18">
              <a:extLst>
                <a:ext uri="{FF2B5EF4-FFF2-40B4-BE49-F238E27FC236}">
                  <a16:creationId xmlns:a16="http://schemas.microsoft.com/office/drawing/2014/main" id="{A2966C65-80E4-4675-9C74-E1FC1525446C}"/>
                </a:ext>
              </a:extLst>
            </p:cNvPr>
            <p:cNvSpPr>
              <a:spLocks noChangeArrowheads="1"/>
            </p:cNvSpPr>
            <p:nvPr/>
          </p:nvSpPr>
          <p:spPr bwMode="auto">
            <a:xfrm>
              <a:off x="3600" y="2976"/>
              <a:ext cx="1208"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Write Back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Block; (abort</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memory access)</a:t>
              </a:r>
            </a:p>
          </p:txBody>
        </p:sp>
      </p:grpSp>
    </p:spTree>
    <p:extLst>
      <p:ext uri="{BB962C8B-B14F-4D97-AF65-F5344CB8AC3E}">
        <p14:creationId xmlns:p14="http://schemas.microsoft.com/office/powerpoint/2010/main" val="18522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5311EFE-5FE6-404D-9975-1CEF98D03489}"/>
              </a:ext>
            </a:extLst>
          </p:cNvPr>
          <p:cNvSpPr>
            <a:spLocks noGrp="1"/>
          </p:cNvSpPr>
          <p:nvPr>
            <p:ph idx="1"/>
          </p:nvPr>
        </p:nvSpPr>
        <p:spPr>
          <a:xfrm>
            <a:off x="200227" y="845565"/>
            <a:ext cx="2906623" cy="2952328"/>
          </a:xfrm>
        </p:spPr>
        <p:txBody>
          <a:bodyPr/>
          <a:lstStyle/>
          <a:p>
            <a:r>
              <a:rPr lang="en-US" altLang="zh-CN" dirty="0"/>
              <a:t>State machine for </a:t>
            </a:r>
            <a:r>
              <a:rPr lang="en-US" altLang="zh-CN" b="1" dirty="0"/>
              <a:t>CPU</a:t>
            </a:r>
            <a:r>
              <a:rPr lang="en-US" altLang="zh-CN" dirty="0"/>
              <a:t> requests for each </a:t>
            </a:r>
            <a:r>
              <a:rPr lang="en-US" altLang="zh-CN" b="1" dirty="0"/>
              <a:t>cache block </a:t>
            </a:r>
            <a:r>
              <a:rPr lang="en-US" altLang="zh-CN" dirty="0"/>
              <a:t>and for </a:t>
            </a:r>
            <a:r>
              <a:rPr lang="en-US" altLang="zh-CN" b="1" dirty="0"/>
              <a:t>bus</a:t>
            </a:r>
            <a:r>
              <a:rPr lang="en-US" altLang="zh-CN" dirty="0"/>
              <a:t> requests for each </a:t>
            </a:r>
            <a:r>
              <a:rPr lang="en-US" altLang="zh-CN" b="1" dirty="0"/>
              <a:t>cache block</a:t>
            </a:r>
          </a:p>
          <a:p>
            <a:endParaRPr lang="zh-CN" altLang="en-US" dirty="0"/>
          </a:p>
        </p:txBody>
      </p:sp>
      <p:sp>
        <p:nvSpPr>
          <p:cNvPr id="3" name="标题 2">
            <a:extLst>
              <a:ext uri="{FF2B5EF4-FFF2-40B4-BE49-F238E27FC236}">
                <a16:creationId xmlns:a16="http://schemas.microsoft.com/office/drawing/2014/main" id="{354676AE-5DEF-4F2C-B29C-34E1CF7DB8F1}"/>
              </a:ext>
            </a:extLst>
          </p:cNvPr>
          <p:cNvSpPr>
            <a:spLocks noGrp="1"/>
          </p:cNvSpPr>
          <p:nvPr>
            <p:ph type="title"/>
          </p:nvPr>
        </p:nvSpPr>
        <p:spPr/>
        <p:txBody>
          <a:bodyPr/>
          <a:lstStyle/>
          <a:p>
            <a:r>
              <a:rPr lang="en-US" altLang="zh-CN" dirty="0"/>
              <a:t>Snoopy-Cache State Machine-III</a:t>
            </a:r>
            <a:endParaRPr lang="zh-CN" altLang="en-US" dirty="0"/>
          </a:p>
        </p:txBody>
      </p:sp>
      <p:sp>
        <p:nvSpPr>
          <p:cNvPr id="4" name="Rectangle 4">
            <a:extLst>
              <a:ext uri="{FF2B5EF4-FFF2-40B4-BE49-F238E27FC236}">
                <a16:creationId xmlns:a16="http://schemas.microsoft.com/office/drawing/2014/main" id="{6CC15160-474D-4140-AE3A-CB59178D0899}"/>
              </a:ext>
            </a:extLst>
          </p:cNvPr>
          <p:cNvSpPr>
            <a:spLocks noChangeArrowheads="1"/>
          </p:cNvSpPr>
          <p:nvPr/>
        </p:nvSpPr>
        <p:spPr bwMode="auto">
          <a:xfrm>
            <a:off x="827584" y="4633913"/>
            <a:ext cx="20113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en-US" sz="2400" b="1">
                <a:solidFill>
                  <a:srgbClr val="000000"/>
                </a:solidFill>
                <a:latin typeface="Arial" panose="020B0604020202020204" pitchFamily="34" charset="0"/>
              </a:rPr>
              <a:t>Cache Block</a:t>
            </a:r>
          </a:p>
          <a:p>
            <a:pPr algn="l" eaLnBrk="0" hangingPunct="0">
              <a:spcBef>
                <a:spcPct val="0"/>
              </a:spcBef>
              <a:buClrTx/>
              <a:buSzTx/>
              <a:buFontTx/>
              <a:buNone/>
            </a:pPr>
            <a:r>
              <a:rPr lang="en-US" altLang="en-US" sz="2400" b="1">
                <a:solidFill>
                  <a:srgbClr val="000000"/>
                </a:solidFill>
                <a:latin typeface="Arial" panose="020B0604020202020204" pitchFamily="34" charset="0"/>
              </a:rPr>
              <a:t>State</a:t>
            </a:r>
          </a:p>
        </p:txBody>
      </p:sp>
      <p:grpSp>
        <p:nvGrpSpPr>
          <p:cNvPr id="5" name="Group 5">
            <a:extLst>
              <a:ext uri="{FF2B5EF4-FFF2-40B4-BE49-F238E27FC236}">
                <a16:creationId xmlns:a16="http://schemas.microsoft.com/office/drawing/2014/main" id="{C046452A-620A-4EA8-AA8B-ADEAB5DB28F5}"/>
              </a:ext>
            </a:extLst>
          </p:cNvPr>
          <p:cNvGrpSpPr>
            <a:grpSpLocks/>
          </p:cNvGrpSpPr>
          <p:nvPr/>
        </p:nvGrpSpPr>
        <p:grpSpPr bwMode="auto">
          <a:xfrm>
            <a:off x="1894384" y="911225"/>
            <a:ext cx="7105650" cy="5367338"/>
            <a:chOff x="1071" y="574"/>
            <a:chExt cx="4495" cy="3615"/>
          </a:xfrm>
        </p:grpSpPr>
        <p:sp>
          <p:nvSpPr>
            <p:cNvPr id="6" name="Rectangle 6">
              <a:extLst>
                <a:ext uri="{FF2B5EF4-FFF2-40B4-BE49-F238E27FC236}">
                  <a16:creationId xmlns:a16="http://schemas.microsoft.com/office/drawing/2014/main" id="{47074153-EA05-4996-AB3E-56A3341BB8CB}"/>
                </a:ext>
              </a:extLst>
            </p:cNvPr>
            <p:cNvSpPr>
              <a:spLocks noChangeArrowheads="1"/>
            </p:cNvSpPr>
            <p:nvPr/>
          </p:nvSpPr>
          <p:spPr bwMode="auto">
            <a:xfrm>
              <a:off x="3020" y="1344"/>
              <a:ext cx="1143"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7" name="Rectangle 7">
              <a:extLst>
                <a:ext uri="{FF2B5EF4-FFF2-40B4-BE49-F238E27FC236}">
                  <a16:creationId xmlns:a16="http://schemas.microsoft.com/office/drawing/2014/main" id="{7CE0BEF5-98BD-440C-ABB2-E93BFA73BD8D}"/>
                </a:ext>
              </a:extLst>
            </p:cNvPr>
            <p:cNvSpPr>
              <a:spLocks noChangeArrowheads="1"/>
            </p:cNvSpPr>
            <p:nvPr/>
          </p:nvSpPr>
          <p:spPr bwMode="auto">
            <a:xfrm>
              <a:off x="1764" y="660"/>
              <a:ext cx="4" cy="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8" name="Rectangle 8">
              <a:extLst>
                <a:ext uri="{FF2B5EF4-FFF2-40B4-BE49-F238E27FC236}">
                  <a16:creationId xmlns:a16="http://schemas.microsoft.com/office/drawing/2014/main" id="{5883C070-DEB1-4AAB-9E0A-958A7FF5989A}"/>
                </a:ext>
              </a:extLst>
            </p:cNvPr>
            <p:cNvSpPr>
              <a:spLocks noChangeArrowheads="1"/>
            </p:cNvSpPr>
            <p:nvPr/>
          </p:nvSpPr>
          <p:spPr bwMode="auto">
            <a:xfrm>
              <a:off x="2211" y="1174"/>
              <a:ext cx="532" cy="24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9" name="Rectangle 9">
              <a:extLst>
                <a:ext uri="{FF2B5EF4-FFF2-40B4-BE49-F238E27FC236}">
                  <a16:creationId xmlns:a16="http://schemas.microsoft.com/office/drawing/2014/main" id="{4DCEE9B0-17C0-4440-B5A7-48D58BA9B04E}"/>
                </a:ext>
              </a:extLst>
            </p:cNvPr>
            <p:cNvSpPr>
              <a:spLocks noChangeArrowheads="1"/>
            </p:cNvSpPr>
            <p:nvPr/>
          </p:nvSpPr>
          <p:spPr bwMode="auto">
            <a:xfrm>
              <a:off x="4251" y="1066"/>
              <a:ext cx="812"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10" name="Rectangle 10">
              <a:extLst>
                <a:ext uri="{FF2B5EF4-FFF2-40B4-BE49-F238E27FC236}">
                  <a16:creationId xmlns:a16="http://schemas.microsoft.com/office/drawing/2014/main" id="{AA1D5054-2D52-4060-805C-32D6BE4221E5}"/>
                </a:ext>
              </a:extLst>
            </p:cNvPr>
            <p:cNvSpPr>
              <a:spLocks noChangeArrowheads="1"/>
            </p:cNvSpPr>
            <p:nvPr/>
          </p:nvSpPr>
          <p:spPr bwMode="auto">
            <a:xfrm>
              <a:off x="2064" y="3216"/>
              <a:ext cx="875"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(read/write)</a:t>
              </a:r>
            </a:p>
          </p:txBody>
        </p:sp>
        <p:sp>
          <p:nvSpPr>
            <p:cNvPr id="11" name="Rectangle 11">
              <a:extLst>
                <a:ext uri="{FF2B5EF4-FFF2-40B4-BE49-F238E27FC236}">
                  <a16:creationId xmlns:a16="http://schemas.microsoft.com/office/drawing/2014/main" id="{072668AA-5B61-4C14-BB23-B4544897CF58}"/>
                </a:ext>
              </a:extLst>
            </p:cNvPr>
            <p:cNvSpPr>
              <a:spLocks noChangeArrowheads="1"/>
            </p:cNvSpPr>
            <p:nvPr/>
          </p:nvSpPr>
          <p:spPr bwMode="auto">
            <a:xfrm>
              <a:off x="3024" y="1152"/>
              <a:ext cx="814" cy="24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a:t>
              </a:r>
              <a:endPar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endParaRPr>
            </a:p>
          </p:txBody>
        </p:sp>
        <p:sp>
          <p:nvSpPr>
            <p:cNvPr id="12" name="Rectangle 12">
              <a:extLst>
                <a:ext uri="{FF2B5EF4-FFF2-40B4-BE49-F238E27FC236}">
                  <a16:creationId xmlns:a16="http://schemas.microsoft.com/office/drawing/2014/main" id="{330BA636-1283-4C01-942A-C378D098B7DF}"/>
                </a:ext>
              </a:extLst>
            </p:cNvPr>
            <p:cNvSpPr>
              <a:spLocks noChangeArrowheads="1"/>
            </p:cNvSpPr>
            <p:nvPr/>
          </p:nvSpPr>
          <p:spPr bwMode="auto">
            <a:xfrm>
              <a:off x="2688" y="1536"/>
              <a:ext cx="821" cy="24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CPU Write</a:t>
              </a:r>
            </a:p>
          </p:txBody>
        </p:sp>
        <p:sp>
          <p:nvSpPr>
            <p:cNvPr id="13" name="Rectangle 13">
              <a:extLst>
                <a:ext uri="{FF2B5EF4-FFF2-40B4-BE49-F238E27FC236}">
                  <a16:creationId xmlns:a16="http://schemas.microsoft.com/office/drawing/2014/main" id="{1503487B-1E42-4753-8AF8-1DEAE9F0B60E}"/>
                </a:ext>
              </a:extLst>
            </p:cNvPr>
            <p:cNvSpPr>
              <a:spLocks noChangeArrowheads="1"/>
            </p:cNvSpPr>
            <p:nvPr/>
          </p:nvSpPr>
          <p:spPr bwMode="auto">
            <a:xfrm>
              <a:off x="4467" y="574"/>
              <a:ext cx="1031" cy="24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hit</a:t>
              </a:r>
              <a:endPar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endParaRPr>
            </a:p>
          </p:txBody>
        </p:sp>
        <p:sp>
          <p:nvSpPr>
            <p:cNvPr id="14" name="Rectangle 14">
              <a:extLst>
                <a:ext uri="{FF2B5EF4-FFF2-40B4-BE49-F238E27FC236}">
                  <a16:creationId xmlns:a16="http://schemas.microsoft.com/office/drawing/2014/main" id="{2B6BD643-98A4-4E0B-938C-7F8902901F57}"/>
                </a:ext>
              </a:extLst>
            </p:cNvPr>
            <p:cNvSpPr>
              <a:spLocks noChangeArrowheads="1"/>
            </p:cNvSpPr>
            <p:nvPr/>
          </p:nvSpPr>
          <p:spPr bwMode="auto">
            <a:xfrm>
              <a:off x="2496" y="1680"/>
              <a:ext cx="95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5">
              <a:extLst>
                <a:ext uri="{FF2B5EF4-FFF2-40B4-BE49-F238E27FC236}">
                  <a16:creationId xmlns:a16="http://schemas.microsoft.com/office/drawing/2014/main" id="{2E7BBAFB-AB84-4BD1-872C-E0824E043B5B}"/>
                </a:ext>
              </a:extLst>
            </p:cNvPr>
            <p:cNvSpPr>
              <a:spLocks noChangeArrowheads="1"/>
            </p:cNvSpPr>
            <p:nvPr/>
          </p:nvSpPr>
          <p:spPr bwMode="auto">
            <a:xfrm>
              <a:off x="2592" y="2064"/>
              <a:ext cx="1216" cy="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990099"/>
                  </a:solidFill>
                  <a:effectLst/>
                  <a:uLnTx/>
                  <a:uFillTx/>
                  <a:latin typeface="Arial" panose="020B0604020202020204" pitchFamily="34" charset="0"/>
                  <a:ea typeface="宋体" panose="02010600030101010101" pitchFamily="2" charset="-122"/>
                </a:rPr>
                <a:t>CPU read miss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Write back block,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Place 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16" name="Rectangle 16">
              <a:extLst>
                <a:ext uri="{FF2B5EF4-FFF2-40B4-BE49-F238E27FC236}">
                  <a16:creationId xmlns:a16="http://schemas.microsoft.com/office/drawing/2014/main" id="{05A45C5A-E7CB-4AA4-9E31-2BFFA9B35CD2}"/>
                </a:ext>
              </a:extLst>
            </p:cNvPr>
            <p:cNvSpPr>
              <a:spLocks noChangeArrowheads="1"/>
            </p:cNvSpPr>
            <p:nvPr/>
          </p:nvSpPr>
          <p:spPr bwMode="auto">
            <a:xfrm>
              <a:off x="3600" y="2543"/>
              <a:ext cx="1785"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Miss on Bus</a:t>
              </a:r>
            </a:p>
          </p:txBody>
        </p:sp>
        <p:sp>
          <p:nvSpPr>
            <p:cNvPr id="17" name="Rectangle 17">
              <a:extLst>
                <a:ext uri="{FF2B5EF4-FFF2-40B4-BE49-F238E27FC236}">
                  <a16:creationId xmlns:a16="http://schemas.microsoft.com/office/drawing/2014/main" id="{E60D89C9-3820-4989-B317-9B9F7A1C546B}"/>
                </a:ext>
              </a:extLst>
            </p:cNvPr>
            <p:cNvSpPr>
              <a:spLocks noChangeArrowheads="1"/>
            </p:cNvSpPr>
            <p:nvPr/>
          </p:nvSpPr>
          <p:spPr bwMode="auto">
            <a:xfrm>
              <a:off x="4383" y="2098"/>
              <a:ext cx="1183" cy="61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miss</a:t>
              </a: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on bus</a:t>
              </a:r>
            </a:p>
          </p:txBody>
        </p:sp>
        <p:sp>
          <p:nvSpPr>
            <p:cNvPr id="18" name="Rectangle 18">
              <a:extLst>
                <a:ext uri="{FF2B5EF4-FFF2-40B4-BE49-F238E27FC236}">
                  <a16:creationId xmlns:a16="http://schemas.microsoft.com/office/drawing/2014/main" id="{D65217CC-C2A7-4138-88BE-0BFB3366807E}"/>
                </a:ext>
              </a:extLst>
            </p:cNvPr>
            <p:cNvSpPr>
              <a:spLocks noChangeArrowheads="1"/>
            </p:cNvSpPr>
            <p:nvPr/>
          </p:nvSpPr>
          <p:spPr bwMode="auto">
            <a:xfrm>
              <a:off x="3303" y="3574"/>
              <a:ext cx="1754" cy="61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 Miss</a:t>
              </a:r>
              <a:endParaRPr kumimoji="0" lang="en-US" altLang="en-US"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 cache block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miss on bus</a:t>
              </a:r>
            </a:p>
          </p:txBody>
        </p:sp>
        <p:sp>
          <p:nvSpPr>
            <p:cNvPr id="19" name="Rectangle 19">
              <a:extLst>
                <a:ext uri="{FF2B5EF4-FFF2-40B4-BE49-F238E27FC236}">
                  <a16:creationId xmlns:a16="http://schemas.microsoft.com/office/drawing/2014/main" id="{1C68534D-7006-4F1D-8610-19AFAC232E8F}"/>
                </a:ext>
              </a:extLst>
            </p:cNvPr>
            <p:cNvSpPr>
              <a:spLocks noChangeArrowheads="1"/>
            </p:cNvSpPr>
            <p:nvPr/>
          </p:nvSpPr>
          <p:spPr bwMode="auto">
            <a:xfrm>
              <a:off x="1071" y="3562"/>
              <a:ext cx="1014"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990099"/>
                  </a:solidFill>
                  <a:effectLst/>
                  <a:uLnTx/>
                  <a:uFillTx/>
                  <a:latin typeface="Arial" panose="020B0604020202020204" pitchFamily="34" charset="0"/>
                  <a:ea typeface="宋体" panose="02010600030101010101" pitchFamily="2" charset="-122"/>
                </a:rPr>
                <a:t>CPU read hit</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write hit</a:t>
              </a:r>
            </a:p>
          </p:txBody>
        </p:sp>
        <p:sp>
          <p:nvSpPr>
            <p:cNvPr id="20" name="Oval 20">
              <a:extLst>
                <a:ext uri="{FF2B5EF4-FFF2-40B4-BE49-F238E27FC236}">
                  <a16:creationId xmlns:a16="http://schemas.microsoft.com/office/drawing/2014/main" id="{3934CDFF-44D7-4FA0-AAE7-9763935AA69A}"/>
                </a:ext>
              </a:extLst>
            </p:cNvPr>
            <p:cNvSpPr>
              <a:spLocks noChangeArrowheads="1"/>
            </p:cNvSpPr>
            <p:nvPr/>
          </p:nvSpPr>
          <p:spPr bwMode="auto">
            <a:xfrm>
              <a:off x="2060" y="860"/>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Oval 21">
              <a:extLst>
                <a:ext uri="{FF2B5EF4-FFF2-40B4-BE49-F238E27FC236}">
                  <a16:creationId xmlns:a16="http://schemas.microsoft.com/office/drawing/2014/main" id="{C1861AF9-3B54-4EE7-98F5-803AF89380B4}"/>
                </a:ext>
              </a:extLst>
            </p:cNvPr>
            <p:cNvSpPr>
              <a:spLocks noChangeArrowheads="1"/>
            </p:cNvSpPr>
            <p:nvPr/>
          </p:nvSpPr>
          <p:spPr bwMode="auto">
            <a:xfrm>
              <a:off x="4196" y="860"/>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Oval 22">
              <a:extLst>
                <a:ext uri="{FF2B5EF4-FFF2-40B4-BE49-F238E27FC236}">
                  <a16:creationId xmlns:a16="http://schemas.microsoft.com/office/drawing/2014/main" id="{B73ABDE1-E446-4F21-AA47-BCC70C21982D}"/>
                </a:ext>
              </a:extLst>
            </p:cNvPr>
            <p:cNvSpPr>
              <a:spLocks noChangeArrowheads="1"/>
            </p:cNvSpPr>
            <p:nvPr/>
          </p:nvSpPr>
          <p:spPr bwMode="auto">
            <a:xfrm>
              <a:off x="2060" y="3056"/>
              <a:ext cx="884" cy="8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Line 23">
              <a:extLst>
                <a:ext uri="{FF2B5EF4-FFF2-40B4-BE49-F238E27FC236}">
                  <a16:creationId xmlns:a16="http://schemas.microsoft.com/office/drawing/2014/main" id="{4D47574A-9D6D-4077-B4C3-9C4A3B29F019}"/>
                </a:ext>
              </a:extLst>
            </p:cNvPr>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4">
              <a:extLst>
                <a:ext uri="{FF2B5EF4-FFF2-40B4-BE49-F238E27FC236}">
                  <a16:creationId xmlns:a16="http://schemas.microsoft.com/office/drawing/2014/main" id="{49E7F86D-BBFB-494F-9382-A2D3138C4A28}"/>
                </a:ext>
              </a:extLst>
            </p:cNvPr>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5">
              <a:extLst>
                <a:ext uri="{FF2B5EF4-FFF2-40B4-BE49-F238E27FC236}">
                  <a16:creationId xmlns:a16="http://schemas.microsoft.com/office/drawing/2014/main" id="{79DC292B-4A62-4F6C-A614-6930A4FEEB33}"/>
                </a:ext>
              </a:extLst>
            </p:cNvPr>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Line 26">
              <a:extLst>
                <a:ext uri="{FF2B5EF4-FFF2-40B4-BE49-F238E27FC236}">
                  <a16:creationId xmlns:a16="http://schemas.microsoft.com/office/drawing/2014/main" id="{47335AA0-7EA5-471F-86D4-EAE2EA542C9E}"/>
                </a:ext>
              </a:extLst>
            </p:cNvPr>
            <p:cNvSpPr>
              <a:spLocks noChangeShapeType="1"/>
            </p:cNvSpPr>
            <p:nvPr/>
          </p:nvSpPr>
          <p:spPr bwMode="auto">
            <a:xfrm flipV="1">
              <a:off x="2880" y="1680"/>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Freeform 27">
              <a:extLst>
                <a:ext uri="{FF2B5EF4-FFF2-40B4-BE49-F238E27FC236}">
                  <a16:creationId xmlns:a16="http://schemas.microsoft.com/office/drawing/2014/main" id="{F8FF0F26-2AFE-41A2-9E6C-3A3C323E5683}"/>
                </a:ext>
              </a:extLst>
            </p:cNvPr>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Freeform 28">
              <a:extLst>
                <a:ext uri="{FF2B5EF4-FFF2-40B4-BE49-F238E27FC236}">
                  <a16:creationId xmlns:a16="http://schemas.microsoft.com/office/drawing/2014/main" id="{5FE5FB93-7C5D-4EEC-B70F-C89D1AA3CB8A}"/>
                </a:ext>
              </a:extLst>
            </p:cNvPr>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9" name="Freeform 29">
              <a:extLst>
                <a:ext uri="{FF2B5EF4-FFF2-40B4-BE49-F238E27FC236}">
                  <a16:creationId xmlns:a16="http://schemas.microsoft.com/office/drawing/2014/main" id="{0B2F3C74-6173-4CCC-A5D1-ECA30DE2DC02}"/>
                </a:ext>
              </a:extLst>
            </p:cNvPr>
            <p:cNvSpPr>
              <a:spLocks/>
            </p:cNvSpPr>
            <p:nvPr/>
          </p:nvSpPr>
          <p:spPr bwMode="auto">
            <a:xfrm>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0" name="Freeform 30">
              <a:extLst>
                <a:ext uri="{FF2B5EF4-FFF2-40B4-BE49-F238E27FC236}">
                  <a16:creationId xmlns:a16="http://schemas.microsoft.com/office/drawing/2014/main" id="{A676851C-0DFC-4C56-8E75-F095EA37E327}"/>
                </a:ext>
              </a:extLst>
            </p:cNvPr>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1" name="Rectangle 31">
              <a:extLst>
                <a:ext uri="{FF2B5EF4-FFF2-40B4-BE49-F238E27FC236}">
                  <a16:creationId xmlns:a16="http://schemas.microsoft.com/office/drawing/2014/main" id="{19EBA59A-D109-40AA-87A4-15D571A26454}"/>
                </a:ext>
              </a:extLst>
            </p:cNvPr>
            <p:cNvSpPr>
              <a:spLocks noChangeArrowheads="1"/>
            </p:cNvSpPr>
            <p:nvPr/>
          </p:nvSpPr>
          <p:spPr bwMode="auto">
            <a:xfrm>
              <a:off x="2976" y="816"/>
              <a:ext cx="926" cy="42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FEFEA"/>
                  </a:solidFill>
                  <a:effectLst/>
                  <a:uLnTx/>
                  <a:uFillTx/>
                  <a:latin typeface="Arial" panose="020B0604020202020204" pitchFamily="34" charset="0"/>
                  <a:ea typeface="宋体" panose="02010600030101010101" pitchFamily="2" charset="-122"/>
                </a:rPr>
                <a:t>Write miss</a:t>
              </a:r>
              <a:r>
                <a:rPr kumimoji="0" lang="en-US" altLang="en-US"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2" name="Line 32">
              <a:extLst>
                <a:ext uri="{FF2B5EF4-FFF2-40B4-BE49-F238E27FC236}">
                  <a16:creationId xmlns:a16="http://schemas.microsoft.com/office/drawing/2014/main" id="{F5573139-854D-4F80-A3EF-9D5B567D4CC7}"/>
                </a:ext>
              </a:extLst>
            </p:cNvPr>
            <p:cNvSpPr>
              <a:spLocks noChangeShapeType="1"/>
            </p:cNvSpPr>
            <p:nvPr/>
          </p:nvSpPr>
          <p:spPr bwMode="auto">
            <a:xfrm>
              <a:off x="2880" y="1152"/>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3" name="Line 33">
              <a:extLst>
                <a:ext uri="{FF2B5EF4-FFF2-40B4-BE49-F238E27FC236}">
                  <a16:creationId xmlns:a16="http://schemas.microsoft.com/office/drawing/2014/main" id="{4363070D-5037-450E-850C-D618F3D63EAC}"/>
                </a:ext>
              </a:extLst>
            </p:cNvPr>
            <p:cNvSpPr>
              <a:spLocks noChangeShapeType="1"/>
            </p:cNvSpPr>
            <p:nvPr/>
          </p:nvSpPr>
          <p:spPr bwMode="auto">
            <a:xfrm>
              <a:off x="2352" y="1632"/>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4" name="Rectangle 34">
              <a:extLst>
                <a:ext uri="{FF2B5EF4-FFF2-40B4-BE49-F238E27FC236}">
                  <a16:creationId xmlns:a16="http://schemas.microsoft.com/office/drawing/2014/main" id="{589677C6-AA98-4D63-BCCD-B780237ED015}"/>
                </a:ext>
              </a:extLst>
            </p:cNvPr>
            <p:cNvSpPr>
              <a:spLocks noChangeArrowheads="1"/>
            </p:cNvSpPr>
            <p:nvPr/>
          </p:nvSpPr>
          <p:spPr bwMode="auto">
            <a:xfrm>
              <a:off x="1392" y="2314"/>
              <a:ext cx="117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Write Back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Block; (abort</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memory access)</a:t>
              </a:r>
            </a:p>
          </p:txBody>
        </p:sp>
        <p:sp>
          <p:nvSpPr>
            <p:cNvPr id="35" name="Rectangle 35">
              <a:extLst>
                <a:ext uri="{FF2B5EF4-FFF2-40B4-BE49-F238E27FC236}">
                  <a16:creationId xmlns:a16="http://schemas.microsoft.com/office/drawing/2014/main" id="{CE432521-8FF9-46E5-B09C-41A27319E3A6}"/>
                </a:ext>
              </a:extLst>
            </p:cNvPr>
            <p:cNvSpPr>
              <a:spLocks noChangeArrowheads="1"/>
            </p:cNvSpPr>
            <p:nvPr/>
          </p:nvSpPr>
          <p:spPr bwMode="auto">
            <a:xfrm>
              <a:off x="1344" y="1882"/>
              <a:ext cx="926" cy="43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FEFEA"/>
                  </a:solidFill>
                  <a:effectLst/>
                  <a:uLnTx/>
                  <a:uFillTx/>
                  <a:latin typeface="Arial" panose="020B0604020202020204" pitchFamily="34" charset="0"/>
                  <a:ea typeface="宋体" panose="02010600030101010101" pitchFamily="2" charset="-122"/>
                </a:rPr>
                <a:t>Write miss</a:t>
              </a:r>
              <a:r>
                <a:rPr kumimoji="0" lang="en-US" altLang="en-US" sz="1800" b="1" i="0" u="none" strike="noStrike" kern="0" cap="none" spc="0" normalizeH="0" baseline="0" noProof="0" dirty="0">
                  <a:ln>
                    <a:noFill/>
                  </a:ln>
                  <a:solidFill>
                    <a:srgbClr val="0066CC"/>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dirty="0">
                  <a:ln>
                    <a:noFill/>
                  </a:ln>
                  <a:solidFill>
                    <a:srgbClr val="0066CC"/>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6" name="Line 36">
              <a:extLst>
                <a:ext uri="{FF2B5EF4-FFF2-40B4-BE49-F238E27FC236}">
                  <a16:creationId xmlns:a16="http://schemas.microsoft.com/office/drawing/2014/main" id="{484E86A9-1695-4EEE-9D2E-B0B3CFF76E30}"/>
                </a:ext>
              </a:extLst>
            </p:cNvPr>
            <p:cNvSpPr>
              <a:spLocks noChangeShapeType="1"/>
            </p:cNvSpPr>
            <p:nvPr/>
          </p:nvSpPr>
          <p:spPr bwMode="auto">
            <a:xfrm flipV="1">
              <a:off x="3024" y="1728"/>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7" name="Rectangle 37">
              <a:extLst>
                <a:ext uri="{FF2B5EF4-FFF2-40B4-BE49-F238E27FC236}">
                  <a16:creationId xmlns:a16="http://schemas.microsoft.com/office/drawing/2014/main" id="{5BB7F83D-D57C-49E7-A7D9-4C7C6652FED3}"/>
                </a:ext>
              </a:extLst>
            </p:cNvPr>
            <p:cNvSpPr>
              <a:spLocks noChangeArrowheads="1"/>
            </p:cNvSpPr>
            <p:nvPr/>
          </p:nvSpPr>
          <p:spPr bwMode="auto">
            <a:xfrm>
              <a:off x="3360" y="3024"/>
              <a:ext cx="926" cy="42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 miss</a:t>
              </a:r>
              <a:r>
                <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t> </a:t>
              </a:r>
              <a:br>
                <a:rPr kumimoji="0" lang="en-US" altLang="en-US"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b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for this block</a:t>
              </a:r>
            </a:p>
          </p:txBody>
        </p:sp>
        <p:sp>
          <p:nvSpPr>
            <p:cNvPr id="38" name="Rectangle 38">
              <a:extLst>
                <a:ext uri="{FF2B5EF4-FFF2-40B4-BE49-F238E27FC236}">
                  <a16:creationId xmlns:a16="http://schemas.microsoft.com/office/drawing/2014/main" id="{EF521CAF-D91D-4AF5-AE90-69A9C71CA761}"/>
                </a:ext>
              </a:extLst>
            </p:cNvPr>
            <p:cNvSpPr>
              <a:spLocks noChangeArrowheads="1"/>
            </p:cNvSpPr>
            <p:nvPr/>
          </p:nvSpPr>
          <p:spPr bwMode="auto">
            <a:xfrm>
              <a:off x="4224" y="2977"/>
              <a:ext cx="120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Block; (abort</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memory access)</a:t>
              </a:r>
            </a:p>
          </p:txBody>
        </p:sp>
      </p:grpSp>
    </p:spTree>
    <p:extLst>
      <p:ext uri="{BB962C8B-B14F-4D97-AF65-F5344CB8AC3E}">
        <p14:creationId xmlns:p14="http://schemas.microsoft.com/office/powerpoint/2010/main" val="337129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05E1EB-F77C-47AF-B7F1-3959A9D6090E}"/>
              </a:ext>
            </a:extLst>
          </p:cNvPr>
          <p:cNvSpPr>
            <a:spLocks noGrp="1"/>
          </p:cNvSpPr>
          <p:nvPr>
            <p:ph type="title"/>
          </p:nvPr>
        </p:nvSpPr>
        <p:spPr/>
        <p:txBody>
          <a:bodyPr/>
          <a:lstStyle/>
          <a:p>
            <a:r>
              <a:rPr lang="en-US" altLang="zh-CN" dirty="0"/>
              <a:t>Example</a:t>
            </a:r>
            <a:endParaRPr lang="zh-CN" altLang="en-US" dirty="0"/>
          </a:p>
        </p:txBody>
      </p:sp>
      <p:graphicFrame>
        <p:nvGraphicFramePr>
          <p:cNvPr id="4" name="Object 3">
            <a:hlinkClick r:id="" action="ppaction://ole?verb=0"/>
            <a:extLst>
              <a:ext uri="{FF2B5EF4-FFF2-40B4-BE49-F238E27FC236}">
                <a16:creationId xmlns:a16="http://schemas.microsoft.com/office/drawing/2014/main" id="{C0D31B89-DB0C-42B4-BE76-B2CF705E60C6}"/>
              </a:ext>
            </a:extLst>
          </p:cNvPr>
          <p:cNvGraphicFramePr>
            <a:graphicFrameLocks/>
          </p:cNvGraphicFramePr>
          <p:nvPr/>
        </p:nvGraphicFramePr>
        <p:xfrm>
          <a:off x="0" y="1690688"/>
          <a:ext cx="9144000" cy="3706812"/>
        </p:xfrm>
        <a:graphic>
          <a:graphicData uri="http://schemas.openxmlformats.org/presentationml/2006/ole">
            <mc:AlternateContent xmlns:mc="http://schemas.openxmlformats.org/markup-compatibility/2006">
              <mc:Choice xmlns:v="urn:schemas-microsoft-com:vml" Requires="v">
                <p:oleObj spid="_x0000_s8214" name="工作表" r:id="rId4" imgW="8791651" imgH="2962351" progId="Excel.Sheet.8">
                  <p:embed/>
                </p:oleObj>
              </mc:Choice>
              <mc:Fallback>
                <p:oleObj name="工作表" r:id="rId4" imgW="8791651" imgH="2962351" progId="Excel.Sheet.8">
                  <p:embed/>
                  <p:pic>
                    <p:nvPicPr>
                      <p:cNvPr id="56323"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90688"/>
                        <a:ext cx="9144000" cy="3706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4">
            <a:extLst>
              <a:ext uri="{FF2B5EF4-FFF2-40B4-BE49-F238E27FC236}">
                <a16:creationId xmlns:a16="http://schemas.microsoft.com/office/drawing/2014/main" id="{8A4EAE03-ACE5-4A5C-BF6F-C53D314DDD48}"/>
              </a:ext>
            </a:extLst>
          </p:cNvPr>
          <p:cNvSpPr>
            <a:spLocks noChangeArrowheads="1"/>
          </p:cNvSpPr>
          <p:nvPr/>
        </p:nvSpPr>
        <p:spPr bwMode="auto">
          <a:xfrm>
            <a:off x="2500313" y="5517232"/>
            <a:ext cx="4968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en-US" sz="1800" dirty="0">
                <a:solidFill>
                  <a:srgbClr val="000000"/>
                </a:solidFill>
                <a:latin typeface="Arial" panose="020B0604020202020204" pitchFamily="34" charset="0"/>
              </a:rPr>
              <a:t>Assumes A1 and A2 map to same cache block,</a:t>
            </a:r>
          </a:p>
          <a:p>
            <a:pPr algn="l" eaLnBrk="0" hangingPunct="0">
              <a:spcBef>
                <a:spcPct val="0"/>
              </a:spcBef>
              <a:buClrTx/>
              <a:buSzTx/>
              <a:buFontTx/>
              <a:buNone/>
            </a:pPr>
            <a:r>
              <a:rPr lang="en-US" altLang="en-US" sz="1800" dirty="0">
                <a:solidFill>
                  <a:srgbClr val="000000"/>
                </a:solidFill>
                <a:latin typeface="Arial" panose="020B0604020202020204" pitchFamily="34" charset="0"/>
              </a:rPr>
              <a:t>initial cache state is invalid</a:t>
            </a:r>
          </a:p>
        </p:txBody>
      </p:sp>
    </p:spTree>
    <p:extLst>
      <p:ext uri="{BB962C8B-B14F-4D97-AF65-F5344CB8AC3E}">
        <p14:creationId xmlns:p14="http://schemas.microsoft.com/office/powerpoint/2010/main" val="2539918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F2527C-AF8A-42B7-864C-C5724972AB3A}"/>
              </a:ext>
            </a:extLst>
          </p:cNvPr>
          <p:cNvSpPr>
            <a:spLocks noGrp="1"/>
          </p:cNvSpPr>
          <p:nvPr>
            <p:ph type="title"/>
          </p:nvPr>
        </p:nvSpPr>
        <p:spPr/>
        <p:txBody>
          <a:bodyPr/>
          <a:lstStyle/>
          <a:p>
            <a:r>
              <a:rPr lang="en-US" altLang="zh-CN" dirty="0"/>
              <a:t>Example: step 1</a:t>
            </a:r>
            <a:endParaRPr lang="zh-CN" altLang="en-US" dirty="0"/>
          </a:p>
        </p:txBody>
      </p:sp>
      <p:graphicFrame>
        <p:nvGraphicFramePr>
          <p:cNvPr id="4" name="Object 3">
            <a:hlinkClick r:id="" action="ppaction://ole?verb=0"/>
            <a:extLst>
              <a:ext uri="{FF2B5EF4-FFF2-40B4-BE49-F238E27FC236}">
                <a16:creationId xmlns:a16="http://schemas.microsoft.com/office/drawing/2014/main" id="{437B9289-628A-424B-95C3-28F2FF1E212D}"/>
              </a:ext>
            </a:extLst>
          </p:cNvPr>
          <p:cNvGraphicFramePr>
            <a:graphicFrameLocks/>
          </p:cNvGraphicFramePr>
          <p:nvPr/>
        </p:nvGraphicFramePr>
        <p:xfrm>
          <a:off x="0" y="1196975"/>
          <a:ext cx="9144000" cy="2471738"/>
        </p:xfrm>
        <a:graphic>
          <a:graphicData uri="http://schemas.openxmlformats.org/presentationml/2006/ole">
            <mc:AlternateContent xmlns:mc="http://schemas.openxmlformats.org/markup-compatibility/2006">
              <mc:Choice xmlns:v="urn:schemas-microsoft-com:vml" Requires="v">
                <p:oleObj spid="_x0000_s9238" name="Worksheet" r:id="rId3" imgW="11722100" imgH="2679700" progId="Excel.Sheet.8">
                  <p:embed/>
                </p:oleObj>
              </mc:Choice>
              <mc:Fallback>
                <p:oleObj name="Worksheet" r:id="rId3" imgW="11722100" imgH="2679700" progId="Excel.Sheet.8">
                  <p:embed/>
                  <p:pic>
                    <p:nvPicPr>
                      <p:cNvPr id="57347"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9144000" cy="2471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D90F5328-BA3F-4631-AC51-87DC200AE68C}"/>
              </a:ext>
            </a:extLst>
          </p:cNvPr>
          <p:cNvGrpSpPr>
            <a:grpSpLocks/>
          </p:cNvGrpSpPr>
          <p:nvPr/>
        </p:nvGrpSpPr>
        <p:grpSpPr bwMode="auto">
          <a:xfrm>
            <a:off x="3733800" y="3686175"/>
            <a:ext cx="5168900" cy="3171825"/>
            <a:chOff x="2000" y="2249"/>
            <a:chExt cx="3256" cy="1998"/>
          </a:xfrm>
        </p:grpSpPr>
        <p:sp>
          <p:nvSpPr>
            <p:cNvPr id="6" name="Rectangle 5">
              <a:extLst>
                <a:ext uri="{FF2B5EF4-FFF2-40B4-BE49-F238E27FC236}">
                  <a16:creationId xmlns:a16="http://schemas.microsoft.com/office/drawing/2014/main" id="{C454B921-A416-4ED0-B791-EEE9DF7CA005}"/>
                </a:ext>
              </a:extLst>
            </p:cNvPr>
            <p:cNvSpPr>
              <a:spLocks noChangeArrowheads="1"/>
            </p:cNvSpPr>
            <p:nvPr/>
          </p:nvSpPr>
          <p:spPr bwMode="auto">
            <a:xfrm>
              <a:off x="2278" y="3034"/>
              <a:ext cx="655"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7" name="Rectangle 6">
              <a:extLst>
                <a:ext uri="{FF2B5EF4-FFF2-40B4-BE49-F238E27FC236}">
                  <a16:creationId xmlns:a16="http://schemas.microsoft.com/office/drawing/2014/main" id="{7015B788-A8AC-4FA6-B131-C5D8D0229AE3}"/>
                </a:ext>
              </a:extLst>
            </p:cNvPr>
            <p:cNvSpPr>
              <a:spLocks noChangeArrowheads="1"/>
            </p:cNvSpPr>
            <p:nvPr/>
          </p:nvSpPr>
          <p:spPr bwMode="auto">
            <a:xfrm>
              <a:off x="2850" y="2328"/>
              <a:ext cx="143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Write </a:t>
              </a:r>
            </a:p>
          </p:txBody>
        </p:sp>
        <p:sp>
          <p:nvSpPr>
            <p:cNvPr id="8" name="Rectangle 7">
              <a:extLst>
                <a:ext uri="{FF2B5EF4-FFF2-40B4-BE49-F238E27FC236}">
                  <a16:creationId xmlns:a16="http://schemas.microsoft.com/office/drawing/2014/main" id="{28795DE8-C9EC-4E32-A329-5D6D1AB55CC5}"/>
                </a:ext>
              </a:extLst>
            </p:cNvPr>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61ADF7F1-FFF3-427A-9BF2-45C8F0B24EE6}"/>
                </a:ext>
              </a:extLst>
            </p:cNvPr>
            <p:cNvSpPr>
              <a:spLocks noChangeArrowheads="1"/>
            </p:cNvSpPr>
            <p:nvPr/>
          </p:nvSpPr>
          <p:spPr bwMode="auto">
            <a:xfrm>
              <a:off x="2781" y="2592"/>
              <a:ext cx="437"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0" name="Rectangle 9">
              <a:extLst>
                <a:ext uri="{FF2B5EF4-FFF2-40B4-BE49-F238E27FC236}">
                  <a16:creationId xmlns:a16="http://schemas.microsoft.com/office/drawing/2014/main" id="{31D90B19-1444-442E-A7D6-D25C4D48C719}"/>
                </a:ext>
              </a:extLst>
            </p:cNvPr>
            <p:cNvSpPr>
              <a:spLocks noChangeArrowheads="1"/>
            </p:cNvSpPr>
            <p:nvPr/>
          </p:nvSpPr>
          <p:spPr bwMode="auto">
            <a:xfrm>
              <a:off x="3739" y="2553"/>
              <a:ext cx="82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006A89B7-4BB3-4AD0-9C76-8CC7CB94628D}"/>
                </a:ext>
              </a:extLst>
            </p:cNvPr>
            <p:cNvSpPr>
              <a:spLocks noChangeArrowheads="1"/>
            </p:cNvSpPr>
            <p:nvPr/>
          </p:nvSpPr>
          <p:spPr bwMode="auto">
            <a:xfrm>
              <a:off x="2586" y="3755"/>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6D096624-6F2C-41AF-AB9A-A41FF1DFDBB9}"/>
                </a:ext>
              </a:extLst>
            </p:cNvPr>
            <p:cNvSpPr>
              <a:spLocks noChangeArrowheads="1"/>
            </p:cNvSpPr>
            <p:nvPr/>
          </p:nvSpPr>
          <p:spPr bwMode="auto">
            <a:xfrm>
              <a:off x="4434" y="2290"/>
              <a:ext cx="82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3" name="Rectangle 12">
              <a:extLst>
                <a:ext uri="{FF2B5EF4-FFF2-40B4-BE49-F238E27FC236}">
                  <a16:creationId xmlns:a16="http://schemas.microsoft.com/office/drawing/2014/main" id="{E902ABA9-3D59-4711-B6E5-B5BAE172C2B7}"/>
                </a:ext>
              </a:extLst>
            </p:cNvPr>
            <p:cNvSpPr>
              <a:spLocks noChangeArrowheads="1"/>
            </p:cNvSpPr>
            <p:nvPr/>
          </p:nvSpPr>
          <p:spPr bwMode="auto">
            <a:xfrm>
              <a:off x="3205" y="2718"/>
              <a:ext cx="7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4" name="Rectangle 13">
              <a:extLst>
                <a:ext uri="{FF2B5EF4-FFF2-40B4-BE49-F238E27FC236}">
                  <a16:creationId xmlns:a16="http://schemas.microsoft.com/office/drawing/2014/main" id="{7FA6E07B-642F-4286-8467-BA883333B686}"/>
                </a:ext>
              </a:extLst>
            </p:cNvPr>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Write</a:t>
              </a:r>
              <a:r>
                <a:rPr kumimoji="0" lang="en-US" altLang="zh-CN" sz="1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4">
              <a:extLst>
                <a:ext uri="{FF2B5EF4-FFF2-40B4-BE49-F238E27FC236}">
                  <a16:creationId xmlns:a16="http://schemas.microsoft.com/office/drawing/2014/main" id="{1BD99FDF-5A52-4541-BD8C-892F736E0F4B}"/>
                </a:ext>
              </a:extLst>
            </p:cNvPr>
            <p:cNvSpPr>
              <a:spLocks noChangeArrowheads="1"/>
            </p:cNvSpPr>
            <p:nvPr/>
          </p:nvSpPr>
          <p:spPr bwMode="auto">
            <a:xfrm>
              <a:off x="3981" y="3036"/>
              <a:ext cx="771"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6" name="Rectangle 15">
              <a:extLst>
                <a:ext uri="{FF2B5EF4-FFF2-40B4-BE49-F238E27FC236}">
                  <a16:creationId xmlns:a16="http://schemas.microsoft.com/office/drawing/2014/main" id="{08818364-0A34-44C0-8281-B0860B88B87B}"/>
                </a:ext>
              </a:extLst>
            </p:cNvPr>
            <p:cNvSpPr>
              <a:spLocks noChangeArrowheads="1"/>
            </p:cNvSpPr>
            <p:nvPr/>
          </p:nvSpPr>
          <p:spPr bwMode="auto">
            <a:xfrm>
              <a:off x="2000" y="3923"/>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17" name="Oval 16">
              <a:extLst>
                <a:ext uri="{FF2B5EF4-FFF2-40B4-BE49-F238E27FC236}">
                  <a16:creationId xmlns:a16="http://schemas.microsoft.com/office/drawing/2014/main" id="{9078A953-4CB2-461E-8B82-55112DC97201}"/>
                </a:ext>
              </a:extLst>
            </p:cNvPr>
            <p:cNvSpPr>
              <a:spLocks noChangeArrowheads="1"/>
            </p:cNvSpPr>
            <p:nvPr/>
          </p:nvSpPr>
          <p:spPr bwMode="auto">
            <a:xfrm>
              <a:off x="3905" y="2463"/>
              <a:ext cx="468"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8" name="Oval 17">
              <a:extLst>
                <a:ext uri="{FF2B5EF4-FFF2-40B4-BE49-F238E27FC236}">
                  <a16:creationId xmlns:a16="http://schemas.microsoft.com/office/drawing/2014/main" id="{6B37F367-FA13-4A3D-A77C-4BD12EF1A1C6}"/>
                </a:ext>
              </a:extLst>
            </p:cNvPr>
            <p:cNvSpPr>
              <a:spLocks noChangeArrowheads="1"/>
            </p:cNvSpPr>
            <p:nvPr/>
          </p:nvSpPr>
          <p:spPr bwMode="auto">
            <a:xfrm>
              <a:off x="2758" y="3643"/>
              <a:ext cx="467" cy="44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9" name="Line 18">
              <a:extLst>
                <a:ext uri="{FF2B5EF4-FFF2-40B4-BE49-F238E27FC236}">
                  <a16:creationId xmlns:a16="http://schemas.microsoft.com/office/drawing/2014/main" id="{76415B5D-8ABC-4811-8A6C-F6E94EBC9D4F}"/>
                </a:ext>
              </a:extLst>
            </p:cNvPr>
            <p:cNvSpPr>
              <a:spLocks noChangeShapeType="1"/>
            </p:cNvSpPr>
            <p:nvPr/>
          </p:nvSpPr>
          <p:spPr bwMode="auto">
            <a:xfrm>
              <a:off x="3241" y="2713"/>
              <a:ext cx="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56D842BA-4E47-4E27-87AD-07C0F614A0DF}"/>
                </a:ext>
              </a:extLst>
            </p:cNvPr>
            <p:cNvSpPr>
              <a:spLocks noChangeShapeType="1"/>
            </p:cNvSpPr>
            <p:nvPr/>
          </p:nvSpPr>
          <p:spPr bwMode="auto">
            <a:xfrm>
              <a:off x="2982" y="2921"/>
              <a:ext cx="0" cy="7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20">
              <a:extLst>
                <a:ext uri="{FF2B5EF4-FFF2-40B4-BE49-F238E27FC236}">
                  <a16:creationId xmlns:a16="http://schemas.microsoft.com/office/drawing/2014/main" id="{8E856F74-5110-49A7-8BD6-978AE60D2231}"/>
                </a:ext>
              </a:extLst>
            </p:cNvPr>
            <p:cNvSpPr>
              <a:spLocks noChangeShapeType="1"/>
            </p:cNvSpPr>
            <p:nvPr/>
          </p:nvSpPr>
          <p:spPr bwMode="auto">
            <a:xfrm flipV="1">
              <a:off x="3236" y="2914"/>
              <a:ext cx="980" cy="101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Freeform 21">
              <a:extLst>
                <a:ext uri="{FF2B5EF4-FFF2-40B4-BE49-F238E27FC236}">
                  <a16:creationId xmlns:a16="http://schemas.microsoft.com/office/drawing/2014/main" id="{D87E1F58-FC3F-49A6-8E89-328DE14837B9}"/>
                </a:ext>
              </a:extLst>
            </p:cNvPr>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Freeform 22">
              <a:extLst>
                <a:ext uri="{FF2B5EF4-FFF2-40B4-BE49-F238E27FC236}">
                  <a16:creationId xmlns:a16="http://schemas.microsoft.com/office/drawing/2014/main" id="{005D7066-996C-4060-B0F1-C0205F941596}"/>
                </a:ext>
              </a:extLst>
            </p:cNvPr>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3">
              <a:extLst>
                <a:ext uri="{FF2B5EF4-FFF2-40B4-BE49-F238E27FC236}">
                  <a16:creationId xmlns:a16="http://schemas.microsoft.com/office/drawing/2014/main" id="{E47C09BE-9F2E-418F-9E1B-5A7E937D9600}"/>
                </a:ext>
              </a:extLst>
            </p:cNvPr>
            <p:cNvSpPr>
              <a:spLocks noChangeShapeType="1"/>
            </p:cNvSpPr>
            <p:nvPr/>
          </p:nvSpPr>
          <p:spPr bwMode="auto">
            <a:xfrm>
              <a:off x="2898" y="2902"/>
              <a:ext cx="0" cy="74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4">
              <a:extLst>
                <a:ext uri="{FF2B5EF4-FFF2-40B4-BE49-F238E27FC236}">
                  <a16:creationId xmlns:a16="http://schemas.microsoft.com/office/drawing/2014/main" id="{10C8F292-162F-4C26-AD7B-33CB6C393137}"/>
                </a:ext>
              </a:extLst>
            </p:cNvPr>
            <p:cNvSpPr>
              <a:spLocks noChangeShapeType="1"/>
            </p:cNvSpPr>
            <p:nvPr/>
          </p:nvSpPr>
          <p:spPr bwMode="auto">
            <a:xfrm>
              <a:off x="3241" y="2642"/>
              <a:ext cx="661" cy="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Oval 25">
              <a:extLst>
                <a:ext uri="{FF2B5EF4-FFF2-40B4-BE49-F238E27FC236}">
                  <a16:creationId xmlns:a16="http://schemas.microsoft.com/office/drawing/2014/main" id="{6BEE5039-ED97-404F-BE3F-E885311E5CB6}"/>
                </a:ext>
              </a:extLst>
            </p:cNvPr>
            <p:cNvSpPr>
              <a:spLocks noChangeArrowheads="1"/>
            </p:cNvSpPr>
            <p:nvPr/>
          </p:nvSpPr>
          <p:spPr bwMode="auto">
            <a:xfrm>
              <a:off x="2758" y="2463"/>
              <a:ext cx="467"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Line 26">
              <a:extLst>
                <a:ext uri="{FF2B5EF4-FFF2-40B4-BE49-F238E27FC236}">
                  <a16:creationId xmlns:a16="http://schemas.microsoft.com/office/drawing/2014/main" id="{28F07CDA-6E6B-452F-BCE4-09E28271DD9F}"/>
                </a:ext>
              </a:extLst>
            </p:cNvPr>
            <p:cNvSpPr>
              <a:spLocks noChangeShapeType="1"/>
            </p:cNvSpPr>
            <p:nvPr/>
          </p:nvSpPr>
          <p:spPr bwMode="auto">
            <a:xfrm flipV="1">
              <a:off x="3231" y="2914"/>
              <a:ext cx="889" cy="91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Rectangle 27">
              <a:extLst>
                <a:ext uri="{FF2B5EF4-FFF2-40B4-BE49-F238E27FC236}">
                  <a16:creationId xmlns:a16="http://schemas.microsoft.com/office/drawing/2014/main" id="{D7F1944D-C5C3-4559-A128-3931C5649F83}"/>
                </a:ext>
              </a:extLst>
            </p:cNvPr>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Remote</a:t>
              </a:r>
              <a:r>
                <a:rPr kumimoji="0" lang="en-US" altLang="zh-CN" sz="1400" b="1" i="0" u="none" strike="noStrike" kern="0" cap="none" spc="0" normalizeH="0" baseline="0" noProof="0" dirty="0">
                  <a:ln>
                    <a:noFill/>
                  </a:ln>
                  <a:solidFill>
                    <a:srgbClr val="FFE2C5"/>
                  </a:solidFill>
                  <a:effectLst/>
                  <a:uLnTx/>
                  <a:uFillTx/>
                  <a:latin typeface="Arial" panose="020B0604020202020204" pitchFamily="34" charset="0"/>
                  <a:ea typeface="宋体" panose="02010600030101010101" pitchFamily="2" charset="-122"/>
                </a:rPr>
                <a:t> </a:t>
              </a:r>
              <a:r>
                <a:rPr kumimoji="0" lang="en-US" altLang="zh-CN" sz="1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Write Back</a:t>
              </a:r>
            </a:p>
          </p:txBody>
        </p:sp>
      </p:grpSp>
      <p:sp>
        <p:nvSpPr>
          <p:cNvPr id="29" name="Rectangle 28">
            <a:extLst>
              <a:ext uri="{FF2B5EF4-FFF2-40B4-BE49-F238E27FC236}">
                <a16:creationId xmlns:a16="http://schemas.microsoft.com/office/drawing/2014/main" id="{0D55D791-468A-4F23-BAEB-2441EE186D10}"/>
              </a:ext>
            </a:extLst>
          </p:cNvPr>
          <p:cNvSpPr>
            <a:spLocks noChangeArrowheads="1"/>
          </p:cNvSpPr>
          <p:nvPr/>
        </p:nvSpPr>
        <p:spPr bwMode="auto">
          <a:xfrm>
            <a:off x="0" y="4114800"/>
            <a:ext cx="4572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64" tIns="46033" rIns="92064" bIns="46033">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50000"/>
              </a:spcBef>
              <a:buClrTx/>
              <a:buSzTx/>
              <a:buFontTx/>
              <a:buNone/>
            </a:pPr>
            <a:r>
              <a:rPr lang="en-US" altLang="zh-CN" sz="1800" dirty="0">
                <a:solidFill>
                  <a:srgbClr val="000000"/>
                </a:solidFill>
                <a:latin typeface="Arial" panose="020B0604020202020204" pitchFamily="34" charset="0"/>
              </a:rPr>
              <a:t>Assumes initial cache state </a:t>
            </a:r>
          </a:p>
          <a:p>
            <a:pPr algn="l" eaLnBrk="0" hangingPunct="0">
              <a:spcBef>
                <a:spcPct val="50000"/>
              </a:spcBef>
              <a:buClrTx/>
              <a:buSzTx/>
              <a:buFontTx/>
              <a:buNone/>
            </a:pPr>
            <a:r>
              <a:rPr lang="en-US" altLang="zh-CN" sz="1800" dirty="0">
                <a:solidFill>
                  <a:srgbClr val="000000"/>
                </a:solidFill>
                <a:latin typeface="Arial" panose="020B0604020202020204" pitchFamily="34" charset="0"/>
              </a:rPr>
              <a:t>is invalid and A1 and A2 map </a:t>
            </a:r>
            <a:br>
              <a:rPr lang="en-US" altLang="zh-CN" sz="1800" dirty="0">
                <a:solidFill>
                  <a:srgbClr val="000000"/>
                </a:solidFill>
                <a:latin typeface="Arial" panose="020B0604020202020204" pitchFamily="34" charset="0"/>
              </a:rPr>
            </a:br>
            <a:r>
              <a:rPr lang="en-US" altLang="zh-CN" sz="1800" dirty="0">
                <a:solidFill>
                  <a:srgbClr val="000000"/>
                </a:solidFill>
                <a:latin typeface="Arial" panose="020B0604020202020204" pitchFamily="34" charset="0"/>
              </a:rPr>
              <a:t>to same cache block,</a:t>
            </a:r>
          </a:p>
          <a:p>
            <a:pPr algn="l" eaLnBrk="0" hangingPunct="0">
              <a:spcBef>
                <a:spcPct val="50000"/>
              </a:spcBef>
              <a:buClrTx/>
              <a:buSzTx/>
              <a:buFontTx/>
              <a:buNone/>
            </a:pPr>
            <a:r>
              <a:rPr lang="en-US" altLang="zh-CN" sz="1800" dirty="0">
                <a:solidFill>
                  <a:srgbClr val="000000"/>
                </a:solidFill>
                <a:latin typeface="Arial" panose="020B0604020202020204" pitchFamily="34" charset="0"/>
              </a:rPr>
              <a:t>but A1 !=  A2.</a:t>
            </a:r>
          </a:p>
        </p:txBody>
      </p:sp>
      <p:sp>
        <p:nvSpPr>
          <p:cNvPr id="30" name="Oval 29">
            <a:extLst>
              <a:ext uri="{FF2B5EF4-FFF2-40B4-BE49-F238E27FC236}">
                <a16:creationId xmlns:a16="http://schemas.microsoft.com/office/drawing/2014/main" id="{1DB0C4FE-6D2B-4D78-9CBB-1FC8AFBE71B3}"/>
              </a:ext>
            </a:extLst>
          </p:cNvPr>
          <p:cNvSpPr>
            <a:spLocks noChangeArrowheads="1"/>
          </p:cNvSpPr>
          <p:nvPr/>
        </p:nvSpPr>
        <p:spPr bwMode="auto">
          <a:xfrm>
            <a:off x="5292725" y="4797425"/>
            <a:ext cx="935038" cy="503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
        <p:nvSpPr>
          <p:cNvPr id="31" name="Oval 30">
            <a:extLst>
              <a:ext uri="{FF2B5EF4-FFF2-40B4-BE49-F238E27FC236}">
                <a16:creationId xmlns:a16="http://schemas.microsoft.com/office/drawing/2014/main" id="{1CC8A84D-71E4-444C-8896-CF5F65C18788}"/>
              </a:ext>
            </a:extLst>
          </p:cNvPr>
          <p:cNvSpPr>
            <a:spLocks noChangeArrowheads="1"/>
          </p:cNvSpPr>
          <p:nvPr/>
        </p:nvSpPr>
        <p:spPr bwMode="auto">
          <a:xfrm>
            <a:off x="5219700" y="4797425"/>
            <a:ext cx="914400" cy="503238"/>
          </a:xfrm>
          <a:prstGeom prst="ellipse">
            <a:avLst/>
          </a:prstGeom>
          <a:noFill/>
          <a:ln w="127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Tree>
    <p:extLst>
      <p:ext uri="{BB962C8B-B14F-4D97-AF65-F5344CB8AC3E}">
        <p14:creationId xmlns:p14="http://schemas.microsoft.com/office/powerpoint/2010/main" val="165906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6D462D8-3771-4B14-A11E-FFB73F795DCB}"/>
              </a:ext>
            </a:extLst>
          </p:cNvPr>
          <p:cNvSpPr>
            <a:spLocks noGrp="1"/>
          </p:cNvSpPr>
          <p:nvPr>
            <p:ph type="title"/>
          </p:nvPr>
        </p:nvSpPr>
        <p:spPr/>
        <p:txBody>
          <a:bodyPr/>
          <a:lstStyle/>
          <a:p>
            <a:r>
              <a:rPr lang="en-US" altLang="zh-CN" dirty="0"/>
              <a:t>Example: step 2</a:t>
            </a:r>
            <a:endParaRPr lang="zh-CN" altLang="en-US" dirty="0"/>
          </a:p>
        </p:txBody>
      </p:sp>
      <p:graphicFrame>
        <p:nvGraphicFramePr>
          <p:cNvPr id="4" name="Object 3">
            <a:hlinkClick r:id="" action="ppaction://ole?verb=0"/>
            <a:extLst>
              <a:ext uri="{FF2B5EF4-FFF2-40B4-BE49-F238E27FC236}">
                <a16:creationId xmlns:a16="http://schemas.microsoft.com/office/drawing/2014/main" id="{C293C661-C7F8-468B-B0DE-8268A9E2C1A0}"/>
              </a:ext>
            </a:extLst>
          </p:cNvPr>
          <p:cNvGraphicFramePr>
            <a:graphicFrameLocks/>
          </p:cNvGraphicFramePr>
          <p:nvPr/>
        </p:nvGraphicFramePr>
        <p:xfrm>
          <a:off x="0" y="1524000"/>
          <a:ext cx="9144000" cy="2387600"/>
        </p:xfrm>
        <a:graphic>
          <a:graphicData uri="http://schemas.openxmlformats.org/presentationml/2006/ole">
            <mc:AlternateContent xmlns:mc="http://schemas.openxmlformats.org/markup-compatibility/2006">
              <mc:Choice xmlns:v="urn:schemas-microsoft-com:vml" Requires="v">
                <p:oleObj spid="_x0000_s10262" name="Worksheet" r:id="rId3" imgW="11722100" imgH="2679700" progId="Excel.Sheet.8">
                  <p:embed/>
                </p:oleObj>
              </mc:Choice>
              <mc:Fallback>
                <p:oleObj name="Worksheet" r:id="rId3" imgW="11722100" imgH="2679700" progId="Excel.Sheet.8">
                  <p:embed/>
                  <p:pic>
                    <p:nvPicPr>
                      <p:cNvPr id="59395"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443D0D7A-A950-4074-961C-80DCC4D37AEF}"/>
              </a:ext>
            </a:extLst>
          </p:cNvPr>
          <p:cNvGrpSpPr>
            <a:grpSpLocks/>
          </p:cNvGrpSpPr>
          <p:nvPr/>
        </p:nvGrpSpPr>
        <p:grpSpPr bwMode="auto">
          <a:xfrm>
            <a:off x="3175000" y="3570288"/>
            <a:ext cx="5168900" cy="3171825"/>
            <a:chOff x="2000" y="2249"/>
            <a:chExt cx="3256" cy="1998"/>
          </a:xfrm>
        </p:grpSpPr>
        <p:sp>
          <p:nvSpPr>
            <p:cNvPr id="6" name="Rectangle 5">
              <a:extLst>
                <a:ext uri="{FF2B5EF4-FFF2-40B4-BE49-F238E27FC236}">
                  <a16:creationId xmlns:a16="http://schemas.microsoft.com/office/drawing/2014/main" id="{6480972C-877B-4657-9226-80A5CC50F1E2}"/>
                </a:ext>
              </a:extLst>
            </p:cNvPr>
            <p:cNvSpPr>
              <a:spLocks noChangeArrowheads="1"/>
            </p:cNvSpPr>
            <p:nvPr/>
          </p:nvSpPr>
          <p:spPr bwMode="auto">
            <a:xfrm>
              <a:off x="2278" y="3034"/>
              <a:ext cx="655"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7" name="Rectangle 6">
              <a:extLst>
                <a:ext uri="{FF2B5EF4-FFF2-40B4-BE49-F238E27FC236}">
                  <a16:creationId xmlns:a16="http://schemas.microsoft.com/office/drawing/2014/main" id="{71269687-7B0F-428D-8362-8E78C25653BB}"/>
                </a:ext>
              </a:extLst>
            </p:cNvPr>
            <p:cNvSpPr>
              <a:spLocks noChangeArrowheads="1"/>
            </p:cNvSpPr>
            <p:nvPr/>
          </p:nvSpPr>
          <p:spPr bwMode="auto">
            <a:xfrm>
              <a:off x="2850" y="2328"/>
              <a:ext cx="1432"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Write</a:t>
              </a:r>
              <a:r>
                <a:rPr kumimoji="0" lang="en-US" altLang="zh-CN" sz="14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 </a:t>
              </a:r>
              <a:br>
                <a:rPr kumimoji="0" lang="en-US" altLang="zh-CN" sz="14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endParaRPr kumimoji="0" lang="en-US" altLang="zh-CN" sz="14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8" name="Rectangle 7">
              <a:extLst>
                <a:ext uri="{FF2B5EF4-FFF2-40B4-BE49-F238E27FC236}">
                  <a16:creationId xmlns:a16="http://schemas.microsoft.com/office/drawing/2014/main" id="{A3B7F754-CAAA-471A-9B2F-4C8422A4669D}"/>
                </a:ext>
              </a:extLst>
            </p:cNvPr>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714525EB-8C7B-4FBF-9451-3D50F6ACD198}"/>
                </a:ext>
              </a:extLst>
            </p:cNvPr>
            <p:cNvSpPr>
              <a:spLocks noChangeArrowheads="1"/>
            </p:cNvSpPr>
            <p:nvPr/>
          </p:nvSpPr>
          <p:spPr bwMode="auto">
            <a:xfrm>
              <a:off x="2781" y="2592"/>
              <a:ext cx="445" cy="19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0" name="Rectangle 9">
              <a:extLst>
                <a:ext uri="{FF2B5EF4-FFF2-40B4-BE49-F238E27FC236}">
                  <a16:creationId xmlns:a16="http://schemas.microsoft.com/office/drawing/2014/main" id="{B50756DC-15E1-4916-8172-ECCB5084B6CB}"/>
                </a:ext>
              </a:extLst>
            </p:cNvPr>
            <p:cNvSpPr>
              <a:spLocks noChangeArrowheads="1"/>
            </p:cNvSpPr>
            <p:nvPr/>
          </p:nvSpPr>
          <p:spPr bwMode="auto">
            <a:xfrm>
              <a:off x="3739" y="2553"/>
              <a:ext cx="820" cy="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F2AEDA81-EEF6-492C-9C98-B462E32AEB2F}"/>
                </a:ext>
              </a:extLst>
            </p:cNvPr>
            <p:cNvSpPr>
              <a:spLocks noChangeArrowheads="1"/>
            </p:cNvSpPr>
            <p:nvPr/>
          </p:nvSpPr>
          <p:spPr bwMode="auto">
            <a:xfrm>
              <a:off x="2586" y="3755"/>
              <a:ext cx="810" cy="33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C32EAB8E-C302-4A5C-9F7E-902DAB70CFC1}"/>
                </a:ext>
              </a:extLst>
            </p:cNvPr>
            <p:cNvSpPr>
              <a:spLocks noChangeArrowheads="1"/>
            </p:cNvSpPr>
            <p:nvPr/>
          </p:nvSpPr>
          <p:spPr bwMode="auto">
            <a:xfrm>
              <a:off x="4434" y="2290"/>
              <a:ext cx="82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3" name="Rectangle 12">
              <a:extLst>
                <a:ext uri="{FF2B5EF4-FFF2-40B4-BE49-F238E27FC236}">
                  <a16:creationId xmlns:a16="http://schemas.microsoft.com/office/drawing/2014/main" id="{C7157D76-EF83-4B70-A628-67AF2C493DAB}"/>
                </a:ext>
              </a:extLst>
            </p:cNvPr>
            <p:cNvSpPr>
              <a:spLocks noChangeArrowheads="1"/>
            </p:cNvSpPr>
            <p:nvPr/>
          </p:nvSpPr>
          <p:spPr bwMode="auto">
            <a:xfrm>
              <a:off x="3205" y="2718"/>
              <a:ext cx="7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4" name="Rectangle 13">
              <a:extLst>
                <a:ext uri="{FF2B5EF4-FFF2-40B4-BE49-F238E27FC236}">
                  <a16:creationId xmlns:a16="http://schemas.microsoft.com/office/drawing/2014/main" id="{FE34ECC8-3E0F-4F45-BE01-05BF5BED5D15}"/>
                </a:ext>
              </a:extLst>
            </p:cNvPr>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4">
              <a:extLst>
                <a:ext uri="{FF2B5EF4-FFF2-40B4-BE49-F238E27FC236}">
                  <a16:creationId xmlns:a16="http://schemas.microsoft.com/office/drawing/2014/main" id="{30C90773-7D78-4FB8-8C44-C0EE4DA1981B}"/>
                </a:ext>
              </a:extLst>
            </p:cNvPr>
            <p:cNvSpPr>
              <a:spLocks noChangeArrowheads="1"/>
            </p:cNvSpPr>
            <p:nvPr/>
          </p:nvSpPr>
          <p:spPr bwMode="auto">
            <a:xfrm>
              <a:off x="3981" y="3036"/>
              <a:ext cx="771"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6" name="Rectangle 15">
              <a:extLst>
                <a:ext uri="{FF2B5EF4-FFF2-40B4-BE49-F238E27FC236}">
                  <a16:creationId xmlns:a16="http://schemas.microsoft.com/office/drawing/2014/main" id="{9E7B9038-6B52-447E-9E02-77B93B4030F3}"/>
                </a:ext>
              </a:extLst>
            </p:cNvPr>
            <p:cNvSpPr>
              <a:spLocks noChangeArrowheads="1"/>
            </p:cNvSpPr>
            <p:nvPr/>
          </p:nvSpPr>
          <p:spPr bwMode="auto">
            <a:xfrm>
              <a:off x="2000" y="3923"/>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17" name="Oval 16">
              <a:extLst>
                <a:ext uri="{FF2B5EF4-FFF2-40B4-BE49-F238E27FC236}">
                  <a16:creationId xmlns:a16="http://schemas.microsoft.com/office/drawing/2014/main" id="{ED58F1D9-E4B1-475C-B74B-1F19F10481DD}"/>
                </a:ext>
              </a:extLst>
            </p:cNvPr>
            <p:cNvSpPr>
              <a:spLocks noChangeArrowheads="1"/>
            </p:cNvSpPr>
            <p:nvPr/>
          </p:nvSpPr>
          <p:spPr bwMode="auto">
            <a:xfrm>
              <a:off x="3905" y="2463"/>
              <a:ext cx="468"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8" name="Oval 17">
              <a:extLst>
                <a:ext uri="{FF2B5EF4-FFF2-40B4-BE49-F238E27FC236}">
                  <a16:creationId xmlns:a16="http://schemas.microsoft.com/office/drawing/2014/main" id="{30AC30E6-F8EA-48A5-9207-80F44C81DB6B}"/>
                </a:ext>
              </a:extLst>
            </p:cNvPr>
            <p:cNvSpPr>
              <a:spLocks noChangeArrowheads="1"/>
            </p:cNvSpPr>
            <p:nvPr/>
          </p:nvSpPr>
          <p:spPr bwMode="auto">
            <a:xfrm>
              <a:off x="2758" y="3643"/>
              <a:ext cx="467" cy="44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9" name="Line 18">
              <a:extLst>
                <a:ext uri="{FF2B5EF4-FFF2-40B4-BE49-F238E27FC236}">
                  <a16:creationId xmlns:a16="http://schemas.microsoft.com/office/drawing/2014/main" id="{9091A1CA-6E32-4898-9173-0CB10A092E11}"/>
                </a:ext>
              </a:extLst>
            </p:cNvPr>
            <p:cNvSpPr>
              <a:spLocks noChangeShapeType="1"/>
            </p:cNvSpPr>
            <p:nvPr/>
          </p:nvSpPr>
          <p:spPr bwMode="auto">
            <a:xfrm>
              <a:off x="3241" y="2713"/>
              <a:ext cx="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AD40A747-3F5F-485A-B5D8-26800F558D92}"/>
                </a:ext>
              </a:extLst>
            </p:cNvPr>
            <p:cNvSpPr>
              <a:spLocks noChangeShapeType="1"/>
            </p:cNvSpPr>
            <p:nvPr/>
          </p:nvSpPr>
          <p:spPr bwMode="auto">
            <a:xfrm>
              <a:off x="2982" y="2921"/>
              <a:ext cx="0" cy="7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20">
              <a:extLst>
                <a:ext uri="{FF2B5EF4-FFF2-40B4-BE49-F238E27FC236}">
                  <a16:creationId xmlns:a16="http://schemas.microsoft.com/office/drawing/2014/main" id="{A52D2271-F96C-4145-B0C0-1D70E12D30E3}"/>
                </a:ext>
              </a:extLst>
            </p:cNvPr>
            <p:cNvSpPr>
              <a:spLocks noChangeShapeType="1"/>
            </p:cNvSpPr>
            <p:nvPr/>
          </p:nvSpPr>
          <p:spPr bwMode="auto">
            <a:xfrm flipV="1">
              <a:off x="3236" y="2914"/>
              <a:ext cx="980" cy="101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Freeform 21">
              <a:extLst>
                <a:ext uri="{FF2B5EF4-FFF2-40B4-BE49-F238E27FC236}">
                  <a16:creationId xmlns:a16="http://schemas.microsoft.com/office/drawing/2014/main" id="{B56A813E-2316-4F2C-B8AC-36F328C7FFB2}"/>
                </a:ext>
              </a:extLst>
            </p:cNvPr>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Freeform 22">
              <a:extLst>
                <a:ext uri="{FF2B5EF4-FFF2-40B4-BE49-F238E27FC236}">
                  <a16:creationId xmlns:a16="http://schemas.microsoft.com/office/drawing/2014/main" id="{7EE659E9-B79B-4EAC-946C-827610C86514}"/>
                </a:ext>
              </a:extLst>
            </p:cNvPr>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3">
              <a:extLst>
                <a:ext uri="{FF2B5EF4-FFF2-40B4-BE49-F238E27FC236}">
                  <a16:creationId xmlns:a16="http://schemas.microsoft.com/office/drawing/2014/main" id="{655C12F8-1CDB-4886-BAFA-C7AE0155D95F}"/>
                </a:ext>
              </a:extLst>
            </p:cNvPr>
            <p:cNvSpPr>
              <a:spLocks noChangeShapeType="1"/>
            </p:cNvSpPr>
            <p:nvPr/>
          </p:nvSpPr>
          <p:spPr bwMode="auto">
            <a:xfrm>
              <a:off x="2898" y="2902"/>
              <a:ext cx="0" cy="74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4">
              <a:extLst>
                <a:ext uri="{FF2B5EF4-FFF2-40B4-BE49-F238E27FC236}">
                  <a16:creationId xmlns:a16="http://schemas.microsoft.com/office/drawing/2014/main" id="{0A25CC21-FCD2-4009-BF24-4A118D466073}"/>
                </a:ext>
              </a:extLst>
            </p:cNvPr>
            <p:cNvSpPr>
              <a:spLocks noChangeShapeType="1"/>
            </p:cNvSpPr>
            <p:nvPr/>
          </p:nvSpPr>
          <p:spPr bwMode="auto">
            <a:xfrm>
              <a:off x="3241" y="2642"/>
              <a:ext cx="661" cy="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Oval 25">
              <a:extLst>
                <a:ext uri="{FF2B5EF4-FFF2-40B4-BE49-F238E27FC236}">
                  <a16:creationId xmlns:a16="http://schemas.microsoft.com/office/drawing/2014/main" id="{83CA0786-FB04-4E64-A35C-6E3FF7A1B362}"/>
                </a:ext>
              </a:extLst>
            </p:cNvPr>
            <p:cNvSpPr>
              <a:spLocks noChangeArrowheads="1"/>
            </p:cNvSpPr>
            <p:nvPr/>
          </p:nvSpPr>
          <p:spPr bwMode="auto">
            <a:xfrm>
              <a:off x="2758" y="2463"/>
              <a:ext cx="467"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Line 26">
              <a:extLst>
                <a:ext uri="{FF2B5EF4-FFF2-40B4-BE49-F238E27FC236}">
                  <a16:creationId xmlns:a16="http://schemas.microsoft.com/office/drawing/2014/main" id="{77671109-5054-4CFE-9CBE-61FF2D4E0F11}"/>
                </a:ext>
              </a:extLst>
            </p:cNvPr>
            <p:cNvSpPr>
              <a:spLocks noChangeShapeType="1"/>
            </p:cNvSpPr>
            <p:nvPr/>
          </p:nvSpPr>
          <p:spPr bwMode="auto">
            <a:xfrm flipV="1">
              <a:off x="3231" y="2914"/>
              <a:ext cx="889" cy="91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Rectangle 27">
              <a:extLst>
                <a:ext uri="{FF2B5EF4-FFF2-40B4-BE49-F238E27FC236}">
                  <a16:creationId xmlns:a16="http://schemas.microsoft.com/office/drawing/2014/main" id="{FC72FF08-1966-4772-BB66-362342D74E37}"/>
                </a:ext>
              </a:extLst>
            </p:cNvPr>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Read</a:t>
              </a: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Write Back</a:t>
              </a:r>
            </a:p>
          </p:txBody>
        </p:sp>
      </p:grpSp>
      <p:grpSp>
        <p:nvGrpSpPr>
          <p:cNvPr id="29" name="Group 28">
            <a:extLst>
              <a:ext uri="{FF2B5EF4-FFF2-40B4-BE49-F238E27FC236}">
                <a16:creationId xmlns:a16="http://schemas.microsoft.com/office/drawing/2014/main" id="{874AA6BC-21A0-4454-B131-EE7FAE09A74B}"/>
              </a:ext>
            </a:extLst>
          </p:cNvPr>
          <p:cNvGrpSpPr>
            <a:grpSpLocks/>
          </p:cNvGrpSpPr>
          <p:nvPr/>
        </p:nvGrpSpPr>
        <p:grpSpPr bwMode="auto">
          <a:xfrm>
            <a:off x="5105400" y="6096000"/>
            <a:ext cx="1736725" cy="514350"/>
            <a:chOff x="3216" y="3890"/>
            <a:chExt cx="1094" cy="324"/>
          </a:xfrm>
        </p:grpSpPr>
        <p:sp>
          <p:nvSpPr>
            <p:cNvPr id="30" name="Rectangle 29">
              <a:extLst>
                <a:ext uri="{FF2B5EF4-FFF2-40B4-BE49-F238E27FC236}">
                  <a16:creationId xmlns:a16="http://schemas.microsoft.com/office/drawing/2014/main" id="{A3989872-5688-47F1-808F-58C0D9E8E3F4}"/>
                </a:ext>
              </a:extLst>
            </p:cNvPr>
            <p:cNvSpPr>
              <a:spLocks noChangeArrowheads="1"/>
            </p:cNvSpPr>
            <p:nvPr/>
          </p:nvSpPr>
          <p:spPr bwMode="auto">
            <a:xfrm>
              <a:off x="3369" y="3890"/>
              <a:ext cx="941"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31" name="Freeform 30">
              <a:extLst>
                <a:ext uri="{FF2B5EF4-FFF2-40B4-BE49-F238E27FC236}">
                  <a16:creationId xmlns:a16="http://schemas.microsoft.com/office/drawing/2014/main" id="{CD6BFEF4-9D19-43EA-BD4F-89D80AB3C28C}"/>
                </a:ext>
              </a:extLst>
            </p:cNvPr>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32" name="AutoShape 31">
            <a:extLst>
              <a:ext uri="{FF2B5EF4-FFF2-40B4-BE49-F238E27FC236}">
                <a16:creationId xmlns:a16="http://schemas.microsoft.com/office/drawing/2014/main" id="{86E6C8E4-FA90-43E9-AD34-B3811E2E4167}"/>
              </a:ext>
            </a:extLst>
          </p:cNvPr>
          <p:cNvSpPr>
            <a:spLocks noChangeArrowheads="1"/>
          </p:cNvSpPr>
          <p:nvPr/>
        </p:nvSpPr>
        <p:spPr bwMode="auto">
          <a:xfrm>
            <a:off x="3200400" y="6248400"/>
            <a:ext cx="1219200" cy="228600"/>
          </a:xfrm>
          <a:prstGeom prst="parallelogram">
            <a:avLst>
              <a:gd name="adj" fmla="val 222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Tree>
    <p:extLst>
      <p:ext uri="{BB962C8B-B14F-4D97-AF65-F5344CB8AC3E}">
        <p14:creationId xmlns:p14="http://schemas.microsoft.com/office/powerpoint/2010/main" val="296847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446C0C-8DA1-46B4-A545-16548C4EAC37}"/>
              </a:ext>
            </a:extLst>
          </p:cNvPr>
          <p:cNvSpPr>
            <a:spLocks noGrp="1"/>
          </p:cNvSpPr>
          <p:nvPr>
            <p:ph type="title"/>
          </p:nvPr>
        </p:nvSpPr>
        <p:spPr/>
        <p:txBody>
          <a:bodyPr/>
          <a:lstStyle/>
          <a:p>
            <a:r>
              <a:rPr lang="en-US" altLang="zh-CN" dirty="0"/>
              <a:t>Example: step 3</a:t>
            </a:r>
            <a:endParaRPr lang="zh-CN" altLang="en-US" dirty="0"/>
          </a:p>
        </p:txBody>
      </p:sp>
      <p:graphicFrame>
        <p:nvGraphicFramePr>
          <p:cNvPr id="4" name="Object 3">
            <a:hlinkClick r:id="" action="ppaction://ole?verb=0"/>
            <a:extLst>
              <a:ext uri="{FF2B5EF4-FFF2-40B4-BE49-F238E27FC236}">
                <a16:creationId xmlns:a16="http://schemas.microsoft.com/office/drawing/2014/main" id="{4FA9E878-13BC-4E81-9BD4-7B2EAF3EFDF8}"/>
              </a:ext>
            </a:extLst>
          </p:cNvPr>
          <p:cNvGraphicFramePr>
            <a:graphicFrameLocks/>
          </p:cNvGraphicFramePr>
          <p:nvPr/>
        </p:nvGraphicFramePr>
        <p:xfrm>
          <a:off x="495300" y="882650"/>
          <a:ext cx="8153400" cy="3517900"/>
        </p:xfrm>
        <a:graphic>
          <a:graphicData uri="http://schemas.openxmlformats.org/presentationml/2006/ole">
            <mc:AlternateContent xmlns:mc="http://schemas.openxmlformats.org/markup-compatibility/2006">
              <mc:Choice xmlns:v="urn:schemas-microsoft-com:vml" Requires="v">
                <p:oleObj spid="_x0000_s11286" name="工作表" r:id="rId3" imgW="7839075" imgH="2962275" progId="Excel.Sheet.8">
                  <p:embed/>
                </p:oleObj>
              </mc:Choice>
              <mc:Fallback>
                <p:oleObj name="工作表" r:id="rId3" imgW="7839075" imgH="2962275" progId="Excel.Sheet.8">
                  <p:embed/>
                  <p:pic>
                    <p:nvPicPr>
                      <p:cNvPr id="60419"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882650"/>
                        <a:ext cx="8153400" cy="351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F31A5706-84EB-4B67-ADFF-C8630ED8FBD5}"/>
              </a:ext>
            </a:extLst>
          </p:cNvPr>
          <p:cNvGrpSpPr>
            <a:grpSpLocks/>
          </p:cNvGrpSpPr>
          <p:nvPr/>
        </p:nvGrpSpPr>
        <p:grpSpPr bwMode="auto">
          <a:xfrm>
            <a:off x="3352800" y="3429000"/>
            <a:ext cx="5168900" cy="3171825"/>
            <a:chOff x="2000" y="2249"/>
            <a:chExt cx="3256" cy="1998"/>
          </a:xfrm>
        </p:grpSpPr>
        <p:sp>
          <p:nvSpPr>
            <p:cNvPr id="6" name="Rectangle 5">
              <a:extLst>
                <a:ext uri="{FF2B5EF4-FFF2-40B4-BE49-F238E27FC236}">
                  <a16:creationId xmlns:a16="http://schemas.microsoft.com/office/drawing/2014/main" id="{ED3C7A44-5C52-4CE5-AA7E-860F0E40E351}"/>
                </a:ext>
              </a:extLst>
            </p:cNvPr>
            <p:cNvSpPr>
              <a:spLocks noChangeArrowheads="1"/>
            </p:cNvSpPr>
            <p:nvPr/>
          </p:nvSpPr>
          <p:spPr bwMode="auto">
            <a:xfrm>
              <a:off x="2278" y="3034"/>
              <a:ext cx="655"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7" name="Rectangle 6">
              <a:extLst>
                <a:ext uri="{FF2B5EF4-FFF2-40B4-BE49-F238E27FC236}">
                  <a16:creationId xmlns:a16="http://schemas.microsoft.com/office/drawing/2014/main" id="{C4EA701C-90DB-4EB5-875F-0EAC32896A07}"/>
                </a:ext>
              </a:extLst>
            </p:cNvPr>
            <p:cNvSpPr>
              <a:spLocks noChangeArrowheads="1"/>
            </p:cNvSpPr>
            <p:nvPr/>
          </p:nvSpPr>
          <p:spPr bwMode="auto">
            <a:xfrm>
              <a:off x="2850" y="2328"/>
              <a:ext cx="143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Write</a:t>
              </a:r>
              <a:r>
                <a:rPr kumimoji="0" lang="en-US" altLang="zh-CN" sz="14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 </a:t>
              </a:r>
              <a:endParaRPr kumimoji="0" lang="en-US" altLang="zh-CN" sz="14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8" name="Rectangle 7">
              <a:extLst>
                <a:ext uri="{FF2B5EF4-FFF2-40B4-BE49-F238E27FC236}">
                  <a16:creationId xmlns:a16="http://schemas.microsoft.com/office/drawing/2014/main" id="{5E393B38-B32D-49EC-B001-99C9776C7ED1}"/>
                </a:ext>
              </a:extLst>
            </p:cNvPr>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FF247729-4411-40E9-B5B1-A1E65588E01B}"/>
                </a:ext>
              </a:extLst>
            </p:cNvPr>
            <p:cNvSpPr>
              <a:spLocks noChangeArrowheads="1"/>
            </p:cNvSpPr>
            <p:nvPr/>
          </p:nvSpPr>
          <p:spPr bwMode="auto">
            <a:xfrm>
              <a:off x="2781" y="2592"/>
              <a:ext cx="437"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0" name="Rectangle 9">
              <a:extLst>
                <a:ext uri="{FF2B5EF4-FFF2-40B4-BE49-F238E27FC236}">
                  <a16:creationId xmlns:a16="http://schemas.microsoft.com/office/drawing/2014/main" id="{65F3AF7E-408E-4CA2-9F82-B6BDCD17FCCF}"/>
                </a:ext>
              </a:extLst>
            </p:cNvPr>
            <p:cNvSpPr>
              <a:spLocks noChangeArrowheads="1"/>
            </p:cNvSpPr>
            <p:nvPr/>
          </p:nvSpPr>
          <p:spPr bwMode="auto">
            <a:xfrm>
              <a:off x="3739" y="2553"/>
              <a:ext cx="82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50CE1957-D493-4F57-8EC3-2E7CE1513DBB}"/>
                </a:ext>
              </a:extLst>
            </p:cNvPr>
            <p:cNvSpPr>
              <a:spLocks noChangeArrowheads="1"/>
            </p:cNvSpPr>
            <p:nvPr/>
          </p:nvSpPr>
          <p:spPr bwMode="auto">
            <a:xfrm>
              <a:off x="2586" y="3755"/>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5CF12DF9-124E-48B5-A278-B680870EB3CC}"/>
                </a:ext>
              </a:extLst>
            </p:cNvPr>
            <p:cNvSpPr>
              <a:spLocks noChangeArrowheads="1"/>
            </p:cNvSpPr>
            <p:nvPr/>
          </p:nvSpPr>
          <p:spPr bwMode="auto">
            <a:xfrm>
              <a:off x="4434" y="2290"/>
              <a:ext cx="82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3" name="Rectangle 12">
              <a:extLst>
                <a:ext uri="{FF2B5EF4-FFF2-40B4-BE49-F238E27FC236}">
                  <a16:creationId xmlns:a16="http://schemas.microsoft.com/office/drawing/2014/main" id="{9C389119-6446-48C3-9AA5-AA32FEB9B813}"/>
                </a:ext>
              </a:extLst>
            </p:cNvPr>
            <p:cNvSpPr>
              <a:spLocks noChangeArrowheads="1"/>
            </p:cNvSpPr>
            <p:nvPr/>
          </p:nvSpPr>
          <p:spPr bwMode="auto">
            <a:xfrm>
              <a:off x="3205" y="2718"/>
              <a:ext cx="7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4" name="Rectangle 13">
              <a:extLst>
                <a:ext uri="{FF2B5EF4-FFF2-40B4-BE49-F238E27FC236}">
                  <a16:creationId xmlns:a16="http://schemas.microsoft.com/office/drawing/2014/main" id="{387B240F-6B40-46AB-AAC4-7D6439BAC80D}"/>
                </a:ext>
              </a:extLst>
            </p:cNvPr>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a:t>
              </a: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4">
              <a:extLst>
                <a:ext uri="{FF2B5EF4-FFF2-40B4-BE49-F238E27FC236}">
                  <a16:creationId xmlns:a16="http://schemas.microsoft.com/office/drawing/2014/main" id="{817E1F52-DF7B-4EC5-A3E5-F6D6A8E9AA5D}"/>
                </a:ext>
              </a:extLst>
            </p:cNvPr>
            <p:cNvSpPr>
              <a:spLocks noChangeArrowheads="1"/>
            </p:cNvSpPr>
            <p:nvPr/>
          </p:nvSpPr>
          <p:spPr bwMode="auto">
            <a:xfrm>
              <a:off x="3981" y="3036"/>
              <a:ext cx="771"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6" name="Rectangle 15">
              <a:extLst>
                <a:ext uri="{FF2B5EF4-FFF2-40B4-BE49-F238E27FC236}">
                  <a16:creationId xmlns:a16="http://schemas.microsoft.com/office/drawing/2014/main" id="{77434762-151B-4324-8025-BAC5A7896745}"/>
                </a:ext>
              </a:extLst>
            </p:cNvPr>
            <p:cNvSpPr>
              <a:spLocks noChangeArrowheads="1"/>
            </p:cNvSpPr>
            <p:nvPr/>
          </p:nvSpPr>
          <p:spPr bwMode="auto">
            <a:xfrm>
              <a:off x="2000" y="3923"/>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17" name="Oval 16">
              <a:extLst>
                <a:ext uri="{FF2B5EF4-FFF2-40B4-BE49-F238E27FC236}">
                  <a16:creationId xmlns:a16="http://schemas.microsoft.com/office/drawing/2014/main" id="{1A69CFE2-B332-4F33-A4DD-EB35C4EBDCFD}"/>
                </a:ext>
              </a:extLst>
            </p:cNvPr>
            <p:cNvSpPr>
              <a:spLocks noChangeArrowheads="1"/>
            </p:cNvSpPr>
            <p:nvPr/>
          </p:nvSpPr>
          <p:spPr bwMode="auto">
            <a:xfrm>
              <a:off x="3905" y="2463"/>
              <a:ext cx="468"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8" name="Oval 17">
              <a:extLst>
                <a:ext uri="{FF2B5EF4-FFF2-40B4-BE49-F238E27FC236}">
                  <a16:creationId xmlns:a16="http://schemas.microsoft.com/office/drawing/2014/main" id="{0CD74CF2-5CAD-4D9D-82C2-9C0AAA0B9454}"/>
                </a:ext>
              </a:extLst>
            </p:cNvPr>
            <p:cNvSpPr>
              <a:spLocks noChangeArrowheads="1"/>
            </p:cNvSpPr>
            <p:nvPr/>
          </p:nvSpPr>
          <p:spPr bwMode="auto">
            <a:xfrm>
              <a:off x="2758" y="3643"/>
              <a:ext cx="467" cy="44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9" name="Line 18">
              <a:extLst>
                <a:ext uri="{FF2B5EF4-FFF2-40B4-BE49-F238E27FC236}">
                  <a16:creationId xmlns:a16="http://schemas.microsoft.com/office/drawing/2014/main" id="{A5CCC163-9224-441A-90F2-33E9BE7D089A}"/>
                </a:ext>
              </a:extLst>
            </p:cNvPr>
            <p:cNvSpPr>
              <a:spLocks noChangeShapeType="1"/>
            </p:cNvSpPr>
            <p:nvPr/>
          </p:nvSpPr>
          <p:spPr bwMode="auto">
            <a:xfrm>
              <a:off x="3241" y="2713"/>
              <a:ext cx="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2DC3E340-4345-4688-B751-D43580475CCB}"/>
                </a:ext>
              </a:extLst>
            </p:cNvPr>
            <p:cNvSpPr>
              <a:spLocks noChangeShapeType="1"/>
            </p:cNvSpPr>
            <p:nvPr/>
          </p:nvSpPr>
          <p:spPr bwMode="auto">
            <a:xfrm>
              <a:off x="2982" y="2921"/>
              <a:ext cx="0" cy="7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20">
              <a:extLst>
                <a:ext uri="{FF2B5EF4-FFF2-40B4-BE49-F238E27FC236}">
                  <a16:creationId xmlns:a16="http://schemas.microsoft.com/office/drawing/2014/main" id="{DF9105E9-E8A5-4978-9C8D-968DF5288D78}"/>
                </a:ext>
              </a:extLst>
            </p:cNvPr>
            <p:cNvSpPr>
              <a:spLocks noChangeShapeType="1"/>
            </p:cNvSpPr>
            <p:nvPr/>
          </p:nvSpPr>
          <p:spPr bwMode="auto">
            <a:xfrm flipV="1">
              <a:off x="3236" y="2914"/>
              <a:ext cx="980" cy="101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Freeform 21">
              <a:extLst>
                <a:ext uri="{FF2B5EF4-FFF2-40B4-BE49-F238E27FC236}">
                  <a16:creationId xmlns:a16="http://schemas.microsoft.com/office/drawing/2014/main" id="{421BE36A-8B73-4962-B0F2-3265E3D7B952}"/>
                </a:ext>
              </a:extLst>
            </p:cNvPr>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Freeform 22">
              <a:extLst>
                <a:ext uri="{FF2B5EF4-FFF2-40B4-BE49-F238E27FC236}">
                  <a16:creationId xmlns:a16="http://schemas.microsoft.com/office/drawing/2014/main" id="{9687916F-D139-4E86-A098-9EDB407A4B98}"/>
                </a:ext>
              </a:extLst>
            </p:cNvPr>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3">
              <a:extLst>
                <a:ext uri="{FF2B5EF4-FFF2-40B4-BE49-F238E27FC236}">
                  <a16:creationId xmlns:a16="http://schemas.microsoft.com/office/drawing/2014/main" id="{341439C5-78BB-4896-B03D-E33489F4D48D}"/>
                </a:ext>
              </a:extLst>
            </p:cNvPr>
            <p:cNvSpPr>
              <a:spLocks noChangeShapeType="1"/>
            </p:cNvSpPr>
            <p:nvPr/>
          </p:nvSpPr>
          <p:spPr bwMode="auto">
            <a:xfrm>
              <a:off x="2898" y="2902"/>
              <a:ext cx="0" cy="74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4">
              <a:extLst>
                <a:ext uri="{FF2B5EF4-FFF2-40B4-BE49-F238E27FC236}">
                  <a16:creationId xmlns:a16="http://schemas.microsoft.com/office/drawing/2014/main" id="{18C9F580-E976-4D6B-BB24-961B0A68D479}"/>
                </a:ext>
              </a:extLst>
            </p:cNvPr>
            <p:cNvSpPr>
              <a:spLocks noChangeShapeType="1"/>
            </p:cNvSpPr>
            <p:nvPr/>
          </p:nvSpPr>
          <p:spPr bwMode="auto">
            <a:xfrm>
              <a:off x="3241" y="2642"/>
              <a:ext cx="661" cy="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Oval 25">
              <a:extLst>
                <a:ext uri="{FF2B5EF4-FFF2-40B4-BE49-F238E27FC236}">
                  <a16:creationId xmlns:a16="http://schemas.microsoft.com/office/drawing/2014/main" id="{4657ED07-9B48-434D-9003-F2E1AFBA16B3}"/>
                </a:ext>
              </a:extLst>
            </p:cNvPr>
            <p:cNvSpPr>
              <a:spLocks noChangeArrowheads="1"/>
            </p:cNvSpPr>
            <p:nvPr/>
          </p:nvSpPr>
          <p:spPr bwMode="auto">
            <a:xfrm>
              <a:off x="2758" y="2463"/>
              <a:ext cx="467"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Line 26">
              <a:extLst>
                <a:ext uri="{FF2B5EF4-FFF2-40B4-BE49-F238E27FC236}">
                  <a16:creationId xmlns:a16="http://schemas.microsoft.com/office/drawing/2014/main" id="{FEA9C76A-81EF-40C2-A06E-A0CC5CA18316}"/>
                </a:ext>
              </a:extLst>
            </p:cNvPr>
            <p:cNvSpPr>
              <a:spLocks noChangeShapeType="1"/>
            </p:cNvSpPr>
            <p:nvPr/>
          </p:nvSpPr>
          <p:spPr bwMode="auto">
            <a:xfrm flipV="1">
              <a:off x="3231" y="2914"/>
              <a:ext cx="889" cy="91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Rectangle 27">
              <a:extLst>
                <a:ext uri="{FF2B5EF4-FFF2-40B4-BE49-F238E27FC236}">
                  <a16:creationId xmlns:a16="http://schemas.microsoft.com/office/drawing/2014/main" id="{139CF31C-4C97-4A75-987A-1CF94F2A9136}"/>
                </a:ext>
              </a:extLst>
            </p:cNvPr>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Read</a:t>
              </a:r>
              <a: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Write Back</a:t>
              </a:r>
            </a:p>
          </p:txBody>
        </p:sp>
      </p:grpSp>
      <p:sp>
        <p:nvSpPr>
          <p:cNvPr id="29" name="AutoShape 28">
            <a:extLst>
              <a:ext uri="{FF2B5EF4-FFF2-40B4-BE49-F238E27FC236}">
                <a16:creationId xmlns:a16="http://schemas.microsoft.com/office/drawing/2014/main" id="{C5AE09EF-1D27-405E-9EC1-D318AAE7DCAA}"/>
              </a:ext>
            </a:extLst>
          </p:cNvPr>
          <p:cNvSpPr>
            <a:spLocks noChangeArrowheads="1"/>
          </p:cNvSpPr>
          <p:nvPr/>
        </p:nvSpPr>
        <p:spPr bwMode="auto">
          <a:xfrm>
            <a:off x="4876800" y="4953000"/>
            <a:ext cx="1219200" cy="533400"/>
          </a:xfrm>
          <a:prstGeom prst="parallelogram">
            <a:avLst>
              <a:gd name="adj" fmla="val 9524"/>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grpSp>
        <p:nvGrpSpPr>
          <p:cNvPr id="30" name="Group 29">
            <a:extLst>
              <a:ext uri="{FF2B5EF4-FFF2-40B4-BE49-F238E27FC236}">
                <a16:creationId xmlns:a16="http://schemas.microsoft.com/office/drawing/2014/main" id="{BE3F3291-5F70-4E25-8B83-7FE578D44A06}"/>
              </a:ext>
            </a:extLst>
          </p:cNvPr>
          <p:cNvGrpSpPr>
            <a:grpSpLocks/>
          </p:cNvGrpSpPr>
          <p:nvPr/>
        </p:nvGrpSpPr>
        <p:grpSpPr bwMode="auto">
          <a:xfrm>
            <a:off x="5105400" y="6096000"/>
            <a:ext cx="1736725" cy="514350"/>
            <a:chOff x="3216" y="3890"/>
            <a:chExt cx="1094" cy="324"/>
          </a:xfrm>
        </p:grpSpPr>
        <p:sp>
          <p:nvSpPr>
            <p:cNvPr id="31" name="Rectangle 30">
              <a:extLst>
                <a:ext uri="{FF2B5EF4-FFF2-40B4-BE49-F238E27FC236}">
                  <a16:creationId xmlns:a16="http://schemas.microsoft.com/office/drawing/2014/main" id="{AC1923CD-02CB-4A7E-A587-1CBEC52D7159}"/>
                </a:ext>
              </a:extLst>
            </p:cNvPr>
            <p:cNvSpPr>
              <a:spLocks noChangeArrowheads="1"/>
            </p:cNvSpPr>
            <p:nvPr/>
          </p:nvSpPr>
          <p:spPr bwMode="auto">
            <a:xfrm>
              <a:off x="3369" y="3890"/>
              <a:ext cx="941"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32" name="Freeform 31">
              <a:extLst>
                <a:ext uri="{FF2B5EF4-FFF2-40B4-BE49-F238E27FC236}">
                  <a16:creationId xmlns:a16="http://schemas.microsoft.com/office/drawing/2014/main" id="{127D28C3-F27F-4A95-A99B-30F34CBC90AD}"/>
                </a:ext>
              </a:extLst>
            </p:cNvPr>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33" name="AutoShape 32">
            <a:extLst>
              <a:ext uri="{FF2B5EF4-FFF2-40B4-BE49-F238E27FC236}">
                <a16:creationId xmlns:a16="http://schemas.microsoft.com/office/drawing/2014/main" id="{67C9FEAA-DC27-4F91-BE7E-5F381C9633D2}"/>
              </a:ext>
            </a:extLst>
          </p:cNvPr>
          <p:cNvSpPr>
            <a:spLocks noChangeArrowheads="1"/>
          </p:cNvSpPr>
          <p:nvPr/>
        </p:nvSpPr>
        <p:spPr bwMode="auto">
          <a:xfrm>
            <a:off x="5334000" y="4191000"/>
            <a:ext cx="1066800" cy="457200"/>
          </a:xfrm>
          <a:prstGeom prst="parallelogram">
            <a:avLst>
              <a:gd name="adj" fmla="val 97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Tree>
    <p:extLst>
      <p:ext uri="{BB962C8B-B14F-4D97-AF65-F5344CB8AC3E}">
        <p14:creationId xmlns:p14="http://schemas.microsoft.com/office/powerpoint/2010/main" val="2877705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F53169-206F-41D3-AA4B-D86922DAB8D0}"/>
              </a:ext>
            </a:extLst>
          </p:cNvPr>
          <p:cNvSpPr>
            <a:spLocks noGrp="1"/>
          </p:cNvSpPr>
          <p:nvPr>
            <p:ph type="title"/>
          </p:nvPr>
        </p:nvSpPr>
        <p:spPr/>
        <p:txBody>
          <a:bodyPr/>
          <a:lstStyle/>
          <a:p>
            <a:r>
              <a:rPr lang="en-US" altLang="zh-CN" dirty="0"/>
              <a:t>Example: step 4</a:t>
            </a:r>
            <a:endParaRPr lang="zh-CN" altLang="en-US" dirty="0"/>
          </a:p>
        </p:txBody>
      </p:sp>
      <p:graphicFrame>
        <p:nvGraphicFramePr>
          <p:cNvPr id="4" name="Object 3">
            <a:hlinkClick r:id="" action="ppaction://ole?verb=0"/>
            <a:extLst>
              <a:ext uri="{FF2B5EF4-FFF2-40B4-BE49-F238E27FC236}">
                <a16:creationId xmlns:a16="http://schemas.microsoft.com/office/drawing/2014/main" id="{CB53FB29-7984-40EE-A3FF-9F88746623A2}"/>
              </a:ext>
            </a:extLst>
          </p:cNvPr>
          <p:cNvGraphicFramePr>
            <a:graphicFrameLocks/>
          </p:cNvGraphicFramePr>
          <p:nvPr/>
        </p:nvGraphicFramePr>
        <p:xfrm>
          <a:off x="0" y="1371600"/>
          <a:ext cx="9144000" cy="2387600"/>
        </p:xfrm>
        <a:graphic>
          <a:graphicData uri="http://schemas.openxmlformats.org/presentationml/2006/ole">
            <mc:AlternateContent xmlns:mc="http://schemas.openxmlformats.org/markup-compatibility/2006">
              <mc:Choice xmlns:v="urn:schemas-microsoft-com:vml" Requires="v">
                <p:oleObj spid="_x0000_s12309" name="Worksheet" r:id="rId3" imgW="11722100" imgH="2679700" progId="Excel.Sheet.8">
                  <p:embed/>
                </p:oleObj>
              </mc:Choice>
              <mc:Fallback>
                <p:oleObj name="Worksheet" r:id="rId3" imgW="11722100" imgH="2679700" progId="Excel.Sheet.8">
                  <p:embed/>
                  <p:pic>
                    <p:nvPicPr>
                      <p:cNvPr id="61443"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FED1B790-18EE-42B8-9F6E-4E0F6507C89D}"/>
              </a:ext>
            </a:extLst>
          </p:cNvPr>
          <p:cNvGrpSpPr>
            <a:grpSpLocks/>
          </p:cNvGrpSpPr>
          <p:nvPr/>
        </p:nvGrpSpPr>
        <p:grpSpPr bwMode="auto">
          <a:xfrm>
            <a:off x="3505200" y="3429000"/>
            <a:ext cx="5168900" cy="3171825"/>
            <a:chOff x="2000" y="2249"/>
            <a:chExt cx="3256" cy="1998"/>
          </a:xfrm>
        </p:grpSpPr>
        <p:sp>
          <p:nvSpPr>
            <p:cNvPr id="6" name="Rectangle 5">
              <a:extLst>
                <a:ext uri="{FF2B5EF4-FFF2-40B4-BE49-F238E27FC236}">
                  <a16:creationId xmlns:a16="http://schemas.microsoft.com/office/drawing/2014/main" id="{5E5B9335-AA5F-4B42-8D7F-BDA81564955F}"/>
                </a:ext>
              </a:extLst>
            </p:cNvPr>
            <p:cNvSpPr>
              <a:spLocks noChangeArrowheads="1"/>
            </p:cNvSpPr>
            <p:nvPr/>
          </p:nvSpPr>
          <p:spPr bwMode="auto">
            <a:xfrm>
              <a:off x="2278" y="3034"/>
              <a:ext cx="655"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7" name="Rectangle 6">
              <a:extLst>
                <a:ext uri="{FF2B5EF4-FFF2-40B4-BE49-F238E27FC236}">
                  <a16:creationId xmlns:a16="http://schemas.microsoft.com/office/drawing/2014/main" id="{480E73A6-0ACD-4EBB-9DBF-9F16F0B45BDE}"/>
                </a:ext>
              </a:extLst>
            </p:cNvPr>
            <p:cNvSpPr>
              <a:spLocks noChangeArrowheads="1"/>
            </p:cNvSpPr>
            <p:nvPr/>
          </p:nvSpPr>
          <p:spPr bwMode="auto">
            <a:xfrm>
              <a:off x="2850" y="2328"/>
              <a:ext cx="1432"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Write </a:t>
              </a:r>
              <a:b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endPar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8" name="Rectangle 7">
              <a:extLst>
                <a:ext uri="{FF2B5EF4-FFF2-40B4-BE49-F238E27FC236}">
                  <a16:creationId xmlns:a16="http://schemas.microsoft.com/office/drawing/2014/main" id="{A6FE693A-27BC-4C80-8DC7-C5C41571E905}"/>
                </a:ext>
              </a:extLst>
            </p:cNvPr>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DEA84F7F-93F1-4DC8-9226-6671FDE33BB4}"/>
                </a:ext>
              </a:extLst>
            </p:cNvPr>
            <p:cNvSpPr>
              <a:spLocks noChangeArrowheads="1"/>
            </p:cNvSpPr>
            <p:nvPr/>
          </p:nvSpPr>
          <p:spPr bwMode="auto">
            <a:xfrm>
              <a:off x="2781" y="2592"/>
              <a:ext cx="437"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0" name="Rectangle 9">
              <a:extLst>
                <a:ext uri="{FF2B5EF4-FFF2-40B4-BE49-F238E27FC236}">
                  <a16:creationId xmlns:a16="http://schemas.microsoft.com/office/drawing/2014/main" id="{DA2DEC73-8846-4993-A65A-E5DAA816EA87}"/>
                </a:ext>
              </a:extLst>
            </p:cNvPr>
            <p:cNvSpPr>
              <a:spLocks noChangeArrowheads="1"/>
            </p:cNvSpPr>
            <p:nvPr/>
          </p:nvSpPr>
          <p:spPr bwMode="auto">
            <a:xfrm>
              <a:off x="3739" y="2553"/>
              <a:ext cx="82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D18E6AB4-90EB-48BE-9A69-CBC70DF39A39}"/>
                </a:ext>
              </a:extLst>
            </p:cNvPr>
            <p:cNvSpPr>
              <a:spLocks noChangeArrowheads="1"/>
            </p:cNvSpPr>
            <p:nvPr/>
          </p:nvSpPr>
          <p:spPr bwMode="auto">
            <a:xfrm>
              <a:off x="2586" y="3755"/>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02EF3EB1-F40E-45AD-9323-989452F45933}"/>
                </a:ext>
              </a:extLst>
            </p:cNvPr>
            <p:cNvSpPr>
              <a:spLocks noChangeArrowheads="1"/>
            </p:cNvSpPr>
            <p:nvPr/>
          </p:nvSpPr>
          <p:spPr bwMode="auto">
            <a:xfrm>
              <a:off x="4434" y="2290"/>
              <a:ext cx="82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3" name="Rectangle 12">
              <a:extLst>
                <a:ext uri="{FF2B5EF4-FFF2-40B4-BE49-F238E27FC236}">
                  <a16:creationId xmlns:a16="http://schemas.microsoft.com/office/drawing/2014/main" id="{1BA4D01D-E1DB-4D44-8F16-31F597DDA588}"/>
                </a:ext>
              </a:extLst>
            </p:cNvPr>
            <p:cNvSpPr>
              <a:spLocks noChangeArrowheads="1"/>
            </p:cNvSpPr>
            <p:nvPr/>
          </p:nvSpPr>
          <p:spPr bwMode="auto">
            <a:xfrm>
              <a:off x="3205" y="2718"/>
              <a:ext cx="7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4" name="Rectangle 13">
              <a:extLst>
                <a:ext uri="{FF2B5EF4-FFF2-40B4-BE49-F238E27FC236}">
                  <a16:creationId xmlns:a16="http://schemas.microsoft.com/office/drawing/2014/main" id="{1EE8C963-C483-4559-AB20-7C75C3B642B1}"/>
                </a:ext>
              </a:extLst>
            </p:cNvPr>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 </a:t>
              </a:r>
              <a:b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4">
              <a:extLst>
                <a:ext uri="{FF2B5EF4-FFF2-40B4-BE49-F238E27FC236}">
                  <a16:creationId xmlns:a16="http://schemas.microsoft.com/office/drawing/2014/main" id="{65007A67-D16B-42D3-9813-D6BB3172299F}"/>
                </a:ext>
              </a:extLst>
            </p:cNvPr>
            <p:cNvSpPr>
              <a:spLocks noChangeArrowheads="1"/>
            </p:cNvSpPr>
            <p:nvPr/>
          </p:nvSpPr>
          <p:spPr bwMode="auto">
            <a:xfrm>
              <a:off x="3981" y="3036"/>
              <a:ext cx="771"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6" name="Rectangle 15">
              <a:extLst>
                <a:ext uri="{FF2B5EF4-FFF2-40B4-BE49-F238E27FC236}">
                  <a16:creationId xmlns:a16="http://schemas.microsoft.com/office/drawing/2014/main" id="{329FFAA0-AD71-4512-B43D-C61CD50D9F89}"/>
                </a:ext>
              </a:extLst>
            </p:cNvPr>
            <p:cNvSpPr>
              <a:spLocks noChangeArrowheads="1"/>
            </p:cNvSpPr>
            <p:nvPr/>
          </p:nvSpPr>
          <p:spPr bwMode="auto">
            <a:xfrm>
              <a:off x="2000" y="3923"/>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17" name="Oval 16">
              <a:extLst>
                <a:ext uri="{FF2B5EF4-FFF2-40B4-BE49-F238E27FC236}">
                  <a16:creationId xmlns:a16="http://schemas.microsoft.com/office/drawing/2014/main" id="{63E4DBA7-D494-4095-AC33-DC8532FB7663}"/>
                </a:ext>
              </a:extLst>
            </p:cNvPr>
            <p:cNvSpPr>
              <a:spLocks noChangeArrowheads="1"/>
            </p:cNvSpPr>
            <p:nvPr/>
          </p:nvSpPr>
          <p:spPr bwMode="auto">
            <a:xfrm>
              <a:off x="3905" y="2463"/>
              <a:ext cx="468"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8" name="Oval 17">
              <a:extLst>
                <a:ext uri="{FF2B5EF4-FFF2-40B4-BE49-F238E27FC236}">
                  <a16:creationId xmlns:a16="http://schemas.microsoft.com/office/drawing/2014/main" id="{4F361873-77CD-4551-83A4-598C33741C18}"/>
                </a:ext>
              </a:extLst>
            </p:cNvPr>
            <p:cNvSpPr>
              <a:spLocks noChangeArrowheads="1"/>
            </p:cNvSpPr>
            <p:nvPr/>
          </p:nvSpPr>
          <p:spPr bwMode="auto">
            <a:xfrm>
              <a:off x="2758" y="3643"/>
              <a:ext cx="467" cy="44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9" name="Line 18">
              <a:extLst>
                <a:ext uri="{FF2B5EF4-FFF2-40B4-BE49-F238E27FC236}">
                  <a16:creationId xmlns:a16="http://schemas.microsoft.com/office/drawing/2014/main" id="{763C485F-5865-4BDF-B56E-BAF38C2A6888}"/>
                </a:ext>
              </a:extLst>
            </p:cNvPr>
            <p:cNvSpPr>
              <a:spLocks noChangeShapeType="1"/>
            </p:cNvSpPr>
            <p:nvPr/>
          </p:nvSpPr>
          <p:spPr bwMode="auto">
            <a:xfrm>
              <a:off x="3241" y="2713"/>
              <a:ext cx="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0CDEC183-86BC-4519-B8B4-DC68D0ECC3EC}"/>
                </a:ext>
              </a:extLst>
            </p:cNvPr>
            <p:cNvSpPr>
              <a:spLocks noChangeShapeType="1"/>
            </p:cNvSpPr>
            <p:nvPr/>
          </p:nvSpPr>
          <p:spPr bwMode="auto">
            <a:xfrm>
              <a:off x="2982" y="2921"/>
              <a:ext cx="0" cy="7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20">
              <a:extLst>
                <a:ext uri="{FF2B5EF4-FFF2-40B4-BE49-F238E27FC236}">
                  <a16:creationId xmlns:a16="http://schemas.microsoft.com/office/drawing/2014/main" id="{1F3C02AB-DB30-47B2-AA3A-BD014A83DCD7}"/>
                </a:ext>
              </a:extLst>
            </p:cNvPr>
            <p:cNvSpPr>
              <a:spLocks noChangeShapeType="1"/>
            </p:cNvSpPr>
            <p:nvPr/>
          </p:nvSpPr>
          <p:spPr bwMode="auto">
            <a:xfrm flipV="1">
              <a:off x="3236" y="2914"/>
              <a:ext cx="980" cy="101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Freeform 21">
              <a:extLst>
                <a:ext uri="{FF2B5EF4-FFF2-40B4-BE49-F238E27FC236}">
                  <a16:creationId xmlns:a16="http://schemas.microsoft.com/office/drawing/2014/main" id="{E570F572-9886-423B-A4F8-1A4B0FB1F60F}"/>
                </a:ext>
              </a:extLst>
            </p:cNvPr>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Freeform 22">
              <a:extLst>
                <a:ext uri="{FF2B5EF4-FFF2-40B4-BE49-F238E27FC236}">
                  <a16:creationId xmlns:a16="http://schemas.microsoft.com/office/drawing/2014/main" id="{63F54A9D-F6B3-414B-9C71-9DC356406CBF}"/>
                </a:ext>
              </a:extLst>
            </p:cNvPr>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3">
              <a:extLst>
                <a:ext uri="{FF2B5EF4-FFF2-40B4-BE49-F238E27FC236}">
                  <a16:creationId xmlns:a16="http://schemas.microsoft.com/office/drawing/2014/main" id="{A6DB83BC-102B-4CDD-B096-8FB41E2BFAA3}"/>
                </a:ext>
              </a:extLst>
            </p:cNvPr>
            <p:cNvSpPr>
              <a:spLocks noChangeShapeType="1"/>
            </p:cNvSpPr>
            <p:nvPr/>
          </p:nvSpPr>
          <p:spPr bwMode="auto">
            <a:xfrm>
              <a:off x="2898" y="2902"/>
              <a:ext cx="0" cy="74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4">
              <a:extLst>
                <a:ext uri="{FF2B5EF4-FFF2-40B4-BE49-F238E27FC236}">
                  <a16:creationId xmlns:a16="http://schemas.microsoft.com/office/drawing/2014/main" id="{4652C14C-A823-462F-AA6E-519AD673CD3C}"/>
                </a:ext>
              </a:extLst>
            </p:cNvPr>
            <p:cNvSpPr>
              <a:spLocks noChangeShapeType="1"/>
            </p:cNvSpPr>
            <p:nvPr/>
          </p:nvSpPr>
          <p:spPr bwMode="auto">
            <a:xfrm>
              <a:off x="3241" y="2642"/>
              <a:ext cx="661" cy="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Oval 25">
              <a:extLst>
                <a:ext uri="{FF2B5EF4-FFF2-40B4-BE49-F238E27FC236}">
                  <a16:creationId xmlns:a16="http://schemas.microsoft.com/office/drawing/2014/main" id="{CBA09335-E04E-472A-9106-FD832276F128}"/>
                </a:ext>
              </a:extLst>
            </p:cNvPr>
            <p:cNvSpPr>
              <a:spLocks noChangeArrowheads="1"/>
            </p:cNvSpPr>
            <p:nvPr/>
          </p:nvSpPr>
          <p:spPr bwMode="auto">
            <a:xfrm>
              <a:off x="2758" y="2463"/>
              <a:ext cx="467"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Line 26">
              <a:extLst>
                <a:ext uri="{FF2B5EF4-FFF2-40B4-BE49-F238E27FC236}">
                  <a16:creationId xmlns:a16="http://schemas.microsoft.com/office/drawing/2014/main" id="{7BBA782A-E01D-4CDF-8F11-4F487922E56B}"/>
                </a:ext>
              </a:extLst>
            </p:cNvPr>
            <p:cNvSpPr>
              <a:spLocks noChangeShapeType="1"/>
            </p:cNvSpPr>
            <p:nvPr/>
          </p:nvSpPr>
          <p:spPr bwMode="auto">
            <a:xfrm flipV="1">
              <a:off x="3231" y="2914"/>
              <a:ext cx="889" cy="91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Rectangle 27">
              <a:extLst>
                <a:ext uri="{FF2B5EF4-FFF2-40B4-BE49-F238E27FC236}">
                  <a16:creationId xmlns:a16="http://schemas.microsoft.com/office/drawing/2014/main" id="{E245C84F-0B9E-44F1-A120-4DC03BC70940}"/>
                </a:ext>
              </a:extLst>
            </p:cNvPr>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Read</a:t>
              </a: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Write Back</a:t>
              </a:r>
            </a:p>
          </p:txBody>
        </p:sp>
      </p:grpSp>
      <p:sp>
        <p:nvSpPr>
          <p:cNvPr id="29" name="Oval 28">
            <a:extLst>
              <a:ext uri="{FF2B5EF4-FFF2-40B4-BE49-F238E27FC236}">
                <a16:creationId xmlns:a16="http://schemas.microsoft.com/office/drawing/2014/main" id="{D575E913-B467-4180-BB8D-C4D1D73F1D9A}"/>
              </a:ext>
            </a:extLst>
          </p:cNvPr>
          <p:cNvSpPr>
            <a:spLocks noChangeArrowheads="1"/>
          </p:cNvSpPr>
          <p:nvPr/>
        </p:nvSpPr>
        <p:spPr bwMode="auto">
          <a:xfrm>
            <a:off x="5334000" y="3505200"/>
            <a:ext cx="1295400" cy="381000"/>
          </a:xfrm>
          <a:prstGeom prst="ellipse">
            <a:avLst/>
          </a:prstGeom>
          <a:noFill/>
          <a:ln w="28575" cap="sq">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
        <p:nvSpPr>
          <p:cNvPr id="30" name="AutoShape 29">
            <a:extLst>
              <a:ext uri="{FF2B5EF4-FFF2-40B4-BE49-F238E27FC236}">
                <a16:creationId xmlns:a16="http://schemas.microsoft.com/office/drawing/2014/main" id="{43B8DCB4-6EAA-461A-97D8-BB367855B3CE}"/>
              </a:ext>
            </a:extLst>
          </p:cNvPr>
          <p:cNvSpPr>
            <a:spLocks noChangeArrowheads="1"/>
          </p:cNvSpPr>
          <p:nvPr/>
        </p:nvSpPr>
        <p:spPr bwMode="auto">
          <a:xfrm>
            <a:off x="6553200" y="4724400"/>
            <a:ext cx="1524000" cy="685800"/>
          </a:xfrm>
          <a:prstGeom prst="parallelogram">
            <a:avLst>
              <a:gd name="adj" fmla="val 55556"/>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Tree>
    <p:extLst>
      <p:ext uri="{BB962C8B-B14F-4D97-AF65-F5344CB8AC3E}">
        <p14:creationId xmlns:p14="http://schemas.microsoft.com/office/powerpoint/2010/main" val="539174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ABF2D8-6E6B-40B7-98F9-E8BB14B48562}"/>
              </a:ext>
            </a:extLst>
          </p:cNvPr>
          <p:cNvSpPr>
            <a:spLocks noGrp="1"/>
          </p:cNvSpPr>
          <p:nvPr>
            <p:ph type="title"/>
          </p:nvPr>
        </p:nvSpPr>
        <p:spPr/>
        <p:txBody>
          <a:bodyPr/>
          <a:lstStyle/>
          <a:p>
            <a:r>
              <a:rPr lang="en-US" altLang="zh-CN" dirty="0"/>
              <a:t>Example: step 5 </a:t>
            </a:r>
            <a:endParaRPr lang="zh-CN" altLang="en-US" dirty="0"/>
          </a:p>
        </p:txBody>
      </p:sp>
      <p:graphicFrame>
        <p:nvGraphicFramePr>
          <p:cNvPr id="4" name="Object 3">
            <a:hlinkClick r:id="" action="ppaction://ole?verb=0"/>
            <a:extLst>
              <a:ext uri="{FF2B5EF4-FFF2-40B4-BE49-F238E27FC236}">
                <a16:creationId xmlns:a16="http://schemas.microsoft.com/office/drawing/2014/main" id="{838E7A13-4D2F-4C8C-849E-A5892D872AD1}"/>
              </a:ext>
            </a:extLst>
          </p:cNvPr>
          <p:cNvGraphicFramePr>
            <a:graphicFrameLocks/>
          </p:cNvGraphicFramePr>
          <p:nvPr/>
        </p:nvGraphicFramePr>
        <p:xfrm>
          <a:off x="-3175" y="1371600"/>
          <a:ext cx="9147175" cy="2133600"/>
        </p:xfrm>
        <a:graphic>
          <a:graphicData uri="http://schemas.openxmlformats.org/presentationml/2006/ole">
            <mc:AlternateContent xmlns:mc="http://schemas.openxmlformats.org/markup-compatibility/2006">
              <mc:Choice xmlns:v="urn:schemas-microsoft-com:vml" Requires="v">
                <p:oleObj spid="_x0000_s13332" name="Worksheet" r:id="rId3" imgW="11722100" imgH="2679700" progId="Excel.Sheet.8">
                  <p:embed/>
                </p:oleObj>
              </mc:Choice>
              <mc:Fallback>
                <p:oleObj name="Worksheet" r:id="rId3" imgW="11722100" imgH="2679700" progId="Excel.Sheet.8">
                  <p:embed/>
                  <p:pic>
                    <p:nvPicPr>
                      <p:cNvPr id="62467"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1371600"/>
                        <a:ext cx="9147175"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308391A8-67AA-46E2-B7AA-5D153C4EC2CD}"/>
              </a:ext>
            </a:extLst>
          </p:cNvPr>
          <p:cNvGrpSpPr>
            <a:grpSpLocks/>
          </p:cNvGrpSpPr>
          <p:nvPr/>
        </p:nvGrpSpPr>
        <p:grpSpPr bwMode="auto">
          <a:xfrm>
            <a:off x="3124200" y="3505200"/>
            <a:ext cx="5168900" cy="3171825"/>
            <a:chOff x="2048" y="2225"/>
            <a:chExt cx="3256" cy="1998"/>
          </a:xfrm>
        </p:grpSpPr>
        <p:sp>
          <p:nvSpPr>
            <p:cNvPr id="6" name="Rectangle 5">
              <a:extLst>
                <a:ext uri="{FF2B5EF4-FFF2-40B4-BE49-F238E27FC236}">
                  <a16:creationId xmlns:a16="http://schemas.microsoft.com/office/drawing/2014/main" id="{72231705-7B2F-45B1-902A-454C1DA59833}"/>
                </a:ext>
              </a:extLst>
            </p:cNvPr>
            <p:cNvSpPr>
              <a:spLocks noChangeArrowheads="1"/>
            </p:cNvSpPr>
            <p:nvPr/>
          </p:nvSpPr>
          <p:spPr bwMode="auto">
            <a:xfrm>
              <a:off x="2326" y="3010"/>
              <a:ext cx="65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7" name="Rectangle 6">
              <a:extLst>
                <a:ext uri="{FF2B5EF4-FFF2-40B4-BE49-F238E27FC236}">
                  <a16:creationId xmlns:a16="http://schemas.microsoft.com/office/drawing/2014/main" id="{32D1A30E-4101-4A4F-BEB0-278BAB4D97D2}"/>
                </a:ext>
              </a:extLst>
            </p:cNvPr>
            <p:cNvSpPr>
              <a:spLocks noChangeArrowheads="1"/>
            </p:cNvSpPr>
            <p:nvPr/>
          </p:nvSpPr>
          <p:spPr bwMode="auto">
            <a:xfrm>
              <a:off x="2898" y="2304"/>
              <a:ext cx="1432"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Write</a:t>
              </a:r>
              <a:r>
                <a:rPr kumimoji="0" lang="en-US" altLang="zh-CN" sz="14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 </a:t>
              </a:r>
              <a:br>
                <a:rPr kumimoji="0" lang="en-US" altLang="zh-CN" sz="14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endParaRPr kumimoji="0" lang="en-US" altLang="zh-CN" sz="14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8" name="Rectangle 7">
              <a:extLst>
                <a:ext uri="{FF2B5EF4-FFF2-40B4-BE49-F238E27FC236}">
                  <a16:creationId xmlns:a16="http://schemas.microsoft.com/office/drawing/2014/main" id="{2EE127DE-8E46-4EB3-BE88-0A2C9B92568B}"/>
                </a:ext>
              </a:extLst>
            </p:cNvPr>
            <p:cNvSpPr>
              <a:spLocks noChangeArrowheads="1"/>
            </p:cNvSpPr>
            <p:nvPr/>
          </p:nvSpPr>
          <p:spPr bwMode="auto">
            <a:xfrm>
              <a:off x="2643" y="2328"/>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9" name="Rectangle 8">
              <a:extLst>
                <a:ext uri="{FF2B5EF4-FFF2-40B4-BE49-F238E27FC236}">
                  <a16:creationId xmlns:a16="http://schemas.microsoft.com/office/drawing/2014/main" id="{BEE235F6-7D4B-46C9-973B-CFB1FAD1844B}"/>
                </a:ext>
              </a:extLst>
            </p:cNvPr>
            <p:cNvSpPr>
              <a:spLocks noChangeArrowheads="1"/>
            </p:cNvSpPr>
            <p:nvPr/>
          </p:nvSpPr>
          <p:spPr bwMode="auto">
            <a:xfrm>
              <a:off x="2829" y="2568"/>
              <a:ext cx="437"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0" name="Rectangle 9">
              <a:extLst>
                <a:ext uri="{FF2B5EF4-FFF2-40B4-BE49-F238E27FC236}">
                  <a16:creationId xmlns:a16="http://schemas.microsoft.com/office/drawing/2014/main" id="{4CFE1814-4D3E-46C3-B371-971742CD59EC}"/>
                </a:ext>
              </a:extLst>
            </p:cNvPr>
            <p:cNvSpPr>
              <a:spLocks noChangeArrowheads="1"/>
            </p:cNvSpPr>
            <p:nvPr/>
          </p:nvSpPr>
          <p:spPr bwMode="auto">
            <a:xfrm>
              <a:off x="3787" y="2529"/>
              <a:ext cx="82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8195A45D-79B8-4601-A368-334EC09E62C2}"/>
                </a:ext>
              </a:extLst>
            </p:cNvPr>
            <p:cNvSpPr>
              <a:spLocks noChangeArrowheads="1"/>
            </p:cNvSpPr>
            <p:nvPr/>
          </p:nvSpPr>
          <p:spPr bwMode="auto">
            <a:xfrm>
              <a:off x="2634" y="3731"/>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CCA376C4-78B7-45ED-AF60-F5B49B9D11EC}"/>
                </a:ext>
              </a:extLst>
            </p:cNvPr>
            <p:cNvSpPr>
              <a:spLocks noChangeArrowheads="1"/>
            </p:cNvSpPr>
            <p:nvPr/>
          </p:nvSpPr>
          <p:spPr bwMode="auto">
            <a:xfrm>
              <a:off x="4482" y="2266"/>
              <a:ext cx="822" cy="19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3" name="Rectangle 12">
              <a:extLst>
                <a:ext uri="{FF2B5EF4-FFF2-40B4-BE49-F238E27FC236}">
                  <a16:creationId xmlns:a16="http://schemas.microsoft.com/office/drawing/2014/main" id="{6AD1C958-475D-43D0-A55F-C860C648E77C}"/>
                </a:ext>
              </a:extLst>
            </p:cNvPr>
            <p:cNvSpPr>
              <a:spLocks noChangeArrowheads="1"/>
            </p:cNvSpPr>
            <p:nvPr/>
          </p:nvSpPr>
          <p:spPr bwMode="auto">
            <a:xfrm>
              <a:off x="3253" y="2694"/>
              <a:ext cx="7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Read</a:t>
              </a:r>
              <a: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4" name="Rectangle 13">
              <a:extLst>
                <a:ext uri="{FF2B5EF4-FFF2-40B4-BE49-F238E27FC236}">
                  <a16:creationId xmlns:a16="http://schemas.microsoft.com/office/drawing/2014/main" id="{79CAE719-C406-4B03-B0E4-0E3D75FF328B}"/>
                </a:ext>
              </a:extLst>
            </p:cNvPr>
            <p:cNvSpPr>
              <a:spLocks noChangeArrowheads="1"/>
            </p:cNvSpPr>
            <p:nvPr/>
          </p:nvSpPr>
          <p:spPr bwMode="auto">
            <a:xfrm>
              <a:off x="2994" y="2913"/>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5" name="Rectangle 14">
              <a:extLst>
                <a:ext uri="{FF2B5EF4-FFF2-40B4-BE49-F238E27FC236}">
                  <a16:creationId xmlns:a16="http://schemas.microsoft.com/office/drawing/2014/main" id="{1E52158D-8943-4EBC-BEE7-4B64A5DF39D3}"/>
                </a:ext>
              </a:extLst>
            </p:cNvPr>
            <p:cNvSpPr>
              <a:spLocks noChangeArrowheads="1"/>
            </p:cNvSpPr>
            <p:nvPr/>
          </p:nvSpPr>
          <p:spPr bwMode="auto">
            <a:xfrm>
              <a:off x="4029" y="3012"/>
              <a:ext cx="771" cy="45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Write </a:t>
              </a:r>
              <a:b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Miss on Bus</a:t>
              </a:r>
            </a:p>
          </p:txBody>
        </p:sp>
        <p:sp>
          <p:nvSpPr>
            <p:cNvPr id="16" name="Rectangle 15">
              <a:extLst>
                <a:ext uri="{FF2B5EF4-FFF2-40B4-BE49-F238E27FC236}">
                  <a16:creationId xmlns:a16="http://schemas.microsoft.com/office/drawing/2014/main" id="{32011EFD-C979-4989-B505-CA24A07406F4}"/>
                </a:ext>
              </a:extLst>
            </p:cNvPr>
            <p:cNvSpPr>
              <a:spLocks noChangeArrowheads="1"/>
            </p:cNvSpPr>
            <p:nvPr/>
          </p:nvSpPr>
          <p:spPr bwMode="auto">
            <a:xfrm>
              <a:off x="2048" y="3899"/>
              <a:ext cx="810"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4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17" name="Oval 16">
              <a:extLst>
                <a:ext uri="{FF2B5EF4-FFF2-40B4-BE49-F238E27FC236}">
                  <a16:creationId xmlns:a16="http://schemas.microsoft.com/office/drawing/2014/main" id="{65D4FD17-F1E3-46B8-B505-296EE82493DD}"/>
                </a:ext>
              </a:extLst>
            </p:cNvPr>
            <p:cNvSpPr>
              <a:spLocks noChangeArrowheads="1"/>
            </p:cNvSpPr>
            <p:nvPr/>
          </p:nvSpPr>
          <p:spPr bwMode="auto">
            <a:xfrm>
              <a:off x="3953" y="2439"/>
              <a:ext cx="468"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8" name="Oval 17">
              <a:extLst>
                <a:ext uri="{FF2B5EF4-FFF2-40B4-BE49-F238E27FC236}">
                  <a16:creationId xmlns:a16="http://schemas.microsoft.com/office/drawing/2014/main" id="{E030D2AB-1D70-4E68-A609-656CB8CB2596}"/>
                </a:ext>
              </a:extLst>
            </p:cNvPr>
            <p:cNvSpPr>
              <a:spLocks noChangeArrowheads="1"/>
            </p:cNvSpPr>
            <p:nvPr/>
          </p:nvSpPr>
          <p:spPr bwMode="auto">
            <a:xfrm>
              <a:off x="2806" y="3619"/>
              <a:ext cx="467" cy="449"/>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9" name="Line 18">
              <a:extLst>
                <a:ext uri="{FF2B5EF4-FFF2-40B4-BE49-F238E27FC236}">
                  <a16:creationId xmlns:a16="http://schemas.microsoft.com/office/drawing/2014/main" id="{2E0FC8A8-77A3-43CB-8CBD-2424FB37D79D}"/>
                </a:ext>
              </a:extLst>
            </p:cNvPr>
            <p:cNvSpPr>
              <a:spLocks noChangeShapeType="1"/>
            </p:cNvSpPr>
            <p:nvPr/>
          </p:nvSpPr>
          <p:spPr bwMode="auto">
            <a:xfrm>
              <a:off x="3289" y="2689"/>
              <a:ext cx="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86B703E7-A762-4AD6-BCEB-9EFCC9A6927B}"/>
                </a:ext>
              </a:extLst>
            </p:cNvPr>
            <p:cNvSpPr>
              <a:spLocks noChangeShapeType="1"/>
            </p:cNvSpPr>
            <p:nvPr/>
          </p:nvSpPr>
          <p:spPr bwMode="auto">
            <a:xfrm>
              <a:off x="3030" y="2897"/>
              <a:ext cx="0" cy="70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20">
              <a:extLst>
                <a:ext uri="{FF2B5EF4-FFF2-40B4-BE49-F238E27FC236}">
                  <a16:creationId xmlns:a16="http://schemas.microsoft.com/office/drawing/2014/main" id="{6BF6FDA9-B1A7-4AB0-AF47-5CAD0FA2F5E8}"/>
                </a:ext>
              </a:extLst>
            </p:cNvPr>
            <p:cNvSpPr>
              <a:spLocks noChangeShapeType="1"/>
            </p:cNvSpPr>
            <p:nvPr/>
          </p:nvSpPr>
          <p:spPr bwMode="auto">
            <a:xfrm flipV="1">
              <a:off x="3284" y="2890"/>
              <a:ext cx="980" cy="101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Freeform 21">
              <a:extLst>
                <a:ext uri="{FF2B5EF4-FFF2-40B4-BE49-F238E27FC236}">
                  <a16:creationId xmlns:a16="http://schemas.microsoft.com/office/drawing/2014/main" id="{5F43A6B6-0747-4C23-998F-BE3CC764526E}"/>
                </a:ext>
              </a:extLst>
            </p:cNvPr>
            <p:cNvSpPr>
              <a:spLocks/>
            </p:cNvSpPr>
            <p:nvPr/>
          </p:nvSpPr>
          <p:spPr bwMode="auto">
            <a:xfrm>
              <a:off x="4210" y="2225"/>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Freeform 22">
              <a:extLst>
                <a:ext uri="{FF2B5EF4-FFF2-40B4-BE49-F238E27FC236}">
                  <a16:creationId xmlns:a16="http://schemas.microsoft.com/office/drawing/2014/main" id="{B6212DF6-8A61-4F45-8F18-8C6AC891B07B}"/>
                </a:ext>
              </a:extLst>
            </p:cNvPr>
            <p:cNvSpPr>
              <a:spLocks/>
            </p:cNvSpPr>
            <p:nvPr/>
          </p:nvSpPr>
          <p:spPr bwMode="auto">
            <a:xfrm>
              <a:off x="2585" y="3605"/>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Line 23">
              <a:extLst>
                <a:ext uri="{FF2B5EF4-FFF2-40B4-BE49-F238E27FC236}">
                  <a16:creationId xmlns:a16="http://schemas.microsoft.com/office/drawing/2014/main" id="{9B56C419-0EA9-4C9B-BFCF-165A2743956F}"/>
                </a:ext>
              </a:extLst>
            </p:cNvPr>
            <p:cNvSpPr>
              <a:spLocks noChangeShapeType="1"/>
            </p:cNvSpPr>
            <p:nvPr/>
          </p:nvSpPr>
          <p:spPr bwMode="auto">
            <a:xfrm>
              <a:off x="2946" y="2878"/>
              <a:ext cx="0" cy="74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4">
              <a:extLst>
                <a:ext uri="{FF2B5EF4-FFF2-40B4-BE49-F238E27FC236}">
                  <a16:creationId xmlns:a16="http://schemas.microsoft.com/office/drawing/2014/main" id="{C98B21DA-DC86-4F24-B2C5-D640736A0F19}"/>
                </a:ext>
              </a:extLst>
            </p:cNvPr>
            <p:cNvSpPr>
              <a:spLocks noChangeShapeType="1"/>
            </p:cNvSpPr>
            <p:nvPr/>
          </p:nvSpPr>
          <p:spPr bwMode="auto">
            <a:xfrm>
              <a:off x="3289" y="2618"/>
              <a:ext cx="661" cy="0"/>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6" name="Oval 25">
              <a:extLst>
                <a:ext uri="{FF2B5EF4-FFF2-40B4-BE49-F238E27FC236}">
                  <a16:creationId xmlns:a16="http://schemas.microsoft.com/office/drawing/2014/main" id="{0602EBEA-CEAF-42C2-975C-437B983DB0C8}"/>
                </a:ext>
              </a:extLst>
            </p:cNvPr>
            <p:cNvSpPr>
              <a:spLocks noChangeArrowheads="1"/>
            </p:cNvSpPr>
            <p:nvPr/>
          </p:nvSpPr>
          <p:spPr bwMode="auto">
            <a:xfrm>
              <a:off x="2806" y="2439"/>
              <a:ext cx="467" cy="44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7" name="Line 26">
              <a:extLst>
                <a:ext uri="{FF2B5EF4-FFF2-40B4-BE49-F238E27FC236}">
                  <a16:creationId xmlns:a16="http://schemas.microsoft.com/office/drawing/2014/main" id="{7C82F0F8-F113-4190-8DBF-9075E824A8E5}"/>
                </a:ext>
              </a:extLst>
            </p:cNvPr>
            <p:cNvSpPr>
              <a:spLocks noChangeShapeType="1"/>
            </p:cNvSpPr>
            <p:nvPr/>
          </p:nvSpPr>
          <p:spPr bwMode="auto">
            <a:xfrm flipV="1">
              <a:off x="3279" y="2890"/>
              <a:ext cx="889" cy="91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8" name="Rectangle 27">
              <a:extLst>
                <a:ext uri="{FF2B5EF4-FFF2-40B4-BE49-F238E27FC236}">
                  <a16:creationId xmlns:a16="http://schemas.microsoft.com/office/drawing/2014/main" id="{05FA3926-7950-4DB6-95F0-5407FCAB22CD}"/>
                </a:ext>
              </a:extLst>
            </p:cNvPr>
            <p:cNvSpPr>
              <a:spLocks noChangeArrowheads="1"/>
            </p:cNvSpPr>
            <p:nvPr/>
          </p:nvSpPr>
          <p:spPr bwMode="auto">
            <a:xfrm>
              <a:off x="2989" y="3198"/>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Remote Read</a:t>
              </a: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b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Write Back</a:t>
              </a:r>
            </a:p>
          </p:txBody>
        </p:sp>
      </p:grpSp>
      <p:grpSp>
        <p:nvGrpSpPr>
          <p:cNvPr id="29" name="Group 28">
            <a:extLst>
              <a:ext uri="{FF2B5EF4-FFF2-40B4-BE49-F238E27FC236}">
                <a16:creationId xmlns:a16="http://schemas.microsoft.com/office/drawing/2014/main" id="{5C730A55-C619-4624-B2B8-D1802AE86798}"/>
              </a:ext>
            </a:extLst>
          </p:cNvPr>
          <p:cNvGrpSpPr>
            <a:grpSpLocks/>
          </p:cNvGrpSpPr>
          <p:nvPr/>
        </p:nvGrpSpPr>
        <p:grpSpPr bwMode="auto">
          <a:xfrm>
            <a:off x="5029200" y="6096000"/>
            <a:ext cx="1736725" cy="514350"/>
            <a:chOff x="3216" y="3890"/>
            <a:chExt cx="1094" cy="324"/>
          </a:xfrm>
        </p:grpSpPr>
        <p:sp>
          <p:nvSpPr>
            <p:cNvPr id="30" name="Rectangle 29">
              <a:extLst>
                <a:ext uri="{FF2B5EF4-FFF2-40B4-BE49-F238E27FC236}">
                  <a16:creationId xmlns:a16="http://schemas.microsoft.com/office/drawing/2014/main" id="{5BDE9DDB-91D7-47BB-A302-2F641625C9BB}"/>
                </a:ext>
              </a:extLst>
            </p:cNvPr>
            <p:cNvSpPr>
              <a:spLocks noChangeArrowheads="1"/>
            </p:cNvSpPr>
            <p:nvPr/>
          </p:nvSpPr>
          <p:spPr bwMode="auto">
            <a:xfrm>
              <a:off x="3369" y="3890"/>
              <a:ext cx="941" cy="32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a:t>
              </a:r>
            </a:p>
          </p:txBody>
        </p:sp>
        <p:sp>
          <p:nvSpPr>
            <p:cNvPr id="31" name="Freeform 30">
              <a:extLst>
                <a:ext uri="{FF2B5EF4-FFF2-40B4-BE49-F238E27FC236}">
                  <a16:creationId xmlns:a16="http://schemas.microsoft.com/office/drawing/2014/main" id="{36996676-5786-4B67-94D6-89DEE33CC68A}"/>
                </a:ext>
              </a:extLst>
            </p:cNvPr>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32" name="AutoShape 31">
            <a:extLst>
              <a:ext uri="{FF2B5EF4-FFF2-40B4-BE49-F238E27FC236}">
                <a16:creationId xmlns:a16="http://schemas.microsoft.com/office/drawing/2014/main" id="{E8603F54-097F-4D60-A90E-1A24E9616018}"/>
              </a:ext>
            </a:extLst>
          </p:cNvPr>
          <p:cNvSpPr>
            <a:spLocks noChangeArrowheads="1"/>
          </p:cNvSpPr>
          <p:nvPr/>
        </p:nvSpPr>
        <p:spPr bwMode="auto">
          <a:xfrm>
            <a:off x="5334000" y="6096000"/>
            <a:ext cx="1524000" cy="457200"/>
          </a:xfrm>
          <a:prstGeom prst="parallelogram">
            <a:avLst>
              <a:gd name="adj" fmla="val 12855"/>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Tree>
    <p:extLst>
      <p:ext uri="{BB962C8B-B14F-4D97-AF65-F5344CB8AC3E}">
        <p14:creationId xmlns:p14="http://schemas.microsoft.com/office/powerpoint/2010/main" val="173866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071AABD-9D9A-4CAD-B2EE-EB17781EEB1E}"/>
              </a:ext>
            </a:extLst>
          </p:cNvPr>
          <p:cNvSpPr>
            <a:spLocks noGrp="1"/>
          </p:cNvSpPr>
          <p:nvPr>
            <p:ph idx="1"/>
          </p:nvPr>
        </p:nvSpPr>
        <p:spPr>
          <a:xfrm>
            <a:off x="538572" y="836712"/>
            <a:ext cx="8066856" cy="5616624"/>
          </a:xfrm>
        </p:spPr>
        <p:txBody>
          <a:bodyPr/>
          <a:lstStyle/>
          <a:p>
            <a:r>
              <a:rPr lang="en-US" altLang="zh-CN" dirty="0"/>
              <a:t>Cache coherence </a:t>
            </a:r>
            <a:r>
              <a:rPr lang="en-US" altLang="zh-CN" b="1" dirty="0"/>
              <a:t>(Value, same location)</a:t>
            </a:r>
          </a:p>
          <a:p>
            <a:pPr lvl="1"/>
            <a:r>
              <a:rPr lang="en-US" altLang="zh-CN" dirty="0"/>
              <a:t>“Common Sense”</a:t>
            </a:r>
          </a:p>
          <a:p>
            <a:pPr lvl="2"/>
            <a:r>
              <a:rPr lang="en-US" altLang="zh-CN" dirty="0"/>
              <a:t>P1 Read[X] =&gt; P1 Write[X] =&gt; P1 Read[X] will return X</a:t>
            </a:r>
          </a:p>
          <a:p>
            <a:pPr lvl="2"/>
            <a:r>
              <a:rPr lang="en-US" altLang="zh-CN" dirty="0"/>
              <a:t>P2 Read[X] =&gt; P1 Write[X] =&gt; will return value written by P1</a:t>
            </a:r>
          </a:p>
          <a:p>
            <a:pPr lvl="2"/>
            <a:r>
              <a:rPr lang="en-US" altLang="zh-CN" dirty="0"/>
              <a:t>P1 Write[X] =&gt; P2 Write[X] =&gt; Serialized (all processor see the writes in the same order)</a:t>
            </a:r>
          </a:p>
          <a:p>
            <a:r>
              <a:rPr lang="en-US" altLang="zh-CN" dirty="0"/>
              <a:t>Synchronization</a:t>
            </a:r>
          </a:p>
          <a:p>
            <a:pPr lvl="1"/>
            <a:r>
              <a:rPr lang="en-US" altLang="zh-CN" dirty="0"/>
              <a:t>Atomic read/write operations</a:t>
            </a:r>
          </a:p>
          <a:p>
            <a:r>
              <a:rPr lang="en-US" altLang="zh-CN" dirty="0"/>
              <a:t>Memory consistency Model </a:t>
            </a:r>
            <a:r>
              <a:rPr lang="en-US" altLang="zh-CN" b="1" dirty="0"/>
              <a:t>(order, different locations)</a:t>
            </a:r>
          </a:p>
          <a:p>
            <a:pPr lvl="1"/>
            <a:r>
              <a:rPr lang="en-US" altLang="zh-CN" dirty="0"/>
              <a:t>In what </a:t>
            </a:r>
            <a:r>
              <a:rPr lang="en-US" altLang="zh-CN" b="1" dirty="0"/>
              <a:t>order</a:t>
            </a:r>
            <a:r>
              <a:rPr lang="en-US" altLang="zh-CN" dirty="0"/>
              <a:t> must a processor observe the data writes of another processor?</a:t>
            </a:r>
          </a:p>
          <a:p>
            <a:pPr lvl="1"/>
            <a:r>
              <a:rPr lang="en-US" altLang="zh-CN" dirty="0"/>
              <a:t>What properties must be enforced among reads and writes to </a:t>
            </a:r>
            <a:r>
              <a:rPr lang="en-US" altLang="zh-CN" b="1" dirty="0"/>
              <a:t>different locations by different processors?</a:t>
            </a:r>
          </a:p>
          <a:p>
            <a:r>
              <a:rPr lang="en-US" altLang="zh-CN" dirty="0"/>
              <a:t>These are not issues for message passing systems</a:t>
            </a:r>
          </a:p>
          <a:p>
            <a:pPr lvl="1"/>
            <a:r>
              <a:rPr lang="en-US" altLang="zh-CN" dirty="0"/>
              <a:t>Why?</a:t>
            </a:r>
          </a:p>
          <a:p>
            <a:endParaRPr lang="zh-CN" altLang="en-US" dirty="0"/>
          </a:p>
        </p:txBody>
      </p:sp>
      <p:sp>
        <p:nvSpPr>
          <p:cNvPr id="3" name="标题 2">
            <a:extLst>
              <a:ext uri="{FF2B5EF4-FFF2-40B4-BE49-F238E27FC236}">
                <a16:creationId xmlns:a16="http://schemas.microsoft.com/office/drawing/2014/main" id="{317FE433-464E-44B7-9BC9-A8BDAC766FE0}"/>
              </a:ext>
            </a:extLst>
          </p:cNvPr>
          <p:cNvSpPr>
            <a:spLocks noGrp="1"/>
          </p:cNvSpPr>
          <p:nvPr>
            <p:ph type="title"/>
          </p:nvPr>
        </p:nvSpPr>
        <p:spPr/>
        <p:txBody>
          <a:bodyPr/>
          <a:lstStyle/>
          <a:p>
            <a:r>
              <a:rPr lang="en-US" altLang="zh-CN" dirty="0"/>
              <a:t>Major issues for Shared Memory</a:t>
            </a:r>
            <a:endParaRPr lang="zh-CN" altLang="en-US" dirty="0"/>
          </a:p>
        </p:txBody>
      </p:sp>
    </p:spTree>
    <p:extLst>
      <p:ext uri="{BB962C8B-B14F-4D97-AF65-F5344CB8AC3E}">
        <p14:creationId xmlns:p14="http://schemas.microsoft.com/office/powerpoint/2010/main" val="2711928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3C7E4C-F741-43A8-A841-93E324B8324A}"/>
              </a:ext>
            </a:extLst>
          </p:cNvPr>
          <p:cNvSpPr>
            <a:spLocks noGrp="1"/>
          </p:cNvSpPr>
          <p:nvPr>
            <p:ph idx="1"/>
          </p:nvPr>
        </p:nvSpPr>
        <p:spPr/>
        <p:txBody>
          <a:bodyPr/>
          <a:lstStyle/>
          <a:p>
            <a:r>
              <a:rPr lang="en-US" altLang="zh-CN" dirty="0"/>
              <a:t>X </a:t>
            </a:r>
            <a:r>
              <a:rPr lang="zh-CN" altLang="en-US" dirty="0"/>
              <a:t>所在的</a:t>
            </a:r>
            <a:r>
              <a:rPr lang="en-US" altLang="zh-CN" dirty="0"/>
              <a:t>block      (w  x y  z)</a:t>
            </a:r>
          </a:p>
          <a:p>
            <a:r>
              <a:rPr lang="en-US" altLang="zh-CN" dirty="0"/>
              <a:t>I  </a:t>
            </a:r>
            <a:r>
              <a:rPr lang="zh-CN" altLang="en-US" dirty="0"/>
              <a:t>所在的</a:t>
            </a:r>
            <a:r>
              <a:rPr lang="en-US" altLang="zh-CN" dirty="0"/>
              <a:t>block       ( h  I j  k ) </a:t>
            </a:r>
          </a:p>
          <a:p>
            <a:endParaRPr lang="en-US" altLang="zh-CN" dirty="0"/>
          </a:p>
          <a:p>
            <a:r>
              <a:rPr lang="zh-CN" altLang="en-US" dirty="0"/>
              <a:t>写</a:t>
            </a:r>
            <a:r>
              <a:rPr lang="en-US" altLang="zh-CN" dirty="0"/>
              <a:t>x,  miss </a:t>
            </a:r>
          </a:p>
          <a:p>
            <a:r>
              <a:rPr lang="zh-CN" altLang="en-US" dirty="0"/>
              <a:t>取入整个 </a:t>
            </a:r>
            <a:r>
              <a:rPr lang="en-US" altLang="zh-CN" dirty="0"/>
              <a:t>w x  y*  z </a:t>
            </a:r>
          </a:p>
        </p:txBody>
      </p:sp>
      <p:sp>
        <p:nvSpPr>
          <p:cNvPr id="3" name="标题 2">
            <a:extLst>
              <a:ext uri="{FF2B5EF4-FFF2-40B4-BE49-F238E27FC236}">
                <a16:creationId xmlns:a16="http://schemas.microsoft.com/office/drawing/2014/main" id="{9D91A3EE-5224-486C-AC8F-9265E94DD0FB}"/>
              </a:ext>
            </a:extLst>
          </p:cNvPr>
          <p:cNvSpPr>
            <a:spLocks noGrp="1"/>
          </p:cNvSpPr>
          <p:nvPr>
            <p:ph type="title"/>
          </p:nvPr>
        </p:nvSpPr>
        <p:spPr/>
        <p:txBody>
          <a:bodyPr/>
          <a:lstStyle/>
          <a:p>
            <a:r>
              <a:rPr lang="zh-CN" altLang="en-US" dirty="0"/>
              <a:t>示例</a:t>
            </a:r>
          </a:p>
        </p:txBody>
      </p:sp>
    </p:spTree>
    <p:extLst>
      <p:ext uri="{BB962C8B-B14F-4D97-AF65-F5344CB8AC3E}">
        <p14:creationId xmlns:p14="http://schemas.microsoft.com/office/powerpoint/2010/main" val="857158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4B6571-F528-4750-A1DD-E2E592B50E4B}"/>
              </a:ext>
            </a:extLst>
          </p:cNvPr>
          <p:cNvSpPr>
            <a:spLocks noGrp="1"/>
          </p:cNvSpPr>
          <p:nvPr>
            <p:ph type="title"/>
          </p:nvPr>
        </p:nvSpPr>
        <p:spPr/>
        <p:txBody>
          <a:bodyPr/>
          <a:lstStyle/>
          <a:p>
            <a:r>
              <a:rPr lang="en-US" altLang="zh-CN" dirty="0"/>
              <a:t>Snooping Cache Variations</a:t>
            </a:r>
            <a:endParaRPr lang="zh-CN" altLang="en-US" dirty="0"/>
          </a:p>
        </p:txBody>
      </p:sp>
      <p:sp>
        <p:nvSpPr>
          <p:cNvPr id="4" name="Rectangle 4">
            <a:extLst>
              <a:ext uri="{FF2B5EF4-FFF2-40B4-BE49-F238E27FC236}">
                <a16:creationId xmlns:a16="http://schemas.microsoft.com/office/drawing/2014/main" id="{A84C2B56-2FFD-40FB-A815-8B2112FD9D28}"/>
              </a:ext>
            </a:extLst>
          </p:cNvPr>
          <p:cNvSpPr>
            <a:spLocks noChangeArrowheads="1"/>
          </p:cNvSpPr>
          <p:nvPr/>
        </p:nvSpPr>
        <p:spPr bwMode="auto">
          <a:xfrm>
            <a:off x="1698750" y="1450876"/>
            <a:ext cx="19923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Berkeley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Owned Exclusive</a:t>
            </a:r>
          </a:p>
          <a:p>
            <a:pPr algn="ctr">
              <a:spcBef>
                <a:spcPct val="0"/>
              </a:spcBef>
              <a:buClrTx/>
              <a:buSzTx/>
              <a:buFontTx/>
              <a:buNone/>
            </a:pPr>
            <a:r>
              <a:rPr lang="en-US" altLang="en-US" sz="1800" b="1">
                <a:latin typeface="Comic Sans MS" panose="030F0702030302020204" pitchFamily="66" charset="0"/>
              </a:rPr>
              <a:t>Owned Shared</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5" name="Rectangle 5">
            <a:extLst>
              <a:ext uri="{FF2B5EF4-FFF2-40B4-BE49-F238E27FC236}">
                <a16:creationId xmlns:a16="http://schemas.microsoft.com/office/drawing/2014/main" id="{6B84C918-3870-4A13-9B86-05B805BF2B81}"/>
              </a:ext>
            </a:extLst>
          </p:cNvPr>
          <p:cNvSpPr>
            <a:spLocks noChangeArrowheads="1"/>
          </p:cNvSpPr>
          <p:nvPr/>
        </p:nvSpPr>
        <p:spPr bwMode="auto">
          <a:xfrm>
            <a:off x="225550" y="1450876"/>
            <a:ext cx="13541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Basic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Exclusive</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 name="Rectangle 6">
            <a:extLst>
              <a:ext uri="{FF2B5EF4-FFF2-40B4-BE49-F238E27FC236}">
                <a16:creationId xmlns:a16="http://schemas.microsoft.com/office/drawing/2014/main" id="{380FC5C8-D937-41DC-9BFA-700CA9BD13BD}"/>
              </a:ext>
            </a:extLst>
          </p:cNvPr>
          <p:cNvSpPr>
            <a:spLocks noChangeArrowheads="1"/>
          </p:cNvSpPr>
          <p:nvPr/>
        </p:nvSpPr>
        <p:spPr bwMode="auto">
          <a:xfrm>
            <a:off x="3748212" y="1431826"/>
            <a:ext cx="16287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Illinois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Private Dirty</a:t>
            </a:r>
          </a:p>
          <a:p>
            <a:pPr algn="ctr">
              <a:spcBef>
                <a:spcPct val="0"/>
              </a:spcBef>
              <a:buClrTx/>
              <a:buSzTx/>
              <a:buFontTx/>
              <a:buNone/>
            </a:pPr>
            <a:r>
              <a:rPr lang="en-US" altLang="en-US" sz="1800" b="1">
                <a:latin typeface="Comic Sans MS" panose="030F0702030302020204" pitchFamily="66" charset="0"/>
              </a:rPr>
              <a:t>Private Clean</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7" name="Rectangle 7">
            <a:extLst>
              <a:ext uri="{FF2B5EF4-FFF2-40B4-BE49-F238E27FC236}">
                <a16:creationId xmlns:a16="http://schemas.microsoft.com/office/drawing/2014/main" id="{57DD5161-4A59-4DE1-871F-BE089B2CC760}"/>
              </a:ext>
            </a:extLst>
          </p:cNvPr>
          <p:cNvSpPr>
            <a:spLocks noChangeArrowheads="1"/>
          </p:cNvSpPr>
          <p:nvPr/>
        </p:nvSpPr>
        <p:spPr bwMode="auto">
          <a:xfrm>
            <a:off x="685621" y="3878820"/>
            <a:ext cx="5943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en-US" sz="2000" dirty="0">
                <a:solidFill>
                  <a:srgbClr val="0000FF"/>
                </a:solidFill>
                <a:latin typeface="Arial" panose="020B0604020202020204" pitchFamily="34" charset="0"/>
              </a:rPr>
              <a:t>Owner can update via bus invalidate operation</a:t>
            </a:r>
          </a:p>
          <a:p>
            <a:pPr algn="just">
              <a:spcBef>
                <a:spcPct val="0"/>
              </a:spcBef>
              <a:buClrTx/>
              <a:buSzTx/>
              <a:buFontTx/>
              <a:buNone/>
            </a:pPr>
            <a:r>
              <a:rPr lang="en-US" altLang="en-US" sz="2000" dirty="0">
                <a:solidFill>
                  <a:srgbClr val="0000FF"/>
                </a:solidFill>
                <a:latin typeface="Arial" panose="020B0604020202020204" pitchFamily="34" charset="0"/>
              </a:rPr>
              <a:t>Owner must write back when replaced in cache</a:t>
            </a:r>
          </a:p>
        </p:txBody>
      </p:sp>
      <p:sp>
        <p:nvSpPr>
          <p:cNvPr id="8" name="Rectangle 8">
            <a:extLst>
              <a:ext uri="{FF2B5EF4-FFF2-40B4-BE49-F238E27FC236}">
                <a16:creationId xmlns:a16="http://schemas.microsoft.com/office/drawing/2014/main" id="{AA8085A0-1C44-4CC3-A506-1B306219868B}"/>
              </a:ext>
            </a:extLst>
          </p:cNvPr>
          <p:cNvSpPr>
            <a:spLocks noChangeArrowheads="1"/>
          </p:cNvSpPr>
          <p:nvPr/>
        </p:nvSpPr>
        <p:spPr bwMode="auto">
          <a:xfrm>
            <a:off x="2438400" y="4876800"/>
            <a:ext cx="63484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en-US" sz="2000" dirty="0">
                <a:solidFill>
                  <a:srgbClr val="0033CC"/>
                </a:solidFill>
                <a:latin typeface="Arial" panose="020B0604020202020204" pitchFamily="34" charset="0"/>
              </a:rPr>
              <a:t>If read sourced from memory, then Private Clean</a:t>
            </a:r>
          </a:p>
          <a:p>
            <a:pPr algn="just">
              <a:spcBef>
                <a:spcPct val="0"/>
              </a:spcBef>
              <a:buClrTx/>
              <a:buSzTx/>
              <a:buFontTx/>
              <a:buNone/>
            </a:pPr>
            <a:r>
              <a:rPr lang="en-US" altLang="en-US" sz="2000" dirty="0">
                <a:solidFill>
                  <a:srgbClr val="0033CC"/>
                </a:solidFill>
                <a:latin typeface="Arial" panose="020B0604020202020204" pitchFamily="34" charset="0"/>
              </a:rPr>
              <a:t>if read sourced from other cache, then Shared</a:t>
            </a:r>
          </a:p>
          <a:p>
            <a:pPr algn="just">
              <a:spcBef>
                <a:spcPct val="0"/>
              </a:spcBef>
              <a:buClrTx/>
              <a:buSzTx/>
              <a:buFontTx/>
              <a:buNone/>
            </a:pPr>
            <a:r>
              <a:rPr lang="en-US" altLang="en-US" sz="2000" dirty="0">
                <a:solidFill>
                  <a:srgbClr val="0033CC"/>
                </a:solidFill>
                <a:latin typeface="Arial" panose="020B0604020202020204" pitchFamily="34" charset="0"/>
              </a:rPr>
              <a:t>Can write in cache if held private clean or dirty</a:t>
            </a:r>
          </a:p>
        </p:txBody>
      </p:sp>
      <p:sp>
        <p:nvSpPr>
          <p:cNvPr id="9" name="Rectangle 9">
            <a:extLst>
              <a:ext uri="{FF2B5EF4-FFF2-40B4-BE49-F238E27FC236}">
                <a16:creationId xmlns:a16="http://schemas.microsoft.com/office/drawing/2014/main" id="{B8DD6C6F-685D-40B3-B5A0-981FF03F38B9}"/>
              </a:ext>
            </a:extLst>
          </p:cNvPr>
          <p:cNvSpPr>
            <a:spLocks noChangeArrowheads="1"/>
          </p:cNvSpPr>
          <p:nvPr/>
        </p:nvSpPr>
        <p:spPr bwMode="auto">
          <a:xfrm>
            <a:off x="5606802" y="1412776"/>
            <a:ext cx="3359895"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dirty="0">
                <a:latin typeface="Comic Sans MS" panose="030F0702030302020204" pitchFamily="66" charset="0"/>
              </a:rPr>
              <a:t>MESI </a:t>
            </a:r>
            <a:br>
              <a:rPr lang="en-US" altLang="en-US" sz="2400" b="1" dirty="0">
                <a:latin typeface="Comic Sans MS" panose="030F0702030302020204" pitchFamily="66" charset="0"/>
              </a:rPr>
            </a:br>
            <a:r>
              <a:rPr lang="en-US" altLang="en-US" sz="2400" b="1" dirty="0">
                <a:latin typeface="Comic Sans MS" panose="030F0702030302020204" pitchFamily="66" charset="0"/>
              </a:rPr>
              <a:t>Protocol</a:t>
            </a:r>
            <a:endParaRPr lang="en-US" altLang="en-US" sz="1800" b="1" dirty="0">
              <a:latin typeface="Comic Sans MS" panose="030F0702030302020204" pitchFamily="66" charset="0"/>
            </a:endParaRPr>
          </a:p>
          <a:p>
            <a:pPr algn="ctr">
              <a:spcBef>
                <a:spcPct val="0"/>
              </a:spcBef>
              <a:buClrTx/>
              <a:buSzTx/>
              <a:buFontTx/>
              <a:buNone/>
            </a:pPr>
            <a:r>
              <a:rPr lang="en-US" altLang="en-US" sz="1800" b="1" u="sng" dirty="0">
                <a:solidFill>
                  <a:srgbClr val="FF0000"/>
                </a:solidFill>
                <a:latin typeface="Comic Sans MS" panose="030F0702030302020204" pitchFamily="66" charset="0"/>
              </a:rPr>
              <a:t>M</a:t>
            </a:r>
            <a:r>
              <a:rPr lang="en-US" altLang="en-US" sz="1800" b="1" dirty="0">
                <a:latin typeface="Comic Sans MS" panose="030F0702030302020204" pitchFamily="66" charset="0"/>
              </a:rPr>
              <a:t>odified (private,!=Memory)</a:t>
            </a:r>
          </a:p>
          <a:p>
            <a:pPr algn="ctr">
              <a:spcBef>
                <a:spcPct val="0"/>
              </a:spcBef>
              <a:buClrTx/>
              <a:buSzTx/>
              <a:buFontTx/>
              <a:buNone/>
            </a:pPr>
            <a:r>
              <a:rPr lang="en-US" altLang="en-US" sz="1800" b="1" dirty="0" err="1">
                <a:latin typeface="Comic Sans MS" panose="030F0702030302020204" pitchFamily="66" charset="0"/>
              </a:rPr>
              <a:t>e</a:t>
            </a:r>
            <a:r>
              <a:rPr lang="en-US" altLang="en-US" sz="1800" b="1" u="sng" dirty="0" err="1">
                <a:solidFill>
                  <a:srgbClr val="FF0000"/>
                </a:solidFill>
                <a:latin typeface="Comic Sans MS" panose="030F0702030302020204" pitchFamily="66" charset="0"/>
              </a:rPr>
              <a:t>X</a:t>
            </a:r>
            <a:r>
              <a:rPr lang="en-US" altLang="en-US" sz="1800" b="1" dirty="0" err="1">
                <a:latin typeface="Comic Sans MS" panose="030F0702030302020204" pitchFamily="66" charset="0"/>
              </a:rPr>
              <a:t>clusive</a:t>
            </a:r>
            <a:r>
              <a:rPr lang="en-US" altLang="en-US" sz="1800" b="1" dirty="0">
                <a:latin typeface="Comic Sans MS" panose="030F0702030302020204" pitchFamily="66" charset="0"/>
              </a:rPr>
              <a:t> (private,=Memory)</a:t>
            </a:r>
          </a:p>
          <a:p>
            <a:pPr algn="ctr">
              <a:spcBef>
                <a:spcPct val="0"/>
              </a:spcBef>
              <a:buClrTx/>
              <a:buSzTx/>
              <a:buFontTx/>
              <a:buNone/>
            </a:pPr>
            <a:r>
              <a:rPr lang="en-US" altLang="en-US" sz="1800" b="1" u="sng" dirty="0">
                <a:solidFill>
                  <a:srgbClr val="FF0000"/>
                </a:solidFill>
                <a:latin typeface="Comic Sans MS" panose="030F0702030302020204" pitchFamily="66" charset="0"/>
              </a:rPr>
              <a:t>S</a:t>
            </a:r>
            <a:r>
              <a:rPr lang="en-US" altLang="en-US" sz="1800" b="1" dirty="0">
                <a:latin typeface="Comic Sans MS" panose="030F0702030302020204" pitchFamily="66" charset="0"/>
              </a:rPr>
              <a:t>hared (shared,=Memory)</a:t>
            </a:r>
          </a:p>
          <a:p>
            <a:pPr algn="ctr">
              <a:spcBef>
                <a:spcPct val="0"/>
              </a:spcBef>
              <a:buClrTx/>
              <a:buSzTx/>
              <a:buFontTx/>
              <a:buNone/>
            </a:pPr>
            <a:r>
              <a:rPr lang="en-US" altLang="en-US" sz="1800" b="1" u="sng" dirty="0">
                <a:solidFill>
                  <a:schemeClr val="hlink"/>
                </a:solidFill>
                <a:latin typeface="Comic Sans MS" panose="030F0702030302020204" pitchFamily="66" charset="0"/>
              </a:rPr>
              <a:t>I</a:t>
            </a:r>
            <a:r>
              <a:rPr lang="en-US" altLang="en-US" sz="1800" b="1" dirty="0">
                <a:latin typeface="Comic Sans MS" panose="030F0702030302020204" pitchFamily="66" charset="0"/>
              </a:rPr>
              <a:t>nvalid</a:t>
            </a:r>
          </a:p>
        </p:txBody>
      </p:sp>
      <p:sp>
        <p:nvSpPr>
          <p:cNvPr id="10" name="Line 10">
            <a:extLst>
              <a:ext uri="{FF2B5EF4-FFF2-40B4-BE49-F238E27FC236}">
                <a16:creationId xmlns:a16="http://schemas.microsoft.com/office/drawing/2014/main" id="{0E623DB0-BE7D-406D-B60F-7F4B717DFC17}"/>
              </a:ext>
            </a:extLst>
          </p:cNvPr>
          <p:cNvSpPr>
            <a:spLocks noChangeShapeType="1"/>
          </p:cNvSpPr>
          <p:nvPr/>
        </p:nvSpPr>
        <p:spPr bwMode="auto">
          <a:xfrm>
            <a:off x="179512" y="2150963"/>
            <a:ext cx="8477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3FBEB94C-3FE0-464A-844C-9C08962FE658}"/>
              </a:ext>
            </a:extLst>
          </p:cNvPr>
          <p:cNvSpPr>
            <a:spLocks noChangeShapeType="1"/>
          </p:cNvSpPr>
          <p:nvPr/>
        </p:nvSpPr>
        <p:spPr bwMode="auto">
          <a:xfrm>
            <a:off x="1684462" y="1655663"/>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80413248-D7DB-415C-9E5E-7816C5F35082}"/>
              </a:ext>
            </a:extLst>
          </p:cNvPr>
          <p:cNvSpPr>
            <a:spLocks noChangeShapeType="1"/>
          </p:cNvSpPr>
          <p:nvPr/>
        </p:nvSpPr>
        <p:spPr bwMode="auto">
          <a:xfrm>
            <a:off x="3741862" y="1541363"/>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A4B27A77-410D-45AF-B495-E2DE9EE4B76F}"/>
              </a:ext>
            </a:extLst>
          </p:cNvPr>
          <p:cNvSpPr>
            <a:spLocks noChangeShapeType="1"/>
          </p:cNvSpPr>
          <p:nvPr/>
        </p:nvSpPr>
        <p:spPr bwMode="auto">
          <a:xfrm>
            <a:off x="5418262" y="1522313"/>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5CB45433-7145-4E41-9153-AD1F3BDE31A4}"/>
              </a:ext>
            </a:extLst>
          </p:cNvPr>
          <p:cNvSpPr>
            <a:spLocks noChangeShapeType="1"/>
          </p:cNvSpPr>
          <p:nvPr/>
        </p:nvSpPr>
        <p:spPr bwMode="auto">
          <a:xfrm flipV="1">
            <a:off x="1474912" y="2227163"/>
            <a:ext cx="323850" cy="3619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1C6F9257-15D8-4ABE-A63E-B57EC82C2DA4}"/>
              </a:ext>
            </a:extLst>
          </p:cNvPr>
          <p:cNvSpPr>
            <a:spLocks noChangeShapeType="1"/>
          </p:cNvSpPr>
          <p:nvPr/>
        </p:nvSpPr>
        <p:spPr bwMode="auto">
          <a:xfrm>
            <a:off x="1436812" y="2684363"/>
            <a:ext cx="5715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1673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54">
            <a:extLst>
              <a:ext uri="{FF2B5EF4-FFF2-40B4-BE49-F238E27FC236}">
                <a16:creationId xmlns:a16="http://schemas.microsoft.com/office/drawing/2014/main" id="{7F277BB4-BEC1-447F-A740-D85ED7FE61C3}"/>
              </a:ext>
            </a:extLst>
          </p:cNvPr>
          <p:cNvSpPr>
            <a:spLocks/>
          </p:cNvSpPr>
          <p:nvPr/>
        </p:nvSpPr>
        <p:spPr bwMode="auto">
          <a:xfrm>
            <a:off x="7019925" y="2349500"/>
            <a:ext cx="288925" cy="2159000"/>
          </a:xfrm>
          <a:custGeom>
            <a:avLst/>
            <a:gdLst>
              <a:gd name="T0" fmla="*/ 0 w 182"/>
              <a:gd name="T1" fmla="*/ 0 h 1360"/>
              <a:gd name="T2" fmla="*/ 2147483646 w 182"/>
              <a:gd name="T3" fmla="*/ 2147483646 h 1360"/>
              <a:gd name="T4" fmla="*/ 0 w 182"/>
              <a:gd name="T5" fmla="*/ 2147483646 h 1360"/>
              <a:gd name="T6" fmla="*/ 0 60000 65536"/>
              <a:gd name="T7" fmla="*/ 0 60000 65536"/>
              <a:gd name="T8" fmla="*/ 0 60000 65536"/>
              <a:gd name="T9" fmla="*/ 0 w 182"/>
              <a:gd name="T10" fmla="*/ 0 h 1360"/>
              <a:gd name="T11" fmla="*/ 182 w 182"/>
              <a:gd name="T12" fmla="*/ 1360 h 1360"/>
            </a:gdLst>
            <a:ahLst/>
            <a:cxnLst>
              <a:cxn ang="T6">
                <a:pos x="T0" y="T1"/>
              </a:cxn>
              <a:cxn ang="T7">
                <a:pos x="T2" y="T3"/>
              </a:cxn>
              <a:cxn ang="T8">
                <a:pos x="T4" y="T5"/>
              </a:cxn>
            </a:cxnLst>
            <a:rect l="T9" t="T10" r="T11" b="T12"/>
            <a:pathLst>
              <a:path w="182" h="1360">
                <a:moveTo>
                  <a:pt x="0" y="0"/>
                </a:moveTo>
                <a:cubicBezTo>
                  <a:pt x="91" y="294"/>
                  <a:pt x="182" y="589"/>
                  <a:pt x="182" y="816"/>
                </a:cubicBezTo>
                <a:cubicBezTo>
                  <a:pt x="182" y="1043"/>
                  <a:pt x="91" y="1201"/>
                  <a:pt x="0" y="1360"/>
                </a:cubicBezTo>
              </a:path>
            </a:pathLst>
          </a:cu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spAutoFit/>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 name="标题 2">
            <a:extLst>
              <a:ext uri="{FF2B5EF4-FFF2-40B4-BE49-F238E27FC236}">
                <a16:creationId xmlns:a16="http://schemas.microsoft.com/office/drawing/2014/main" id="{A4B787EF-068C-4B60-91EE-364D7D401702}"/>
              </a:ext>
            </a:extLst>
          </p:cNvPr>
          <p:cNvSpPr>
            <a:spLocks noGrp="1"/>
          </p:cNvSpPr>
          <p:nvPr>
            <p:ph type="title"/>
          </p:nvPr>
        </p:nvSpPr>
        <p:spPr/>
        <p:txBody>
          <a:bodyPr/>
          <a:lstStyle/>
          <a:p>
            <a:r>
              <a:rPr lang="it-IT" altLang="zh-CN" dirty="0"/>
              <a:t>MESI (Illinois protocol) (write back cache) </a:t>
            </a:r>
            <a:endParaRPr lang="zh-CN" altLang="en-US" dirty="0"/>
          </a:p>
        </p:txBody>
      </p:sp>
      <p:grpSp>
        <p:nvGrpSpPr>
          <p:cNvPr id="4" name="Group 51">
            <a:extLst>
              <a:ext uri="{FF2B5EF4-FFF2-40B4-BE49-F238E27FC236}">
                <a16:creationId xmlns:a16="http://schemas.microsoft.com/office/drawing/2014/main" id="{712B49E1-8DAA-4DD6-9B5B-CA98BD1DA972}"/>
              </a:ext>
            </a:extLst>
          </p:cNvPr>
          <p:cNvGrpSpPr>
            <a:grpSpLocks/>
          </p:cNvGrpSpPr>
          <p:nvPr/>
        </p:nvGrpSpPr>
        <p:grpSpPr bwMode="auto">
          <a:xfrm>
            <a:off x="5435600" y="908050"/>
            <a:ext cx="3649663" cy="1809750"/>
            <a:chOff x="2376" y="566"/>
            <a:chExt cx="2299" cy="1140"/>
          </a:xfrm>
        </p:grpSpPr>
        <p:sp>
          <p:nvSpPr>
            <p:cNvPr id="5" name="Rectangle 12">
              <a:extLst>
                <a:ext uri="{FF2B5EF4-FFF2-40B4-BE49-F238E27FC236}">
                  <a16:creationId xmlns:a16="http://schemas.microsoft.com/office/drawing/2014/main" id="{F3E404A0-2EF2-4DFF-A20B-0362D35CB394}"/>
                </a:ext>
              </a:extLst>
            </p:cNvPr>
            <p:cNvSpPr>
              <a:spLocks noChangeArrowheads="1"/>
            </p:cNvSpPr>
            <p:nvPr/>
          </p:nvSpPr>
          <p:spPr bwMode="auto">
            <a:xfrm>
              <a:off x="2376" y="566"/>
              <a:ext cx="2299" cy="51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Read hit /  CPU 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6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on bus</a:t>
              </a:r>
            </a:p>
          </p:txBody>
        </p:sp>
        <p:grpSp>
          <p:nvGrpSpPr>
            <p:cNvPr id="6" name="Group 50">
              <a:extLst>
                <a:ext uri="{FF2B5EF4-FFF2-40B4-BE49-F238E27FC236}">
                  <a16:creationId xmlns:a16="http://schemas.microsoft.com/office/drawing/2014/main" id="{7B1EAC55-CFB4-42EC-8EB2-1C6AC45E2911}"/>
                </a:ext>
              </a:extLst>
            </p:cNvPr>
            <p:cNvGrpSpPr>
              <a:grpSpLocks/>
            </p:cNvGrpSpPr>
            <p:nvPr/>
          </p:nvGrpSpPr>
          <p:grpSpPr bwMode="auto">
            <a:xfrm>
              <a:off x="2642" y="1035"/>
              <a:ext cx="820" cy="671"/>
              <a:chOff x="2642" y="1035"/>
              <a:chExt cx="820" cy="671"/>
            </a:xfrm>
          </p:grpSpPr>
          <p:sp>
            <p:nvSpPr>
              <p:cNvPr id="8" name="Rectangle 10">
                <a:extLst>
                  <a:ext uri="{FF2B5EF4-FFF2-40B4-BE49-F238E27FC236}">
                    <a16:creationId xmlns:a16="http://schemas.microsoft.com/office/drawing/2014/main" id="{E89986D5-28F4-49DF-BAEB-9BEC94C7CF37}"/>
                  </a:ext>
                </a:extLst>
              </p:cNvPr>
              <p:cNvSpPr>
                <a:spLocks noChangeArrowheads="1"/>
              </p:cNvSpPr>
              <p:nvPr/>
            </p:nvSpPr>
            <p:spPr bwMode="auto">
              <a:xfrm>
                <a:off x="2642" y="1187"/>
                <a:ext cx="820" cy="36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9" name="Oval 17">
                <a:extLst>
                  <a:ext uri="{FF2B5EF4-FFF2-40B4-BE49-F238E27FC236}">
                    <a16:creationId xmlns:a16="http://schemas.microsoft.com/office/drawing/2014/main" id="{25DF3103-2B34-479A-85F4-9EFBF68532C8}"/>
                  </a:ext>
                </a:extLst>
              </p:cNvPr>
              <p:cNvSpPr>
                <a:spLocks noChangeArrowheads="1"/>
              </p:cNvSpPr>
              <p:nvPr/>
            </p:nvSpPr>
            <p:spPr bwMode="auto">
              <a:xfrm>
                <a:off x="2687" y="1035"/>
                <a:ext cx="700" cy="67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7" name="Freeform 22">
              <a:extLst>
                <a:ext uri="{FF2B5EF4-FFF2-40B4-BE49-F238E27FC236}">
                  <a16:creationId xmlns:a16="http://schemas.microsoft.com/office/drawing/2014/main" id="{017EDEE5-7CE0-49EA-A085-FACBC3D9AA01}"/>
                </a:ext>
              </a:extLst>
            </p:cNvPr>
            <p:cNvSpPr>
              <a:spLocks/>
            </p:cNvSpPr>
            <p:nvPr/>
          </p:nvSpPr>
          <p:spPr bwMode="auto">
            <a:xfrm>
              <a:off x="3071" y="721"/>
              <a:ext cx="411" cy="392"/>
            </a:xfrm>
            <a:custGeom>
              <a:avLst/>
              <a:gdLst>
                <a:gd name="T0" fmla="*/ 10 w 411"/>
                <a:gd name="T1" fmla="*/ 305 h 392"/>
                <a:gd name="T2" fmla="*/ 0 w 411"/>
                <a:gd name="T3" fmla="*/ 286 h 392"/>
                <a:gd name="T4" fmla="*/ 0 w 411"/>
                <a:gd name="T5" fmla="*/ 267 h 392"/>
                <a:gd name="T6" fmla="*/ 0 w 411"/>
                <a:gd name="T7" fmla="*/ 248 h 392"/>
                <a:gd name="T8" fmla="*/ 0 w 411"/>
                <a:gd name="T9" fmla="*/ 229 h 392"/>
                <a:gd name="T10" fmla="*/ 0 w 411"/>
                <a:gd name="T11" fmla="*/ 210 h 392"/>
                <a:gd name="T12" fmla="*/ 0 w 411"/>
                <a:gd name="T13" fmla="*/ 191 h 392"/>
                <a:gd name="T14" fmla="*/ 0 w 411"/>
                <a:gd name="T15" fmla="*/ 172 h 392"/>
                <a:gd name="T16" fmla="*/ 10 w 411"/>
                <a:gd name="T17" fmla="*/ 153 h 392"/>
                <a:gd name="T18" fmla="*/ 10 w 411"/>
                <a:gd name="T19" fmla="*/ 134 h 392"/>
                <a:gd name="T20" fmla="*/ 19 w 411"/>
                <a:gd name="T21" fmla="*/ 114 h 392"/>
                <a:gd name="T22" fmla="*/ 29 w 411"/>
                <a:gd name="T23" fmla="*/ 95 h 392"/>
                <a:gd name="T24" fmla="*/ 38 w 411"/>
                <a:gd name="T25" fmla="*/ 76 h 392"/>
                <a:gd name="T26" fmla="*/ 57 w 411"/>
                <a:gd name="T27" fmla="*/ 67 h 392"/>
                <a:gd name="T28" fmla="*/ 76 w 411"/>
                <a:gd name="T29" fmla="*/ 57 h 392"/>
                <a:gd name="T30" fmla="*/ 86 w 411"/>
                <a:gd name="T31" fmla="*/ 38 h 392"/>
                <a:gd name="T32" fmla="*/ 105 w 411"/>
                <a:gd name="T33" fmla="*/ 38 h 392"/>
                <a:gd name="T34" fmla="*/ 124 w 411"/>
                <a:gd name="T35" fmla="*/ 38 h 392"/>
                <a:gd name="T36" fmla="*/ 143 w 411"/>
                <a:gd name="T37" fmla="*/ 29 h 392"/>
                <a:gd name="T38" fmla="*/ 162 w 411"/>
                <a:gd name="T39" fmla="*/ 19 h 392"/>
                <a:gd name="T40" fmla="*/ 181 w 411"/>
                <a:gd name="T41" fmla="*/ 19 h 392"/>
                <a:gd name="T42" fmla="*/ 200 w 411"/>
                <a:gd name="T43" fmla="*/ 10 h 392"/>
                <a:gd name="T44" fmla="*/ 219 w 411"/>
                <a:gd name="T45" fmla="*/ 0 h 392"/>
                <a:gd name="T46" fmla="*/ 238 w 411"/>
                <a:gd name="T47" fmla="*/ 0 h 392"/>
                <a:gd name="T48" fmla="*/ 257 w 411"/>
                <a:gd name="T49" fmla="*/ 0 h 392"/>
                <a:gd name="T50" fmla="*/ 277 w 411"/>
                <a:gd name="T51" fmla="*/ 10 h 392"/>
                <a:gd name="T52" fmla="*/ 286 w 411"/>
                <a:gd name="T53" fmla="*/ 29 h 392"/>
                <a:gd name="T54" fmla="*/ 305 w 411"/>
                <a:gd name="T55" fmla="*/ 38 h 392"/>
                <a:gd name="T56" fmla="*/ 324 w 411"/>
                <a:gd name="T57" fmla="*/ 48 h 392"/>
                <a:gd name="T58" fmla="*/ 343 w 411"/>
                <a:gd name="T59" fmla="*/ 57 h 392"/>
                <a:gd name="T60" fmla="*/ 353 w 411"/>
                <a:gd name="T61" fmla="*/ 76 h 392"/>
                <a:gd name="T62" fmla="*/ 372 w 411"/>
                <a:gd name="T63" fmla="*/ 86 h 392"/>
                <a:gd name="T64" fmla="*/ 381 w 411"/>
                <a:gd name="T65" fmla="*/ 105 h 392"/>
                <a:gd name="T66" fmla="*/ 391 w 411"/>
                <a:gd name="T67" fmla="*/ 124 h 392"/>
                <a:gd name="T68" fmla="*/ 400 w 411"/>
                <a:gd name="T69" fmla="*/ 143 h 392"/>
                <a:gd name="T70" fmla="*/ 400 w 411"/>
                <a:gd name="T71" fmla="*/ 162 h 392"/>
                <a:gd name="T72" fmla="*/ 410 w 411"/>
                <a:gd name="T73" fmla="*/ 181 h 392"/>
                <a:gd name="T74" fmla="*/ 400 w 411"/>
                <a:gd name="T75" fmla="*/ 200 h 392"/>
                <a:gd name="T76" fmla="*/ 400 w 411"/>
                <a:gd name="T77" fmla="*/ 219 h 392"/>
                <a:gd name="T78" fmla="*/ 391 w 411"/>
                <a:gd name="T79" fmla="*/ 238 h 392"/>
                <a:gd name="T80" fmla="*/ 391 w 411"/>
                <a:gd name="T81" fmla="*/ 257 h 392"/>
                <a:gd name="T82" fmla="*/ 381 w 411"/>
                <a:gd name="T83" fmla="*/ 286 h 392"/>
                <a:gd name="T84" fmla="*/ 372 w 411"/>
                <a:gd name="T85" fmla="*/ 305 h 392"/>
                <a:gd name="T86" fmla="*/ 362 w 411"/>
                <a:gd name="T87" fmla="*/ 324 h 392"/>
                <a:gd name="T88" fmla="*/ 343 w 411"/>
                <a:gd name="T89" fmla="*/ 334 h 392"/>
                <a:gd name="T90" fmla="*/ 324 w 411"/>
                <a:gd name="T91" fmla="*/ 343 h 392"/>
                <a:gd name="T92" fmla="*/ 305 w 411"/>
                <a:gd name="T93" fmla="*/ 353 h 392"/>
                <a:gd name="T94" fmla="*/ 286 w 411"/>
                <a:gd name="T95" fmla="*/ 353 h 392"/>
                <a:gd name="T96" fmla="*/ 267 w 411"/>
                <a:gd name="T97" fmla="*/ 362 h 392"/>
                <a:gd name="T98" fmla="*/ 248 w 411"/>
                <a:gd name="T99" fmla="*/ 362 h 392"/>
                <a:gd name="T100" fmla="*/ 238 w 411"/>
                <a:gd name="T101" fmla="*/ 381 h 392"/>
                <a:gd name="T102" fmla="*/ 219 w 411"/>
                <a:gd name="T103" fmla="*/ 391 h 392"/>
                <a:gd name="T104" fmla="*/ 200 w 411"/>
                <a:gd name="T105" fmla="*/ 391 h 392"/>
                <a:gd name="T106" fmla="*/ 181 w 411"/>
                <a:gd name="T107" fmla="*/ 391 h 392"/>
                <a:gd name="T108" fmla="*/ 172 w 411"/>
                <a:gd name="T109" fmla="*/ 39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392"/>
                <a:gd name="T167" fmla="*/ 411 w 411"/>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392">
                  <a:moveTo>
                    <a:pt x="10" y="305"/>
                  </a:moveTo>
                  <a:lnTo>
                    <a:pt x="0" y="286"/>
                  </a:lnTo>
                  <a:lnTo>
                    <a:pt x="0" y="267"/>
                  </a:lnTo>
                  <a:lnTo>
                    <a:pt x="0" y="248"/>
                  </a:lnTo>
                  <a:lnTo>
                    <a:pt x="0" y="229"/>
                  </a:lnTo>
                  <a:lnTo>
                    <a:pt x="0" y="210"/>
                  </a:lnTo>
                  <a:lnTo>
                    <a:pt x="0" y="191"/>
                  </a:lnTo>
                  <a:lnTo>
                    <a:pt x="0" y="172"/>
                  </a:lnTo>
                  <a:lnTo>
                    <a:pt x="10" y="153"/>
                  </a:lnTo>
                  <a:lnTo>
                    <a:pt x="10" y="134"/>
                  </a:lnTo>
                  <a:lnTo>
                    <a:pt x="19" y="114"/>
                  </a:lnTo>
                  <a:lnTo>
                    <a:pt x="29" y="95"/>
                  </a:lnTo>
                  <a:lnTo>
                    <a:pt x="38" y="76"/>
                  </a:lnTo>
                  <a:lnTo>
                    <a:pt x="57" y="67"/>
                  </a:lnTo>
                  <a:lnTo>
                    <a:pt x="76" y="57"/>
                  </a:lnTo>
                  <a:lnTo>
                    <a:pt x="86" y="38"/>
                  </a:lnTo>
                  <a:lnTo>
                    <a:pt x="105" y="38"/>
                  </a:lnTo>
                  <a:lnTo>
                    <a:pt x="124" y="38"/>
                  </a:lnTo>
                  <a:lnTo>
                    <a:pt x="143" y="29"/>
                  </a:lnTo>
                  <a:lnTo>
                    <a:pt x="162" y="19"/>
                  </a:lnTo>
                  <a:lnTo>
                    <a:pt x="181" y="19"/>
                  </a:lnTo>
                  <a:lnTo>
                    <a:pt x="200" y="10"/>
                  </a:lnTo>
                  <a:lnTo>
                    <a:pt x="219" y="0"/>
                  </a:lnTo>
                  <a:lnTo>
                    <a:pt x="238" y="0"/>
                  </a:lnTo>
                  <a:lnTo>
                    <a:pt x="257" y="0"/>
                  </a:lnTo>
                  <a:lnTo>
                    <a:pt x="277" y="10"/>
                  </a:lnTo>
                  <a:lnTo>
                    <a:pt x="286" y="29"/>
                  </a:lnTo>
                  <a:lnTo>
                    <a:pt x="305" y="38"/>
                  </a:lnTo>
                  <a:lnTo>
                    <a:pt x="324" y="48"/>
                  </a:lnTo>
                  <a:lnTo>
                    <a:pt x="343" y="57"/>
                  </a:lnTo>
                  <a:lnTo>
                    <a:pt x="353" y="76"/>
                  </a:lnTo>
                  <a:lnTo>
                    <a:pt x="372" y="86"/>
                  </a:lnTo>
                  <a:lnTo>
                    <a:pt x="381" y="105"/>
                  </a:lnTo>
                  <a:lnTo>
                    <a:pt x="391" y="124"/>
                  </a:lnTo>
                  <a:lnTo>
                    <a:pt x="400" y="143"/>
                  </a:lnTo>
                  <a:lnTo>
                    <a:pt x="400" y="162"/>
                  </a:lnTo>
                  <a:lnTo>
                    <a:pt x="410" y="181"/>
                  </a:lnTo>
                  <a:lnTo>
                    <a:pt x="400" y="200"/>
                  </a:lnTo>
                  <a:lnTo>
                    <a:pt x="400" y="219"/>
                  </a:lnTo>
                  <a:lnTo>
                    <a:pt x="391" y="238"/>
                  </a:lnTo>
                  <a:lnTo>
                    <a:pt x="391" y="257"/>
                  </a:lnTo>
                  <a:lnTo>
                    <a:pt x="381" y="286"/>
                  </a:lnTo>
                  <a:lnTo>
                    <a:pt x="372" y="305"/>
                  </a:lnTo>
                  <a:lnTo>
                    <a:pt x="362" y="324"/>
                  </a:lnTo>
                  <a:lnTo>
                    <a:pt x="343" y="334"/>
                  </a:lnTo>
                  <a:lnTo>
                    <a:pt x="324" y="343"/>
                  </a:lnTo>
                  <a:lnTo>
                    <a:pt x="305" y="353"/>
                  </a:lnTo>
                  <a:lnTo>
                    <a:pt x="286" y="353"/>
                  </a:lnTo>
                  <a:lnTo>
                    <a:pt x="267" y="362"/>
                  </a:lnTo>
                  <a:lnTo>
                    <a:pt x="248" y="362"/>
                  </a:lnTo>
                  <a:lnTo>
                    <a:pt x="238" y="381"/>
                  </a:lnTo>
                  <a:lnTo>
                    <a:pt x="219" y="391"/>
                  </a:lnTo>
                  <a:lnTo>
                    <a:pt x="200" y="391"/>
                  </a:lnTo>
                  <a:lnTo>
                    <a:pt x="181" y="391"/>
                  </a:lnTo>
                  <a:lnTo>
                    <a:pt x="172" y="391"/>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10" name="Rectangle 30">
            <a:extLst>
              <a:ext uri="{FF2B5EF4-FFF2-40B4-BE49-F238E27FC236}">
                <a16:creationId xmlns:a16="http://schemas.microsoft.com/office/drawing/2014/main" id="{D7EA6CE4-855D-46D3-9BFB-1DF3E9715D49}"/>
              </a:ext>
            </a:extLst>
          </p:cNvPr>
          <p:cNvSpPr>
            <a:spLocks noChangeArrowheads="1"/>
          </p:cNvSpPr>
          <p:nvPr/>
        </p:nvSpPr>
        <p:spPr bwMode="auto">
          <a:xfrm>
            <a:off x="5003800" y="5157788"/>
            <a:ext cx="1728788" cy="1066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Write</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1"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No need to Place Write Miss on Bus</a:t>
            </a:r>
          </a:p>
        </p:txBody>
      </p:sp>
      <p:sp>
        <p:nvSpPr>
          <p:cNvPr id="11" name="Rectangle 2">
            <a:extLst>
              <a:ext uri="{FF2B5EF4-FFF2-40B4-BE49-F238E27FC236}">
                <a16:creationId xmlns:a16="http://schemas.microsoft.com/office/drawing/2014/main" id="{84F5AC3C-E8CB-4F42-96F5-001F0B067EE7}"/>
              </a:ext>
            </a:extLst>
          </p:cNvPr>
          <p:cNvSpPr>
            <a:spLocks noChangeArrowheads="1"/>
          </p:cNvSpPr>
          <p:nvPr/>
        </p:nvSpPr>
        <p:spPr bwMode="auto">
          <a:xfrm>
            <a:off x="6732588" y="2636838"/>
            <a:ext cx="2159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600" dirty="0">
                <a:solidFill>
                  <a:srgbClr val="000000"/>
                </a:solidFill>
                <a:latin typeface="Arial" panose="020B0604020202020204" pitchFamily="34" charset="0"/>
              </a:rPr>
              <a:t>Remote Read </a:t>
            </a:r>
          </a:p>
          <a:p>
            <a:pPr algn="l" eaLnBrk="0" hangingPunct="0">
              <a:spcBef>
                <a:spcPct val="0"/>
              </a:spcBef>
              <a:buClrTx/>
              <a:buSzTx/>
              <a:buFontTx/>
              <a:buNone/>
            </a:pPr>
            <a:r>
              <a:rPr lang="en-US" altLang="zh-CN" sz="1600" b="1" dirty="0">
                <a:solidFill>
                  <a:schemeClr val="accent2">
                    <a:lumMod val="75000"/>
                  </a:schemeClr>
                </a:solidFill>
                <a:latin typeface="Arial" panose="020B0604020202020204" pitchFamily="34" charset="0"/>
              </a:rPr>
              <a:t>Place Data on Bus</a:t>
            </a:r>
          </a:p>
        </p:txBody>
      </p:sp>
      <p:sp>
        <p:nvSpPr>
          <p:cNvPr id="12" name="Rectangle 6">
            <a:extLst>
              <a:ext uri="{FF2B5EF4-FFF2-40B4-BE49-F238E27FC236}">
                <a16:creationId xmlns:a16="http://schemas.microsoft.com/office/drawing/2014/main" id="{DB6D8561-E84C-4F0C-80BE-9F49C87C2FDC}"/>
              </a:ext>
            </a:extLst>
          </p:cNvPr>
          <p:cNvSpPr>
            <a:spLocks noChangeArrowheads="1"/>
          </p:cNvSpPr>
          <p:nvPr/>
        </p:nvSpPr>
        <p:spPr bwMode="auto">
          <a:xfrm>
            <a:off x="144463" y="2967038"/>
            <a:ext cx="1797050" cy="5778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Remote  Write</a:t>
            </a:r>
          </a:p>
          <a:p>
            <a:pPr marL="0" marR="0" lvl="0" indent="0" algn="r" defTabSz="914400" eaLnBrk="0" fontAlgn="auto" latinLnBrk="0" hangingPunct="0">
              <a:lnSpc>
                <a:spcPct val="100000"/>
              </a:lnSpc>
              <a:spcBef>
                <a:spcPct val="0"/>
              </a:spcBef>
              <a:spcAft>
                <a:spcPts val="0"/>
              </a:spcAft>
              <a:buClrTx/>
              <a:buSzTx/>
              <a:buFontTx/>
              <a:buNone/>
              <a:tabLst/>
              <a:defRPr/>
            </a:pPr>
            <a:r>
              <a:rPr kumimoji="0" lang="en-US" altLang="zh-CN" sz="16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back block</a:t>
            </a:r>
          </a:p>
        </p:txBody>
      </p:sp>
      <p:sp>
        <p:nvSpPr>
          <p:cNvPr id="13" name="Rectangle 7">
            <a:extLst>
              <a:ext uri="{FF2B5EF4-FFF2-40B4-BE49-F238E27FC236}">
                <a16:creationId xmlns:a16="http://schemas.microsoft.com/office/drawing/2014/main" id="{0C1DC674-1E5C-4A29-8CF6-A1EF1C5428E2}"/>
              </a:ext>
            </a:extLst>
          </p:cNvPr>
          <p:cNvSpPr>
            <a:spLocks noChangeArrowheads="1"/>
          </p:cNvSpPr>
          <p:nvPr/>
        </p:nvSpPr>
        <p:spPr bwMode="auto">
          <a:xfrm>
            <a:off x="2411413" y="2060575"/>
            <a:ext cx="2016125" cy="3333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Remote Write</a:t>
            </a:r>
          </a:p>
        </p:txBody>
      </p:sp>
      <p:sp>
        <p:nvSpPr>
          <p:cNvPr id="14" name="Rectangle 8">
            <a:extLst>
              <a:ext uri="{FF2B5EF4-FFF2-40B4-BE49-F238E27FC236}">
                <a16:creationId xmlns:a16="http://schemas.microsoft.com/office/drawing/2014/main" id="{488368EA-DCAF-4FC8-88DA-A398F6306AAD}"/>
              </a:ext>
            </a:extLst>
          </p:cNvPr>
          <p:cNvSpPr>
            <a:spLocks noChangeArrowheads="1"/>
          </p:cNvSpPr>
          <p:nvPr/>
        </p:nvSpPr>
        <p:spPr bwMode="auto">
          <a:xfrm>
            <a:off x="1192213" y="1387475"/>
            <a:ext cx="4762" cy="47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4400">
              <a:solidFill>
                <a:srgbClr val="E40000"/>
              </a:solidFill>
              <a:latin typeface="Arial" panose="020B0604020202020204" pitchFamily="34" charset="0"/>
            </a:endParaRPr>
          </a:p>
        </p:txBody>
      </p:sp>
      <p:sp>
        <p:nvSpPr>
          <p:cNvPr id="15" name="Rectangle 9">
            <a:extLst>
              <a:ext uri="{FF2B5EF4-FFF2-40B4-BE49-F238E27FC236}">
                <a16:creationId xmlns:a16="http://schemas.microsoft.com/office/drawing/2014/main" id="{A4E4C280-99C6-4550-A97E-25CF71024D0A}"/>
              </a:ext>
            </a:extLst>
          </p:cNvPr>
          <p:cNvSpPr>
            <a:spLocks noChangeArrowheads="1"/>
          </p:cNvSpPr>
          <p:nvPr/>
        </p:nvSpPr>
        <p:spPr bwMode="auto">
          <a:xfrm>
            <a:off x="1711325" y="2028825"/>
            <a:ext cx="766763" cy="3333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16" name="Rectangle 11">
            <a:extLst>
              <a:ext uri="{FF2B5EF4-FFF2-40B4-BE49-F238E27FC236}">
                <a16:creationId xmlns:a16="http://schemas.microsoft.com/office/drawing/2014/main" id="{ECEF1A53-C805-4218-8B26-2EFDFD2DE5A0}"/>
              </a:ext>
            </a:extLst>
          </p:cNvPr>
          <p:cNvSpPr>
            <a:spLocks noChangeArrowheads="1"/>
          </p:cNvSpPr>
          <p:nvPr/>
        </p:nvSpPr>
        <p:spPr bwMode="auto">
          <a:xfrm>
            <a:off x="1481138" y="4567238"/>
            <a:ext cx="1285875" cy="5778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Modified</a:t>
            </a:r>
            <a:endParaRPr kumimoji="0" lang="en-US" altLang="zh-CN" sz="16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(read/write)</a:t>
            </a:r>
          </a:p>
        </p:txBody>
      </p:sp>
      <p:sp>
        <p:nvSpPr>
          <p:cNvPr id="17" name="Rectangle 13">
            <a:extLst>
              <a:ext uri="{FF2B5EF4-FFF2-40B4-BE49-F238E27FC236}">
                <a16:creationId xmlns:a16="http://schemas.microsoft.com/office/drawing/2014/main" id="{E64EBE2D-4573-453A-985B-CA19C0597CD9}"/>
              </a:ext>
            </a:extLst>
          </p:cNvPr>
          <p:cNvSpPr>
            <a:spLocks noChangeArrowheads="1"/>
          </p:cNvSpPr>
          <p:nvPr/>
        </p:nvSpPr>
        <p:spPr bwMode="auto">
          <a:xfrm>
            <a:off x="2484438" y="1196975"/>
            <a:ext cx="2462212" cy="5778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Read</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Place read miss on Bus</a:t>
            </a:r>
            <a:endParaRPr kumimoji="0" lang="en-US" altLang="zh-CN" sz="1600" b="1" i="1"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18" name="Rectangle 16">
            <a:extLst>
              <a:ext uri="{FF2B5EF4-FFF2-40B4-BE49-F238E27FC236}">
                <a16:creationId xmlns:a16="http://schemas.microsoft.com/office/drawing/2014/main" id="{BA1CCD4C-47AF-4648-8DAC-D723717D9B95}"/>
              </a:ext>
            </a:extLst>
          </p:cNvPr>
          <p:cNvSpPr>
            <a:spLocks noChangeArrowheads="1"/>
          </p:cNvSpPr>
          <p:nvPr/>
        </p:nvSpPr>
        <p:spPr bwMode="auto">
          <a:xfrm>
            <a:off x="292100" y="5059363"/>
            <a:ext cx="1377950" cy="5905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read hit</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write hit</a:t>
            </a:r>
          </a:p>
        </p:txBody>
      </p:sp>
      <p:sp>
        <p:nvSpPr>
          <p:cNvPr id="19" name="Oval 18">
            <a:extLst>
              <a:ext uri="{FF2B5EF4-FFF2-40B4-BE49-F238E27FC236}">
                <a16:creationId xmlns:a16="http://schemas.microsoft.com/office/drawing/2014/main" id="{A6D3EA83-E258-4432-8DAA-240D23D0980A}"/>
              </a:ext>
            </a:extLst>
          </p:cNvPr>
          <p:cNvSpPr>
            <a:spLocks noChangeArrowheads="1"/>
          </p:cNvSpPr>
          <p:nvPr/>
        </p:nvSpPr>
        <p:spPr bwMode="auto">
          <a:xfrm>
            <a:off x="1568450" y="4416425"/>
            <a:ext cx="1111250" cy="106521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0" name="Line 19">
            <a:extLst>
              <a:ext uri="{FF2B5EF4-FFF2-40B4-BE49-F238E27FC236}">
                <a16:creationId xmlns:a16="http://schemas.microsoft.com/office/drawing/2014/main" id="{48A7AD55-E413-42D5-96FE-651F19D4D1A0}"/>
              </a:ext>
            </a:extLst>
          </p:cNvPr>
          <p:cNvSpPr>
            <a:spLocks noChangeShapeType="1"/>
          </p:cNvSpPr>
          <p:nvPr/>
        </p:nvSpPr>
        <p:spPr bwMode="auto">
          <a:xfrm>
            <a:off x="2555875" y="1844675"/>
            <a:ext cx="3529013"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Freeform 23">
            <a:extLst>
              <a:ext uri="{FF2B5EF4-FFF2-40B4-BE49-F238E27FC236}">
                <a16:creationId xmlns:a16="http://schemas.microsoft.com/office/drawing/2014/main" id="{E91F9E73-24C9-4A95-9D68-BD5109CD9DCF}"/>
              </a:ext>
            </a:extLst>
          </p:cNvPr>
          <p:cNvSpPr>
            <a:spLocks/>
          </p:cNvSpPr>
          <p:nvPr/>
        </p:nvSpPr>
        <p:spPr bwMode="auto">
          <a:xfrm>
            <a:off x="1055688" y="438785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Line 24">
            <a:extLst>
              <a:ext uri="{FF2B5EF4-FFF2-40B4-BE49-F238E27FC236}">
                <a16:creationId xmlns:a16="http://schemas.microsoft.com/office/drawing/2014/main" id="{1317D5BE-397E-4244-ACB5-8B96E0A7266E}"/>
              </a:ext>
            </a:extLst>
          </p:cNvPr>
          <p:cNvSpPr>
            <a:spLocks noChangeShapeType="1"/>
          </p:cNvSpPr>
          <p:nvPr/>
        </p:nvSpPr>
        <p:spPr bwMode="auto">
          <a:xfrm>
            <a:off x="1905000" y="2673350"/>
            <a:ext cx="0" cy="176212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3" name="Line 25">
            <a:extLst>
              <a:ext uri="{FF2B5EF4-FFF2-40B4-BE49-F238E27FC236}">
                <a16:creationId xmlns:a16="http://schemas.microsoft.com/office/drawing/2014/main" id="{0C439E01-B7C1-4C40-A9E8-F93DEE4136DA}"/>
              </a:ext>
            </a:extLst>
          </p:cNvPr>
          <p:cNvSpPr>
            <a:spLocks noChangeShapeType="1"/>
          </p:cNvSpPr>
          <p:nvPr/>
        </p:nvSpPr>
        <p:spPr bwMode="auto">
          <a:xfrm flipV="1">
            <a:off x="2705100" y="2060575"/>
            <a:ext cx="3235325" cy="7938"/>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4" name="Oval 26">
            <a:extLst>
              <a:ext uri="{FF2B5EF4-FFF2-40B4-BE49-F238E27FC236}">
                <a16:creationId xmlns:a16="http://schemas.microsoft.com/office/drawing/2014/main" id="{3BD86070-59DC-484E-A7D2-756614045B64}"/>
              </a:ext>
            </a:extLst>
          </p:cNvPr>
          <p:cNvSpPr>
            <a:spLocks noChangeArrowheads="1"/>
          </p:cNvSpPr>
          <p:nvPr/>
        </p:nvSpPr>
        <p:spPr bwMode="auto">
          <a:xfrm>
            <a:off x="1547813" y="1628775"/>
            <a:ext cx="1111250" cy="106521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5" name="Line 29">
            <a:extLst>
              <a:ext uri="{FF2B5EF4-FFF2-40B4-BE49-F238E27FC236}">
                <a16:creationId xmlns:a16="http://schemas.microsoft.com/office/drawing/2014/main" id="{E300A75E-8F53-4D5C-A04A-1432D11F3E1E}"/>
              </a:ext>
            </a:extLst>
          </p:cNvPr>
          <p:cNvSpPr>
            <a:spLocks noChangeShapeType="1"/>
          </p:cNvSpPr>
          <p:nvPr/>
        </p:nvSpPr>
        <p:spPr bwMode="auto">
          <a:xfrm flipV="1">
            <a:off x="2584450" y="5229225"/>
            <a:ext cx="3500438" cy="1588"/>
          </a:xfrm>
          <a:prstGeom prst="line">
            <a:avLst/>
          </a:prstGeom>
          <a:noFill/>
          <a:ln w="25400">
            <a:solidFill>
              <a:srgbClr val="0066CC"/>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nvGrpSpPr>
          <p:cNvPr id="26" name="Group 52">
            <a:extLst>
              <a:ext uri="{FF2B5EF4-FFF2-40B4-BE49-F238E27FC236}">
                <a16:creationId xmlns:a16="http://schemas.microsoft.com/office/drawing/2014/main" id="{7CCEADFB-9F47-497B-9739-9DABC10A4D1D}"/>
              </a:ext>
            </a:extLst>
          </p:cNvPr>
          <p:cNvGrpSpPr>
            <a:grpSpLocks/>
          </p:cNvGrpSpPr>
          <p:nvPr/>
        </p:nvGrpSpPr>
        <p:grpSpPr bwMode="auto">
          <a:xfrm>
            <a:off x="6011863" y="4437063"/>
            <a:ext cx="1806575" cy="1836737"/>
            <a:chOff x="2654" y="2704"/>
            <a:chExt cx="1138" cy="1157"/>
          </a:xfrm>
        </p:grpSpPr>
        <p:sp>
          <p:nvSpPr>
            <p:cNvPr id="27" name="Rectangle 27">
              <a:extLst>
                <a:ext uri="{FF2B5EF4-FFF2-40B4-BE49-F238E27FC236}">
                  <a16:creationId xmlns:a16="http://schemas.microsoft.com/office/drawing/2014/main" id="{505CC792-E436-4BF6-937C-36C35A5D1EC8}"/>
                </a:ext>
              </a:extLst>
            </p:cNvPr>
            <p:cNvSpPr>
              <a:spLocks noChangeArrowheads="1"/>
            </p:cNvSpPr>
            <p:nvPr/>
          </p:nvSpPr>
          <p:spPr bwMode="auto">
            <a:xfrm>
              <a:off x="2654" y="2832"/>
              <a:ext cx="820" cy="36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Exclusive (read/only)</a:t>
              </a:r>
            </a:p>
          </p:txBody>
        </p:sp>
        <p:sp>
          <p:nvSpPr>
            <p:cNvPr id="28" name="Oval 28">
              <a:extLst>
                <a:ext uri="{FF2B5EF4-FFF2-40B4-BE49-F238E27FC236}">
                  <a16:creationId xmlns:a16="http://schemas.microsoft.com/office/drawing/2014/main" id="{563D08A3-BC7C-4BA2-ADE4-CC841F11E1A9}"/>
                </a:ext>
              </a:extLst>
            </p:cNvPr>
            <p:cNvSpPr>
              <a:spLocks noChangeArrowheads="1"/>
            </p:cNvSpPr>
            <p:nvPr/>
          </p:nvSpPr>
          <p:spPr bwMode="auto">
            <a:xfrm>
              <a:off x="2699" y="2704"/>
              <a:ext cx="700" cy="671"/>
            </a:xfrm>
            <a:prstGeom prst="ellipse">
              <a:avLst/>
            </a:prstGeom>
            <a:noFill/>
            <a:ln w="25400">
              <a:solidFill>
                <a:srgbClr val="00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9" name="Freeform 32">
              <a:extLst>
                <a:ext uri="{FF2B5EF4-FFF2-40B4-BE49-F238E27FC236}">
                  <a16:creationId xmlns:a16="http://schemas.microsoft.com/office/drawing/2014/main" id="{A48F9FB9-3D3E-42B0-AE96-783C2E8147DC}"/>
                </a:ext>
              </a:extLst>
            </p:cNvPr>
            <p:cNvSpPr>
              <a:spLocks/>
            </p:cNvSpPr>
            <p:nvPr/>
          </p:nvSpPr>
          <p:spPr bwMode="auto">
            <a:xfrm>
              <a:off x="3272" y="3196"/>
              <a:ext cx="392" cy="411"/>
            </a:xfrm>
            <a:custGeom>
              <a:avLst/>
              <a:gdLst>
                <a:gd name="T0" fmla="*/ 86 w 392"/>
                <a:gd name="T1" fmla="*/ 10 h 411"/>
                <a:gd name="T2" fmla="*/ 105 w 392"/>
                <a:gd name="T3" fmla="*/ 0 h 411"/>
                <a:gd name="T4" fmla="*/ 124 w 392"/>
                <a:gd name="T5" fmla="*/ 0 h 411"/>
                <a:gd name="T6" fmla="*/ 143 w 392"/>
                <a:gd name="T7" fmla="*/ 0 h 411"/>
                <a:gd name="T8" fmla="*/ 162 w 392"/>
                <a:gd name="T9" fmla="*/ 0 h 411"/>
                <a:gd name="T10" fmla="*/ 181 w 392"/>
                <a:gd name="T11" fmla="*/ 0 h 411"/>
                <a:gd name="T12" fmla="*/ 200 w 392"/>
                <a:gd name="T13" fmla="*/ 0 h 411"/>
                <a:gd name="T14" fmla="*/ 219 w 392"/>
                <a:gd name="T15" fmla="*/ 0 h 411"/>
                <a:gd name="T16" fmla="*/ 238 w 392"/>
                <a:gd name="T17" fmla="*/ 10 h 411"/>
                <a:gd name="T18" fmla="*/ 257 w 392"/>
                <a:gd name="T19" fmla="*/ 10 h 411"/>
                <a:gd name="T20" fmla="*/ 277 w 392"/>
                <a:gd name="T21" fmla="*/ 19 h 411"/>
                <a:gd name="T22" fmla="*/ 296 w 392"/>
                <a:gd name="T23" fmla="*/ 29 h 411"/>
                <a:gd name="T24" fmla="*/ 315 w 392"/>
                <a:gd name="T25" fmla="*/ 38 h 411"/>
                <a:gd name="T26" fmla="*/ 324 w 392"/>
                <a:gd name="T27" fmla="*/ 57 h 411"/>
                <a:gd name="T28" fmla="*/ 334 w 392"/>
                <a:gd name="T29" fmla="*/ 76 h 411"/>
                <a:gd name="T30" fmla="*/ 353 w 392"/>
                <a:gd name="T31" fmla="*/ 86 h 411"/>
                <a:gd name="T32" fmla="*/ 353 w 392"/>
                <a:gd name="T33" fmla="*/ 105 h 411"/>
                <a:gd name="T34" fmla="*/ 353 w 392"/>
                <a:gd name="T35" fmla="*/ 124 h 411"/>
                <a:gd name="T36" fmla="*/ 362 w 392"/>
                <a:gd name="T37" fmla="*/ 143 h 411"/>
                <a:gd name="T38" fmla="*/ 372 w 392"/>
                <a:gd name="T39" fmla="*/ 162 h 411"/>
                <a:gd name="T40" fmla="*/ 372 w 392"/>
                <a:gd name="T41" fmla="*/ 181 h 411"/>
                <a:gd name="T42" fmla="*/ 381 w 392"/>
                <a:gd name="T43" fmla="*/ 200 h 411"/>
                <a:gd name="T44" fmla="*/ 391 w 392"/>
                <a:gd name="T45" fmla="*/ 219 h 411"/>
                <a:gd name="T46" fmla="*/ 391 w 392"/>
                <a:gd name="T47" fmla="*/ 238 h 411"/>
                <a:gd name="T48" fmla="*/ 391 w 392"/>
                <a:gd name="T49" fmla="*/ 257 h 411"/>
                <a:gd name="T50" fmla="*/ 381 w 392"/>
                <a:gd name="T51" fmla="*/ 277 h 411"/>
                <a:gd name="T52" fmla="*/ 362 w 392"/>
                <a:gd name="T53" fmla="*/ 286 h 411"/>
                <a:gd name="T54" fmla="*/ 353 w 392"/>
                <a:gd name="T55" fmla="*/ 305 h 411"/>
                <a:gd name="T56" fmla="*/ 343 w 392"/>
                <a:gd name="T57" fmla="*/ 324 h 411"/>
                <a:gd name="T58" fmla="*/ 334 w 392"/>
                <a:gd name="T59" fmla="*/ 343 h 411"/>
                <a:gd name="T60" fmla="*/ 315 w 392"/>
                <a:gd name="T61" fmla="*/ 353 h 411"/>
                <a:gd name="T62" fmla="*/ 305 w 392"/>
                <a:gd name="T63" fmla="*/ 372 h 411"/>
                <a:gd name="T64" fmla="*/ 286 w 392"/>
                <a:gd name="T65" fmla="*/ 381 h 411"/>
                <a:gd name="T66" fmla="*/ 267 w 392"/>
                <a:gd name="T67" fmla="*/ 391 h 411"/>
                <a:gd name="T68" fmla="*/ 248 w 392"/>
                <a:gd name="T69" fmla="*/ 400 h 411"/>
                <a:gd name="T70" fmla="*/ 229 w 392"/>
                <a:gd name="T71" fmla="*/ 400 h 411"/>
                <a:gd name="T72" fmla="*/ 210 w 392"/>
                <a:gd name="T73" fmla="*/ 410 h 411"/>
                <a:gd name="T74" fmla="*/ 191 w 392"/>
                <a:gd name="T75" fmla="*/ 400 h 411"/>
                <a:gd name="T76" fmla="*/ 172 w 392"/>
                <a:gd name="T77" fmla="*/ 400 h 411"/>
                <a:gd name="T78" fmla="*/ 153 w 392"/>
                <a:gd name="T79" fmla="*/ 391 h 411"/>
                <a:gd name="T80" fmla="*/ 134 w 392"/>
                <a:gd name="T81" fmla="*/ 391 h 411"/>
                <a:gd name="T82" fmla="*/ 105 w 392"/>
                <a:gd name="T83" fmla="*/ 381 h 411"/>
                <a:gd name="T84" fmla="*/ 86 w 392"/>
                <a:gd name="T85" fmla="*/ 372 h 411"/>
                <a:gd name="T86" fmla="*/ 67 w 392"/>
                <a:gd name="T87" fmla="*/ 362 h 411"/>
                <a:gd name="T88" fmla="*/ 57 w 392"/>
                <a:gd name="T89" fmla="*/ 343 h 411"/>
                <a:gd name="T90" fmla="*/ 48 w 392"/>
                <a:gd name="T91" fmla="*/ 324 h 411"/>
                <a:gd name="T92" fmla="*/ 38 w 392"/>
                <a:gd name="T93" fmla="*/ 305 h 411"/>
                <a:gd name="T94" fmla="*/ 38 w 392"/>
                <a:gd name="T95" fmla="*/ 286 h 411"/>
                <a:gd name="T96" fmla="*/ 29 w 392"/>
                <a:gd name="T97" fmla="*/ 267 h 411"/>
                <a:gd name="T98" fmla="*/ 29 w 392"/>
                <a:gd name="T99" fmla="*/ 248 h 411"/>
                <a:gd name="T100" fmla="*/ 10 w 392"/>
                <a:gd name="T101" fmla="*/ 238 h 411"/>
                <a:gd name="T102" fmla="*/ 0 w 392"/>
                <a:gd name="T103" fmla="*/ 219 h 411"/>
                <a:gd name="T104" fmla="*/ 0 w 392"/>
                <a:gd name="T105" fmla="*/ 200 h 411"/>
                <a:gd name="T106" fmla="*/ 0 w 392"/>
                <a:gd name="T107" fmla="*/ 181 h 411"/>
                <a:gd name="T108" fmla="*/ 0 w 392"/>
                <a:gd name="T109" fmla="*/ 172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2"/>
                <a:gd name="T166" fmla="*/ 0 h 411"/>
                <a:gd name="T167" fmla="*/ 392 w 392"/>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2" h="411">
                  <a:moveTo>
                    <a:pt x="86" y="10"/>
                  </a:moveTo>
                  <a:lnTo>
                    <a:pt x="105" y="0"/>
                  </a:lnTo>
                  <a:lnTo>
                    <a:pt x="124" y="0"/>
                  </a:lnTo>
                  <a:lnTo>
                    <a:pt x="143" y="0"/>
                  </a:lnTo>
                  <a:lnTo>
                    <a:pt x="162" y="0"/>
                  </a:lnTo>
                  <a:lnTo>
                    <a:pt x="181" y="0"/>
                  </a:lnTo>
                  <a:lnTo>
                    <a:pt x="200" y="0"/>
                  </a:lnTo>
                  <a:lnTo>
                    <a:pt x="219" y="0"/>
                  </a:lnTo>
                  <a:lnTo>
                    <a:pt x="238" y="10"/>
                  </a:lnTo>
                  <a:lnTo>
                    <a:pt x="257" y="10"/>
                  </a:lnTo>
                  <a:lnTo>
                    <a:pt x="277" y="19"/>
                  </a:lnTo>
                  <a:lnTo>
                    <a:pt x="296" y="29"/>
                  </a:lnTo>
                  <a:lnTo>
                    <a:pt x="315" y="38"/>
                  </a:lnTo>
                  <a:lnTo>
                    <a:pt x="324" y="57"/>
                  </a:lnTo>
                  <a:lnTo>
                    <a:pt x="334" y="76"/>
                  </a:lnTo>
                  <a:lnTo>
                    <a:pt x="353" y="86"/>
                  </a:lnTo>
                  <a:lnTo>
                    <a:pt x="353" y="105"/>
                  </a:lnTo>
                  <a:lnTo>
                    <a:pt x="353" y="124"/>
                  </a:lnTo>
                  <a:lnTo>
                    <a:pt x="362" y="143"/>
                  </a:lnTo>
                  <a:lnTo>
                    <a:pt x="372" y="162"/>
                  </a:lnTo>
                  <a:lnTo>
                    <a:pt x="372" y="181"/>
                  </a:lnTo>
                  <a:lnTo>
                    <a:pt x="381" y="200"/>
                  </a:lnTo>
                  <a:lnTo>
                    <a:pt x="391" y="219"/>
                  </a:lnTo>
                  <a:lnTo>
                    <a:pt x="391" y="238"/>
                  </a:lnTo>
                  <a:lnTo>
                    <a:pt x="391" y="257"/>
                  </a:lnTo>
                  <a:lnTo>
                    <a:pt x="381" y="277"/>
                  </a:lnTo>
                  <a:lnTo>
                    <a:pt x="362" y="286"/>
                  </a:lnTo>
                  <a:lnTo>
                    <a:pt x="353" y="305"/>
                  </a:lnTo>
                  <a:lnTo>
                    <a:pt x="343" y="324"/>
                  </a:lnTo>
                  <a:lnTo>
                    <a:pt x="334" y="343"/>
                  </a:lnTo>
                  <a:lnTo>
                    <a:pt x="315" y="353"/>
                  </a:lnTo>
                  <a:lnTo>
                    <a:pt x="305" y="372"/>
                  </a:lnTo>
                  <a:lnTo>
                    <a:pt x="286" y="381"/>
                  </a:lnTo>
                  <a:lnTo>
                    <a:pt x="267" y="391"/>
                  </a:lnTo>
                  <a:lnTo>
                    <a:pt x="248" y="400"/>
                  </a:lnTo>
                  <a:lnTo>
                    <a:pt x="229" y="400"/>
                  </a:lnTo>
                  <a:lnTo>
                    <a:pt x="210" y="410"/>
                  </a:lnTo>
                  <a:lnTo>
                    <a:pt x="191" y="400"/>
                  </a:lnTo>
                  <a:lnTo>
                    <a:pt x="172" y="400"/>
                  </a:lnTo>
                  <a:lnTo>
                    <a:pt x="153" y="391"/>
                  </a:lnTo>
                  <a:lnTo>
                    <a:pt x="134" y="391"/>
                  </a:lnTo>
                  <a:lnTo>
                    <a:pt x="105" y="381"/>
                  </a:lnTo>
                  <a:lnTo>
                    <a:pt x="86" y="372"/>
                  </a:lnTo>
                  <a:lnTo>
                    <a:pt x="67" y="362"/>
                  </a:lnTo>
                  <a:lnTo>
                    <a:pt x="57" y="343"/>
                  </a:lnTo>
                  <a:lnTo>
                    <a:pt x="48" y="324"/>
                  </a:lnTo>
                  <a:lnTo>
                    <a:pt x="38" y="305"/>
                  </a:lnTo>
                  <a:lnTo>
                    <a:pt x="38" y="286"/>
                  </a:lnTo>
                  <a:lnTo>
                    <a:pt x="29" y="267"/>
                  </a:lnTo>
                  <a:lnTo>
                    <a:pt x="29" y="248"/>
                  </a:lnTo>
                  <a:lnTo>
                    <a:pt x="10" y="238"/>
                  </a:lnTo>
                  <a:lnTo>
                    <a:pt x="0" y="219"/>
                  </a:lnTo>
                  <a:lnTo>
                    <a:pt x="0" y="200"/>
                  </a:lnTo>
                  <a:lnTo>
                    <a:pt x="0" y="181"/>
                  </a:lnTo>
                  <a:lnTo>
                    <a:pt x="0" y="172"/>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0" name="Rectangle 33">
              <a:extLst>
                <a:ext uri="{FF2B5EF4-FFF2-40B4-BE49-F238E27FC236}">
                  <a16:creationId xmlns:a16="http://schemas.microsoft.com/office/drawing/2014/main" id="{69D856B1-8CE0-4497-9238-42372092B8DF}"/>
                </a:ext>
              </a:extLst>
            </p:cNvPr>
            <p:cNvSpPr>
              <a:spLocks noChangeArrowheads="1"/>
            </p:cNvSpPr>
            <p:nvPr/>
          </p:nvSpPr>
          <p:spPr bwMode="auto">
            <a:xfrm>
              <a:off x="2868" y="3651"/>
              <a:ext cx="924" cy="21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Read hit</a:t>
              </a:r>
            </a:p>
          </p:txBody>
        </p:sp>
      </p:grpSp>
      <p:sp>
        <p:nvSpPr>
          <p:cNvPr id="31" name="Line 34">
            <a:extLst>
              <a:ext uri="{FF2B5EF4-FFF2-40B4-BE49-F238E27FC236}">
                <a16:creationId xmlns:a16="http://schemas.microsoft.com/office/drawing/2014/main" id="{0E293C32-D798-43B7-ACBA-AB8FB61A2EFB}"/>
              </a:ext>
            </a:extLst>
          </p:cNvPr>
          <p:cNvSpPr>
            <a:spLocks noChangeShapeType="1"/>
          </p:cNvSpPr>
          <p:nvPr/>
        </p:nvSpPr>
        <p:spPr bwMode="auto">
          <a:xfrm>
            <a:off x="6732588" y="2708275"/>
            <a:ext cx="0" cy="1801813"/>
          </a:xfrm>
          <a:prstGeom prst="line">
            <a:avLst/>
          </a:prstGeom>
          <a:noFill/>
          <a:ln w="25400">
            <a:solidFill>
              <a:srgbClr val="0066CC"/>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2" name="Line 35">
            <a:extLst>
              <a:ext uri="{FF2B5EF4-FFF2-40B4-BE49-F238E27FC236}">
                <a16:creationId xmlns:a16="http://schemas.microsoft.com/office/drawing/2014/main" id="{4D1FE513-5D9C-4527-A5A8-4C4415B7D897}"/>
              </a:ext>
            </a:extLst>
          </p:cNvPr>
          <p:cNvSpPr>
            <a:spLocks noChangeShapeType="1"/>
          </p:cNvSpPr>
          <p:nvPr/>
        </p:nvSpPr>
        <p:spPr bwMode="auto">
          <a:xfrm flipH="1">
            <a:off x="2457450" y="2276475"/>
            <a:ext cx="3409950" cy="2244725"/>
          </a:xfrm>
          <a:prstGeom prst="line">
            <a:avLst/>
          </a:prstGeom>
          <a:noFill/>
          <a:ln w="254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3" name="Rectangle 36">
            <a:extLst>
              <a:ext uri="{FF2B5EF4-FFF2-40B4-BE49-F238E27FC236}">
                <a16:creationId xmlns:a16="http://schemas.microsoft.com/office/drawing/2014/main" id="{B1711ECD-1B2C-4B0E-AC09-D242CABB610A}"/>
              </a:ext>
            </a:extLst>
          </p:cNvPr>
          <p:cNvSpPr>
            <a:spLocks noChangeArrowheads="1"/>
          </p:cNvSpPr>
          <p:nvPr/>
        </p:nvSpPr>
        <p:spPr bwMode="auto">
          <a:xfrm>
            <a:off x="3348038" y="2781300"/>
            <a:ext cx="1433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600">
                <a:solidFill>
                  <a:srgbClr val="000000"/>
                </a:solidFill>
                <a:latin typeface="Arial" panose="020B0604020202020204" pitchFamily="34" charset="0"/>
              </a:rPr>
              <a:t>Remote Read</a:t>
            </a:r>
          </a:p>
          <a:p>
            <a:pPr algn="l" eaLnBrk="0" hangingPunct="0">
              <a:spcBef>
                <a:spcPct val="0"/>
              </a:spcBef>
              <a:buClrTx/>
              <a:buSzTx/>
              <a:buFontTx/>
              <a:buNone/>
            </a:pPr>
            <a:r>
              <a:rPr lang="en-US" altLang="zh-CN" sz="1600" b="1" i="1">
                <a:solidFill>
                  <a:srgbClr val="000000"/>
                </a:solidFill>
                <a:latin typeface="Arial" panose="020B0604020202020204" pitchFamily="34" charset="0"/>
              </a:rPr>
              <a:t>Write back </a:t>
            </a:r>
          </a:p>
          <a:p>
            <a:pPr algn="l" eaLnBrk="0" hangingPunct="0">
              <a:spcBef>
                <a:spcPct val="0"/>
              </a:spcBef>
              <a:buClrTx/>
              <a:buSzTx/>
              <a:buFontTx/>
              <a:buNone/>
            </a:pPr>
            <a:r>
              <a:rPr lang="en-US" altLang="zh-CN" sz="1600" b="1" i="1">
                <a:solidFill>
                  <a:srgbClr val="000000"/>
                </a:solidFill>
                <a:latin typeface="Arial" panose="020B0604020202020204" pitchFamily="34" charset="0"/>
              </a:rPr>
              <a:t>block</a:t>
            </a:r>
          </a:p>
        </p:txBody>
      </p:sp>
      <p:sp>
        <p:nvSpPr>
          <p:cNvPr id="34" name="Rectangle 47">
            <a:extLst>
              <a:ext uri="{FF2B5EF4-FFF2-40B4-BE49-F238E27FC236}">
                <a16:creationId xmlns:a16="http://schemas.microsoft.com/office/drawing/2014/main" id="{120999DE-B019-46DB-9346-7A529FA9980B}"/>
              </a:ext>
            </a:extLst>
          </p:cNvPr>
          <p:cNvSpPr>
            <a:spLocks noChangeArrowheads="1"/>
          </p:cNvSpPr>
          <p:nvPr/>
        </p:nvSpPr>
        <p:spPr bwMode="auto">
          <a:xfrm>
            <a:off x="3779838" y="3933825"/>
            <a:ext cx="24479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600" dirty="0">
                <a:solidFill>
                  <a:srgbClr val="FF0000"/>
                </a:solidFill>
                <a:latin typeface="Arial" panose="020B0604020202020204" pitchFamily="34" charset="0"/>
              </a:rPr>
              <a:t>Read-for-ownership</a:t>
            </a:r>
          </a:p>
          <a:p>
            <a:pPr algn="l">
              <a:buClr>
                <a:srgbClr val="E1F4FF"/>
              </a:buClr>
              <a:buSzPct val="80000"/>
              <a:buFont typeface="Wingdings" panose="05000000000000000000" pitchFamily="2" charset="2"/>
              <a:buNone/>
            </a:pPr>
            <a:r>
              <a:rPr lang="en-US" altLang="zh-CN" sz="1600" b="1" i="1" dirty="0">
                <a:solidFill>
                  <a:schemeClr val="accent2">
                    <a:lumMod val="75000"/>
                  </a:schemeClr>
                </a:solidFill>
                <a:latin typeface="Arial" panose="020B0604020202020204" pitchFamily="34" charset="0"/>
              </a:rPr>
              <a:t>Place read miss on bus</a:t>
            </a:r>
          </a:p>
        </p:txBody>
      </p:sp>
      <p:sp>
        <p:nvSpPr>
          <p:cNvPr id="35" name="Freeform 53">
            <a:extLst>
              <a:ext uri="{FF2B5EF4-FFF2-40B4-BE49-F238E27FC236}">
                <a16:creationId xmlns:a16="http://schemas.microsoft.com/office/drawing/2014/main" id="{C9D10251-DE5C-4B85-A765-6171A24E236D}"/>
              </a:ext>
            </a:extLst>
          </p:cNvPr>
          <p:cNvSpPr>
            <a:spLocks/>
          </p:cNvSpPr>
          <p:nvPr/>
        </p:nvSpPr>
        <p:spPr bwMode="auto">
          <a:xfrm>
            <a:off x="2484438" y="2565400"/>
            <a:ext cx="3744912" cy="2363788"/>
          </a:xfrm>
          <a:custGeom>
            <a:avLst/>
            <a:gdLst>
              <a:gd name="T0" fmla="*/ 0 w 2359"/>
              <a:gd name="T1" fmla="*/ 0 h 1489"/>
              <a:gd name="T2" fmla="*/ 2147483646 w 2359"/>
              <a:gd name="T3" fmla="*/ 2147483646 h 1489"/>
              <a:gd name="T4" fmla="*/ 2147483646 w 2359"/>
              <a:gd name="T5" fmla="*/ 2147483646 h 1489"/>
              <a:gd name="T6" fmla="*/ 0 60000 65536"/>
              <a:gd name="T7" fmla="*/ 0 60000 65536"/>
              <a:gd name="T8" fmla="*/ 0 60000 65536"/>
              <a:gd name="T9" fmla="*/ 0 w 2359"/>
              <a:gd name="T10" fmla="*/ 0 h 1489"/>
              <a:gd name="T11" fmla="*/ 2359 w 2359"/>
              <a:gd name="T12" fmla="*/ 1489 h 1489"/>
            </a:gdLst>
            <a:ahLst/>
            <a:cxnLst>
              <a:cxn ang="T6">
                <a:pos x="T0" y="T1"/>
              </a:cxn>
              <a:cxn ang="T7">
                <a:pos x="T2" y="T3"/>
              </a:cxn>
              <a:cxn ang="T8">
                <a:pos x="T4" y="T5"/>
              </a:cxn>
            </a:cxnLst>
            <a:rect l="T9" t="T10" r="T11" b="T12"/>
            <a:pathLst>
              <a:path w="2359" h="1489">
                <a:moveTo>
                  <a:pt x="0" y="0"/>
                </a:moveTo>
                <a:cubicBezTo>
                  <a:pt x="302" y="525"/>
                  <a:pt x="605" y="1051"/>
                  <a:pt x="998" y="1270"/>
                </a:cubicBezTo>
                <a:cubicBezTo>
                  <a:pt x="1391" y="1489"/>
                  <a:pt x="2125" y="1308"/>
                  <a:pt x="2359" y="1316"/>
                </a:cubicBezTo>
              </a:path>
            </a:pathLst>
          </a:cu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spAutoFit/>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7" name="Rectangle 55">
            <a:extLst>
              <a:ext uri="{FF2B5EF4-FFF2-40B4-BE49-F238E27FC236}">
                <a16:creationId xmlns:a16="http://schemas.microsoft.com/office/drawing/2014/main" id="{D4EDEC59-C070-4A26-B457-D2B98EDF3548}"/>
              </a:ext>
            </a:extLst>
          </p:cNvPr>
          <p:cNvSpPr>
            <a:spLocks noChangeArrowheads="1"/>
          </p:cNvSpPr>
          <p:nvPr/>
        </p:nvSpPr>
        <p:spPr bwMode="auto">
          <a:xfrm>
            <a:off x="6877050" y="3573463"/>
            <a:ext cx="24479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600" dirty="0">
                <a:solidFill>
                  <a:srgbClr val="FF0000"/>
                </a:solidFill>
                <a:latin typeface="Arial" panose="020B0604020202020204" pitchFamily="34" charset="0"/>
              </a:rPr>
              <a:t>Read-for-ownership</a:t>
            </a:r>
          </a:p>
          <a:p>
            <a:pPr algn="l">
              <a:buClr>
                <a:srgbClr val="E1F4FF"/>
              </a:buClr>
              <a:buSzPct val="80000"/>
              <a:buFont typeface="Wingdings" panose="05000000000000000000" pitchFamily="2" charset="2"/>
              <a:buNone/>
            </a:pPr>
            <a:r>
              <a:rPr lang="en-US" altLang="zh-CN" sz="1600" b="1" i="1" dirty="0">
                <a:solidFill>
                  <a:schemeClr val="accent2">
                    <a:lumMod val="75000"/>
                  </a:schemeClr>
                </a:solidFill>
                <a:latin typeface="Arial" panose="020B0604020202020204" pitchFamily="34" charset="0"/>
              </a:rPr>
              <a:t>Place read miss on bus</a:t>
            </a:r>
          </a:p>
        </p:txBody>
      </p:sp>
      <p:sp>
        <p:nvSpPr>
          <p:cNvPr id="38" name="Rectangle 56">
            <a:extLst>
              <a:ext uri="{FF2B5EF4-FFF2-40B4-BE49-F238E27FC236}">
                <a16:creationId xmlns:a16="http://schemas.microsoft.com/office/drawing/2014/main" id="{C9E48D76-1BA7-4BED-897C-DC380344C41E}"/>
              </a:ext>
            </a:extLst>
          </p:cNvPr>
          <p:cNvSpPr>
            <a:spLocks noChangeArrowheads="1"/>
          </p:cNvSpPr>
          <p:nvPr/>
        </p:nvSpPr>
        <p:spPr bwMode="auto">
          <a:xfrm>
            <a:off x="4859338" y="2708275"/>
            <a:ext cx="1873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600">
                <a:solidFill>
                  <a:srgbClr val="000000"/>
                </a:solidFill>
                <a:latin typeface="Arial" panose="020B0604020202020204" pitchFamily="34" charset="0"/>
              </a:rPr>
              <a:t>CPU read miss</a:t>
            </a:r>
          </a:p>
          <a:p>
            <a:pPr algn="l" eaLnBrk="0" hangingPunct="0">
              <a:spcBef>
                <a:spcPct val="0"/>
              </a:spcBef>
              <a:buClrTx/>
              <a:buSzTx/>
              <a:buFontTx/>
              <a:buNone/>
            </a:pPr>
            <a:r>
              <a:rPr lang="en-US" altLang="zh-CN" sz="1600" b="1" i="1">
                <a:solidFill>
                  <a:srgbClr val="000000"/>
                </a:solidFill>
                <a:latin typeface="Arial" panose="020B0604020202020204" pitchFamily="34" charset="0"/>
              </a:rPr>
              <a:t>Write back block</a:t>
            </a:r>
          </a:p>
          <a:p>
            <a:pPr algn="l" eaLnBrk="0" hangingPunct="0">
              <a:spcBef>
                <a:spcPct val="0"/>
              </a:spcBef>
              <a:buClrTx/>
              <a:buSzTx/>
              <a:buFontTx/>
              <a:buNone/>
            </a:pPr>
            <a:r>
              <a:rPr lang="en-US" altLang="zh-CN" sz="1600" b="1" i="1">
                <a:solidFill>
                  <a:srgbClr val="000000"/>
                </a:solidFill>
                <a:latin typeface="Arial" panose="020B0604020202020204" pitchFamily="34" charset="0"/>
              </a:rPr>
              <a:t>Place read miss on bus</a:t>
            </a:r>
          </a:p>
        </p:txBody>
      </p:sp>
      <p:sp>
        <p:nvSpPr>
          <p:cNvPr id="39" name="Freeform 57">
            <a:extLst>
              <a:ext uri="{FF2B5EF4-FFF2-40B4-BE49-F238E27FC236}">
                <a16:creationId xmlns:a16="http://schemas.microsoft.com/office/drawing/2014/main" id="{81FE3676-2F92-4360-AD4F-A3AC7A6A60B2}"/>
              </a:ext>
            </a:extLst>
          </p:cNvPr>
          <p:cNvSpPr>
            <a:spLocks/>
          </p:cNvSpPr>
          <p:nvPr/>
        </p:nvSpPr>
        <p:spPr bwMode="auto">
          <a:xfrm rot="13977820">
            <a:off x="1922463" y="535940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0" name="Rectangle 58">
            <a:extLst>
              <a:ext uri="{FF2B5EF4-FFF2-40B4-BE49-F238E27FC236}">
                <a16:creationId xmlns:a16="http://schemas.microsoft.com/office/drawing/2014/main" id="{C6C9979F-1BC9-461F-AE5D-0987BB718163}"/>
              </a:ext>
            </a:extLst>
          </p:cNvPr>
          <p:cNvSpPr>
            <a:spLocks noChangeArrowheads="1"/>
          </p:cNvSpPr>
          <p:nvPr/>
        </p:nvSpPr>
        <p:spPr bwMode="auto">
          <a:xfrm>
            <a:off x="2555875" y="5373688"/>
            <a:ext cx="1728788" cy="1066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 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1"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Write back  </a:t>
            </a:r>
            <a:r>
              <a:rPr kumimoji="0" lang="en-US" altLang="zh-CN" sz="1600" b="1" i="1"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Place Write Miss on Bus</a:t>
            </a:r>
          </a:p>
        </p:txBody>
      </p:sp>
    </p:spTree>
    <p:extLst>
      <p:ext uri="{BB962C8B-B14F-4D97-AF65-F5344CB8AC3E}">
        <p14:creationId xmlns:p14="http://schemas.microsoft.com/office/powerpoint/2010/main" val="1955386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A9E6C9-D88D-41B8-8BB7-7913DF2D8A17}"/>
              </a:ext>
            </a:extLst>
          </p:cNvPr>
          <p:cNvSpPr>
            <a:spLocks noGrp="1"/>
          </p:cNvSpPr>
          <p:nvPr>
            <p:ph idx="1"/>
          </p:nvPr>
        </p:nvSpPr>
        <p:spPr>
          <a:xfrm>
            <a:off x="609600" y="953616"/>
            <a:ext cx="7924800" cy="4419600"/>
          </a:xfrm>
        </p:spPr>
        <p:txBody>
          <a:bodyPr/>
          <a:lstStyle/>
          <a:p>
            <a:r>
              <a:rPr lang="en-US" altLang="zh-CN" dirty="0"/>
              <a:t>Distributed Shared Memory</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lvl="1"/>
            <a:r>
              <a:rPr lang="en-US" altLang="zh-CN" dirty="0"/>
              <a:t>Each node has a local memory and cache</a:t>
            </a:r>
          </a:p>
          <a:p>
            <a:pPr lvl="1"/>
            <a:r>
              <a:rPr lang="en-US" altLang="zh-CN" dirty="0"/>
              <a:t>Local or remote memory access via memory controller</a:t>
            </a:r>
          </a:p>
        </p:txBody>
      </p:sp>
      <p:sp>
        <p:nvSpPr>
          <p:cNvPr id="3" name="标题 2">
            <a:extLst>
              <a:ext uri="{FF2B5EF4-FFF2-40B4-BE49-F238E27FC236}">
                <a16:creationId xmlns:a16="http://schemas.microsoft.com/office/drawing/2014/main" id="{92FDA7E7-5701-4642-9DF7-9B1EE11E5CC5}"/>
              </a:ext>
            </a:extLst>
          </p:cNvPr>
          <p:cNvSpPr>
            <a:spLocks noGrp="1"/>
          </p:cNvSpPr>
          <p:nvPr>
            <p:ph type="title"/>
          </p:nvPr>
        </p:nvSpPr>
        <p:spPr/>
        <p:txBody>
          <a:bodyPr/>
          <a:lstStyle/>
          <a:p>
            <a:r>
              <a:rPr lang="en-US" altLang="zh-CN" dirty="0"/>
              <a:t>Directory-based Cache coherence</a:t>
            </a:r>
            <a:endParaRPr lang="zh-CN" altLang="en-US" dirty="0"/>
          </a:p>
        </p:txBody>
      </p:sp>
      <p:graphicFrame>
        <p:nvGraphicFramePr>
          <p:cNvPr id="4" name="Object 5">
            <a:extLst>
              <a:ext uri="{FF2B5EF4-FFF2-40B4-BE49-F238E27FC236}">
                <a16:creationId xmlns:a16="http://schemas.microsoft.com/office/drawing/2014/main" id="{8953480C-2BA7-4C97-A833-7D392E0CFF33}"/>
              </a:ext>
            </a:extLst>
          </p:cNvPr>
          <p:cNvGraphicFramePr>
            <a:graphicFrameLocks noChangeAspect="1"/>
          </p:cNvGraphicFramePr>
          <p:nvPr>
            <p:extLst>
              <p:ext uri="{D42A27DB-BD31-4B8C-83A1-F6EECF244321}">
                <p14:modId xmlns:p14="http://schemas.microsoft.com/office/powerpoint/2010/main" val="1784306207"/>
              </p:ext>
            </p:extLst>
          </p:nvPr>
        </p:nvGraphicFramePr>
        <p:xfrm>
          <a:off x="316706" y="1385664"/>
          <a:ext cx="8510588" cy="3981450"/>
        </p:xfrm>
        <a:graphic>
          <a:graphicData uri="http://schemas.openxmlformats.org/presentationml/2006/ole">
            <mc:AlternateContent xmlns:mc="http://schemas.openxmlformats.org/markup-compatibility/2006">
              <mc:Choice xmlns:v="urn:schemas-microsoft-com:vml" Requires="v">
                <p:oleObj spid="_x0000_s14355" name="图片" r:id="rId3" imgW="2676144" imgH="1723644" progId="Word.Picture.8">
                  <p:embed/>
                </p:oleObj>
              </mc:Choice>
              <mc:Fallback>
                <p:oleObj name="图片" r:id="rId3" imgW="2676144" imgH="1723644" progId="Word.Picture.8">
                  <p:embed/>
                  <p:pic>
                    <p:nvPicPr>
                      <p:cNvPr id="696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 y="1385664"/>
                        <a:ext cx="8510588" cy="39814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8804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A9DA7B-9979-4A6E-81B9-858CC455F0C1}"/>
              </a:ext>
            </a:extLst>
          </p:cNvPr>
          <p:cNvSpPr>
            <a:spLocks noGrp="1"/>
          </p:cNvSpPr>
          <p:nvPr>
            <p:ph idx="1"/>
          </p:nvPr>
        </p:nvSpPr>
        <p:spPr/>
        <p:txBody>
          <a:bodyPr/>
          <a:lstStyle/>
          <a:p>
            <a:r>
              <a:rPr lang="en-US" altLang="zh-CN" b="1" dirty="0"/>
              <a:t>Directory</a:t>
            </a:r>
            <a:r>
              <a:rPr lang="en-US" altLang="zh-CN" dirty="0"/>
              <a:t>: </a:t>
            </a:r>
            <a:r>
              <a:rPr lang="en-US" altLang="zh-CN" b="1" dirty="0"/>
              <a:t>track state of every block in memory</a:t>
            </a:r>
            <a:r>
              <a:rPr lang="en-US" altLang="zh-CN" dirty="0"/>
              <a:t>, and change the state of block in cache according to directory.</a:t>
            </a:r>
          </a:p>
          <a:p>
            <a:r>
              <a:rPr lang="en-US" altLang="zh-CN" b="1" dirty="0"/>
              <a:t>Information in directory</a:t>
            </a:r>
          </a:p>
          <a:p>
            <a:pPr lvl="1"/>
            <a:r>
              <a:rPr lang="en-US" altLang="zh-CN" dirty="0"/>
              <a:t>Status of Every block: </a:t>
            </a:r>
            <a:r>
              <a:rPr lang="en-US" altLang="zh-CN" b="1" dirty="0"/>
              <a:t>shared/</a:t>
            </a:r>
            <a:r>
              <a:rPr lang="en-US" altLang="zh-CN" b="1" dirty="0" err="1"/>
              <a:t>uncached</a:t>
            </a:r>
            <a:r>
              <a:rPr lang="en-US" altLang="zh-CN" b="1" dirty="0"/>
              <a:t>/exclusive</a:t>
            </a:r>
          </a:p>
          <a:p>
            <a:pPr lvl="1"/>
            <a:r>
              <a:rPr lang="en-US" altLang="zh-CN" b="1" dirty="0"/>
              <a:t>Which processors </a:t>
            </a:r>
            <a:r>
              <a:rPr lang="en-US" altLang="zh-CN" dirty="0"/>
              <a:t>have copies of the block: </a:t>
            </a:r>
            <a:r>
              <a:rPr lang="en-US" altLang="zh-CN" b="1" dirty="0"/>
              <a:t>bit vector</a:t>
            </a:r>
          </a:p>
          <a:p>
            <a:pPr lvl="1"/>
            <a:r>
              <a:rPr lang="en-US" altLang="zh-CN" dirty="0"/>
              <a:t>Whether the block is dirty or clean</a:t>
            </a:r>
          </a:p>
          <a:p>
            <a:r>
              <a:rPr lang="en-US" altLang="zh-CN" dirty="0"/>
              <a:t>Directory protocol can be implemented with a distributed memory</a:t>
            </a:r>
          </a:p>
          <a:p>
            <a:r>
              <a:rPr lang="en-US" altLang="zh-CN" dirty="0"/>
              <a:t>Directory protocol can be applied to a centralized memory organized into banks</a:t>
            </a:r>
          </a:p>
          <a:p>
            <a:endParaRPr lang="zh-CN" altLang="en-US" dirty="0"/>
          </a:p>
        </p:txBody>
      </p:sp>
      <p:sp>
        <p:nvSpPr>
          <p:cNvPr id="3" name="标题 2">
            <a:extLst>
              <a:ext uri="{FF2B5EF4-FFF2-40B4-BE49-F238E27FC236}">
                <a16:creationId xmlns:a16="http://schemas.microsoft.com/office/drawing/2014/main" id="{F48077B4-CC26-4BE8-856F-1FE60C3C0783}"/>
              </a:ext>
            </a:extLst>
          </p:cNvPr>
          <p:cNvSpPr>
            <a:spLocks noGrp="1"/>
          </p:cNvSpPr>
          <p:nvPr>
            <p:ph type="title"/>
          </p:nvPr>
        </p:nvSpPr>
        <p:spPr/>
        <p:txBody>
          <a:bodyPr/>
          <a:lstStyle/>
          <a:p>
            <a:r>
              <a:rPr lang="en-US" altLang="zh-CN" dirty="0"/>
              <a:t>Directory protocol</a:t>
            </a:r>
            <a:endParaRPr lang="zh-CN" altLang="en-US" dirty="0"/>
          </a:p>
        </p:txBody>
      </p:sp>
    </p:spTree>
    <p:extLst>
      <p:ext uri="{BB962C8B-B14F-4D97-AF65-F5344CB8AC3E}">
        <p14:creationId xmlns:p14="http://schemas.microsoft.com/office/powerpoint/2010/main" val="1536209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C39C1-A015-40A7-94C6-83EC69B24786}"/>
              </a:ext>
            </a:extLst>
          </p:cNvPr>
          <p:cNvSpPr>
            <a:spLocks noGrp="1"/>
          </p:cNvSpPr>
          <p:nvPr>
            <p:ph type="title"/>
          </p:nvPr>
        </p:nvSpPr>
        <p:spPr/>
        <p:txBody>
          <a:bodyPr/>
          <a:lstStyle/>
          <a:p>
            <a:r>
              <a:rPr lang="en-US" altLang="zh-CN" dirty="0"/>
              <a:t>Distributed Directory MPs</a:t>
            </a:r>
            <a:endParaRPr lang="zh-CN" altLang="en-US" dirty="0"/>
          </a:p>
        </p:txBody>
      </p:sp>
      <p:graphicFrame>
        <p:nvGraphicFramePr>
          <p:cNvPr id="3" name="Object 4">
            <a:extLst>
              <a:ext uri="{FF2B5EF4-FFF2-40B4-BE49-F238E27FC236}">
                <a16:creationId xmlns:a16="http://schemas.microsoft.com/office/drawing/2014/main" id="{D3ED092A-707F-4586-A95A-DCAAAC14B4EF}"/>
              </a:ext>
            </a:extLst>
          </p:cNvPr>
          <p:cNvGraphicFramePr>
            <a:graphicFrameLocks noChangeAspect="1"/>
          </p:cNvGraphicFramePr>
          <p:nvPr/>
        </p:nvGraphicFramePr>
        <p:xfrm>
          <a:off x="395288" y="1052513"/>
          <a:ext cx="8447087" cy="4994275"/>
        </p:xfrm>
        <a:graphic>
          <a:graphicData uri="http://schemas.openxmlformats.org/presentationml/2006/ole">
            <mc:AlternateContent xmlns:mc="http://schemas.openxmlformats.org/markup-compatibility/2006">
              <mc:Choice xmlns:v="urn:schemas-microsoft-com:vml" Requires="v">
                <p:oleObj spid="_x0000_s15379" name="图片" r:id="rId3" imgW="2810256" imgH="1828800" progId="Word.Picture.8">
                  <p:embed/>
                </p:oleObj>
              </mc:Choice>
              <mc:Fallback>
                <p:oleObj name="图片" r:id="rId3" imgW="2810256" imgH="1828800" progId="Word.Picture.8">
                  <p:embed/>
                  <p:pic>
                    <p:nvPicPr>
                      <p:cNvPr id="716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52513"/>
                        <a:ext cx="8447087" cy="49942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529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AD38C0-58CA-438A-87E5-A4563B49AA4E}"/>
              </a:ext>
            </a:extLst>
          </p:cNvPr>
          <p:cNvSpPr>
            <a:spLocks noGrp="1"/>
          </p:cNvSpPr>
          <p:nvPr>
            <p:ph idx="1"/>
          </p:nvPr>
        </p:nvSpPr>
        <p:spPr>
          <a:xfrm>
            <a:off x="499872" y="908720"/>
            <a:ext cx="8137884" cy="4419600"/>
          </a:xfrm>
        </p:spPr>
        <p:txBody>
          <a:bodyPr/>
          <a:lstStyle/>
          <a:p>
            <a:r>
              <a:rPr lang="en-US" altLang="zh-CN" b="1" dirty="0"/>
              <a:t>Block status</a:t>
            </a:r>
          </a:p>
          <a:p>
            <a:pPr lvl="1"/>
            <a:r>
              <a:rPr lang="en-US" altLang="zh-CN" b="1" dirty="0"/>
              <a:t>Shared</a:t>
            </a:r>
            <a:r>
              <a:rPr lang="en-US" altLang="zh-CN" dirty="0"/>
              <a:t>: ≥ 1 processors have data, memory up-to-date</a:t>
            </a:r>
          </a:p>
          <a:p>
            <a:pPr lvl="1"/>
            <a:r>
              <a:rPr lang="en-US" altLang="zh-CN" b="1" dirty="0" err="1"/>
              <a:t>Uncached</a:t>
            </a:r>
            <a:r>
              <a:rPr lang="en-US" altLang="zh-CN" dirty="0"/>
              <a:t> (no processor </a:t>
            </a:r>
            <a:r>
              <a:rPr lang="en-US" altLang="zh-CN" dirty="0" err="1"/>
              <a:t>hasit</a:t>
            </a:r>
            <a:r>
              <a:rPr lang="en-US" altLang="zh-CN" dirty="0"/>
              <a:t>; not valid in any cache)</a:t>
            </a:r>
          </a:p>
          <a:p>
            <a:pPr lvl="1"/>
            <a:r>
              <a:rPr lang="en-US" altLang="zh-CN" b="1" dirty="0"/>
              <a:t>Exclusive</a:t>
            </a:r>
            <a:r>
              <a:rPr lang="en-US" altLang="zh-CN" dirty="0"/>
              <a:t>: 1 processor (</a:t>
            </a:r>
            <a:r>
              <a:rPr lang="en-US" altLang="zh-CN" b="1" dirty="0"/>
              <a:t>owner</a:t>
            </a:r>
            <a:r>
              <a:rPr lang="en-US" altLang="zh-CN" dirty="0"/>
              <a:t>) has data; memory out-of-date</a:t>
            </a:r>
          </a:p>
          <a:p>
            <a:r>
              <a:rPr lang="en-US" altLang="zh-CN" dirty="0"/>
              <a:t>Directory size </a:t>
            </a:r>
            <a:r>
              <a:rPr lang="en-US" altLang="zh-CN" b="1" dirty="0"/>
              <a:t>= f (entry number * entry size)</a:t>
            </a:r>
          </a:p>
          <a:p>
            <a:pPr lvl="1"/>
            <a:r>
              <a:rPr lang="en-US" altLang="zh-CN" dirty="0"/>
              <a:t>Each memory block has an entry in directory / only keep the entries for cached blocks</a:t>
            </a:r>
          </a:p>
          <a:p>
            <a:pPr lvl="1"/>
            <a:r>
              <a:rPr lang="en-US" altLang="zh-CN" dirty="0"/>
              <a:t>Every processor has one bit / Limited processor bits in bit vector</a:t>
            </a:r>
          </a:p>
          <a:p>
            <a:r>
              <a:rPr lang="en-US" altLang="zh-CN" dirty="0"/>
              <a:t>Directory can be distributed along with the memory to avoid becoming the bottleneck</a:t>
            </a:r>
          </a:p>
          <a:p>
            <a:r>
              <a:rPr lang="en-US" altLang="zh-CN" dirty="0"/>
              <a:t>Assumptions to Keep it simple:</a:t>
            </a:r>
          </a:p>
          <a:p>
            <a:pPr lvl="1"/>
            <a:r>
              <a:rPr lang="en-US" altLang="zh-CN" dirty="0"/>
              <a:t>Writes to non-exclusive data  =&gt; write miss</a:t>
            </a:r>
          </a:p>
          <a:p>
            <a:pPr lvl="1"/>
            <a:r>
              <a:rPr lang="en-US" altLang="zh-CN" dirty="0"/>
              <a:t>Processor blocks until access completes</a:t>
            </a:r>
          </a:p>
          <a:p>
            <a:pPr lvl="1"/>
            <a:r>
              <a:rPr lang="en-US" altLang="zh-CN" dirty="0"/>
              <a:t>Assume messages received and acted upon in order as sent</a:t>
            </a:r>
          </a:p>
          <a:p>
            <a:endParaRPr lang="zh-CN" altLang="en-US" dirty="0"/>
          </a:p>
        </p:txBody>
      </p:sp>
      <p:sp>
        <p:nvSpPr>
          <p:cNvPr id="3" name="标题 2">
            <a:extLst>
              <a:ext uri="{FF2B5EF4-FFF2-40B4-BE49-F238E27FC236}">
                <a16:creationId xmlns:a16="http://schemas.microsoft.com/office/drawing/2014/main" id="{07EAA98E-B98B-456E-8766-9B9BB7971267}"/>
              </a:ext>
            </a:extLst>
          </p:cNvPr>
          <p:cNvSpPr>
            <a:spLocks noGrp="1"/>
          </p:cNvSpPr>
          <p:nvPr>
            <p:ph type="title"/>
          </p:nvPr>
        </p:nvSpPr>
        <p:spPr/>
        <p:txBody>
          <a:bodyPr/>
          <a:lstStyle/>
          <a:p>
            <a:r>
              <a:rPr lang="en-US" altLang="zh-CN" dirty="0"/>
              <a:t>Directory protocol implementation</a:t>
            </a:r>
            <a:endParaRPr lang="zh-CN" altLang="en-US" dirty="0"/>
          </a:p>
        </p:txBody>
      </p:sp>
    </p:spTree>
    <p:extLst>
      <p:ext uri="{BB962C8B-B14F-4D97-AF65-F5344CB8AC3E}">
        <p14:creationId xmlns:p14="http://schemas.microsoft.com/office/powerpoint/2010/main" val="161727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8CDD28-C646-4B79-80F9-5F44491F7146}"/>
              </a:ext>
            </a:extLst>
          </p:cNvPr>
          <p:cNvSpPr>
            <a:spLocks noGrp="1"/>
          </p:cNvSpPr>
          <p:nvPr>
            <p:ph idx="1"/>
          </p:nvPr>
        </p:nvSpPr>
        <p:spPr/>
        <p:txBody>
          <a:bodyPr/>
          <a:lstStyle/>
          <a:p>
            <a:r>
              <a:rPr lang="en-US" altLang="zh-CN" dirty="0"/>
              <a:t>No bus and don’t want to broadcast:</a:t>
            </a:r>
          </a:p>
          <a:p>
            <a:pPr lvl="1"/>
            <a:r>
              <a:rPr lang="en-US" altLang="zh-CN" dirty="0"/>
              <a:t>Interconnect means no longer single arbitration point</a:t>
            </a:r>
          </a:p>
          <a:p>
            <a:pPr lvl="1"/>
            <a:r>
              <a:rPr lang="en-US" altLang="zh-CN" dirty="0"/>
              <a:t>all messages have explicit responses</a:t>
            </a:r>
          </a:p>
          <a:p>
            <a:r>
              <a:rPr lang="en-US" altLang="zh-CN" dirty="0"/>
              <a:t>Terms: typically 3 processors involved</a:t>
            </a:r>
          </a:p>
          <a:p>
            <a:pPr lvl="1"/>
            <a:r>
              <a:rPr lang="en-US" altLang="zh-CN" b="1" dirty="0"/>
              <a:t>Local node </a:t>
            </a:r>
            <a:r>
              <a:rPr lang="en-US" altLang="zh-CN" dirty="0"/>
              <a:t>where a request originates</a:t>
            </a:r>
          </a:p>
          <a:p>
            <a:pPr lvl="1"/>
            <a:r>
              <a:rPr lang="en-US" altLang="zh-CN" b="1" dirty="0"/>
              <a:t>Home node </a:t>
            </a:r>
            <a:r>
              <a:rPr lang="en-US" altLang="zh-CN" dirty="0"/>
              <a:t>where the memory location </a:t>
            </a:r>
            <a:br>
              <a:rPr lang="en-US" altLang="zh-CN" dirty="0"/>
            </a:br>
            <a:r>
              <a:rPr lang="en-US" altLang="zh-CN" dirty="0"/>
              <a:t>of an address resides</a:t>
            </a:r>
          </a:p>
          <a:p>
            <a:pPr lvl="1"/>
            <a:r>
              <a:rPr lang="en-US" altLang="zh-CN" b="1" dirty="0"/>
              <a:t>Remote node </a:t>
            </a:r>
            <a:r>
              <a:rPr lang="en-US" altLang="zh-CN" dirty="0"/>
              <a:t>has a copy of a cache </a:t>
            </a:r>
            <a:br>
              <a:rPr lang="en-US" altLang="zh-CN" dirty="0"/>
            </a:br>
            <a:r>
              <a:rPr lang="en-US" altLang="zh-CN" dirty="0"/>
              <a:t>block, whether exclusive or shared</a:t>
            </a:r>
          </a:p>
          <a:p>
            <a:r>
              <a:rPr lang="en-US" altLang="zh-CN" dirty="0"/>
              <a:t>Example messages on next slide: </a:t>
            </a:r>
            <a:br>
              <a:rPr lang="en-US" altLang="zh-CN" dirty="0"/>
            </a:br>
            <a:r>
              <a:rPr lang="en-US" altLang="zh-CN" dirty="0"/>
              <a:t>    P = processor number, A = address</a:t>
            </a:r>
          </a:p>
        </p:txBody>
      </p:sp>
      <p:sp>
        <p:nvSpPr>
          <p:cNvPr id="3" name="标题 2">
            <a:extLst>
              <a:ext uri="{FF2B5EF4-FFF2-40B4-BE49-F238E27FC236}">
                <a16:creationId xmlns:a16="http://schemas.microsoft.com/office/drawing/2014/main" id="{7556C5BF-3452-4CD9-A505-2E5D5E76BE45}"/>
              </a:ext>
            </a:extLst>
          </p:cNvPr>
          <p:cNvSpPr>
            <a:spLocks noGrp="1"/>
          </p:cNvSpPr>
          <p:nvPr>
            <p:ph type="title"/>
          </p:nvPr>
        </p:nvSpPr>
        <p:spPr/>
        <p:txBody>
          <a:bodyPr/>
          <a:lstStyle/>
          <a:p>
            <a:r>
              <a:rPr lang="en-US" altLang="zh-CN" dirty="0"/>
              <a:t>Directory Protocol</a:t>
            </a:r>
            <a:endParaRPr lang="zh-CN" altLang="en-US" dirty="0"/>
          </a:p>
        </p:txBody>
      </p:sp>
    </p:spTree>
    <p:extLst>
      <p:ext uri="{BB962C8B-B14F-4D97-AF65-F5344CB8AC3E}">
        <p14:creationId xmlns:p14="http://schemas.microsoft.com/office/powerpoint/2010/main" val="1231509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8F8FB-9DC5-452D-B31F-B74527404657}"/>
              </a:ext>
            </a:extLst>
          </p:cNvPr>
          <p:cNvSpPr>
            <a:spLocks noGrp="1"/>
          </p:cNvSpPr>
          <p:nvPr>
            <p:ph type="title"/>
          </p:nvPr>
        </p:nvSpPr>
        <p:spPr/>
        <p:txBody>
          <a:bodyPr/>
          <a:lstStyle/>
          <a:p>
            <a:r>
              <a:rPr lang="en-US" altLang="zh-CN" dirty="0"/>
              <a:t>Messages</a:t>
            </a:r>
            <a:endParaRPr lang="zh-CN" altLang="en-US" dirty="0"/>
          </a:p>
        </p:txBody>
      </p:sp>
      <p:sp>
        <p:nvSpPr>
          <p:cNvPr id="3" name="Rectangle 8">
            <a:extLst>
              <a:ext uri="{FF2B5EF4-FFF2-40B4-BE49-F238E27FC236}">
                <a16:creationId xmlns:a16="http://schemas.microsoft.com/office/drawing/2014/main" id="{4876083E-72EC-46DC-80C5-05DF6EF4B7D5}"/>
              </a:ext>
            </a:extLst>
          </p:cNvPr>
          <p:cNvSpPr txBox="1">
            <a:spLocks noChangeArrowheads="1"/>
          </p:cNvSpPr>
          <p:nvPr/>
        </p:nvSpPr>
        <p:spPr>
          <a:xfrm>
            <a:off x="107504" y="818653"/>
            <a:ext cx="8902700" cy="6354763"/>
          </a:xfrm>
          <a:prstGeom prst="rect">
            <a:avLst/>
          </a:prstGeom>
        </p:spPr>
        <p:txBody>
          <a:bodyPr lIns="90487" tIns="44450" rIns="90487" bIns="44450"/>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285750" indent="-285750">
              <a:lnSpc>
                <a:spcPct val="80000"/>
              </a:lnSpc>
              <a:buFont typeface="Wingdings" pitchFamily="2" charset="2"/>
              <a:buNone/>
              <a:tabLst>
                <a:tab pos="2057400" algn="l"/>
                <a:tab pos="4286250" algn="l"/>
                <a:tab pos="6743700" algn="l"/>
              </a:tabLst>
            </a:pPr>
            <a:r>
              <a:rPr lang="en-US" altLang="zh-CN" sz="1800" b="1" i="1" kern="0"/>
              <a:t>Message type	Source	Destination	Msg Content</a:t>
            </a:r>
            <a:r>
              <a:rPr lang="en-US" altLang="zh-CN" sz="1800" b="1" kern="0"/>
              <a:t>	</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Read miss</a:t>
            </a:r>
            <a:r>
              <a:rPr lang="en-US" altLang="zh-CN" sz="1800" kern="0"/>
              <a:t>	</a:t>
            </a:r>
            <a:r>
              <a:rPr lang="en-US" altLang="zh-CN" sz="1800" kern="0">
                <a:solidFill>
                  <a:srgbClr val="FF0000"/>
                </a:solidFill>
              </a:rPr>
              <a:t>Local cache</a:t>
            </a:r>
            <a:r>
              <a:rPr lang="en-US" altLang="zh-CN" sz="1800" kern="0"/>
              <a:t>	</a:t>
            </a:r>
            <a:r>
              <a:rPr lang="en-US" altLang="zh-CN" sz="1800" kern="0">
                <a:solidFill>
                  <a:srgbClr val="0000FF"/>
                </a:solidFill>
              </a:rPr>
              <a:t>Home directory</a:t>
            </a:r>
            <a:r>
              <a:rPr lang="en-US" altLang="zh-CN" sz="1800" kern="0"/>
              <a:t>	P, A</a:t>
            </a:r>
          </a:p>
          <a:p>
            <a:pPr marL="685800" lvl="1" indent="-228600">
              <a:lnSpc>
                <a:spcPct val="80000"/>
              </a:lnSpc>
              <a:tabLst>
                <a:tab pos="2057400" algn="l"/>
                <a:tab pos="4286250" algn="l"/>
                <a:tab pos="6743700" algn="l"/>
              </a:tabLst>
            </a:pPr>
            <a:r>
              <a:rPr lang="en-US" altLang="zh-CN" sz="2000" i="1" kern="0"/>
              <a:t>Processor P reads data at address A; </a:t>
            </a:r>
            <a:br>
              <a:rPr lang="en-US" altLang="zh-CN" sz="2000" i="1" kern="0"/>
            </a:br>
            <a:r>
              <a:rPr lang="en-US" altLang="zh-CN" sz="2000" i="1" kern="0"/>
              <a:t>make P a read sharer and arrange to send data back </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Write miss	 Local cache</a:t>
            </a:r>
            <a:r>
              <a:rPr lang="en-US" altLang="zh-CN" sz="1800" kern="0"/>
              <a:t> 	</a:t>
            </a:r>
            <a:r>
              <a:rPr lang="en-US" altLang="zh-CN" sz="1800" kern="0">
                <a:solidFill>
                  <a:srgbClr val="0000FF"/>
                </a:solidFill>
              </a:rPr>
              <a:t> Home directory </a:t>
            </a:r>
            <a:r>
              <a:rPr lang="en-US" altLang="zh-CN" sz="1800" kern="0"/>
              <a:t>	P, A</a:t>
            </a:r>
          </a:p>
          <a:p>
            <a:pPr marL="685800" lvl="1" indent="-228600">
              <a:lnSpc>
                <a:spcPct val="80000"/>
              </a:lnSpc>
              <a:tabLst>
                <a:tab pos="2057400" algn="l"/>
                <a:tab pos="4286250" algn="l"/>
                <a:tab pos="6743700" algn="l"/>
              </a:tabLst>
            </a:pPr>
            <a:r>
              <a:rPr lang="en-US" altLang="zh-CN" sz="2000" i="1" kern="0"/>
              <a:t>Processor P has a write miss at address A; </a:t>
            </a:r>
            <a:br>
              <a:rPr lang="en-US" altLang="zh-CN" sz="2000" i="1" kern="0"/>
            </a:br>
            <a:r>
              <a:rPr lang="en-US" altLang="zh-CN" sz="2000" i="1" kern="0"/>
              <a:t>make P the exclusive owner and arrange to send data back </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Invalidate</a:t>
            </a:r>
            <a:r>
              <a:rPr lang="en-US" altLang="zh-CN" sz="1800" kern="0"/>
              <a:t>	</a:t>
            </a:r>
            <a:r>
              <a:rPr lang="en-US" altLang="zh-CN" sz="1800" kern="0">
                <a:solidFill>
                  <a:srgbClr val="FF0000"/>
                </a:solidFill>
              </a:rPr>
              <a:t>Local cache</a:t>
            </a:r>
            <a:r>
              <a:rPr lang="en-US" altLang="zh-CN" sz="1800" kern="0"/>
              <a:t> 	 </a:t>
            </a:r>
            <a:r>
              <a:rPr lang="en-US" altLang="zh-CN" sz="1800" kern="0">
                <a:solidFill>
                  <a:srgbClr val="0000FF"/>
                </a:solidFill>
              </a:rPr>
              <a:t>Home directory </a:t>
            </a:r>
            <a:r>
              <a:rPr lang="en-US" altLang="zh-CN" sz="1800" kern="0"/>
              <a:t>	A</a:t>
            </a:r>
          </a:p>
          <a:p>
            <a:pPr marL="685800" lvl="1" indent="-228600">
              <a:lnSpc>
                <a:spcPct val="80000"/>
              </a:lnSpc>
              <a:tabLst>
                <a:tab pos="2057400" algn="l"/>
                <a:tab pos="4286250" algn="l"/>
                <a:tab pos="6743700" algn="l"/>
              </a:tabLst>
            </a:pPr>
            <a:r>
              <a:rPr lang="en-US" altLang="zh-CN" sz="2000" i="1" kern="0"/>
              <a:t>Request to send invalidates to all remote caches that are caching the block at address A </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Invalidate</a:t>
            </a:r>
            <a:r>
              <a:rPr lang="en-US" altLang="zh-CN" sz="1800" kern="0"/>
              <a:t>	</a:t>
            </a:r>
            <a:r>
              <a:rPr lang="en-US" altLang="zh-CN" sz="1800" kern="0">
                <a:solidFill>
                  <a:srgbClr val="0000FF"/>
                </a:solidFill>
              </a:rPr>
              <a:t>Home directory </a:t>
            </a:r>
            <a:r>
              <a:rPr lang="en-US" altLang="zh-CN" sz="1800" kern="0"/>
              <a:t>	</a:t>
            </a:r>
            <a:r>
              <a:rPr lang="en-US" altLang="zh-CN" sz="1800" b="1" kern="0">
                <a:solidFill>
                  <a:srgbClr val="00CCFF"/>
                </a:solidFill>
              </a:rPr>
              <a:t>Remote caches</a:t>
            </a:r>
            <a:r>
              <a:rPr lang="en-US" altLang="zh-CN" sz="1800" kern="0"/>
              <a:t>	A</a:t>
            </a:r>
          </a:p>
          <a:p>
            <a:pPr marL="685800" lvl="1" indent="-228600">
              <a:lnSpc>
                <a:spcPct val="80000"/>
              </a:lnSpc>
              <a:tabLst>
                <a:tab pos="2057400" algn="l"/>
                <a:tab pos="4286250" algn="l"/>
                <a:tab pos="6743700" algn="l"/>
              </a:tabLst>
            </a:pPr>
            <a:r>
              <a:rPr lang="en-US" altLang="zh-CN" sz="2000" i="1" kern="0"/>
              <a:t>Invalidate a shared copy at address A.</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Fetch</a:t>
            </a:r>
            <a:r>
              <a:rPr lang="en-US" altLang="zh-CN" sz="1800" kern="0"/>
              <a:t>	 </a:t>
            </a:r>
            <a:r>
              <a:rPr lang="en-US" altLang="zh-CN" sz="1800" kern="0">
                <a:solidFill>
                  <a:srgbClr val="0000FF"/>
                </a:solidFill>
              </a:rPr>
              <a:t>Home directory </a:t>
            </a:r>
            <a:r>
              <a:rPr lang="en-US" altLang="zh-CN" sz="1800" b="1" kern="0">
                <a:solidFill>
                  <a:srgbClr val="00CCFF"/>
                </a:solidFill>
              </a:rPr>
              <a:t>	 Remote cache</a:t>
            </a:r>
            <a:r>
              <a:rPr lang="en-US" altLang="zh-CN" sz="1800" kern="0"/>
              <a:t> 	A</a:t>
            </a:r>
          </a:p>
          <a:p>
            <a:pPr marL="685800" lvl="1" indent="-228600">
              <a:lnSpc>
                <a:spcPct val="80000"/>
              </a:lnSpc>
              <a:tabLst>
                <a:tab pos="2057400" algn="l"/>
                <a:tab pos="4286250" algn="l"/>
                <a:tab pos="6743700" algn="l"/>
              </a:tabLst>
            </a:pPr>
            <a:r>
              <a:rPr lang="en-US" altLang="zh-CN" sz="2000" i="1" kern="0"/>
              <a:t>Fetch the block at address A and send it to its home directory</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Fetch/Invalidate</a:t>
            </a:r>
            <a:r>
              <a:rPr lang="en-US" altLang="zh-CN" sz="1800" kern="0"/>
              <a:t>	 </a:t>
            </a:r>
            <a:r>
              <a:rPr lang="en-US" altLang="zh-CN" sz="1800" kern="0">
                <a:solidFill>
                  <a:srgbClr val="0000FF"/>
                </a:solidFill>
              </a:rPr>
              <a:t>Home directory</a:t>
            </a:r>
            <a:r>
              <a:rPr lang="en-US" altLang="zh-CN" sz="1800" kern="0"/>
              <a:t> 	 </a:t>
            </a:r>
            <a:r>
              <a:rPr lang="en-US" altLang="zh-CN" sz="1800" b="1" kern="0">
                <a:solidFill>
                  <a:srgbClr val="00CCFF"/>
                </a:solidFill>
              </a:rPr>
              <a:t>Remote cache</a:t>
            </a:r>
            <a:r>
              <a:rPr lang="en-US" altLang="zh-CN" sz="1800" kern="0"/>
              <a:t> 	A</a:t>
            </a:r>
          </a:p>
          <a:p>
            <a:pPr marL="685800" lvl="1" indent="-228600">
              <a:lnSpc>
                <a:spcPct val="80000"/>
              </a:lnSpc>
              <a:tabLst>
                <a:tab pos="2057400" algn="l"/>
                <a:tab pos="4286250" algn="l"/>
                <a:tab pos="6743700" algn="l"/>
              </a:tabLst>
            </a:pPr>
            <a:r>
              <a:rPr lang="en-US" altLang="zh-CN" sz="2000" i="1" kern="0"/>
              <a:t>Fetch the block at address A and send it to its home directory; invalidate the block in the cache</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Data value reply</a:t>
            </a:r>
            <a:r>
              <a:rPr lang="en-US" altLang="zh-CN" sz="1800" kern="0"/>
              <a:t> 	</a:t>
            </a:r>
            <a:r>
              <a:rPr lang="en-US" altLang="zh-CN" sz="1800" kern="0">
                <a:solidFill>
                  <a:srgbClr val="0000FF"/>
                </a:solidFill>
              </a:rPr>
              <a:t>Home directory </a:t>
            </a:r>
            <a:r>
              <a:rPr lang="en-US" altLang="zh-CN" sz="1800" kern="0">
                <a:solidFill>
                  <a:srgbClr val="FF0000"/>
                </a:solidFill>
              </a:rPr>
              <a:t>	 Local cache</a:t>
            </a:r>
            <a:r>
              <a:rPr lang="en-US" altLang="zh-CN" sz="1800" kern="0"/>
              <a:t> 	Data</a:t>
            </a:r>
          </a:p>
          <a:p>
            <a:pPr marL="685800" lvl="1" indent="-228600">
              <a:lnSpc>
                <a:spcPct val="80000"/>
              </a:lnSpc>
              <a:tabLst>
                <a:tab pos="2057400" algn="l"/>
                <a:tab pos="4286250" algn="l"/>
                <a:tab pos="6743700" algn="l"/>
              </a:tabLst>
            </a:pPr>
            <a:r>
              <a:rPr lang="en-US" altLang="zh-CN" sz="2000" i="1" kern="0"/>
              <a:t>Return a data value from the home memory (read miss response)</a:t>
            </a:r>
          </a:p>
          <a:p>
            <a:pPr marL="285750" indent="-285750">
              <a:lnSpc>
                <a:spcPct val="80000"/>
              </a:lnSpc>
              <a:buFont typeface="Wingdings" pitchFamily="2" charset="2"/>
              <a:buNone/>
              <a:tabLst>
                <a:tab pos="2057400" algn="l"/>
                <a:tab pos="4286250" algn="l"/>
                <a:tab pos="6743700" algn="l"/>
              </a:tabLst>
            </a:pPr>
            <a:r>
              <a:rPr lang="en-US" altLang="zh-CN" sz="1800" kern="0">
                <a:solidFill>
                  <a:srgbClr val="FF0000"/>
                </a:solidFill>
              </a:rPr>
              <a:t>Data write-back</a:t>
            </a:r>
            <a:r>
              <a:rPr lang="en-US" altLang="zh-CN" sz="1800" kern="0"/>
              <a:t>	</a:t>
            </a:r>
            <a:r>
              <a:rPr lang="en-US" altLang="zh-CN" sz="1800" kern="0">
                <a:solidFill>
                  <a:srgbClr val="00CCFF"/>
                </a:solidFill>
              </a:rPr>
              <a:t>Remote cache</a:t>
            </a:r>
            <a:r>
              <a:rPr lang="en-US" altLang="zh-CN" sz="1800" kern="0"/>
              <a:t> 	</a:t>
            </a:r>
            <a:r>
              <a:rPr lang="en-US" altLang="zh-CN" sz="1800" kern="0">
                <a:solidFill>
                  <a:srgbClr val="0000FF"/>
                </a:solidFill>
              </a:rPr>
              <a:t>Home directory </a:t>
            </a:r>
            <a:r>
              <a:rPr lang="en-US" altLang="zh-CN" sz="1800" kern="0"/>
              <a:t>	A, Data</a:t>
            </a:r>
          </a:p>
          <a:p>
            <a:pPr marL="685800" lvl="1" indent="-228600">
              <a:lnSpc>
                <a:spcPct val="80000"/>
              </a:lnSpc>
              <a:tabLst>
                <a:tab pos="2057400" algn="l"/>
                <a:tab pos="4286250" algn="l"/>
                <a:tab pos="6743700" algn="l"/>
              </a:tabLst>
            </a:pPr>
            <a:r>
              <a:rPr lang="en-US" altLang="zh-CN" sz="2000" i="1" kern="0"/>
              <a:t>Write-back a data value for address A (invalidate response)</a:t>
            </a:r>
          </a:p>
          <a:p>
            <a:pPr marL="285750" indent="-285750">
              <a:lnSpc>
                <a:spcPct val="80000"/>
              </a:lnSpc>
              <a:tabLst>
                <a:tab pos="2057400" algn="l"/>
                <a:tab pos="4286250" algn="l"/>
                <a:tab pos="6743700" algn="l"/>
              </a:tabLst>
            </a:pPr>
            <a:endParaRPr lang="en-US" altLang="zh-CN" sz="2000" i="1" kern="0"/>
          </a:p>
        </p:txBody>
      </p:sp>
      <p:sp>
        <p:nvSpPr>
          <p:cNvPr id="4" name="Line 3">
            <a:extLst>
              <a:ext uri="{FF2B5EF4-FFF2-40B4-BE49-F238E27FC236}">
                <a16:creationId xmlns:a16="http://schemas.microsoft.com/office/drawing/2014/main" id="{DDE12BFF-F82D-4C8F-BA77-C35C74960252}"/>
              </a:ext>
            </a:extLst>
          </p:cNvPr>
          <p:cNvSpPr>
            <a:spLocks noChangeShapeType="1"/>
          </p:cNvSpPr>
          <p:nvPr/>
        </p:nvSpPr>
        <p:spPr bwMode="auto">
          <a:xfrm>
            <a:off x="35496" y="3533278"/>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50BE52BF-6A23-4312-8689-FD028A558B01}"/>
              </a:ext>
            </a:extLst>
          </p:cNvPr>
          <p:cNvSpPr>
            <a:spLocks noChangeShapeType="1"/>
          </p:cNvSpPr>
          <p:nvPr/>
        </p:nvSpPr>
        <p:spPr bwMode="auto">
          <a:xfrm>
            <a:off x="35496" y="6747966"/>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a:extLst>
              <a:ext uri="{FF2B5EF4-FFF2-40B4-BE49-F238E27FC236}">
                <a16:creationId xmlns:a16="http://schemas.microsoft.com/office/drawing/2014/main" id="{2257A476-2493-4538-A6D4-3D7182BF55D1}"/>
              </a:ext>
            </a:extLst>
          </p:cNvPr>
          <p:cNvSpPr>
            <a:spLocks noChangeShapeType="1"/>
          </p:cNvSpPr>
          <p:nvPr/>
        </p:nvSpPr>
        <p:spPr bwMode="auto">
          <a:xfrm>
            <a:off x="35496" y="6105028"/>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090040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3578AC-6D8C-43F8-AEC1-D35E4B11E630}"/>
              </a:ext>
            </a:extLst>
          </p:cNvPr>
          <p:cNvSpPr>
            <a:spLocks noGrp="1"/>
          </p:cNvSpPr>
          <p:nvPr>
            <p:ph idx="1"/>
          </p:nvPr>
        </p:nvSpPr>
        <p:spPr/>
        <p:txBody>
          <a:bodyPr/>
          <a:lstStyle/>
          <a:p>
            <a:r>
              <a:rPr lang="en-US" altLang="zh-CN" dirty="0"/>
              <a:t>States identical to snoopy case; transactions very similar.</a:t>
            </a:r>
          </a:p>
          <a:p>
            <a:r>
              <a:rPr lang="en-US" altLang="zh-CN" dirty="0"/>
              <a:t>Transitions caused by </a:t>
            </a:r>
            <a:r>
              <a:rPr lang="en-US" altLang="zh-CN" b="1" dirty="0"/>
              <a:t>read misses, write misses, invalidates, data fetch requests</a:t>
            </a:r>
          </a:p>
          <a:p>
            <a:r>
              <a:rPr lang="en-US" altLang="zh-CN" dirty="0"/>
              <a:t>Generates read miss &amp; write miss msg to home directory.</a:t>
            </a:r>
          </a:p>
          <a:p>
            <a:r>
              <a:rPr lang="en-US" altLang="zh-CN" dirty="0"/>
              <a:t>Write misses that were broadcast on the bus for snooping =&gt; explicit </a:t>
            </a:r>
            <a:r>
              <a:rPr lang="en-US" altLang="zh-CN" b="1" dirty="0"/>
              <a:t>invalidate &amp; data fetch</a:t>
            </a:r>
            <a:r>
              <a:rPr lang="en-US" altLang="zh-CN" dirty="0"/>
              <a:t> requests.</a:t>
            </a:r>
          </a:p>
          <a:p>
            <a:r>
              <a:rPr lang="en-US" altLang="zh-CN" dirty="0"/>
              <a:t>Note: on a write, a cache block is bigger, so need to read the full cache block</a:t>
            </a:r>
          </a:p>
        </p:txBody>
      </p:sp>
      <p:sp>
        <p:nvSpPr>
          <p:cNvPr id="3" name="标题 2">
            <a:extLst>
              <a:ext uri="{FF2B5EF4-FFF2-40B4-BE49-F238E27FC236}">
                <a16:creationId xmlns:a16="http://schemas.microsoft.com/office/drawing/2014/main" id="{FD023501-0E94-4DC7-A885-865B1BEB12A3}"/>
              </a:ext>
            </a:extLst>
          </p:cNvPr>
          <p:cNvSpPr>
            <a:spLocks noGrp="1"/>
          </p:cNvSpPr>
          <p:nvPr>
            <p:ph type="title"/>
          </p:nvPr>
        </p:nvSpPr>
        <p:spPr/>
        <p:txBody>
          <a:bodyPr/>
          <a:lstStyle/>
          <a:p>
            <a:r>
              <a:rPr lang="en-US" altLang="zh-CN" sz="1600" dirty="0"/>
              <a:t>State Transition Diagram for an Individual Cache Block in a Directory Based System</a:t>
            </a:r>
            <a:endParaRPr lang="zh-CN" altLang="en-US" sz="1600" dirty="0"/>
          </a:p>
        </p:txBody>
      </p:sp>
    </p:spTree>
    <p:extLst>
      <p:ext uri="{BB962C8B-B14F-4D97-AF65-F5344CB8AC3E}">
        <p14:creationId xmlns:p14="http://schemas.microsoft.com/office/powerpoint/2010/main" val="26580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E2B7EA5-D9F9-4E05-9231-0EF068291D99}"/>
              </a:ext>
            </a:extLst>
          </p:cNvPr>
          <p:cNvSpPr>
            <a:spLocks noGrp="1"/>
          </p:cNvSpPr>
          <p:nvPr>
            <p:ph type="title"/>
          </p:nvPr>
        </p:nvSpPr>
        <p:spPr/>
        <p:txBody>
          <a:bodyPr/>
          <a:lstStyle/>
          <a:p>
            <a:r>
              <a:rPr lang="en-US" altLang="zh-CN" dirty="0"/>
              <a:t>What is Multiprocessor Cache Coherence?</a:t>
            </a:r>
            <a:endParaRPr lang="zh-CN" altLang="en-US" dirty="0"/>
          </a:p>
        </p:txBody>
      </p:sp>
      <p:pic>
        <p:nvPicPr>
          <p:cNvPr id="4" name="Picture 4">
            <a:extLst>
              <a:ext uri="{FF2B5EF4-FFF2-40B4-BE49-F238E27FC236}">
                <a16:creationId xmlns:a16="http://schemas.microsoft.com/office/drawing/2014/main" id="{B27B3ED7-301B-45C4-BCE5-F24066029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84" y="892969"/>
            <a:ext cx="6660232"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2007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3824A5-3BB3-4EE6-9303-6DB2A42E485A}"/>
              </a:ext>
            </a:extLst>
          </p:cNvPr>
          <p:cNvSpPr>
            <a:spLocks noGrp="1"/>
          </p:cNvSpPr>
          <p:nvPr>
            <p:ph idx="1"/>
          </p:nvPr>
        </p:nvSpPr>
        <p:spPr>
          <a:xfrm>
            <a:off x="0" y="827137"/>
            <a:ext cx="3170312" cy="1779364"/>
          </a:xfrm>
        </p:spPr>
        <p:txBody>
          <a:bodyPr/>
          <a:lstStyle/>
          <a:p>
            <a:r>
              <a:rPr lang="en-US" altLang="zh-CN" sz="2000" dirty="0"/>
              <a:t>State machine for </a:t>
            </a:r>
            <a:r>
              <a:rPr lang="en-US" altLang="zh-CN" sz="2000" b="1" dirty="0"/>
              <a:t>CPU</a:t>
            </a:r>
            <a:r>
              <a:rPr lang="en-US" altLang="zh-CN" sz="2000" dirty="0"/>
              <a:t>  requests for each </a:t>
            </a:r>
            <a:r>
              <a:rPr lang="en-US" altLang="zh-CN" sz="2000" b="1" dirty="0"/>
              <a:t>memory block</a:t>
            </a:r>
          </a:p>
          <a:p>
            <a:r>
              <a:rPr lang="en-US" altLang="zh-CN" sz="2000" dirty="0"/>
              <a:t>Invalid state if in memory</a:t>
            </a:r>
          </a:p>
        </p:txBody>
      </p:sp>
      <p:sp>
        <p:nvSpPr>
          <p:cNvPr id="3" name="标题 2">
            <a:extLst>
              <a:ext uri="{FF2B5EF4-FFF2-40B4-BE49-F238E27FC236}">
                <a16:creationId xmlns:a16="http://schemas.microsoft.com/office/drawing/2014/main" id="{4FA6EFED-0EAD-464F-A745-3401525B37A3}"/>
              </a:ext>
            </a:extLst>
          </p:cNvPr>
          <p:cNvSpPr>
            <a:spLocks noGrp="1"/>
          </p:cNvSpPr>
          <p:nvPr>
            <p:ph type="title"/>
          </p:nvPr>
        </p:nvSpPr>
        <p:spPr/>
        <p:txBody>
          <a:bodyPr/>
          <a:lstStyle/>
          <a:p>
            <a:r>
              <a:rPr lang="en-US" altLang="zh-CN" dirty="0"/>
              <a:t>CPU -Cache State Machine</a:t>
            </a:r>
            <a:endParaRPr lang="zh-CN" altLang="en-US" dirty="0"/>
          </a:p>
        </p:txBody>
      </p:sp>
      <p:sp>
        <p:nvSpPr>
          <p:cNvPr id="4" name="Rectangle 6">
            <a:extLst>
              <a:ext uri="{FF2B5EF4-FFF2-40B4-BE49-F238E27FC236}">
                <a16:creationId xmlns:a16="http://schemas.microsoft.com/office/drawing/2014/main" id="{E27396E7-1D48-4DFF-89E3-F5C5B836BA6C}"/>
              </a:ext>
            </a:extLst>
          </p:cNvPr>
          <p:cNvSpPr>
            <a:spLocks noChangeArrowheads="1"/>
          </p:cNvSpPr>
          <p:nvPr/>
        </p:nvSpPr>
        <p:spPr bwMode="auto">
          <a:xfrm>
            <a:off x="1725613" y="1539701"/>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buClr>
                <a:srgbClr val="E1F4FF"/>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5" name="Rectangle 7">
            <a:extLst>
              <a:ext uri="{FF2B5EF4-FFF2-40B4-BE49-F238E27FC236}">
                <a16:creationId xmlns:a16="http://schemas.microsoft.com/office/drawing/2014/main" id="{A423AB9F-BEC0-4381-B170-4BC4830258B5}"/>
              </a:ext>
            </a:extLst>
          </p:cNvPr>
          <p:cNvSpPr>
            <a:spLocks noChangeArrowheads="1"/>
          </p:cNvSpPr>
          <p:nvPr/>
        </p:nvSpPr>
        <p:spPr bwMode="auto">
          <a:xfrm>
            <a:off x="2428875" y="2349326"/>
            <a:ext cx="8413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6" name="Rectangle 8">
            <a:extLst>
              <a:ext uri="{FF2B5EF4-FFF2-40B4-BE49-F238E27FC236}">
                <a16:creationId xmlns:a16="http://schemas.microsoft.com/office/drawing/2014/main" id="{C01A40F1-2A6D-49AF-956D-956DA7F8665F}"/>
              </a:ext>
            </a:extLst>
          </p:cNvPr>
          <p:cNvSpPr>
            <a:spLocks noChangeArrowheads="1"/>
          </p:cNvSpPr>
          <p:nvPr/>
        </p:nvSpPr>
        <p:spPr bwMode="auto">
          <a:xfrm>
            <a:off x="5667375" y="2177876"/>
            <a:ext cx="130175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7" name="Rectangle 9">
            <a:extLst>
              <a:ext uri="{FF2B5EF4-FFF2-40B4-BE49-F238E27FC236}">
                <a16:creationId xmlns:a16="http://schemas.microsoft.com/office/drawing/2014/main" id="{55306E5E-AB95-46D9-BABA-706EB02A9B3C}"/>
              </a:ext>
            </a:extLst>
          </p:cNvPr>
          <p:cNvSpPr>
            <a:spLocks noChangeArrowheads="1"/>
          </p:cNvSpPr>
          <p:nvPr/>
        </p:nvSpPr>
        <p:spPr bwMode="auto">
          <a:xfrm>
            <a:off x="2254250" y="5549726"/>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8" name="Oval 16">
            <a:extLst>
              <a:ext uri="{FF2B5EF4-FFF2-40B4-BE49-F238E27FC236}">
                <a16:creationId xmlns:a16="http://schemas.microsoft.com/office/drawing/2014/main" id="{168203CD-4565-49EA-B6A1-2548991CFD29}"/>
              </a:ext>
            </a:extLst>
          </p:cNvPr>
          <p:cNvSpPr>
            <a:spLocks noChangeArrowheads="1"/>
          </p:cNvSpPr>
          <p:nvPr/>
        </p:nvSpPr>
        <p:spPr bwMode="auto">
          <a:xfrm>
            <a:off x="5586413" y="1857201"/>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9" name="Oval 17">
            <a:extLst>
              <a:ext uri="{FF2B5EF4-FFF2-40B4-BE49-F238E27FC236}">
                <a16:creationId xmlns:a16="http://schemas.microsoft.com/office/drawing/2014/main" id="{04BC57CE-0855-4C19-A260-F77D5C206CB2}"/>
              </a:ext>
            </a:extLst>
          </p:cNvPr>
          <p:cNvSpPr>
            <a:spLocks noChangeArrowheads="1"/>
          </p:cNvSpPr>
          <p:nvPr/>
        </p:nvSpPr>
        <p:spPr bwMode="auto">
          <a:xfrm>
            <a:off x="2195513" y="5343351"/>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grpSp>
        <p:nvGrpSpPr>
          <p:cNvPr id="10" name="Group 39">
            <a:extLst>
              <a:ext uri="{FF2B5EF4-FFF2-40B4-BE49-F238E27FC236}">
                <a16:creationId xmlns:a16="http://schemas.microsoft.com/office/drawing/2014/main" id="{7D83767A-462C-4B35-84EF-15C61B76D641}"/>
              </a:ext>
            </a:extLst>
          </p:cNvPr>
          <p:cNvGrpSpPr>
            <a:grpSpLocks/>
          </p:cNvGrpSpPr>
          <p:nvPr/>
        </p:nvGrpSpPr>
        <p:grpSpPr bwMode="auto">
          <a:xfrm>
            <a:off x="3624263" y="2577926"/>
            <a:ext cx="1976437" cy="649287"/>
            <a:chOff x="2283" y="1299"/>
            <a:chExt cx="1245" cy="409"/>
          </a:xfrm>
        </p:grpSpPr>
        <p:sp>
          <p:nvSpPr>
            <p:cNvPr id="11" name="Rectangle 10">
              <a:extLst>
                <a:ext uri="{FF2B5EF4-FFF2-40B4-BE49-F238E27FC236}">
                  <a16:creationId xmlns:a16="http://schemas.microsoft.com/office/drawing/2014/main" id="{860815F4-F723-4880-8580-B341B31BAB98}"/>
                </a:ext>
              </a:extLst>
            </p:cNvPr>
            <p:cNvSpPr>
              <a:spLocks noChangeArrowheads="1"/>
            </p:cNvSpPr>
            <p:nvPr/>
          </p:nvSpPr>
          <p:spPr bwMode="auto">
            <a:xfrm>
              <a:off x="2298" y="1299"/>
              <a:ext cx="810" cy="22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a:t>
              </a:r>
            </a:p>
          </p:txBody>
        </p:sp>
        <p:sp>
          <p:nvSpPr>
            <p:cNvPr id="12" name="Rectangle 12">
              <a:extLst>
                <a:ext uri="{FF2B5EF4-FFF2-40B4-BE49-F238E27FC236}">
                  <a16:creationId xmlns:a16="http://schemas.microsoft.com/office/drawing/2014/main" id="{13E316B7-2783-4445-8BC3-CBA2DB04CFE9}"/>
                </a:ext>
              </a:extLst>
            </p:cNvPr>
            <p:cNvSpPr>
              <a:spLocks noChangeArrowheads="1"/>
            </p:cNvSpPr>
            <p:nvPr/>
          </p:nvSpPr>
          <p:spPr bwMode="auto">
            <a:xfrm>
              <a:off x="2310" y="1479"/>
              <a:ext cx="1218" cy="22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Read Miss</a:t>
              </a:r>
            </a:p>
          </p:txBody>
        </p:sp>
        <p:sp>
          <p:nvSpPr>
            <p:cNvPr id="13" name="Line 18">
              <a:extLst>
                <a:ext uri="{FF2B5EF4-FFF2-40B4-BE49-F238E27FC236}">
                  <a16:creationId xmlns:a16="http://schemas.microsoft.com/office/drawing/2014/main" id="{0747E626-8941-4183-80B4-707F59CA40F3}"/>
                </a:ext>
              </a:extLst>
            </p:cNvPr>
            <p:cNvSpPr>
              <a:spLocks noChangeShapeType="1"/>
            </p:cNvSpPr>
            <p:nvPr/>
          </p:nvSpPr>
          <p:spPr bwMode="auto">
            <a:xfrm>
              <a:off x="2283" y="1317"/>
              <a:ext cx="124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grpSp>
        <p:nvGrpSpPr>
          <p:cNvPr id="14" name="Group 42">
            <a:extLst>
              <a:ext uri="{FF2B5EF4-FFF2-40B4-BE49-F238E27FC236}">
                <a16:creationId xmlns:a16="http://schemas.microsoft.com/office/drawing/2014/main" id="{6FA4B265-3426-4C1D-8941-5A801974743C}"/>
              </a:ext>
            </a:extLst>
          </p:cNvPr>
          <p:cNvGrpSpPr>
            <a:grpSpLocks/>
          </p:cNvGrpSpPr>
          <p:nvPr/>
        </p:nvGrpSpPr>
        <p:grpSpPr bwMode="auto">
          <a:xfrm>
            <a:off x="1547813" y="3224038"/>
            <a:ext cx="2009775" cy="2089150"/>
            <a:chOff x="975" y="1706"/>
            <a:chExt cx="1266" cy="1316"/>
          </a:xfrm>
        </p:grpSpPr>
        <p:sp>
          <p:nvSpPr>
            <p:cNvPr id="15" name="Rectangle 13">
              <a:extLst>
                <a:ext uri="{FF2B5EF4-FFF2-40B4-BE49-F238E27FC236}">
                  <a16:creationId xmlns:a16="http://schemas.microsoft.com/office/drawing/2014/main" id="{C72A643B-F379-4668-A419-8E2160BBBFA1}"/>
                </a:ext>
              </a:extLst>
            </p:cNvPr>
            <p:cNvSpPr>
              <a:spLocks noChangeArrowheads="1"/>
            </p:cNvSpPr>
            <p:nvPr/>
          </p:nvSpPr>
          <p:spPr bwMode="auto">
            <a:xfrm>
              <a:off x="975" y="2024"/>
              <a:ext cx="126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solidFill>
                    <a:srgbClr val="000000"/>
                  </a:solidFill>
                  <a:latin typeface="Arial" panose="020B0604020202020204" pitchFamily="34" charset="0"/>
                </a:rPr>
                <a:t> </a:t>
              </a:r>
              <a:br>
                <a:rPr lang="en-US" altLang="zh-CN" sz="1800" b="1">
                  <a:solidFill>
                    <a:srgbClr val="000000"/>
                  </a:solidFill>
                  <a:latin typeface="Arial" panose="020B0604020202020204" pitchFamily="34" charset="0"/>
                </a:rPr>
              </a:br>
              <a:r>
                <a:rPr lang="en-US" altLang="zh-CN" sz="1800" b="1">
                  <a:solidFill>
                    <a:srgbClr val="000000"/>
                  </a:solidFill>
                  <a:latin typeface="Arial" panose="020B0604020202020204" pitchFamily="34" charset="0"/>
                </a:rPr>
                <a:t>Send Write Miss </a:t>
              </a:r>
            </a:p>
            <a:p>
              <a:pPr algn="l" eaLnBrk="0" hangingPunct="0">
                <a:spcBef>
                  <a:spcPct val="0"/>
                </a:spcBef>
                <a:buClrTx/>
                <a:buSzTx/>
                <a:buFontTx/>
                <a:buNone/>
              </a:pPr>
              <a:r>
                <a:rPr lang="en-US" altLang="zh-CN" sz="1800" b="1">
                  <a:solidFill>
                    <a:srgbClr val="000000"/>
                  </a:solidFill>
                  <a:latin typeface="Arial" panose="020B0604020202020204" pitchFamily="34" charset="0"/>
                </a:rPr>
                <a:t>to h.d.</a:t>
              </a:r>
            </a:p>
          </p:txBody>
        </p:sp>
        <p:sp>
          <p:nvSpPr>
            <p:cNvPr id="16" name="Line 19">
              <a:extLst>
                <a:ext uri="{FF2B5EF4-FFF2-40B4-BE49-F238E27FC236}">
                  <a16:creationId xmlns:a16="http://schemas.microsoft.com/office/drawing/2014/main" id="{3BC742D5-1126-41A5-9B12-ED364BFC7E75}"/>
                </a:ext>
              </a:extLst>
            </p:cNvPr>
            <p:cNvSpPr>
              <a:spLocks noChangeShapeType="1"/>
            </p:cNvSpPr>
            <p:nvPr/>
          </p:nvSpPr>
          <p:spPr bwMode="auto">
            <a:xfrm>
              <a:off x="1791" y="1706"/>
              <a:ext cx="0" cy="131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sp>
        <p:nvSpPr>
          <p:cNvPr id="17" name="Oval 24">
            <a:extLst>
              <a:ext uri="{FF2B5EF4-FFF2-40B4-BE49-F238E27FC236}">
                <a16:creationId xmlns:a16="http://schemas.microsoft.com/office/drawing/2014/main" id="{13F2A726-A8DC-4A41-97C3-A3D653BF14EC}"/>
              </a:ext>
            </a:extLst>
          </p:cNvPr>
          <p:cNvSpPr>
            <a:spLocks noChangeArrowheads="1"/>
          </p:cNvSpPr>
          <p:nvPr/>
        </p:nvSpPr>
        <p:spPr bwMode="auto">
          <a:xfrm>
            <a:off x="2195513" y="1857201"/>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8" name="Text Box 38">
            <a:extLst>
              <a:ext uri="{FF2B5EF4-FFF2-40B4-BE49-F238E27FC236}">
                <a16:creationId xmlns:a16="http://schemas.microsoft.com/office/drawing/2014/main" id="{E3D5A948-EF33-436E-A0D4-0ED48C5F213C}"/>
              </a:ext>
            </a:extLst>
          </p:cNvPr>
          <p:cNvSpPr txBox="1">
            <a:spLocks noChangeArrowheads="1"/>
          </p:cNvSpPr>
          <p:nvPr/>
        </p:nvSpPr>
        <p:spPr bwMode="auto">
          <a:xfrm>
            <a:off x="4889500" y="3363738"/>
            <a:ext cx="4254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kumimoji="1" lang="en-US" altLang="zh-CN" sz="2000">
                <a:solidFill>
                  <a:srgbClr val="FF3300"/>
                </a:solidFill>
                <a:latin typeface="Arial" panose="020B0604020202020204" pitchFamily="34" charset="0"/>
              </a:rPr>
              <a:t>Directory:</a:t>
            </a:r>
          </a:p>
          <a:p>
            <a:pPr algn="l">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solidFill>
                  <a:srgbClr val="000000"/>
                </a:solidFill>
                <a:latin typeface="Arial" panose="020B0604020202020204" pitchFamily="34" charset="0"/>
              </a:rPr>
              <a:t>Send Rp; S</a:t>
            </a:r>
            <a:r>
              <a:rPr kumimoji="1" lang="en-US" altLang="zh-CN" sz="2000">
                <a:solidFill>
                  <a:srgbClr val="000000"/>
                </a:solidFill>
                <a:latin typeface="Arial" panose="020B0604020202020204" pitchFamily="34" charset="0"/>
                <a:sym typeface="Wingdings" panose="05000000000000000000" pitchFamily="2" charset="2"/>
              </a:rPr>
              <a:t> shared;</a:t>
            </a:r>
            <a:r>
              <a:rPr kumimoji="1" lang="en-US" altLang="zh-CN" sz="2000">
                <a:solidFill>
                  <a:srgbClr val="000000"/>
                </a:solidFill>
                <a:latin typeface="Arial" panose="020B0604020202020204" pitchFamily="34" charset="0"/>
              </a:rPr>
              <a:t> </a:t>
            </a:r>
          </a:p>
          <a:p>
            <a:pPr algn="l">
              <a:spcBef>
                <a:spcPct val="0"/>
              </a:spcBef>
              <a:buClrTx/>
              <a:buSzTx/>
              <a:buFontTx/>
              <a:buNone/>
            </a:pPr>
            <a:r>
              <a:rPr kumimoji="1" lang="en-US" altLang="zh-CN" sz="2000">
                <a:solidFill>
                  <a:srgbClr val="000000"/>
                </a:solidFill>
                <a:latin typeface="Arial" panose="020B0604020202020204" pitchFamily="34" charset="0"/>
              </a:rPr>
              <a:t>                    share = {p}</a:t>
            </a:r>
          </a:p>
          <a:p>
            <a:pPr algn="l">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solidFill>
                  <a:srgbClr val="000000"/>
                </a:solidFill>
                <a:latin typeface="Arial" panose="020B0604020202020204" pitchFamily="34" charset="0"/>
              </a:rPr>
              <a:t>: Send Rp; </a:t>
            </a:r>
          </a:p>
          <a:p>
            <a:pPr algn="l">
              <a:spcBef>
                <a:spcPct val="0"/>
              </a:spcBef>
              <a:buClrTx/>
              <a:buSzTx/>
              <a:buFontTx/>
              <a:buNone/>
            </a:pPr>
            <a:r>
              <a:rPr kumimoji="1" lang="en-US" altLang="zh-CN" sz="2000">
                <a:solidFill>
                  <a:srgbClr val="000000"/>
                </a:solidFill>
                <a:latin typeface="Arial" panose="020B0604020202020204" pitchFamily="34" charset="0"/>
              </a:rPr>
              <a:t>               share + = {p}</a:t>
            </a:r>
          </a:p>
          <a:p>
            <a:pPr algn="l">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solidFill>
                  <a:srgbClr val="000000"/>
                </a:solidFill>
                <a:latin typeface="Arial" panose="020B0604020202020204" pitchFamily="34" charset="0"/>
              </a:rPr>
              <a:t>: Send Fetch to R.N.</a:t>
            </a:r>
          </a:p>
          <a:p>
            <a:pPr algn="l">
              <a:spcBef>
                <a:spcPct val="0"/>
              </a:spcBef>
              <a:buClrTx/>
              <a:buSzTx/>
              <a:buFontTx/>
              <a:buNone/>
            </a:pPr>
            <a:r>
              <a:rPr kumimoji="1" lang="en-US" altLang="zh-CN" sz="2000">
                <a:solidFill>
                  <a:srgbClr val="000000"/>
                </a:solidFill>
                <a:latin typeface="Arial" panose="020B0604020202020204" pitchFamily="34" charset="0"/>
              </a:rPr>
              <a:t>                 get reply back from R.N.</a:t>
            </a:r>
          </a:p>
          <a:p>
            <a:pPr algn="l">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solidFill>
                  <a:srgbClr val="000000"/>
                </a:solidFill>
                <a:latin typeface="Arial" panose="020B0604020202020204" pitchFamily="34" charset="0"/>
              </a:rPr>
              <a:t>Send RP;  </a:t>
            </a:r>
          </a:p>
          <a:p>
            <a:pPr algn="l">
              <a:spcBef>
                <a:spcPct val="0"/>
              </a:spcBef>
              <a:buClrTx/>
              <a:buSzTx/>
              <a:buFontTx/>
              <a:buNone/>
            </a:pPr>
            <a:r>
              <a:rPr kumimoji="1" lang="en-US" altLang="zh-CN" sz="2000">
                <a:solidFill>
                  <a:srgbClr val="000000"/>
                </a:solidFill>
                <a:latin typeface="Arial" panose="020B0604020202020204" pitchFamily="34" charset="0"/>
              </a:rPr>
              <a:t>                 </a:t>
            </a:r>
            <a:r>
              <a:rPr kumimoji="1" lang="en-US" altLang="zh-CN" sz="2000">
                <a:solidFill>
                  <a:srgbClr val="000000"/>
                </a:solidFill>
                <a:latin typeface="Arial" panose="020B0604020202020204" pitchFamily="34" charset="0"/>
                <a:sym typeface="Wingdings" panose="05000000000000000000" pitchFamily="2" charset="2"/>
              </a:rPr>
              <a:t></a:t>
            </a:r>
            <a:r>
              <a:rPr kumimoji="1" lang="en-US" altLang="zh-CN" sz="2000">
                <a:solidFill>
                  <a:srgbClr val="000000"/>
                </a:solidFill>
                <a:latin typeface="Arial" panose="020B0604020202020204" pitchFamily="34" charset="0"/>
              </a:rPr>
              <a:t> Shared</a:t>
            </a:r>
          </a:p>
          <a:p>
            <a:pPr algn="l">
              <a:spcBef>
                <a:spcPct val="0"/>
              </a:spcBef>
              <a:buClrTx/>
              <a:buSzTx/>
              <a:buFontTx/>
              <a:buNone/>
            </a:pPr>
            <a:r>
              <a:rPr kumimoji="1" lang="en-US" altLang="zh-CN" sz="2000">
                <a:solidFill>
                  <a:srgbClr val="000000"/>
                </a:solidFill>
                <a:latin typeface="Arial" panose="020B0604020202020204" pitchFamily="34" charset="0"/>
              </a:rPr>
              <a:t>                 share + = {p}</a:t>
            </a:r>
            <a:r>
              <a:rPr kumimoji="1" lang="en-US" altLang="zh-CN" sz="2000" b="1">
                <a:solidFill>
                  <a:srgbClr val="FF3300"/>
                </a:solidFill>
                <a:latin typeface="Arial" panose="020B0604020202020204" pitchFamily="34" charset="0"/>
              </a:rPr>
              <a:t>   </a:t>
            </a:r>
          </a:p>
        </p:txBody>
      </p:sp>
      <p:sp>
        <p:nvSpPr>
          <p:cNvPr id="19" name="Text Box 41">
            <a:extLst>
              <a:ext uri="{FF2B5EF4-FFF2-40B4-BE49-F238E27FC236}">
                <a16:creationId xmlns:a16="http://schemas.microsoft.com/office/drawing/2014/main" id="{11C8E85A-9838-46AD-BD04-B459CBC0EDA7}"/>
              </a:ext>
            </a:extLst>
          </p:cNvPr>
          <p:cNvSpPr txBox="1">
            <a:spLocks noChangeArrowheads="1"/>
          </p:cNvSpPr>
          <p:nvPr/>
        </p:nvSpPr>
        <p:spPr bwMode="auto">
          <a:xfrm>
            <a:off x="3635375" y="3368501"/>
            <a:ext cx="5040313" cy="3444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rPr>
              <a:t>Directory:</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Uncached:</a:t>
            </a:r>
            <a:r>
              <a:rPr kumimoji="1" lang="en-US" altLang="zh-CN" sz="2000" b="0"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rPr>
              <a:t> </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Rp; S</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panose="05000000000000000000" pitchFamily="2" charset="2"/>
              </a:rPr>
              <a:t> Exclusive </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share = {p}</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Shared</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Send invalidate; </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Send Rp; </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panose="05000000000000000000" pitchFamily="2" charset="2"/>
              </a:rPr>
              <a:t> Exclusive</a:t>
            </a:r>
            <a:endPar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share = {p}</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Exclusive</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Send Fetch/invalidate  to R.N.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get reply back from R.N.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rPr>
              <a:t>                 </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RP to P; S</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panose="05000000000000000000" pitchFamily="2" charset="2"/>
              </a:rPr>
              <a:t>Exclusive</a:t>
            </a: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share = {p}</a:t>
            </a:r>
            <a:r>
              <a:rPr kumimoji="1" lang="en-US"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82222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8C4CA-B75E-4CDA-B26D-F2B74EBA266D}"/>
              </a:ext>
            </a:extLst>
          </p:cNvPr>
          <p:cNvSpPr>
            <a:spLocks noGrp="1"/>
          </p:cNvSpPr>
          <p:nvPr>
            <p:ph type="title"/>
          </p:nvPr>
        </p:nvSpPr>
        <p:spPr/>
        <p:txBody>
          <a:bodyPr/>
          <a:lstStyle/>
          <a:p>
            <a:r>
              <a:rPr lang="en-US" altLang="zh-CN" dirty="0"/>
              <a:t>CPU -Cache State Machine</a:t>
            </a:r>
            <a:endParaRPr lang="zh-CN" altLang="en-US" dirty="0"/>
          </a:p>
        </p:txBody>
      </p:sp>
      <p:sp>
        <p:nvSpPr>
          <p:cNvPr id="3" name="内容占位符 1">
            <a:extLst>
              <a:ext uri="{FF2B5EF4-FFF2-40B4-BE49-F238E27FC236}">
                <a16:creationId xmlns:a16="http://schemas.microsoft.com/office/drawing/2014/main" id="{CFC6353B-26A3-4434-A984-31B135118CAE}"/>
              </a:ext>
            </a:extLst>
          </p:cNvPr>
          <p:cNvSpPr txBox="1">
            <a:spLocks/>
          </p:cNvSpPr>
          <p:nvPr/>
        </p:nvSpPr>
        <p:spPr>
          <a:xfrm>
            <a:off x="0" y="827137"/>
            <a:ext cx="3170312"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 for </a:t>
            </a:r>
            <a:r>
              <a:rPr lang="en-US" altLang="zh-CN" sz="2000" b="1" kern="0" dirty="0"/>
              <a:t>CPU</a:t>
            </a:r>
            <a:r>
              <a:rPr lang="en-US" altLang="zh-CN" sz="2000" kern="0" dirty="0"/>
              <a:t>  requests for each </a:t>
            </a:r>
            <a:r>
              <a:rPr lang="en-US" altLang="zh-CN" sz="2000" b="1" kern="0" dirty="0"/>
              <a:t>memory block</a:t>
            </a:r>
          </a:p>
          <a:p>
            <a:r>
              <a:rPr lang="en-US" altLang="zh-CN" sz="2000" kern="0" dirty="0"/>
              <a:t>Invalid state if in memory</a:t>
            </a:r>
          </a:p>
        </p:txBody>
      </p:sp>
      <p:sp>
        <p:nvSpPr>
          <p:cNvPr id="4" name="Rectangle 5">
            <a:extLst>
              <a:ext uri="{FF2B5EF4-FFF2-40B4-BE49-F238E27FC236}">
                <a16:creationId xmlns:a16="http://schemas.microsoft.com/office/drawing/2014/main" id="{8B9404A3-5E7A-4637-B92A-E50093070730}"/>
              </a:ext>
            </a:extLst>
          </p:cNvPr>
          <p:cNvSpPr>
            <a:spLocks noChangeArrowheads="1"/>
          </p:cNvSpPr>
          <p:nvPr/>
        </p:nvSpPr>
        <p:spPr bwMode="auto">
          <a:xfrm>
            <a:off x="3660775" y="1393825"/>
            <a:ext cx="227330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Invalidate</a:t>
            </a:r>
            <a:b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endParaRPr kumimoji="0" lang="en-US" altLang="zh-CN" sz="18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6" name="Rectangle 7">
            <a:extLst>
              <a:ext uri="{FF2B5EF4-FFF2-40B4-BE49-F238E27FC236}">
                <a16:creationId xmlns:a16="http://schemas.microsoft.com/office/drawing/2014/main" id="{8EC9E5D4-0AFC-4D79-BE6E-747F4964F935}"/>
              </a:ext>
            </a:extLst>
          </p:cNvPr>
          <p:cNvSpPr>
            <a:spLocks noChangeArrowheads="1"/>
          </p:cNvSpPr>
          <p:nvPr/>
        </p:nvSpPr>
        <p:spPr bwMode="auto">
          <a:xfrm>
            <a:off x="2632075" y="1831975"/>
            <a:ext cx="8413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7" name="Rectangle 8">
            <a:extLst>
              <a:ext uri="{FF2B5EF4-FFF2-40B4-BE49-F238E27FC236}">
                <a16:creationId xmlns:a16="http://schemas.microsoft.com/office/drawing/2014/main" id="{463D7175-3096-4879-B6C8-514A7FFBC528}"/>
              </a:ext>
            </a:extLst>
          </p:cNvPr>
          <p:cNvSpPr>
            <a:spLocks noChangeArrowheads="1"/>
          </p:cNvSpPr>
          <p:nvPr/>
        </p:nvSpPr>
        <p:spPr bwMode="auto">
          <a:xfrm>
            <a:off x="5870575" y="1660525"/>
            <a:ext cx="130175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8" name="Rectangle 9">
            <a:extLst>
              <a:ext uri="{FF2B5EF4-FFF2-40B4-BE49-F238E27FC236}">
                <a16:creationId xmlns:a16="http://schemas.microsoft.com/office/drawing/2014/main" id="{0C4695F0-6016-49BA-B564-7EAE92C4AB3D}"/>
              </a:ext>
            </a:extLst>
          </p:cNvPr>
          <p:cNvSpPr>
            <a:spLocks noChangeArrowheads="1"/>
          </p:cNvSpPr>
          <p:nvPr/>
        </p:nvSpPr>
        <p:spPr bwMode="auto">
          <a:xfrm>
            <a:off x="2457450" y="503237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9" name="Rectangle 10">
            <a:extLst>
              <a:ext uri="{FF2B5EF4-FFF2-40B4-BE49-F238E27FC236}">
                <a16:creationId xmlns:a16="http://schemas.microsoft.com/office/drawing/2014/main" id="{3906BEE9-A9A2-455A-AD6B-343A66ACEAAA}"/>
              </a:ext>
            </a:extLst>
          </p:cNvPr>
          <p:cNvSpPr>
            <a:spLocks noChangeArrowheads="1"/>
          </p:cNvSpPr>
          <p:nvPr/>
        </p:nvSpPr>
        <p:spPr bwMode="auto">
          <a:xfrm>
            <a:off x="3851275" y="2060575"/>
            <a:ext cx="12858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 Read</a:t>
            </a:r>
          </a:p>
        </p:txBody>
      </p:sp>
      <p:sp>
        <p:nvSpPr>
          <p:cNvPr id="10" name="Rectangle 12">
            <a:extLst>
              <a:ext uri="{FF2B5EF4-FFF2-40B4-BE49-F238E27FC236}">
                <a16:creationId xmlns:a16="http://schemas.microsoft.com/office/drawing/2014/main" id="{0F86D4DD-4309-4BC1-96E7-B594D8C86FA6}"/>
              </a:ext>
            </a:extLst>
          </p:cNvPr>
          <p:cNvSpPr>
            <a:spLocks noChangeArrowheads="1"/>
          </p:cNvSpPr>
          <p:nvPr/>
        </p:nvSpPr>
        <p:spPr bwMode="auto">
          <a:xfrm>
            <a:off x="3870325" y="2346325"/>
            <a:ext cx="19335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Read Miss</a:t>
            </a:r>
          </a:p>
        </p:txBody>
      </p:sp>
      <p:sp>
        <p:nvSpPr>
          <p:cNvPr id="11" name="Rectangle 13">
            <a:extLst>
              <a:ext uri="{FF2B5EF4-FFF2-40B4-BE49-F238E27FC236}">
                <a16:creationId xmlns:a16="http://schemas.microsoft.com/office/drawing/2014/main" id="{E5A8CDDE-FCA5-4725-9DD2-6CB9EDF8F54B}"/>
              </a:ext>
            </a:extLst>
          </p:cNvPr>
          <p:cNvSpPr>
            <a:spLocks noChangeArrowheads="1"/>
          </p:cNvSpPr>
          <p:nvPr/>
        </p:nvSpPr>
        <p:spPr bwMode="auto">
          <a:xfrm>
            <a:off x="3032125" y="2955925"/>
            <a:ext cx="20097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CPU Write: </a:t>
            </a:r>
            <a:br>
              <a:rPr lang="en-US" altLang="zh-CN" sz="1800" b="1">
                <a:solidFill>
                  <a:srgbClr val="000000"/>
                </a:solidFill>
                <a:latin typeface="Arial" panose="020B0604020202020204" pitchFamily="34" charset="0"/>
              </a:rPr>
            </a:br>
            <a:r>
              <a:rPr lang="en-US" altLang="zh-CN" sz="1800" b="1">
                <a:solidFill>
                  <a:srgbClr val="000000"/>
                </a:solidFill>
                <a:latin typeface="Arial" panose="020B0604020202020204" pitchFamily="34" charset="0"/>
              </a:rPr>
              <a:t>Send Write Miss </a:t>
            </a:r>
          </a:p>
          <a:p>
            <a:pPr algn="l" eaLnBrk="0" hangingPunct="0">
              <a:spcBef>
                <a:spcPct val="0"/>
              </a:spcBef>
              <a:buClrTx/>
              <a:buSzTx/>
              <a:buFontTx/>
              <a:buNone/>
            </a:pPr>
            <a:r>
              <a:rPr lang="en-US" altLang="zh-CN" sz="1800" b="1">
                <a:solidFill>
                  <a:srgbClr val="000000"/>
                </a:solidFill>
                <a:latin typeface="Arial" panose="020B0604020202020204" pitchFamily="34" charset="0"/>
              </a:rPr>
              <a:t>to h.d</a:t>
            </a:r>
            <a:r>
              <a:rPr lang="en-US" altLang="zh-CN" sz="1800" b="1">
                <a:solidFill>
                  <a:srgbClr val="DDDDDD"/>
                </a:solidFill>
                <a:latin typeface="Arial" panose="020B0604020202020204" pitchFamily="34" charset="0"/>
              </a:rPr>
              <a:t>.</a:t>
            </a:r>
          </a:p>
        </p:txBody>
      </p:sp>
      <p:sp>
        <p:nvSpPr>
          <p:cNvPr id="12" name="Oval 16">
            <a:extLst>
              <a:ext uri="{FF2B5EF4-FFF2-40B4-BE49-F238E27FC236}">
                <a16:creationId xmlns:a16="http://schemas.microsoft.com/office/drawing/2014/main" id="{383C27F2-4EAB-48A6-935D-DF912DBFED3E}"/>
              </a:ext>
            </a:extLst>
          </p:cNvPr>
          <p:cNvSpPr>
            <a:spLocks noChangeArrowheads="1"/>
          </p:cNvSpPr>
          <p:nvPr/>
        </p:nvSpPr>
        <p:spPr bwMode="auto">
          <a:xfrm>
            <a:off x="5789613" y="13398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3" name="Oval 17">
            <a:extLst>
              <a:ext uri="{FF2B5EF4-FFF2-40B4-BE49-F238E27FC236}">
                <a16:creationId xmlns:a16="http://schemas.microsoft.com/office/drawing/2014/main" id="{BC1B9D1E-96F0-408E-B73C-52AF52731D88}"/>
              </a:ext>
            </a:extLst>
          </p:cNvPr>
          <p:cNvSpPr>
            <a:spLocks noChangeArrowheads="1"/>
          </p:cNvSpPr>
          <p:nvPr/>
        </p:nvSpPr>
        <p:spPr bwMode="auto">
          <a:xfrm>
            <a:off x="2398713" y="482600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4" name="Line 18">
            <a:extLst>
              <a:ext uri="{FF2B5EF4-FFF2-40B4-BE49-F238E27FC236}">
                <a16:creationId xmlns:a16="http://schemas.microsoft.com/office/drawing/2014/main" id="{CA1F47EA-9206-42C6-8B9C-D384184D6003}"/>
              </a:ext>
            </a:extLst>
          </p:cNvPr>
          <p:cNvSpPr>
            <a:spLocks noChangeShapeType="1"/>
          </p:cNvSpPr>
          <p:nvPr/>
        </p:nvSpPr>
        <p:spPr bwMode="auto">
          <a:xfrm>
            <a:off x="3827463" y="2089150"/>
            <a:ext cx="1974850" cy="0"/>
          </a:xfrm>
          <a:prstGeom prst="line">
            <a:avLst/>
          </a:prstGeom>
          <a:noFill/>
          <a:ln w="25400">
            <a:solidFill>
              <a:srgbClr val="FFE2C5"/>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5" name="Line 19">
            <a:extLst>
              <a:ext uri="{FF2B5EF4-FFF2-40B4-BE49-F238E27FC236}">
                <a16:creationId xmlns:a16="http://schemas.microsoft.com/office/drawing/2014/main" id="{5CEE952C-7C8F-4EC0-9183-B4AA08ADF923}"/>
              </a:ext>
            </a:extLst>
          </p:cNvPr>
          <p:cNvSpPr>
            <a:spLocks noChangeShapeType="1"/>
          </p:cNvSpPr>
          <p:nvPr/>
        </p:nvSpPr>
        <p:spPr bwMode="auto">
          <a:xfrm>
            <a:off x="3071813" y="2692400"/>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nvGrpSpPr>
          <p:cNvPr id="16" name="Group 39">
            <a:extLst>
              <a:ext uri="{FF2B5EF4-FFF2-40B4-BE49-F238E27FC236}">
                <a16:creationId xmlns:a16="http://schemas.microsoft.com/office/drawing/2014/main" id="{6052C34B-1C2C-4C5D-B79F-D7E7D848BD26}"/>
              </a:ext>
            </a:extLst>
          </p:cNvPr>
          <p:cNvGrpSpPr>
            <a:grpSpLocks/>
          </p:cNvGrpSpPr>
          <p:nvPr/>
        </p:nvGrpSpPr>
        <p:grpSpPr bwMode="auto">
          <a:xfrm>
            <a:off x="6557963" y="465138"/>
            <a:ext cx="1946275" cy="1035050"/>
            <a:chOff x="4131" y="293"/>
            <a:chExt cx="1226" cy="652"/>
          </a:xfrm>
        </p:grpSpPr>
        <p:sp>
          <p:nvSpPr>
            <p:cNvPr id="17" name="Rectangle 11">
              <a:extLst>
                <a:ext uri="{FF2B5EF4-FFF2-40B4-BE49-F238E27FC236}">
                  <a16:creationId xmlns:a16="http://schemas.microsoft.com/office/drawing/2014/main" id="{246431A6-711E-4EC7-A21E-0A70200690D1}"/>
                </a:ext>
              </a:extLst>
            </p:cNvPr>
            <p:cNvSpPr>
              <a:spLocks noChangeArrowheads="1"/>
            </p:cNvSpPr>
            <p:nvPr/>
          </p:nvSpPr>
          <p:spPr bwMode="auto">
            <a:xfrm>
              <a:off x="4331" y="293"/>
              <a:ext cx="1026" cy="229"/>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18" name="Freeform 20">
              <a:extLst>
                <a:ext uri="{FF2B5EF4-FFF2-40B4-BE49-F238E27FC236}">
                  <a16:creationId xmlns:a16="http://schemas.microsoft.com/office/drawing/2014/main" id="{05138626-D60C-499B-B533-6AE782FE3D7D}"/>
                </a:ext>
              </a:extLst>
            </p:cNvPr>
            <p:cNvSpPr>
              <a:spLocks/>
            </p:cNvSpPr>
            <p:nvPr/>
          </p:nvSpPr>
          <p:spPr bwMode="auto">
            <a:xfrm>
              <a:off x="4131" y="452"/>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
        <p:nvSpPr>
          <p:cNvPr id="19" name="Line 23">
            <a:extLst>
              <a:ext uri="{FF2B5EF4-FFF2-40B4-BE49-F238E27FC236}">
                <a16:creationId xmlns:a16="http://schemas.microsoft.com/office/drawing/2014/main" id="{A5407FE7-52A1-4FB7-8235-B81395E39822}"/>
              </a:ext>
            </a:extLst>
          </p:cNvPr>
          <p:cNvSpPr>
            <a:spLocks noChangeShapeType="1"/>
          </p:cNvSpPr>
          <p:nvPr/>
        </p:nvSpPr>
        <p:spPr bwMode="auto">
          <a:xfrm>
            <a:off x="3827463" y="1879600"/>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20" name="Oval 24">
            <a:extLst>
              <a:ext uri="{FF2B5EF4-FFF2-40B4-BE49-F238E27FC236}">
                <a16:creationId xmlns:a16="http://schemas.microsoft.com/office/drawing/2014/main" id="{DFAD47DF-BBF0-4475-8C02-59A86641B5E9}"/>
              </a:ext>
            </a:extLst>
          </p:cNvPr>
          <p:cNvSpPr>
            <a:spLocks noChangeArrowheads="1"/>
          </p:cNvSpPr>
          <p:nvPr/>
        </p:nvSpPr>
        <p:spPr bwMode="auto">
          <a:xfrm>
            <a:off x="2398713" y="13398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grpSp>
        <p:nvGrpSpPr>
          <p:cNvPr id="21" name="Group 41">
            <a:extLst>
              <a:ext uri="{FF2B5EF4-FFF2-40B4-BE49-F238E27FC236}">
                <a16:creationId xmlns:a16="http://schemas.microsoft.com/office/drawing/2014/main" id="{41104037-D293-4746-8266-6CFB372A010B}"/>
              </a:ext>
            </a:extLst>
          </p:cNvPr>
          <p:cNvGrpSpPr>
            <a:grpSpLocks/>
          </p:cNvGrpSpPr>
          <p:nvPr/>
        </p:nvGrpSpPr>
        <p:grpSpPr bwMode="auto">
          <a:xfrm>
            <a:off x="3395663" y="2654300"/>
            <a:ext cx="5405437" cy="2260600"/>
            <a:chOff x="2139" y="1672"/>
            <a:chExt cx="3405" cy="1424"/>
          </a:xfrm>
        </p:grpSpPr>
        <p:sp>
          <p:nvSpPr>
            <p:cNvPr id="22" name="Rectangle 14">
              <a:extLst>
                <a:ext uri="{FF2B5EF4-FFF2-40B4-BE49-F238E27FC236}">
                  <a16:creationId xmlns:a16="http://schemas.microsoft.com/office/drawing/2014/main" id="{BF580675-B49F-40D8-BB1B-02AD98B5BA71}"/>
                </a:ext>
              </a:extLst>
            </p:cNvPr>
            <p:cNvSpPr>
              <a:spLocks noChangeArrowheads="1"/>
            </p:cNvSpPr>
            <p:nvPr/>
          </p:nvSpPr>
          <p:spPr bwMode="auto">
            <a:xfrm>
              <a:off x="3510" y="1872"/>
              <a:ext cx="2034" cy="4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invalidate to home directory</a:t>
              </a:r>
            </a:p>
          </p:txBody>
        </p:sp>
        <p:sp>
          <p:nvSpPr>
            <p:cNvPr id="23" name="Line 25">
              <a:extLst>
                <a:ext uri="{FF2B5EF4-FFF2-40B4-BE49-F238E27FC236}">
                  <a16:creationId xmlns:a16="http://schemas.microsoft.com/office/drawing/2014/main" id="{8F31E69B-634C-446E-81BD-3BF02660AC6A}"/>
                </a:ext>
              </a:extLst>
            </p:cNvPr>
            <p:cNvSpPr>
              <a:spLocks noChangeShapeType="1"/>
            </p:cNvSpPr>
            <p:nvPr/>
          </p:nvSpPr>
          <p:spPr bwMode="auto">
            <a:xfrm flipH="1">
              <a:off x="2139" y="1672"/>
              <a:ext cx="1800" cy="142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grpSp>
        <p:nvGrpSpPr>
          <p:cNvPr id="24" name="Group 40">
            <a:extLst>
              <a:ext uri="{FF2B5EF4-FFF2-40B4-BE49-F238E27FC236}">
                <a16:creationId xmlns:a16="http://schemas.microsoft.com/office/drawing/2014/main" id="{67C72313-447D-49C9-9D51-4A93128DD36A}"/>
              </a:ext>
            </a:extLst>
          </p:cNvPr>
          <p:cNvGrpSpPr>
            <a:grpSpLocks/>
          </p:cNvGrpSpPr>
          <p:nvPr/>
        </p:nvGrpSpPr>
        <p:grpSpPr bwMode="auto">
          <a:xfrm>
            <a:off x="6527800" y="1531938"/>
            <a:ext cx="2273300" cy="1309687"/>
            <a:chOff x="4112" y="965"/>
            <a:chExt cx="1432" cy="825"/>
          </a:xfrm>
        </p:grpSpPr>
        <p:sp>
          <p:nvSpPr>
            <p:cNvPr id="25" name="Rectangle 29">
              <a:extLst>
                <a:ext uri="{FF2B5EF4-FFF2-40B4-BE49-F238E27FC236}">
                  <a16:creationId xmlns:a16="http://schemas.microsoft.com/office/drawing/2014/main" id="{C5659B13-6B9D-439A-A7B6-FF8AD8C7CD68}"/>
                </a:ext>
              </a:extLst>
            </p:cNvPr>
            <p:cNvSpPr>
              <a:spLocks noChangeArrowheads="1"/>
            </p:cNvSpPr>
            <p:nvPr/>
          </p:nvSpPr>
          <p:spPr bwMode="auto">
            <a:xfrm>
              <a:off x="4112" y="1388"/>
              <a:ext cx="1432" cy="402"/>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hangingPunct="0">
                <a:spcBef>
                  <a:spcPct val="0"/>
                </a:spcBef>
                <a:buClrTx/>
                <a:buSzTx/>
                <a:buFontTx/>
                <a:buNone/>
              </a:pPr>
              <a:r>
                <a:rPr lang="en-US" altLang="zh-CN" sz="1800" b="1" i="1" dirty="0">
                  <a:solidFill>
                    <a:srgbClr val="00CCFF"/>
                  </a:solidFill>
                  <a:latin typeface="Arial" panose="020B0604020202020204" pitchFamily="34" charset="0"/>
                </a:rPr>
                <a:t>CPU read miss:</a:t>
              </a:r>
            </a:p>
            <a:p>
              <a:pPr eaLnBrk="0" hangingPunct="0">
                <a:spcBef>
                  <a:spcPct val="0"/>
                </a:spcBef>
                <a:buClrTx/>
                <a:buSzTx/>
                <a:buFontTx/>
                <a:buNone/>
              </a:pPr>
              <a:r>
                <a:rPr lang="en-US" altLang="zh-CN" sz="1800" b="1" dirty="0">
                  <a:solidFill>
                    <a:srgbClr val="000000"/>
                  </a:solidFill>
                  <a:latin typeface="Arial" panose="020B0604020202020204" pitchFamily="34" charset="0"/>
                </a:rPr>
                <a:t>Send Read Miss</a:t>
              </a:r>
              <a:endParaRPr lang="en-US" altLang="zh-CN" sz="1800" b="1" dirty="0">
                <a:solidFill>
                  <a:srgbClr val="E1F4FF"/>
                </a:solidFill>
                <a:latin typeface="Arial" panose="020B0604020202020204" pitchFamily="34" charset="0"/>
              </a:endParaRPr>
            </a:p>
          </p:txBody>
        </p:sp>
        <p:sp>
          <p:nvSpPr>
            <p:cNvPr id="26" name="Freeform 30">
              <a:extLst>
                <a:ext uri="{FF2B5EF4-FFF2-40B4-BE49-F238E27FC236}">
                  <a16:creationId xmlns:a16="http://schemas.microsoft.com/office/drawing/2014/main" id="{7C3FDCC6-3F66-44F1-84B7-4B139FB89C72}"/>
                </a:ext>
              </a:extLst>
            </p:cNvPr>
            <p:cNvSpPr>
              <a:spLocks/>
            </p:cNvSpPr>
            <p:nvPr/>
          </p:nvSpPr>
          <p:spPr bwMode="auto">
            <a:xfrm rot="4086481">
              <a:off x="4451" y="977"/>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grpSp>
        <p:nvGrpSpPr>
          <p:cNvPr id="27" name="Group 38">
            <a:extLst>
              <a:ext uri="{FF2B5EF4-FFF2-40B4-BE49-F238E27FC236}">
                <a16:creationId xmlns:a16="http://schemas.microsoft.com/office/drawing/2014/main" id="{51297103-AC54-4CFD-AFBA-77115AAE72E6}"/>
              </a:ext>
            </a:extLst>
          </p:cNvPr>
          <p:cNvGrpSpPr>
            <a:grpSpLocks/>
          </p:cNvGrpSpPr>
          <p:nvPr/>
        </p:nvGrpSpPr>
        <p:grpSpPr bwMode="auto">
          <a:xfrm>
            <a:off x="3276600" y="2708275"/>
            <a:ext cx="5214938" cy="2160588"/>
            <a:chOff x="2013" y="1690"/>
            <a:chExt cx="3285" cy="1361"/>
          </a:xfrm>
        </p:grpSpPr>
        <p:sp>
          <p:nvSpPr>
            <p:cNvPr id="28" name="Line 34">
              <a:extLst>
                <a:ext uri="{FF2B5EF4-FFF2-40B4-BE49-F238E27FC236}">
                  <a16:creationId xmlns:a16="http://schemas.microsoft.com/office/drawing/2014/main" id="{0145BFB4-84F6-4FDA-AFF3-868FF21D719E}"/>
                </a:ext>
              </a:extLst>
            </p:cNvPr>
            <p:cNvSpPr>
              <a:spLocks noChangeShapeType="1"/>
            </p:cNvSpPr>
            <p:nvPr/>
          </p:nvSpPr>
          <p:spPr bwMode="auto">
            <a:xfrm flipH="1">
              <a:off x="2013" y="1690"/>
              <a:ext cx="2042" cy="136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9" name="Rectangle 35">
              <a:extLst>
                <a:ext uri="{FF2B5EF4-FFF2-40B4-BE49-F238E27FC236}">
                  <a16:creationId xmlns:a16="http://schemas.microsoft.com/office/drawing/2014/main" id="{A0909B63-70B1-4F22-8155-A62AFB784B3A}"/>
                </a:ext>
              </a:extLst>
            </p:cNvPr>
            <p:cNvSpPr>
              <a:spLocks noChangeArrowheads="1"/>
            </p:cNvSpPr>
            <p:nvPr/>
          </p:nvSpPr>
          <p:spPr bwMode="auto">
            <a:xfrm>
              <a:off x="3208" y="2250"/>
              <a:ext cx="2090" cy="4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D60093"/>
                  </a:solidFill>
                  <a:effectLst/>
                  <a:uLnTx/>
                  <a:uFillTx/>
                  <a:latin typeface="Arial" panose="020B0604020202020204" pitchFamily="34" charset="0"/>
                  <a:ea typeface="宋体" panose="02010600030101010101" pitchFamily="2" charset="-122"/>
                </a:rPr>
                <a:t>CPU Write miss:</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 to home directory</a:t>
              </a:r>
            </a:p>
          </p:txBody>
        </p:sp>
      </p:grpSp>
    </p:spTree>
    <p:extLst>
      <p:ext uri="{BB962C8B-B14F-4D97-AF65-F5344CB8AC3E}">
        <p14:creationId xmlns:p14="http://schemas.microsoft.com/office/powerpoint/2010/main" val="24323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8C4CA-B75E-4CDA-B26D-F2B74EBA266D}"/>
              </a:ext>
            </a:extLst>
          </p:cNvPr>
          <p:cNvSpPr>
            <a:spLocks noGrp="1"/>
          </p:cNvSpPr>
          <p:nvPr>
            <p:ph type="title"/>
          </p:nvPr>
        </p:nvSpPr>
        <p:spPr/>
        <p:txBody>
          <a:bodyPr/>
          <a:lstStyle/>
          <a:p>
            <a:r>
              <a:rPr lang="en-US" altLang="zh-CN" dirty="0"/>
              <a:t>CPU -Cache State Machine</a:t>
            </a:r>
            <a:endParaRPr lang="zh-CN" altLang="en-US" dirty="0"/>
          </a:p>
        </p:txBody>
      </p:sp>
      <p:sp>
        <p:nvSpPr>
          <p:cNvPr id="3" name="内容占位符 1">
            <a:extLst>
              <a:ext uri="{FF2B5EF4-FFF2-40B4-BE49-F238E27FC236}">
                <a16:creationId xmlns:a16="http://schemas.microsoft.com/office/drawing/2014/main" id="{CFC6353B-26A3-4434-A984-31B135118CAE}"/>
              </a:ext>
            </a:extLst>
          </p:cNvPr>
          <p:cNvSpPr txBox="1">
            <a:spLocks/>
          </p:cNvSpPr>
          <p:nvPr/>
        </p:nvSpPr>
        <p:spPr>
          <a:xfrm>
            <a:off x="0" y="827137"/>
            <a:ext cx="3170312"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 for </a:t>
            </a:r>
            <a:r>
              <a:rPr lang="en-US" altLang="zh-CN" sz="2000" b="1" kern="0" dirty="0"/>
              <a:t>CPU</a:t>
            </a:r>
            <a:r>
              <a:rPr lang="en-US" altLang="zh-CN" sz="2000" kern="0" dirty="0"/>
              <a:t>  requests for each </a:t>
            </a:r>
            <a:r>
              <a:rPr lang="en-US" altLang="zh-CN" sz="2000" b="1" kern="0" dirty="0"/>
              <a:t>memory block</a:t>
            </a:r>
          </a:p>
          <a:p>
            <a:r>
              <a:rPr lang="en-US" altLang="zh-CN" sz="2000" kern="0" dirty="0"/>
              <a:t>Invalid state if in memory</a:t>
            </a:r>
          </a:p>
        </p:txBody>
      </p:sp>
      <p:sp>
        <p:nvSpPr>
          <p:cNvPr id="31" name="Rectangle 5">
            <a:extLst>
              <a:ext uri="{FF2B5EF4-FFF2-40B4-BE49-F238E27FC236}">
                <a16:creationId xmlns:a16="http://schemas.microsoft.com/office/drawing/2014/main" id="{83D7A928-6F0E-431D-AADC-93FEB0883E5D}"/>
              </a:ext>
            </a:extLst>
          </p:cNvPr>
          <p:cNvSpPr>
            <a:spLocks noChangeArrowheads="1"/>
          </p:cNvSpPr>
          <p:nvPr/>
        </p:nvSpPr>
        <p:spPr bwMode="auto">
          <a:xfrm>
            <a:off x="3954066" y="1134765"/>
            <a:ext cx="227330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00B0F0"/>
                </a:solidFill>
                <a:effectLst/>
                <a:uLnTx/>
                <a:uFillTx/>
                <a:latin typeface="Arial" panose="020B0604020202020204" pitchFamily="34" charset="0"/>
                <a:ea typeface="宋体" panose="02010600030101010101" pitchFamily="2" charset="-122"/>
              </a:rPr>
              <a:t>Invalidate</a:t>
            </a:r>
            <a:br>
              <a:rPr kumimoji="0" lang="en-US" altLang="zh-CN" sz="1800" b="1" i="0" u="none" strike="noStrike" kern="0" cap="none" spc="0" normalizeH="0" baseline="0" noProof="0" dirty="0">
                <a:ln>
                  <a:noFill/>
                </a:ln>
                <a:solidFill>
                  <a:srgbClr val="00B0F0"/>
                </a:solidFill>
                <a:effectLst/>
                <a:uLnTx/>
                <a:uFillTx/>
                <a:latin typeface="Arial" panose="020B0604020202020204" pitchFamily="34" charset="0"/>
                <a:ea typeface="宋体" panose="02010600030101010101" pitchFamily="2" charset="-122"/>
              </a:rPr>
            </a:br>
            <a:endParaRPr kumimoji="0" lang="en-US" altLang="zh-CN" sz="1800" b="1" i="0" u="none" strike="noStrike" kern="0" cap="none" spc="0" normalizeH="0" baseline="0" noProof="0" dirty="0">
              <a:ln>
                <a:noFill/>
              </a:ln>
              <a:solidFill>
                <a:srgbClr val="00B0F0"/>
              </a:solidFill>
              <a:effectLst/>
              <a:uLnTx/>
              <a:uFillTx/>
              <a:latin typeface="Arial" panose="020B0604020202020204" pitchFamily="34" charset="0"/>
              <a:ea typeface="宋体" panose="02010600030101010101" pitchFamily="2" charset="-122"/>
            </a:endParaRPr>
          </a:p>
        </p:txBody>
      </p:sp>
      <p:sp>
        <p:nvSpPr>
          <p:cNvPr id="32" name="Rectangle 6">
            <a:extLst>
              <a:ext uri="{FF2B5EF4-FFF2-40B4-BE49-F238E27FC236}">
                <a16:creationId xmlns:a16="http://schemas.microsoft.com/office/drawing/2014/main" id="{7A0D0986-F179-4DC0-B925-631FA805FBA4}"/>
              </a:ext>
            </a:extLst>
          </p:cNvPr>
          <p:cNvSpPr>
            <a:spLocks noChangeArrowheads="1"/>
          </p:cNvSpPr>
          <p:nvPr/>
        </p:nvSpPr>
        <p:spPr bwMode="auto">
          <a:xfrm>
            <a:off x="2222104" y="76329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buClr>
                <a:srgbClr val="E1F4FF"/>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33" name="Rectangle 7">
            <a:extLst>
              <a:ext uri="{FF2B5EF4-FFF2-40B4-BE49-F238E27FC236}">
                <a16:creationId xmlns:a16="http://schemas.microsoft.com/office/drawing/2014/main" id="{712E74B3-F7B5-4B23-BDE9-4E50B911F94E}"/>
              </a:ext>
            </a:extLst>
          </p:cNvPr>
          <p:cNvSpPr>
            <a:spLocks noChangeArrowheads="1"/>
          </p:cNvSpPr>
          <p:nvPr/>
        </p:nvSpPr>
        <p:spPr bwMode="auto">
          <a:xfrm>
            <a:off x="2925366" y="1572915"/>
            <a:ext cx="8413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34" name="Rectangle 8">
            <a:extLst>
              <a:ext uri="{FF2B5EF4-FFF2-40B4-BE49-F238E27FC236}">
                <a16:creationId xmlns:a16="http://schemas.microsoft.com/office/drawing/2014/main" id="{014B7DEE-9618-4976-A24A-916456016A81}"/>
              </a:ext>
            </a:extLst>
          </p:cNvPr>
          <p:cNvSpPr>
            <a:spLocks noChangeArrowheads="1"/>
          </p:cNvSpPr>
          <p:nvPr/>
        </p:nvSpPr>
        <p:spPr bwMode="auto">
          <a:xfrm>
            <a:off x="6163866" y="1401465"/>
            <a:ext cx="130175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35" name="Rectangle 9">
            <a:extLst>
              <a:ext uri="{FF2B5EF4-FFF2-40B4-BE49-F238E27FC236}">
                <a16:creationId xmlns:a16="http://schemas.microsoft.com/office/drawing/2014/main" id="{5C8C5D7D-ED20-4A84-A70F-FDEE3012C64D}"/>
              </a:ext>
            </a:extLst>
          </p:cNvPr>
          <p:cNvSpPr>
            <a:spLocks noChangeArrowheads="1"/>
          </p:cNvSpPr>
          <p:nvPr/>
        </p:nvSpPr>
        <p:spPr bwMode="auto">
          <a:xfrm>
            <a:off x="2750741" y="477331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36" name="Rectangle 10">
            <a:extLst>
              <a:ext uri="{FF2B5EF4-FFF2-40B4-BE49-F238E27FC236}">
                <a16:creationId xmlns:a16="http://schemas.microsoft.com/office/drawing/2014/main" id="{99662440-F6F9-4535-A4EA-5B86F35B1F99}"/>
              </a:ext>
            </a:extLst>
          </p:cNvPr>
          <p:cNvSpPr>
            <a:spLocks noChangeArrowheads="1"/>
          </p:cNvSpPr>
          <p:nvPr/>
        </p:nvSpPr>
        <p:spPr bwMode="auto">
          <a:xfrm>
            <a:off x="4090591" y="1799927"/>
            <a:ext cx="12858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CPU Read</a:t>
            </a:r>
          </a:p>
        </p:txBody>
      </p:sp>
      <p:sp>
        <p:nvSpPr>
          <p:cNvPr id="37" name="Rectangle 11">
            <a:extLst>
              <a:ext uri="{FF2B5EF4-FFF2-40B4-BE49-F238E27FC236}">
                <a16:creationId xmlns:a16="http://schemas.microsoft.com/office/drawing/2014/main" id="{58BF8CE5-58DD-494F-8795-E0362C2FD7AF}"/>
              </a:ext>
            </a:extLst>
          </p:cNvPr>
          <p:cNvSpPr>
            <a:spLocks noChangeArrowheads="1"/>
          </p:cNvSpPr>
          <p:nvPr/>
        </p:nvSpPr>
        <p:spPr bwMode="auto">
          <a:xfrm>
            <a:off x="7168754" y="206077"/>
            <a:ext cx="16287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38" name="Rectangle 12">
            <a:extLst>
              <a:ext uri="{FF2B5EF4-FFF2-40B4-BE49-F238E27FC236}">
                <a16:creationId xmlns:a16="http://schemas.microsoft.com/office/drawing/2014/main" id="{3B8DEF44-4C20-427D-9B6A-E97DACABE6B6}"/>
              </a:ext>
            </a:extLst>
          </p:cNvPr>
          <p:cNvSpPr>
            <a:spLocks noChangeArrowheads="1"/>
          </p:cNvSpPr>
          <p:nvPr/>
        </p:nvSpPr>
        <p:spPr bwMode="auto">
          <a:xfrm>
            <a:off x="4163616" y="2087265"/>
            <a:ext cx="19335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Send Read Miss</a:t>
            </a:r>
          </a:p>
        </p:txBody>
      </p:sp>
      <p:sp>
        <p:nvSpPr>
          <p:cNvPr id="39" name="Rectangle 13">
            <a:extLst>
              <a:ext uri="{FF2B5EF4-FFF2-40B4-BE49-F238E27FC236}">
                <a16:creationId xmlns:a16="http://schemas.microsoft.com/office/drawing/2014/main" id="{873265F0-4D85-431B-8B48-D1C63A762E14}"/>
              </a:ext>
            </a:extLst>
          </p:cNvPr>
          <p:cNvSpPr>
            <a:spLocks noChangeArrowheads="1"/>
          </p:cNvSpPr>
          <p:nvPr/>
        </p:nvSpPr>
        <p:spPr bwMode="auto">
          <a:xfrm>
            <a:off x="3325416" y="2696865"/>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dirty="0">
                <a:solidFill>
                  <a:srgbClr val="7030A0"/>
                </a:solidFill>
                <a:latin typeface="Arial" panose="020B0604020202020204" pitchFamily="34" charset="0"/>
              </a:rPr>
              <a:t>CPU Write: </a:t>
            </a:r>
            <a:br>
              <a:rPr lang="en-US" altLang="zh-CN" sz="1800" b="1" dirty="0">
                <a:solidFill>
                  <a:srgbClr val="7030A0"/>
                </a:solidFill>
                <a:latin typeface="Arial" panose="020B0604020202020204" pitchFamily="34" charset="0"/>
              </a:rPr>
            </a:br>
            <a:r>
              <a:rPr lang="en-US" altLang="zh-CN" sz="1800" b="1" dirty="0">
                <a:solidFill>
                  <a:srgbClr val="7030A0"/>
                </a:solidFill>
                <a:latin typeface="Arial" panose="020B0604020202020204" pitchFamily="34" charset="0"/>
              </a:rPr>
              <a:t>Send Write Miss </a:t>
            </a:r>
          </a:p>
          <a:p>
            <a:pPr algn="l" eaLnBrk="0" hangingPunct="0">
              <a:spcBef>
                <a:spcPct val="0"/>
              </a:spcBef>
              <a:buClrTx/>
              <a:buSzTx/>
              <a:buFontTx/>
              <a:buNone/>
            </a:pPr>
            <a:r>
              <a:rPr lang="en-US" altLang="zh-CN" sz="1800" b="1" dirty="0">
                <a:solidFill>
                  <a:srgbClr val="7030A0"/>
                </a:solidFill>
                <a:latin typeface="Arial" panose="020B0604020202020204" pitchFamily="34" charset="0"/>
              </a:rPr>
              <a:t>to </a:t>
            </a:r>
            <a:r>
              <a:rPr lang="en-US" altLang="zh-CN" sz="1800" b="1" dirty="0" err="1">
                <a:solidFill>
                  <a:srgbClr val="7030A0"/>
                </a:solidFill>
                <a:latin typeface="Arial" panose="020B0604020202020204" pitchFamily="34" charset="0"/>
              </a:rPr>
              <a:t>h.d.</a:t>
            </a:r>
            <a:endParaRPr lang="en-US" altLang="zh-CN" sz="1800" b="1" dirty="0">
              <a:solidFill>
                <a:srgbClr val="7030A0"/>
              </a:solidFill>
              <a:latin typeface="Arial" panose="020B0604020202020204" pitchFamily="34" charset="0"/>
            </a:endParaRPr>
          </a:p>
        </p:txBody>
      </p:sp>
      <p:sp>
        <p:nvSpPr>
          <p:cNvPr id="40" name="Rectangle 14">
            <a:extLst>
              <a:ext uri="{FF2B5EF4-FFF2-40B4-BE49-F238E27FC236}">
                <a16:creationId xmlns:a16="http://schemas.microsoft.com/office/drawing/2014/main" id="{0C9A9F78-DBA2-4484-92C2-AEA76ED11EE3}"/>
              </a:ext>
            </a:extLst>
          </p:cNvPr>
          <p:cNvSpPr>
            <a:spLocks noChangeArrowheads="1"/>
          </p:cNvSpPr>
          <p:nvPr/>
        </p:nvSpPr>
        <p:spPr bwMode="auto">
          <a:xfrm>
            <a:off x="5865416" y="2712740"/>
            <a:ext cx="32289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CPU Write </a:t>
            </a:r>
            <a:r>
              <a:rPr kumimoji="0" lang="en-US" altLang="zh-CN" sz="1800" b="1" i="0" u="none" strike="noStrike" kern="0" cap="none" spc="0" normalizeH="0" baseline="0" noProof="0" dirty="0" err="1">
                <a:ln>
                  <a:noFill/>
                </a:ln>
                <a:solidFill>
                  <a:srgbClr val="7030A0"/>
                </a:solidFill>
                <a:effectLst/>
                <a:uLnTx/>
                <a:uFillTx/>
                <a:latin typeface="Arial" panose="020B0604020202020204" pitchFamily="34" charset="0"/>
                <a:ea typeface="宋体" panose="02010600030101010101" pitchFamily="2" charset="-122"/>
              </a:rPr>
              <a:t>hit:Send</a:t>
            </a: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 </a:t>
            </a:r>
            <a:b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invalidate to home directory</a:t>
            </a:r>
          </a:p>
        </p:txBody>
      </p:sp>
      <p:sp>
        <p:nvSpPr>
          <p:cNvPr id="41" name="Oval 16">
            <a:extLst>
              <a:ext uri="{FF2B5EF4-FFF2-40B4-BE49-F238E27FC236}">
                <a16:creationId xmlns:a16="http://schemas.microsoft.com/office/drawing/2014/main" id="{7A8635C0-D40D-4BC5-BD8C-83846685875D}"/>
              </a:ext>
            </a:extLst>
          </p:cNvPr>
          <p:cNvSpPr>
            <a:spLocks noChangeArrowheads="1"/>
          </p:cNvSpPr>
          <p:nvPr/>
        </p:nvSpPr>
        <p:spPr bwMode="auto">
          <a:xfrm>
            <a:off x="6082904" y="108079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42" name="Oval 17">
            <a:extLst>
              <a:ext uri="{FF2B5EF4-FFF2-40B4-BE49-F238E27FC236}">
                <a16:creationId xmlns:a16="http://schemas.microsoft.com/office/drawing/2014/main" id="{1C1A8D41-2657-42C7-9B31-73F1AABA424A}"/>
              </a:ext>
            </a:extLst>
          </p:cNvPr>
          <p:cNvSpPr>
            <a:spLocks noChangeArrowheads="1"/>
          </p:cNvSpPr>
          <p:nvPr/>
        </p:nvSpPr>
        <p:spPr bwMode="auto">
          <a:xfrm>
            <a:off x="2692004" y="456694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43" name="Line 18">
            <a:extLst>
              <a:ext uri="{FF2B5EF4-FFF2-40B4-BE49-F238E27FC236}">
                <a16:creationId xmlns:a16="http://schemas.microsoft.com/office/drawing/2014/main" id="{B9AF5BB2-670D-4A6C-ACB0-AA8EB3BCE1D5}"/>
              </a:ext>
            </a:extLst>
          </p:cNvPr>
          <p:cNvSpPr>
            <a:spLocks noChangeShapeType="1"/>
          </p:cNvSpPr>
          <p:nvPr/>
        </p:nvSpPr>
        <p:spPr bwMode="auto">
          <a:xfrm>
            <a:off x="4120754" y="1830090"/>
            <a:ext cx="1974850" cy="0"/>
          </a:xfrm>
          <a:prstGeom prst="line">
            <a:avLst/>
          </a:prstGeom>
          <a:noFill/>
          <a:ln w="25400">
            <a:solidFill>
              <a:srgbClr val="FFE2C5"/>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4" name="Line 19">
            <a:extLst>
              <a:ext uri="{FF2B5EF4-FFF2-40B4-BE49-F238E27FC236}">
                <a16:creationId xmlns:a16="http://schemas.microsoft.com/office/drawing/2014/main" id="{F7B5E027-C907-484A-BB65-75FE8BECF6B8}"/>
              </a:ext>
            </a:extLst>
          </p:cNvPr>
          <p:cNvSpPr>
            <a:spLocks noChangeShapeType="1"/>
          </p:cNvSpPr>
          <p:nvPr/>
        </p:nvSpPr>
        <p:spPr bwMode="auto">
          <a:xfrm>
            <a:off x="3365104" y="2433340"/>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5" name="Freeform 20">
            <a:extLst>
              <a:ext uri="{FF2B5EF4-FFF2-40B4-BE49-F238E27FC236}">
                <a16:creationId xmlns:a16="http://schemas.microsoft.com/office/drawing/2014/main" id="{CC565715-06CE-428A-8397-DF77EF8CC7D0}"/>
              </a:ext>
            </a:extLst>
          </p:cNvPr>
          <p:cNvSpPr>
            <a:spLocks/>
          </p:cNvSpPr>
          <p:nvPr/>
        </p:nvSpPr>
        <p:spPr bwMode="auto">
          <a:xfrm>
            <a:off x="6851254" y="458490"/>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nvGrpSpPr>
          <p:cNvPr id="46" name="Group 38">
            <a:extLst>
              <a:ext uri="{FF2B5EF4-FFF2-40B4-BE49-F238E27FC236}">
                <a16:creationId xmlns:a16="http://schemas.microsoft.com/office/drawing/2014/main" id="{A4DF875C-5C2C-4143-A7AA-CBCE6751A746}"/>
              </a:ext>
            </a:extLst>
          </p:cNvPr>
          <p:cNvGrpSpPr>
            <a:grpSpLocks/>
          </p:cNvGrpSpPr>
          <p:nvPr/>
        </p:nvGrpSpPr>
        <p:grpSpPr bwMode="auto">
          <a:xfrm>
            <a:off x="1115616" y="4609802"/>
            <a:ext cx="1603375" cy="1392238"/>
            <a:chOff x="734" y="3068"/>
            <a:chExt cx="1010" cy="877"/>
          </a:xfrm>
        </p:grpSpPr>
        <p:sp>
          <p:nvSpPr>
            <p:cNvPr id="47" name="Rectangle 15">
              <a:extLst>
                <a:ext uri="{FF2B5EF4-FFF2-40B4-BE49-F238E27FC236}">
                  <a16:creationId xmlns:a16="http://schemas.microsoft.com/office/drawing/2014/main" id="{97DB9572-2371-453D-B6DB-1DD2D9F66E7A}"/>
                </a:ext>
              </a:extLst>
            </p:cNvPr>
            <p:cNvSpPr>
              <a:spLocks noChangeArrowheads="1"/>
            </p:cNvSpPr>
            <p:nvPr/>
          </p:nvSpPr>
          <p:spPr bwMode="auto">
            <a:xfrm>
              <a:off x="734" y="3543"/>
              <a:ext cx="1010" cy="40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8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48" name="Freeform 21">
              <a:extLst>
                <a:ext uri="{FF2B5EF4-FFF2-40B4-BE49-F238E27FC236}">
                  <a16:creationId xmlns:a16="http://schemas.microsoft.com/office/drawing/2014/main" id="{7E0EE4A0-A73E-4F37-88FA-BAAA43E14FA0}"/>
                </a:ext>
              </a:extLst>
            </p:cNvPr>
            <p:cNvSpPr>
              <a:spLocks/>
            </p:cNvSpPr>
            <p:nvPr/>
          </p:nvSpPr>
          <p:spPr bwMode="auto">
            <a:xfrm>
              <a:off x="1203" y="3068"/>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grpSp>
        <p:nvGrpSpPr>
          <p:cNvPr id="49" name="Group 41">
            <a:extLst>
              <a:ext uri="{FF2B5EF4-FFF2-40B4-BE49-F238E27FC236}">
                <a16:creationId xmlns:a16="http://schemas.microsoft.com/office/drawing/2014/main" id="{BDBC298E-CB4B-453C-807C-8991C16D4064}"/>
              </a:ext>
            </a:extLst>
          </p:cNvPr>
          <p:cNvGrpSpPr>
            <a:grpSpLocks/>
          </p:cNvGrpSpPr>
          <p:nvPr/>
        </p:nvGrpSpPr>
        <p:grpSpPr bwMode="auto">
          <a:xfrm>
            <a:off x="1255316" y="2376190"/>
            <a:ext cx="1920875" cy="2222500"/>
            <a:chOff x="822" y="1661"/>
            <a:chExt cx="1210" cy="1400"/>
          </a:xfrm>
        </p:grpSpPr>
        <p:sp>
          <p:nvSpPr>
            <p:cNvPr id="50" name="Rectangle 4">
              <a:extLst>
                <a:ext uri="{FF2B5EF4-FFF2-40B4-BE49-F238E27FC236}">
                  <a16:creationId xmlns:a16="http://schemas.microsoft.com/office/drawing/2014/main" id="{7081A1F3-3746-44BA-B8F8-2ABD88499FFA}"/>
                </a:ext>
              </a:extLst>
            </p:cNvPr>
            <p:cNvSpPr>
              <a:spLocks noChangeArrowheads="1"/>
            </p:cNvSpPr>
            <p:nvPr/>
          </p:nvSpPr>
          <p:spPr bwMode="auto">
            <a:xfrm>
              <a:off x="822" y="2160"/>
              <a:ext cx="1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hangingPunct="0">
                <a:spcBef>
                  <a:spcPct val="0"/>
                </a:spcBef>
                <a:buClrTx/>
                <a:buSzTx/>
                <a:buFontTx/>
                <a:buNone/>
              </a:pPr>
              <a:r>
                <a:rPr lang="en-US" altLang="zh-CN" sz="1800" b="1">
                  <a:solidFill>
                    <a:srgbClr val="FF0000"/>
                  </a:solidFill>
                  <a:latin typeface="Arial" panose="020B0604020202020204" pitchFamily="34" charset="0"/>
                </a:rPr>
                <a:t>Fetch/Invalidate</a:t>
              </a:r>
            </a:p>
            <a:p>
              <a:pPr algn="r" eaLnBrk="0" hangingPunct="0">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51" name="Line 22">
              <a:extLst>
                <a:ext uri="{FF2B5EF4-FFF2-40B4-BE49-F238E27FC236}">
                  <a16:creationId xmlns:a16="http://schemas.microsoft.com/office/drawing/2014/main" id="{A6221FF8-F26B-496B-A7D2-18DA254870CF}"/>
                </a:ext>
              </a:extLst>
            </p:cNvPr>
            <p:cNvSpPr>
              <a:spLocks noChangeShapeType="1"/>
            </p:cNvSpPr>
            <p:nvPr/>
          </p:nvSpPr>
          <p:spPr bwMode="auto">
            <a:xfrm>
              <a:off x="1995" y="1661"/>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sp>
        <p:nvSpPr>
          <p:cNvPr id="52" name="Line 23">
            <a:extLst>
              <a:ext uri="{FF2B5EF4-FFF2-40B4-BE49-F238E27FC236}">
                <a16:creationId xmlns:a16="http://schemas.microsoft.com/office/drawing/2014/main" id="{1CDFC8F2-FBEC-4CC4-9FDC-220DFFBF2970}"/>
              </a:ext>
            </a:extLst>
          </p:cNvPr>
          <p:cNvSpPr>
            <a:spLocks noChangeShapeType="1"/>
          </p:cNvSpPr>
          <p:nvPr/>
        </p:nvSpPr>
        <p:spPr bwMode="auto">
          <a:xfrm>
            <a:off x="4120754" y="1620540"/>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53" name="Oval 24">
            <a:extLst>
              <a:ext uri="{FF2B5EF4-FFF2-40B4-BE49-F238E27FC236}">
                <a16:creationId xmlns:a16="http://schemas.microsoft.com/office/drawing/2014/main" id="{B72C5110-5DE2-449E-97C7-C9A00C25752C}"/>
              </a:ext>
            </a:extLst>
          </p:cNvPr>
          <p:cNvSpPr>
            <a:spLocks noChangeArrowheads="1"/>
          </p:cNvSpPr>
          <p:nvPr/>
        </p:nvSpPr>
        <p:spPr bwMode="auto">
          <a:xfrm>
            <a:off x="2692004" y="108079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54" name="Line 25">
            <a:extLst>
              <a:ext uri="{FF2B5EF4-FFF2-40B4-BE49-F238E27FC236}">
                <a16:creationId xmlns:a16="http://schemas.microsoft.com/office/drawing/2014/main" id="{D616A89F-A86A-47A2-ABD1-084C538BE11D}"/>
              </a:ext>
            </a:extLst>
          </p:cNvPr>
          <p:cNvSpPr>
            <a:spLocks noChangeShapeType="1"/>
          </p:cNvSpPr>
          <p:nvPr/>
        </p:nvSpPr>
        <p:spPr bwMode="auto">
          <a:xfrm flipH="1">
            <a:off x="3688954" y="2395240"/>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nvGrpSpPr>
          <p:cNvPr id="55" name="Group 39">
            <a:extLst>
              <a:ext uri="{FF2B5EF4-FFF2-40B4-BE49-F238E27FC236}">
                <a16:creationId xmlns:a16="http://schemas.microsoft.com/office/drawing/2014/main" id="{A314BC94-E0F3-4478-87D9-718168D26C2F}"/>
              </a:ext>
            </a:extLst>
          </p:cNvPr>
          <p:cNvGrpSpPr>
            <a:grpSpLocks/>
          </p:cNvGrpSpPr>
          <p:nvPr/>
        </p:nvGrpSpPr>
        <p:grpSpPr bwMode="auto">
          <a:xfrm>
            <a:off x="4017566" y="2231727"/>
            <a:ext cx="4114800" cy="2717800"/>
            <a:chOff x="2547" y="1569"/>
            <a:chExt cx="2592" cy="1712"/>
          </a:xfrm>
        </p:grpSpPr>
        <p:sp>
          <p:nvSpPr>
            <p:cNvPr id="56" name="Line 26">
              <a:extLst>
                <a:ext uri="{FF2B5EF4-FFF2-40B4-BE49-F238E27FC236}">
                  <a16:creationId xmlns:a16="http://schemas.microsoft.com/office/drawing/2014/main" id="{9E8E9C3C-F7AC-43C5-8720-7C61278F0690}"/>
                </a:ext>
              </a:extLst>
            </p:cNvPr>
            <p:cNvSpPr>
              <a:spLocks noChangeShapeType="1"/>
            </p:cNvSpPr>
            <p:nvPr/>
          </p:nvSpPr>
          <p:spPr bwMode="auto">
            <a:xfrm flipH="1">
              <a:off x="2547" y="1569"/>
              <a:ext cx="1404" cy="1712"/>
            </a:xfrm>
            <a:prstGeom prst="line">
              <a:avLst/>
            </a:prstGeom>
            <a:noFill/>
            <a:ln w="25400">
              <a:solidFill>
                <a:srgbClr val="FFE2C5"/>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57" name="Rectangle 27">
              <a:extLst>
                <a:ext uri="{FF2B5EF4-FFF2-40B4-BE49-F238E27FC236}">
                  <a16:creationId xmlns:a16="http://schemas.microsoft.com/office/drawing/2014/main" id="{A070A1BE-C96D-4D9B-AA6A-E80F40FA947B}"/>
                </a:ext>
              </a:extLst>
            </p:cNvPr>
            <p:cNvSpPr>
              <a:spLocks noChangeArrowheads="1"/>
            </p:cNvSpPr>
            <p:nvPr/>
          </p:nvSpPr>
          <p:spPr bwMode="auto">
            <a:xfrm>
              <a:off x="3031" y="2625"/>
              <a:ext cx="21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Fetch:</a:t>
              </a:r>
              <a:r>
                <a:rPr kumimoji="0" lang="en-US" altLang="zh-CN"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t> </a:t>
              </a:r>
              <a:r>
                <a:rPr kumimoji="0" lang="en-US" altLang="zh-CN" sz="1800" b="1" i="0" u="none" strike="noStrike" kern="0" cap="none" spc="0" normalizeH="0" baseline="0" noProof="0">
                  <a:ln>
                    <a:noFill/>
                  </a:ln>
                  <a:solidFill>
                    <a:srgbClr val="008000"/>
                  </a:solidFill>
                  <a:effectLst/>
                  <a:uLnTx/>
                  <a:uFillTx/>
                  <a:latin typeface="Arial" panose="020B0604020202020204" pitchFamily="34" charset="0"/>
                  <a:ea typeface="宋体" panose="02010600030101010101" pitchFamily="2" charset="-122"/>
                </a:rPr>
                <a:t>Data Write Back</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to home directory</a:t>
              </a:r>
            </a:p>
          </p:txBody>
        </p:sp>
      </p:grpSp>
      <p:sp>
        <p:nvSpPr>
          <p:cNvPr id="58" name="Rectangle 29">
            <a:extLst>
              <a:ext uri="{FF2B5EF4-FFF2-40B4-BE49-F238E27FC236}">
                <a16:creationId xmlns:a16="http://schemas.microsoft.com/office/drawing/2014/main" id="{1AE5B781-F8D5-4360-90A4-038CB9E399E7}"/>
              </a:ext>
            </a:extLst>
          </p:cNvPr>
          <p:cNvSpPr>
            <a:spLocks noChangeArrowheads="1"/>
          </p:cNvSpPr>
          <p:nvPr/>
        </p:nvSpPr>
        <p:spPr bwMode="auto">
          <a:xfrm>
            <a:off x="6586141" y="2065040"/>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hangingPunct="0">
              <a:spcBef>
                <a:spcPct val="0"/>
              </a:spcBef>
              <a:buClrTx/>
              <a:buSzTx/>
              <a:buFontTx/>
              <a:buNone/>
            </a:pPr>
            <a:r>
              <a:rPr lang="en-US" altLang="zh-CN" sz="1800" b="1" dirty="0">
                <a:solidFill>
                  <a:srgbClr val="00B0F0"/>
                </a:solidFill>
                <a:latin typeface="Arial" panose="020B0604020202020204" pitchFamily="34" charset="0"/>
              </a:rPr>
              <a:t>CPU read miss:</a:t>
            </a:r>
          </a:p>
          <a:p>
            <a:pPr eaLnBrk="0" hangingPunct="0">
              <a:spcBef>
                <a:spcPct val="0"/>
              </a:spcBef>
              <a:buClrTx/>
              <a:buSzTx/>
              <a:buFontTx/>
              <a:buNone/>
            </a:pPr>
            <a:r>
              <a:rPr lang="en-US" altLang="zh-CN" sz="1800" b="1" dirty="0">
                <a:solidFill>
                  <a:srgbClr val="00B0F0"/>
                </a:solidFill>
                <a:latin typeface="Arial" panose="020B0604020202020204" pitchFamily="34" charset="0"/>
              </a:rPr>
              <a:t>Send Read Miss</a:t>
            </a:r>
          </a:p>
        </p:txBody>
      </p:sp>
      <p:sp>
        <p:nvSpPr>
          <p:cNvPr id="59" name="Freeform 30">
            <a:extLst>
              <a:ext uri="{FF2B5EF4-FFF2-40B4-BE49-F238E27FC236}">
                <a16:creationId xmlns:a16="http://schemas.microsoft.com/office/drawing/2014/main" id="{03ADFF18-6A7B-4CEF-8335-F439C8D8547D}"/>
              </a:ext>
            </a:extLst>
          </p:cNvPr>
          <p:cNvSpPr>
            <a:spLocks/>
          </p:cNvSpPr>
          <p:nvPr/>
        </p:nvSpPr>
        <p:spPr bwMode="auto">
          <a:xfrm rot="4086481">
            <a:off x="7359254" y="1291927"/>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nvGrpSpPr>
          <p:cNvPr id="60" name="Group 40">
            <a:extLst>
              <a:ext uri="{FF2B5EF4-FFF2-40B4-BE49-F238E27FC236}">
                <a16:creationId xmlns:a16="http://schemas.microsoft.com/office/drawing/2014/main" id="{F0E9D606-A89F-4768-B213-F3B39887B5B8}"/>
              </a:ext>
            </a:extLst>
          </p:cNvPr>
          <p:cNvGrpSpPr>
            <a:grpSpLocks/>
          </p:cNvGrpSpPr>
          <p:nvPr/>
        </p:nvGrpSpPr>
        <p:grpSpPr bwMode="auto">
          <a:xfrm>
            <a:off x="3917554" y="5409902"/>
            <a:ext cx="4156075" cy="1187450"/>
            <a:chOff x="2499" y="3572"/>
            <a:chExt cx="2618" cy="748"/>
          </a:xfrm>
        </p:grpSpPr>
        <p:sp>
          <p:nvSpPr>
            <p:cNvPr id="61" name="Freeform 28">
              <a:extLst>
                <a:ext uri="{FF2B5EF4-FFF2-40B4-BE49-F238E27FC236}">
                  <a16:creationId xmlns:a16="http://schemas.microsoft.com/office/drawing/2014/main" id="{2DFCAE4D-CF0B-49A8-883B-F30F5FB0D733}"/>
                </a:ext>
              </a:extLst>
            </p:cNvPr>
            <p:cNvSpPr>
              <a:spLocks/>
            </p:cNvSpPr>
            <p:nvPr/>
          </p:nvSpPr>
          <p:spPr bwMode="auto">
            <a:xfrm rot="5666409">
              <a:off x="2487" y="3704"/>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62" name="Rectangle 31">
              <a:extLst>
                <a:ext uri="{FF2B5EF4-FFF2-40B4-BE49-F238E27FC236}">
                  <a16:creationId xmlns:a16="http://schemas.microsoft.com/office/drawing/2014/main" id="{F1DD7316-E3FC-4181-A7A9-581C0AC7FE1D}"/>
                </a:ext>
              </a:extLst>
            </p:cNvPr>
            <p:cNvSpPr>
              <a:spLocks noChangeArrowheads="1"/>
            </p:cNvSpPr>
            <p:nvPr/>
          </p:nvSpPr>
          <p:spPr bwMode="auto">
            <a:xfrm>
              <a:off x="2971" y="3572"/>
              <a:ext cx="214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dirty="0">
                  <a:solidFill>
                    <a:srgbClr val="0000FF"/>
                  </a:solidFill>
                  <a:latin typeface="Arial" panose="020B0604020202020204" pitchFamily="34" charset="0"/>
                </a:rPr>
                <a:t>CPU write miss:</a:t>
              </a:r>
            </a:p>
            <a:p>
              <a:pPr algn="l" eaLnBrk="0" hangingPunct="0">
                <a:spcBef>
                  <a:spcPct val="0"/>
                </a:spcBef>
                <a:buClrTx/>
                <a:buSzTx/>
                <a:buFontTx/>
                <a:buNone/>
              </a:pPr>
              <a:r>
                <a:rPr lang="en-US" altLang="zh-CN" sz="1800" b="1" dirty="0">
                  <a:solidFill>
                    <a:srgbClr val="008000"/>
                  </a:solidFill>
                  <a:latin typeface="Arial" panose="020B0604020202020204" pitchFamily="34" charset="0"/>
                </a:rPr>
                <a:t>Data Write Back</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and send Write Miss to home </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directory</a:t>
              </a:r>
            </a:p>
          </p:txBody>
        </p:sp>
      </p:grpSp>
      <p:sp>
        <p:nvSpPr>
          <p:cNvPr id="63" name="Rectangle 32">
            <a:extLst>
              <a:ext uri="{FF2B5EF4-FFF2-40B4-BE49-F238E27FC236}">
                <a16:creationId xmlns:a16="http://schemas.microsoft.com/office/drawing/2014/main" id="{2BC8CD87-0BA6-4EDA-9198-A07DE4F52183}"/>
              </a:ext>
            </a:extLst>
          </p:cNvPr>
          <p:cNvSpPr>
            <a:spLocks noChangeArrowheads="1"/>
          </p:cNvSpPr>
          <p:nvPr/>
        </p:nvSpPr>
        <p:spPr bwMode="auto">
          <a:xfrm>
            <a:off x="4377929" y="4463752"/>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rgbClr val="FFE2C5"/>
                </a:solidFill>
                <a:latin typeface="Arial" panose="020B0604020202020204" pitchFamily="34" charset="0"/>
              </a:rPr>
              <a:t>: </a:t>
            </a:r>
          </a:p>
          <a:p>
            <a:pPr algn="l" eaLnBrk="0" hangingPunct="0">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solidFill>
                  <a:srgbClr val="000000"/>
                </a:solidFill>
                <a:latin typeface="Arial" panose="020B0604020202020204" pitchFamily="34" charset="0"/>
              </a:rPr>
              <a:t> and </a:t>
            </a:r>
          </a:p>
          <a:p>
            <a:pPr algn="l" eaLnBrk="0" hangingPunct="0">
              <a:spcBef>
                <a:spcPct val="0"/>
              </a:spcBef>
              <a:buClrTx/>
              <a:buSzTx/>
              <a:buFontTx/>
              <a:buNone/>
            </a:pPr>
            <a:r>
              <a:rPr lang="en-US" altLang="zh-CN" sz="1800" b="1">
                <a:solidFill>
                  <a:srgbClr val="000000"/>
                </a:solidFill>
                <a:latin typeface="Arial" panose="020B0604020202020204" pitchFamily="34" charset="0"/>
              </a:rPr>
              <a:t>Send read miss to home directory</a:t>
            </a:r>
          </a:p>
        </p:txBody>
      </p:sp>
      <p:sp>
        <p:nvSpPr>
          <p:cNvPr id="64" name="Line 33">
            <a:extLst>
              <a:ext uri="{FF2B5EF4-FFF2-40B4-BE49-F238E27FC236}">
                <a16:creationId xmlns:a16="http://schemas.microsoft.com/office/drawing/2014/main" id="{AC18007C-6DCB-4B9E-B797-99E6843AD79F}"/>
              </a:ext>
            </a:extLst>
          </p:cNvPr>
          <p:cNvSpPr>
            <a:spLocks noChangeShapeType="1"/>
          </p:cNvSpPr>
          <p:nvPr/>
        </p:nvSpPr>
        <p:spPr bwMode="auto">
          <a:xfrm flipV="1">
            <a:off x="3917554" y="2306340"/>
            <a:ext cx="2438400" cy="2438400"/>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65" name="Line 34">
            <a:extLst>
              <a:ext uri="{FF2B5EF4-FFF2-40B4-BE49-F238E27FC236}">
                <a16:creationId xmlns:a16="http://schemas.microsoft.com/office/drawing/2014/main" id="{408E98BB-91B3-4AD1-9EC7-7B58BA5D75E9}"/>
              </a:ext>
            </a:extLst>
          </p:cNvPr>
          <p:cNvSpPr>
            <a:spLocks noChangeShapeType="1"/>
          </p:cNvSpPr>
          <p:nvPr/>
        </p:nvSpPr>
        <p:spPr bwMode="auto">
          <a:xfrm flipH="1">
            <a:off x="3488929" y="2423815"/>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66" name="Rectangle 35">
            <a:extLst>
              <a:ext uri="{FF2B5EF4-FFF2-40B4-BE49-F238E27FC236}">
                <a16:creationId xmlns:a16="http://schemas.microsoft.com/office/drawing/2014/main" id="{F3931417-E732-476A-9C30-F194399E95CC}"/>
              </a:ext>
            </a:extLst>
          </p:cNvPr>
          <p:cNvSpPr>
            <a:spLocks noChangeArrowheads="1"/>
          </p:cNvSpPr>
          <p:nvPr/>
        </p:nvSpPr>
        <p:spPr bwMode="auto">
          <a:xfrm>
            <a:off x="5385991" y="3312815"/>
            <a:ext cx="3317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CPU Write </a:t>
            </a:r>
            <a:r>
              <a:rPr kumimoji="0" lang="en-US" altLang="zh-CN" sz="1800" b="1" i="0" u="none" strike="noStrike" kern="0" cap="none" spc="0" normalizeH="0" baseline="0" noProof="0" dirty="0" err="1">
                <a:ln>
                  <a:noFill/>
                </a:ln>
                <a:solidFill>
                  <a:srgbClr val="7030A0"/>
                </a:solidFill>
                <a:effectLst/>
                <a:uLnTx/>
                <a:uFillTx/>
                <a:latin typeface="Arial" panose="020B0604020202020204" pitchFamily="34" charset="0"/>
                <a:ea typeface="宋体" panose="02010600030101010101" pitchFamily="2" charset="-122"/>
              </a:rPr>
              <a:t>miss:Send</a:t>
            </a: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 </a:t>
            </a:r>
            <a:b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Write Miss to home directory</a:t>
            </a:r>
          </a:p>
        </p:txBody>
      </p:sp>
    </p:spTree>
    <p:extLst>
      <p:ext uri="{BB962C8B-B14F-4D97-AF65-F5344CB8AC3E}">
        <p14:creationId xmlns:p14="http://schemas.microsoft.com/office/powerpoint/2010/main" val="16728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8C4CA-B75E-4CDA-B26D-F2B74EBA266D}"/>
              </a:ext>
            </a:extLst>
          </p:cNvPr>
          <p:cNvSpPr>
            <a:spLocks noGrp="1"/>
          </p:cNvSpPr>
          <p:nvPr>
            <p:ph type="title"/>
          </p:nvPr>
        </p:nvSpPr>
        <p:spPr/>
        <p:txBody>
          <a:bodyPr/>
          <a:lstStyle/>
          <a:p>
            <a:r>
              <a:rPr lang="en-US" altLang="zh-CN" dirty="0"/>
              <a:t>CPU -Cache State Machine</a:t>
            </a:r>
            <a:endParaRPr lang="zh-CN" altLang="en-US" dirty="0"/>
          </a:p>
        </p:txBody>
      </p:sp>
      <p:sp>
        <p:nvSpPr>
          <p:cNvPr id="3" name="内容占位符 1">
            <a:extLst>
              <a:ext uri="{FF2B5EF4-FFF2-40B4-BE49-F238E27FC236}">
                <a16:creationId xmlns:a16="http://schemas.microsoft.com/office/drawing/2014/main" id="{CFC6353B-26A3-4434-A984-31B135118CAE}"/>
              </a:ext>
            </a:extLst>
          </p:cNvPr>
          <p:cNvSpPr txBox="1">
            <a:spLocks/>
          </p:cNvSpPr>
          <p:nvPr/>
        </p:nvSpPr>
        <p:spPr>
          <a:xfrm>
            <a:off x="0" y="827137"/>
            <a:ext cx="3170312"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 for </a:t>
            </a:r>
            <a:r>
              <a:rPr lang="en-US" altLang="zh-CN" sz="2000" b="1" kern="0" dirty="0"/>
              <a:t>CPU</a:t>
            </a:r>
            <a:r>
              <a:rPr lang="en-US" altLang="zh-CN" sz="2000" kern="0" dirty="0"/>
              <a:t>  requests for each </a:t>
            </a:r>
            <a:r>
              <a:rPr lang="en-US" altLang="zh-CN" sz="2000" b="1" kern="0" dirty="0"/>
              <a:t>memory block</a:t>
            </a:r>
          </a:p>
          <a:p>
            <a:r>
              <a:rPr lang="en-US" altLang="zh-CN" sz="2000" kern="0" dirty="0"/>
              <a:t>Invalid state if in memory</a:t>
            </a:r>
          </a:p>
        </p:txBody>
      </p:sp>
      <p:sp>
        <p:nvSpPr>
          <p:cNvPr id="67" name="Rectangle 4">
            <a:extLst>
              <a:ext uri="{FF2B5EF4-FFF2-40B4-BE49-F238E27FC236}">
                <a16:creationId xmlns:a16="http://schemas.microsoft.com/office/drawing/2014/main" id="{F233E2F4-4031-4836-8390-637D388B5FBF}"/>
              </a:ext>
            </a:extLst>
          </p:cNvPr>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hangingPunct="0">
              <a:spcBef>
                <a:spcPct val="0"/>
              </a:spcBef>
              <a:buClrTx/>
              <a:buSzTx/>
              <a:buFontTx/>
              <a:buNone/>
            </a:pPr>
            <a:r>
              <a:rPr lang="en-US" altLang="zh-CN" sz="1800" b="1">
                <a:solidFill>
                  <a:srgbClr val="FF0000"/>
                </a:solidFill>
                <a:latin typeface="Arial" panose="020B0604020202020204" pitchFamily="34" charset="0"/>
              </a:rPr>
              <a:t>Fetch/Invalidate</a:t>
            </a:r>
          </a:p>
          <a:p>
            <a:pPr algn="r" eaLnBrk="0" hangingPunct="0">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68" name="Rectangle 5">
            <a:extLst>
              <a:ext uri="{FF2B5EF4-FFF2-40B4-BE49-F238E27FC236}">
                <a16:creationId xmlns:a16="http://schemas.microsoft.com/office/drawing/2014/main" id="{E5626E3D-7259-4069-A54B-6E3784B661BC}"/>
              </a:ext>
            </a:extLst>
          </p:cNvPr>
          <p:cNvSpPr>
            <a:spLocks noChangeArrowheads="1"/>
          </p:cNvSpPr>
          <p:nvPr/>
        </p:nvSpPr>
        <p:spPr bwMode="auto">
          <a:xfrm>
            <a:off x="4003675" y="1395413"/>
            <a:ext cx="227330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Invalidate</a:t>
            </a:r>
            <a:b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endParaRPr kumimoji="0" lang="en-US" altLang="zh-CN" sz="18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69" name="Rectangle 6">
            <a:extLst>
              <a:ext uri="{FF2B5EF4-FFF2-40B4-BE49-F238E27FC236}">
                <a16:creationId xmlns:a16="http://schemas.microsoft.com/office/drawing/2014/main" id="{62AEFAF3-6104-44BE-9A7B-701C402EC891}"/>
              </a:ext>
            </a:extLst>
          </p:cNvPr>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buClr>
                <a:srgbClr val="E1F4FF"/>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70" name="Rectangle 7">
            <a:extLst>
              <a:ext uri="{FF2B5EF4-FFF2-40B4-BE49-F238E27FC236}">
                <a16:creationId xmlns:a16="http://schemas.microsoft.com/office/drawing/2014/main" id="{1D62ECAD-12E1-42E2-AAAB-C3751D0AFBCE}"/>
              </a:ext>
            </a:extLst>
          </p:cNvPr>
          <p:cNvSpPr>
            <a:spLocks noChangeArrowheads="1"/>
          </p:cNvSpPr>
          <p:nvPr/>
        </p:nvSpPr>
        <p:spPr bwMode="auto">
          <a:xfrm>
            <a:off x="2974975" y="1833563"/>
            <a:ext cx="8413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71" name="Rectangle 8">
            <a:extLst>
              <a:ext uri="{FF2B5EF4-FFF2-40B4-BE49-F238E27FC236}">
                <a16:creationId xmlns:a16="http://schemas.microsoft.com/office/drawing/2014/main" id="{1F536FB9-16E1-4EDA-807E-8FEAC163D4D8}"/>
              </a:ext>
            </a:extLst>
          </p:cNvPr>
          <p:cNvSpPr>
            <a:spLocks noChangeArrowheads="1"/>
          </p:cNvSpPr>
          <p:nvPr/>
        </p:nvSpPr>
        <p:spPr bwMode="auto">
          <a:xfrm>
            <a:off x="6213475" y="1662113"/>
            <a:ext cx="130175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72" name="Rectangle 9">
            <a:extLst>
              <a:ext uri="{FF2B5EF4-FFF2-40B4-BE49-F238E27FC236}">
                <a16:creationId xmlns:a16="http://schemas.microsoft.com/office/drawing/2014/main" id="{8638B8D0-0B3B-47D8-A359-F072B7674256}"/>
              </a:ext>
            </a:extLst>
          </p:cNvPr>
          <p:cNvSpPr>
            <a:spLocks noChangeArrowheads="1"/>
          </p:cNvSpPr>
          <p:nvPr/>
        </p:nvSpPr>
        <p:spPr bwMode="auto">
          <a:xfrm>
            <a:off x="2800350" y="5033963"/>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73" name="Rectangle 10">
            <a:extLst>
              <a:ext uri="{FF2B5EF4-FFF2-40B4-BE49-F238E27FC236}">
                <a16:creationId xmlns:a16="http://schemas.microsoft.com/office/drawing/2014/main" id="{05D6B153-7E83-4617-904F-7199E5FCE9E4}"/>
              </a:ext>
            </a:extLst>
          </p:cNvPr>
          <p:cNvSpPr>
            <a:spLocks noChangeArrowheads="1"/>
          </p:cNvSpPr>
          <p:nvPr/>
        </p:nvSpPr>
        <p:spPr bwMode="auto">
          <a:xfrm>
            <a:off x="4211638" y="2060575"/>
            <a:ext cx="12858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a:t>
            </a:r>
          </a:p>
        </p:txBody>
      </p:sp>
      <p:sp>
        <p:nvSpPr>
          <p:cNvPr id="74" name="Rectangle 11">
            <a:extLst>
              <a:ext uri="{FF2B5EF4-FFF2-40B4-BE49-F238E27FC236}">
                <a16:creationId xmlns:a16="http://schemas.microsoft.com/office/drawing/2014/main" id="{9CD242B0-55EC-469C-973E-816CC375AE05}"/>
              </a:ext>
            </a:extLst>
          </p:cNvPr>
          <p:cNvSpPr>
            <a:spLocks noChangeArrowheads="1"/>
          </p:cNvSpPr>
          <p:nvPr/>
        </p:nvSpPr>
        <p:spPr bwMode="auto">
          <a:xfrm>
            <a:off x="7218363" y="466725"/>
            <a:ext cx="1628775" cy="3635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75" name="Rectangle 12">
            <a:extLst>
              <a:ext uri="{FF2B5EF4-FFF2-40B4-BE49-F238E27FC236}">
                <a16:creationId xmlns:a16="http://schemas.microsoft.com/office/drawing/2014/main" id="{408AE83B-F91D-478F-9F4D-06B8F8BF057C}"/>
              </a:ext>
            </a:extLst>
          </p:cNvPr>
          <p:cNvSpPr>
            <a:spLocks noChangeArrowheads="1"/>
          </p:cNvSpPr>
          <p:nvPr/>
        </p:nvSpPr>
        <p:spPr bwMode="auto">
          <a:xfrm>
            <a:off x="4213225" y="2347913"/>
            <a:ext cx="19335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Read Miss</a:t>
            </a:r>
          </a:p>
        </p:txBody>
      </p:sp>
      <p:sp>
        <p:nvSpPr>
          <p:cNvPr id="76" name="Rectangle 13">
            <a:extLst>
              <a:ext uri="{FF2B5EF4-FFF2-40B4-BE49-F238E27FC236}">
                <a16:creationId xmlns:a16="http://schemas.microsoft.com/office/drawing/2014/main" id="{499444D6-E5C4-4530-B409-B95488E5C043}"/>
              </a:ext>
            </a:extLst>
          </p:cNvPr>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solidFill>
                  <a:srgbClr val="000000"/>
                </a:solidFill>
                <a:latin typeface="Arial" panose="020B0604020202020204" pitchFamily="34" charset="0"/>
              </a:rPr>
              <a:t> </a:t>
            </a:r>
            <a:br>
              <a:rPr lang="en-US" altLang="zh-CN" sz="1800" b="1">
                <a:solidFill>
                  <a:srgbClr val="000000"/>
                </a:solidFill>
                <a:latin typeface="Arial" panose="020B0604020202020204" pitchFamily="34" charset="0"/>
              </a:rPr>
            </a:br>
            <a:r>
              <a:rPr lang="en-US" altLang="zh-CN" sz="1800" b="1">
                <a:solidFill>
                  <a:srgbClr val="000000"/>
                </a:solidFill>
                <a:latin typeface="Arial" panose="020B0604020202020204" pitchFamily="34" charset="0"/>
              </a:rPr>
              <a:t>Send Write Miss </a:t>
            </a:r>
          </a:p>
          <a:p>
            <a:pPr algn="l" eaLnBrk="0" hangingPunct="0">
              <a:spcBef>
                <a:spcPct val="0"/>
              </a:spcBef>
              <a:buClrTx/>
              <a:buSzTx/>
              <a:buFontTx/>
              <a:buNone/>
            </a:pPr>
            <a:r>
              <a:rPr lang="en-US" altLang="zh-CN" sz="1800" b="1">
                <a:solidFill>
                  <a:srgbClr val="000000"/>
                </a:solidFill>
                <a:latin typeface="Arial" panose="020B0604020202020204" pitchFamily="34" charset="0"/>
              </a:rPr>
              <a:t>to h.d.</a:t>
            </a:r>
          </a:p>
        </p:txBody>
      </p:sp>
      <p:sp>
        <p:nvSpPr>
          <p:cNvPr id="77" name="Rectangle 14">
            <a:extLst>
              <a:ext uri="{FF2B5EF4-FFF2-40B4-BE49-F238E27FC236}">
                <a16:creationId xmlns:a16="http://schemas.microsoft.com/office/drawing/2014/main" id="{28B1DDB1-B639-4717-A8C0-D25BAECF27A6}"/>
              </a:ext>
            </a:extLst>
          </p:cNvPr>
          <p:cNvSpPr>
            <a:spLocks noChangeArrowheads="1"/>
          </p:cNvSpPr>
          <p:nvPr/>
        </p:nvSpPr>
        <p:spPr bwMode="auto">
          <a:xfrm>
            <a:off x="5915025" y="2973388"/>
            <a:ext cx="32289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invalidate to home directory</a:t>
            </a:r>
          </a:p>
        </p:txBody>
      </p:sp>
      <p:sp>
        <p:nvSpPr>
          <p:cNvPr id="78" name="Rectangle 15">
            <a:extLst>
              <a:ext uri="{FF2B5EF4-FFF2-40B4-BE49-F238E27FC236}">
                <a16:creationId xmlns:a16="http://schemas.microsoft.com/office/drawing/2014/main" id="{C39E94EE-CC76-430E-9810-164F0DBCD3E9}"/>
              </a:ext>
            </a:extLst>
          </p:cNvPr>
          <p:cNvSpPr>
            <a:spLocks noChangeArrowheads="1"/>
          </p:cNvSpPr>
          <p:nvPr/>
        </p:nvSpPr>
        <p:spPr bwMode="auto">
          <a:xfrm>
            <a:off x="1165225" y="5624513"/>
            <a:ext cx="16033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8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79" name="Oval 16">
            <a:extLst>
              <a:ext uri="{FF2B5EF4-FFF2-40B4-BE49-F238E27FC236}">
                <a16:creationId xmlns:a16="http://schemas.microsoft.com/office/drawing/2014/main" id="{B3482E80-708C-4F35-A149-94E94B959237}"/>
              </a:ext>
            </a:extLst>
          </p:cNvPr>
          <p:cNvSpPr>
            <a:spLocks noChangeArrowheads="1"/>
          </p:cNvSpPr>
          <p:nvPr/>
        </p:nvSpPr>
        <p:spPr bwMode="auto">
          <a:xfrm>
            <a:off x="6132513" y="134143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80" name="Oval 17">
            <a:extLst>
              <a:ext uri="{FF2B5EF4-FFF2-40B4-BE49-F238E27FC236}">
                <a16:creationId xmlns:a16="http://schemas.microsoft.com/office/drawing/2014/main" id="{1470F9A6-EF4D-4565-9D9B-FD761A17C8B8}"/>
              </a:ext>
            </a:extLst>
          </p:cNvPr>
          <p:cNvSpPr>
            <a:spLocks noChangeArrowheads="1"/>
          </p:cNvSpPr>
          <p:nvPr/>
        </p:nvSpPr>
        <p:spPr bwMode="auto">
          <a:xfrm>
            <a:off x="2741613" y="482758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81" name="Line 18">
            <a:extLst>
              <a:ext uri="{FF2B5EF4-FFF2-40B4-BE49-F238E27FC236}">
                <a16:creationId xmlns:a16="http://schemas.microsoft.com/office/drawing/2014/main" id="{C35BABC4-B56D-4CD8-8D1D-8DABB9827CBD}"/>
              </a:ext>
            </a:extLst>
          </p:cNvPr>
          <p:cNvSpPr>
            <a:spLocks noChangeShapeType="1"/>
          </p:cNvSpPr>
          <p:nvPr/>
        </p:nvSpPr>
        <p:spPr bwMode="auto">
          <a:xfrm>
            <a:off x="4170363" y="2090738"/>
            <a:ext cx="1974850" cy="0"/>
          </a:xfrm>
          <a:prstGeom prst="line">
            <a:avLst/>
          </a:prstGeom>
          <a:noFill/>
          <a:ln w="25400">
            <a:solidFill>
              <a:srgbClr val="FFE2C5"/>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82" name="Line 19">
            <a:extLst>
              <a:ext uri="{FF2B5EF4-FFF2-40B4-BE49-F238E27FC236}">
                <a16:creationId xmlns:a16="http://schemas.microsoft.com/office/drawing/2014/main" id="{B4B3324B-934C-413F-AD06-9C66FA46DC41}"/>
              </a:ext>
            </a:extLst>
          </p:cNvPr>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83" name="Freeform 20">
            <a:extLst>
              <a:ext uri="{FF2B5EF4-FFF2-40B4-BE49-F238E27FC236}">
                <a16:creationId xmlns:a16="http://schemas.microsoft.com/office/drawing/2014/main" id="{54287260-00C5-41AE-B20B-71DB9F3EB862}"/>
              </a:ext>
            </a:extLst>
          </p:cNvPr>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84" name="Freeform 21">
            <a:extLst>
              <a:ext uri="{FF2B5EF4-FFF2-40B4-BE49-F238E27FC236}">
                <a16:creationId xmlns:a16="http://schemas.microsoft.com/office/drawing/2014/main" id="{E0373F4D-1651-4C23-A858-F68F2C18DCBF}"/>
              </a:ext>
            </a:extLst>
          </p:cNvPr>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85" name="Line 22">
            <a:extLst>
              <a:ext uri="{FF2B5EF4-FFF2-40B4-BE49-F238E27FC236}">
                <a16:creationId xmlns:a16="http://schemas.microsoft.com/office/drawing/2014/main" id="{BE56CBFE-4368-474F-8E83-B9D0D6B55AEB}"/>
              </a:ext>
            </a:extLst>
          </p:cNvPr>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86" name="Line 23">
            <a:extLst>
              <a:ext uri="{FF2B5EF4-FFF2-40B4-BE49-F238E27FC236}">
                <a16:creationId xmlns:a16="http://schemas.microsoft.com/office/drawing/2014/main" id="{F3A7C89C-856A-4164-B5E9-31082C1230B1}"/>
              </a:ext>
            </a:extLst>
          </p:cNvPr>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87" name="Oval 24">
            <a:extLst>
              <a:ext uri="{FF2B5EF4-FFF2-40B4-BE49-F238E27FC236}">
                <a16:creationId xmlns:a16="http://schemas.microsoft.com/office/drawing/2014/main" id="{2F276945-A957-4AF3-93C0-3A0D7A7C7A9C}"/>
              </a:ext>
            </a:extLst>
          </p:cNvPr>
          <p:cNvSpPr>
            <a:spLocks noChangeArrowheads="1"/>
          </p:cNvSpPr>
          <p:nvPr/>
        </p:nvSpPr>
        <p:spPr bwMode="auto">
          <a:xfrm>
            <a:off x="2741613" y="134143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88" name="Line 25">
            <a:extLst>
              <a:ext uri="{FF2B5EF4-FFF2-40B4-BE49-F238E27FC236}">
                <a16:creationId xmlns:a16="http://schemas.microsoft.com/office/drawing/2014/main" id="{9355F863-114F-4EEB-B581-5649FE0614BE}"/>
              </a:ext>
            </a:extLst>
          </p:cNvPr>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89" name="Line 26">
            <a:extLst>
              <a:ext uri="{FF2B5EF4-FFF2-40B4-BE49-F238E27FC236}">
                <a16:creationId xmlns:a16="http://schemas.microsoft.com/office/drawing/2014/main" id="{370F38F8-2DC5-4490-986B-A983BF1B0019}"/>
              </a:ext>
            </a:extLst>
          </p:cNvPr>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90" name="Rectangle 27">
            <a:extLst>
              <a:ext uri="{FF2B5EF4-FFF2-40B4-BE49-F238E27FC236}">
                <a16:creationId xmlns:a16="http://schemas.microsoft.com/office/drawing/2014/main" id="{229C7E64-86AE-4883-B6BC-DFFE815C7A35}"/>
              </a:ext>
            </a:extLst>
          </p:cNvPr>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rgbClr val="FFE2C5"/>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solidFill>
                  <a:srgbClr val="000000"/>
                </a:solidFill>
                <a:latin typeface="Arial" panose="020B0604020202020204" pitchFamily="34" charset="0"/>
              </a:rPr>
              <a:t> to home directory</a:t>
            </a:r>
          </a:p>
        </p:txBody>
      </p:sp>
      <p:sp>
        <p:nvSpPr>
          <p:cNvPr id="91" name="Freeform 28">
            <a:extLst>
              <a:ext uri="{FF2B5EF4-FFF2-40B4-BE49-F238E27FC236}">
                <a16:creationId xmlns:a16="http://schemas.microsoft.com/office/drawing/2014/main" id="{4FA99331-7381-421F-83A9-1205ECDFC7DD}"/>
              </a:ext>
            </a:extLst>
          </p:cNvPr>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7030A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7030A0"/>
              </a:solidFill>
              <a:effectLst/>
              <a:uLnTx/>
              <a:uFillTx/>
              <a:latin typeface="Arial" panose="020B0604020202020204" pitchFamily="34" charset="0"/>
              <a:ea typeface="宋体" panose="02010600030101010101" pitchFamily="2" charset="-122"/>
            </a:endParaRPr>
          </a:p>
        </p:txBody>
      </p:sp>
      <p:sp>
        <p:nvSpPr>
          <p:cNvPr id="92" name="Rectangle 29">
            <a:extLst>
              <a:ext uri="{FF2B5EF4-FFF2-40B4-BE49-F238E27FC236}">
                <a16:creationId xmlns:a16="http://schemas.microsoft.com/office/drawing/2014/main" id="{40D8F0A3-C2A6-46DE-BDB5-ADC80C759563}"/>
              </a:ext>
            </a:extLst>
          </p:cNvPr>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hangingPunct="0">
              <a:spcBef>
                <a:spcPct val="0"/>
              </a:spcBef>
              <a:buClrTx/>
              <a:buSzTx/>
              <a:buFontTx/>
              <a:buNone/>
            </a:pPr>
            <a:r>
              <a:rPr lang="en-US" altLang="zh-CN" sz="1800" b="1" dirty="0">
                <a:solidFill>
                  <a:srgbClr val="00B0F0"/>
                </a:solidFill>
                <a:latin typeface="Arial" panose="020B0604020202020204" pitchFamily="34" charset="0"/>
              </a:rPr>
              <a:t>CPU read miss:</a:t>
            </a:r>
          </a:p>
          <a:p>
            <a:pPr eaLnBrk="0" hangingPunct="0">
              <a:spcBef>
                <a:spcPct val="0"/>
              </a:spcBef>
              <a:buClrTx/>
              <a:buSzTx/>
              <a:buFontTx/>
              <a:buNone/>
            </a:pPr>
            <a:r>
              <a:rPr lang="en-US" altLang="zh-CN" sz="1800" b="1" dirty="0">
                <a:solidFill>
                  <a:srgbClr val="000000"/>
                </a:solidFill>
                <a:latin typeface="Arial" panose="020B0604020202020204" pitchFamily="34" charset="0"/>
              </a:rPr>
              <a:t>Send Read Miss</a:t>
            </a:r>
            <a:endParaRPr lang="en-US" altLang="zh-CN" sz="1800" b="1" dirty="0">
              <a:solidFill>
                <a:srgbClr val="E1F4FF"/>
              </a:solidFill>
              <a:latin typeface="Arial" panose="020B0604020202020204" pitchFamily="34" charset="0"/>
            </a:endParaRPr>
          </a:p>
        </p:txBody>
      </p:sp>
      <p:sp>
        <p:nvSpPr>
          <p:cNvPr id="93" name="Freeform 30">
            <a:extLst>
              <a:ext uri="{FF2B5EF4-FFF2-40B4-BE49-F238E27FC236}">
                <a16:creationId xmlns:a16="http://schemas.microsoft.com/office/drawing/2014/main" id="{9250A868-25D7-44C8-A552-8283FC0B3A06}"/>
              </a:ext>
            </a:extLst>
          </p:cNvPr>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70C0"/>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94" name="Rectangle 31">
            <a:extLst>
              <a:ext uri="{FF2B5EF4-FFF2-40B4-BE49-F238E27FC236}">
                <a16:creationId xmlns:a16="http://schemas.microsoft.com/office/drawing/2014/main" id="{82CEEC8B-5A62-488F-8B54-8C4231DC3562}"/>
              </a:ext>
            </a:extLst>
          </p:cNvPr>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dirty="0">
                <a:solidFill>
                  <a:srgbClr val="00B0F0"/>
                </a:solidFill>
                <a:latin typeface="Arial" panose="020B0604020202020204" pitchFamily="34" charset="0"/>
              </a:rPr>
              <a:t>CPU write miss:</a:t>
            </a:r>
          </a:p>
          <a:p>
            <a:pPr algn="l" eaLnBrk="0" hangingPunct="0">
              <a:spcBef>
                <a:spcPct val="0"/>
              </a:spcBef>
              <a:buClrTx/>
              <a:buSzTx/>
              <a:buFontTx/>
              <a:buNone/>
            </a:pPr>
            <a:r>
              <a:rPr lang="en-US" altLang="zh-CN" sz="1800" b="1" dirty="0">
                <a:solidFill>
                  <a:srgbClr val="008000"/>
                </a:solidFill>
                <a:latin typeface="Arial" panose="020B0604020202020204" pitchFamily="34" charset="0"/>
              </a:rPr>
              <a:t>Data Write Back</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and send Write Miss to home </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directory</a:t>
            </a:r>
          </a:p>
        </p:txBody>
      </p:sp>
      <p:sp>
        <p:nvSpPr>
          <p:cNvPr id="95" name="Rectangle 32">
            <a:extLst>
              <a:ext uri="{FF2B5EF4-FFF2-40B4-BE49-F238E27FC236}">
                <a16:creationId xmlns:a16="http://schemas.microsoft.com/office/drawing/2014/main" id="{403E3DD3-B3BC-4B70-84D7-DD4A97AA3399}"/>
              </a:ext>
            </a:extLst>
          </p:cNvPr>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dirty="0">
                <a:solidFill>
                  <a:srgbClr val="00B0F0"/>
                </a:solidFill>
                <a:latin typeface="Arial" panose="020B0604020202020204" pitchFamily="34" charset="0"/>
              </a:rPr>
              <a:t>CPU read miss: </a:t>
            </a:r>
          </a:p>
          <a:p>
            <a:pPr algn="l" eaLnBrk="0" hangingPunct="0">
              <a:spcBef>
                <a:spcPct val="0"/>
              </a:spcBef>
              <a:buClrTx/>
              <a:buSzTx/>
              <a:buFontTx/>
              <a:buNone/>
            </a:pPr>
            <a:r>
              <a:rPr lang="en-US" altLang="zh-CN" sz="1800" b="1" dirty="0">
                <a:solidFill>
                  <a:srgbClr val="008000"/>
                </a:solidFill>
                <a:latin typeface="Arial" panose="020B0604020202020204" pitchFamily="34" charset="0"/>
              </a:rPr>
              <a:t>Data Write Back</a:t>
            </a:r>
            <a:r>
              <a:rPr lang="en-US" altLang="zh-CN" sz="1800" b="1" dirty="0">
                <a:solidFill>
                  <a:srgbClr val="000000"/>
                </a:solidFill>
                <a:latin typeface="Arial" panose="020B0604020202020204" pitchFamily="34" charset="0"/>
              </a:rPr>
              <a:t> and </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Send read miss to home directory</a:t>
            </a:r>
          </a:p>
        </p:txBody>
      </p:sp>
      <p:sp>
        <p:nvSpPr>
          <p:cNvPr id="96" name="Line 33">
            <a:extLst>
              <a:ext uri="{FF2B5EF4-FFF2-40B4-BE49-F238E27FC236}">
                <a16:creationId xmlns:a16="http://schemas.microsoft.com/office/drawing/2014/main" id="{34998556-F263-44D9-9A03-28B235CA16C2}"/>
              </a:ext>
            </a:extLst>
          </p:cNvPr>
          <p:cNvSpPr>
            <a:spLocks noChangeShapeType="1"/>
          </p:cNvSpPr>
          <p:nvPr/>
        </p:nvSpPr>
        <p:spPr bwMode="auto">
          <a:xfrm flipV="1">
            <a:off x="3967163" y="2566988"/>
            <a:ext cx="2438400" cy="2438400"/>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97" name="Line 34">
            <a:extLst>
              <a:ext uri="{FF2B5EF4-FFF2-40B4-BE49-F238E27FC236}">
                <a16:creationId xmlns:a16="http://schemas.microsoft.com/office/drawing/2014/main" id="{E1CF9809-5795-4A0D-BEA1-812CDD9126A4}"/>
              </a:ext>
            </a:extLst>
          </p:cNvPr>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98" name="Rectangle 35">
            <a:extLst>
              <a:ext uri="{FF2B5EF4-FFF2-40B4-BE49-F238E27FC236}">
                <a16:creationId xmlns:a16="http://schemas.microsoft.com/office/drawing/2014/main" id="{DAD146A3-CBC6-4BD0-A501-C6159D3510D8}"/>
              </a:ext>
            </a:extLst>
          </p:cNvPr>
          <p:cNvSpPr>
            <a:spLocks noChangeArrowheads="1"/>
          </p:cNvSpPr>
          <p:nvPr/>
        </p:nvSpPr>
        <p:spPr bwMode="auto">
          <a:xfrm>
            <a:off x="5435600" y="3573463"/>
            <a:ext cx="3317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D60093"/>
                </a:solidFill>
                <a:effectLst/>
                <a:uLnTx/>
                <a:uFillTx/>
                <a:latin typeface="Arial" panose="020B0604020202020204" pitchFamily="34" charset="0"/>
                <a:ea typeface="宋体" panose="02010600030101010101" pitchFamily="2" charset="-122"/>
              </a:rPr>
              <a:t>CPU Write miss:</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 to home directory</a:t>
            </a:r>
          </a:p>
        </p:txBody>
      </p:sp>
      <p:sp>
        <p:nvSpPr>
          <p:cNvPr id="99" name="Text Box 36">
            <a:extLst>
              <a:ext uri="{FF2B5EF4-FFF2-40B4-BE49-F238E27FC236}">
                <a16:creationId xmlns:a16="http://schemas.microsoft.com/office/drawing/2014/main" id="{51214438-31F6-4945-97FB-1ED01EC9EDFF}"/>
              </a:ext>
            </a:extLst>
          </p:cNvPr>
          <p:cNvSpPr txBox="1">
            <a:spLocks noChangeArrowheads="1"/>
          </p:cNvSpPr>
          <p:nvPr/>
        </p:nvSpPr>
        <p:spPr bwMode="auto">
          <a:xfrm>
            <a:off x="0" y="4221163"/>
            <a:ext cx="2790825" cy="1127125"/>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buClr>
                <a:srgbClr val="E1F4FF"/>
              </a:buClr>
              <a:buSzPct val="80000"/>
              <a:buFont typeface="Wingdings" panose="05000000000000000000" pitchFamily="2" charset="2"/>
              <a:buNone/>
            </a:pPr>
            <a:r>
              <a:rPr kumimoji="1" lang="en-US" altLang="zh-CN" sz="2000" b="1">
                <a:solidFill>
                  <a:srgbClr val="FF3300"/>
                </a:solidFill>
                <a:latin typeface="Arial" panose="020B0604020202020204" pitchFamily="34" charset="0"/>
              </a:rPr>
              <a:t>Are these  </a:t>
            </a:r>
            <a:r>
              <a:rPr kumimoji="1" lang="en-US" altLang="zh-CN" sz="2000" b="1">
                <a:solidFill>
                  <a:srgbClr val="008000"/>
                </a:solidFill>
                <a:latin typeface="Arial" panose="020B0604020202020204" pitchFamily="34" charset="0"/>
              </a:rPr>
              <a:t>write back </a:t>
            </a:r>
          </a:p>
          <a:p>
            <a:pPr algn="l">
              <a:buClr>
                <a:srgbClr val="E1F4FF"/>
              </a:buClr>
              <a:buSzPct val="80000"/>
              <a:buFont typeface="Wingdings" panose="05000000000000000000" pitchFamily="2" charset="2"/>
              <a:buNone/>
            </a:pPr>
            <a:r>
              <a:rPr kumimoji="1" lang="en-US" altLang="zh-CN" sz="2000" b="1">
                <a:solidFill>
                  <a:srgbClr val="FF0000"/>
                </a:solidFill>
                <a:latin typeface="Arial" panose="020B0604020202020204" pitchFamily="34" charset="0"/>
              </a:rPr>
              <a:t>the same</a:t>
            </a:r>
            <a:r>
              <a:rPr kumimoji="1" lang="en-US" altLang="zh-CN" sz="2000" b="1">
                <a:solidFill>
                  <a:srgbClr val="FF3300"/>
                </a:solidFill>
                <a:latin typeface="Arial" panose="020B0604020202020204" pitchFamily="34" charset="0"/>
              </a:rPr>
              <a:t> ?</a:t>
            </a:r>
          </a:p>
          <a:p>
            <a:pPr algn="l">
              <a:buClr>
                <a:srgbClr val="E1F4FF"/>
              </a:buClr>
              <a:buSzPct val="80000"/>
              <a:buFont typeface="Wingdings" panose="05000000000000000000" pitchFamily="2" charset="2"/>
              <a:buNone/>
            </a:pPr>
            <a:endParaRPr kumimoji="1" lang="en-US" altLang="zh-CN" sz="2000" b="1">
              <a:solidFill>
                <a:srgbClr val="FF3300"/>
              </a:solidFill>
              <a:latin typeface="Arial" panose="020B0604020202020204" pitchFamily="34" charset="0"/>
            </a:endParaRPr>
          </a:p>
        </p:txBody>
      </p:sp>
    </p:spTree>
    <p:extLst>
      <p:ext uri="{BB962C8B-B14F-4D97-AF65-F5344CB8AC3E}">
        <p14:creationId xmlns:p14="http://schemas.microsoft.com/office/powerpoint/2010/main" val="35737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336D9E-85FA-4491-B7D3-711454D012D1}"/>
              </a:ext>
            </a:extLst>
          </p:cNvPr>
          <p:cNvSpPr>
            <a:spLocks noGrp="1"/>
          </p:cNvSpPr>
          <p:nvPr>
            <p:ph idx="1"/>
          </p:nvPr>
        </p:nvSpPr>
        <p:spPr/>
        <p:txBody>
          <a:bodyPr/>
          <a:lstStyle/>
          <a:p>
            <a:r>
              <a:rPr lang="en-US" altLang="zh-CN" dirty="0"/>
              <a:t>Same states &amp; structure as the transition diagram for an individual cache</a:t>
            </a:r>
          </a:p>
          <a:p>
            <a:r>
              <a:rPr lang="en-US" altLang="zh-CN" b="1" dirty="0"/>
              <a:t>2 actions</a:t>
            </a:r>
            <a:r>
              <a:rPr lang="en-US" altLang="zh-CN" dirty="0"/>
              <a:t>: update of directory state &amp; send </a:t>
            </a:r>
            <a:r>
              <a:rPr lang="en-US" altLang="zh-CN" dirty="0" err="1"/>
              <a:t>msgs</a:t>
            </a:r>
            <a:r>
              <a:rPr lang="en-US" altLang="zh-CN" dirty="0"/>
              <a:t> to satisfy requests </a:t>
            </a:r>
          </a:p>
          <a:p>
            <a:r>
              <a:rPr lang="en-US" altLang="zh-CN" b="1" dirty="0"/>
              <a:t>Tracks all copies of memory block</a:t>
            </a:r>
            <a:r>
              <a:rPr lang="en-US" altLang="zh-CN" dirty="0"/>
              <a:t>. </a:t>
            </a:r>
          </a:p>
          <a:p>
            <a:r>
              <a:rPr lang="en-US" altLang="zh-CN" dirty="0"/>
              <a:t>Also indicates an action that </a:t>
            </a:r>
            <a:r>
              <a:rPr lang="en-US" altLang="zh-CN" b="1" dirty="0"/>
              <a:t>updates the sharing set, Sharers</a:t>
            </a:r>
            <a:r>
              <a:rPr lang="en-US" altLang="zh-CN" dirty="0"/>
              <a:t>, as well as sending a message.</a:t>
            </a:r>
          </a:p>
        </p:txBody>
      </p:sp>
      <p:sp>
        <p:nvSpPr>
          <p:cNvPr id="3" name="标题 2">
            <a:extLst>
              <a:ext uri="{FF2B5EF4-FFF2-40B4-BE49-F238E27FC236}">
                <a16:creationId xmlns:a16="http://schemas.microsoft.com/office/drawing/2014/main" id="{4D8988B3-E5DC-442E-84D5-CCD3E2A240CC}"/>
              </a:ext>
            </a:extLst>
          </p:cNvPr>
          <p:cNvSpPr>
            <a:spLocks noGrp="1"/>
          </p:cNvSpPr>
          <p:nvPr>
            <p:ph type="title"/>
          </p:nvPr>
        </p:nvSpPr>
        <p:spPr/>
        <p:txBody>
          <a:bodyPr/>
          <a:lstStyle/>
          <a:p>
            <a:r>
              <a:rPr lang="en-US" altLang="zh-CN" dirty="0"/>
              <a:t>State Transition Diagram for the Directory </a:t>
            </a:r>
            <a:endParaRPr lang="zh-CN" altLang="en-US" dirty="0"/>
          </a:p>
        </p:txBody>
      </p:sp>
    </p:spTree>
    <p:extLst>
      <p:ext uri="{BB962C8B-B14F-4D97-AF65-F5344CB8AC3E}">
        <p14:creationId xmlns:p14="http://schemas.microsoft.com/office/powerpoint/2010/main" val="97724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E490-4F12-4E7A-B9EF-C6465768A545}"/>
              </a:ext>
            </a:extLst>
          </p:cNvPr>
          <p:cNvSpPr>
            <a:spLocks noGrp="1"/>
          </p:cNvSpPr>
          <p:nvPr>
            <p:ph type="title"/>
          </p:nvPr>
        </p:nvSpPr>
        <p:spPr/>
        <p:txBody>
          <a:bodyPr/>
          <a:lstStyle/>
          <a:p>
            <a:r>
              <a:rPr lang="en-US" altLang="zh-CN" dirty="0"/>
              <a:t>Directory State Machine</a:t>
            </a:r>
            <a:endParaRPr lang="zh-CN" altLang="en-US" dirty="0"/>
          </a:p>
        </p:txBody>
      </p:sp>
      <p:sp>
        <p:nvSpPr>
          <p:cNvPr id="3" name="内容占位符 1">
            <a:extLst>
              <a:ext uri="{FF2B5EF4-FFF2-40B4-BE49-F238E27FC236}">
                <a16:creationId xmlns:a16="http://schemas.microsoft.com/office/drawing/2014/main" id="{BAFD5500-FA38-4592-B703-ADF88503896E}"/>
              </a:ext>
            </a:extLst>
          </p:cNvPr>
          <p:cNvSpPr txBox="1">
            <a:spLocks/>
          </p:cNvSpPr>
          <p:nvPr/>
        </p:nvSpPr>
        <p:spPr>
          <a:xfrm>
            <a:off x="0" y="827137"/>
            <a:ext cx="2771800"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a:t>
            </a:r>
            <a:br>
              <a:rPr lang="en-US" altLang="zh-CN" sz="2000" kern="0" dirty="0"/>
            </a:br>
            <a:r>
              <a:rPr lang="en-US" altLang="zh-CN" sz="2000" kern="0" dirty="0"/>
              <a:t>for </a:t>
            </a:r>
            <a:r>
              <a:rPr lang="en-US" altLang="zh-CN" sz="2000" b="1" kern="0" dirty="0"/>
              <a:t>Directory</a:t>
            </a:r>
            <a:r>
              <a:rPr lang="en-US" altLang="zh-CN" sz="2000" kern="0" dirty="0"/>
              <a:t> requests for each </a:t>
            </a:r>
            <a:br>
              <a:rPr lang="en-US" altLang="zh-CN" sz="2000" kern="0" dirty="0"/>
            </a:br>
            <a:r>
              <a:rPr lang="en-US" altLang="zh-CN" sz="2000" b="1" kern="0" dirty="0"/>
              <a:t>memory block</a:t>
            </a:r>
          </a:p>
          <a:p>
            <a:r>
              <a:rPr lang="en-US" altLang="zh-CN" sz="2000" kern="0" dirty="0" err="1"/>
              <a:t>Uncached</a:t>
            </a:r>
            <a:r>
              <a:rPr lang="en-US" altLang="zh-CN" sz="2000" kern="0" dirty="0"/>
              <a:t> state</a:t>
            </a:r>
            <a:br>
              <a:rPr lang="en-US" altLang="zh-CN" sz="2000" kern="0" dirty="0"/>
            </a:br>
            <a:r>
              <a:rPr lang="en-US" altLang="zh-CN" sz="2000" kern="0" dirty="0"/>
              <a:t>if in memory</a:t>
            </a:r>
          </a:p>
        </p:txBody>
      </p:sp>
      <p:sp>
        <p:nvSpPr>
          <p:cNvPr id="4" name="Rectangle 6">
            <a:extLst>
              <a:ext uri="{FF2B5EF4-FFF2-40B4-BE49-F238E27FC236}">
                <a16:creationId xmlns:a16="http://schemas.microsoft.com/office/drawing/2014/main" id="{2F6BFC80-AF6D-4AFA-958B-22316C30B885}"/>
              </a:ext>
            </a:extLst>
          </p:cNvPr>
          <p:cNvSpPr>
            <a:spLocks noChangeArrowheads="1"/>
          </p:cNvSpPr>
          <p:nvPr/>
        </p:nvSpPr>
        <p:spPr bwMode="auto">
          <a:xfrm>
            <a:off x="3370263" y="2200275"/>
            <a:ext cx="1222375" cy="376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rPr>
              <a:t>Uncached</a:t>
            </a: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Rectangle 7">
            <a:extLst>
              <a:ext uri="{FF2B5EF4-FFF2-40B4-BE49-F238E27FC236}">
                <a16:creationId xmlns:a16="http://schemas.microsoft.com/office/drawing/2014/main" id="{C2AAA67C-1CC8-406C-969E-680606AC4872}"/>
              </a:ext>
            </a:extLst>
          </p:cNvPr>
          <p:cNvSpPr>
            <a:spLocks noChangeArrowheads="1"/>
          </p:cNvSpPr>
          <p:nvPr/>
        </p:nvSpPr>
        <p:spPr bwMode="auto">
          <a:xfrm>
            <a:off x="6742113" y="2028825"/>
            <a:ext cx="1301750" cy="650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only)</a:t>
            </a:r>
          </a:p>
        </p:txBody>
      </p:sp>
      <p:sp>
        <p:nvSpPr>
          <p:cNvPr id="6" name="Rectangle 8">
            <a:extLst>
              <a:ext uri="{FF2B5EF4-FFF2-40B4-BE49-F238E27FC236}">
                <a16:creationId xmlns:a16="http://schemas.microsoft.com/office/drawing/2014/main" id="{EAA7FB2F-8CAF-4C24-8BD9-25CDB643C18C}"/>
              </a:ext>
            </a:extLst>
          </p:cNvPr>
          <p:cNvSpPr>
            <a:spLocks noChangeArrowheads="1"/>
          </p:cNvSpPr>
          <p:nvPr/>
        </p:nvSpPr>
        <p:spPr bwMode="auto">
          <a:xfrm>
            <a:off x="3328988" y="540067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7" name="Rectangle 9">
            <a:extLst>
              <a:ext uri="{FF2B5EF4-FFF2-40B4-BE49-F238E27FC236}">
                <a16:creationId xmlns:a16="http://schemas.microsoft.com/office/drawing/2014/main" id="{573907BB-9655-40B7-A581-6BF390B40F11}"/>
              </a:ext>
            </a:extLst>
          </p:cNvPr>
          <p:cNvSpPr>
            <a:spLocks noChangeArrowheads="1"/>
          </p:cNvSpPr>
          <p:nvPr/>
        </p:nvSpPr>
        <p:spPr bwMode="auto">
          <a:xfrm>
            <a:off x="4684713" y="1285875"/>
            <a:ext cx="2009775"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send Data Value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Reply</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8" name="Oval 11">
            <a:extLst>
              <a:ext uri="{FF2B5EF4-FFF2-40B4-BE49-F238E27FC236}">
                <a16:creationId xmlns:a16="http://schemas.microsoft.com/office/drawing/2014/main" id="{C5E9DCE6-3B5F-45F5-80A8-00A8EF95C71F}"/>
              </a:ext>
            </a:extLst>
          </p:cNvPr>
          <p:cNvSpPr>
            <a:spLocks noChangeArrowheads="1"/>
          </p:cNvSpPr>
          <p:nvPr/>
        </p:nvSpPr>
        <p:spPr bwMode="auto">
          <a:xfrm>
            <a:off x="66611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9" name="Oval 12">
            <a:extLst>
              <a:ext uri="{FF2B5EF4-FFF2-40B4-BE49-F238E27FC236}">
                <a16:creationId xmlns:a16="http://schemas.microsoft.com/office/drawing/2014/main" id="{D10B2BCA-20D4-40EB-9213-58E237FD6639}"/>
              </a:ext>
            </a:extLst>
          </p:cNvPr>
          <p:cNvSpPr>
            <a:spLocks noChangeArrowheads="1"/>
          </p:cNvSpPr>
          <p:nvPr/>
        </p:nvSpPr>
        <p:spPr bwMode="auto">
          <a:xfrm>
            <a:off x="3270250" y="519430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0" name="Line 13">
            <a:extLst>
              <a:ext uri="{FF2B5EF4-FFF2-40B4-BE49-F238E27FC236}">
                <a16:creationId xmlns:a16="http://schemas.microsoft.com/office/drawing/2014/main" id="{499F138F-4337-4AF6-AD0D-13A755344E92}"/>
              </a:ext>
            </a:extLst>
          </p:cNvPr>
          <p:cNvSpPr>
            <a:spLocks noChangeShapeType="1"/>
          </p:cNvSpPr>
          <p:nvPr/>
        </p:nvSpPr>
        <p:spPr bwMode="auto">
          <a:xfrm>
            <a:off x="4699000" y="2457450"/>
            <a:ext cx="197485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1" name="Line 14">
            <a:extLst>
              <a:ext uri="{FF2B5EF4-FFF2-40B4-BE49-F238E27FC236}">
                <a16:creationId xmlns:a16="http://schemas.microsoft.com/office/drawing/2014/main" id="{B0F8DD40-4E4D-418F-92A9-C8ACCA406FBF}"/>
              </a:ext>
            </a:extLst>
          </p:cNvPr>
          <p:cNvSpPr>
            <a:spLocks noChangeShapeType="1"/>
          </p:cNvSpPr>
          <p:nvPr/>
        </p:nvSpPr>
        <p:spPr bwMode="auto">
          <a:xfrm>
            <a:off x="3943350" y="3060700"/>
            <a:ext cx="0" cy="208915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2" name="Rectangle 17">
            <a:extLst>
              <a:ext uri="{FF2B5EF4-FFF2-40B4-BE49-F238E27FC236}">
                <a16:creationId xmlns:a16="http://schemas.microsoft.com/office/drawing/2014/main" id="{19B3B1B2-987C-4430-8991-1CDDB9078405}"/>
              </a:ext>
            </a:extLst>
          </p:cNvPr>
          <p:cNvSpPr>
            <a:spLocks noChangeArrowheads="1"/>
          </p:cNvSpPr>
          <p:nvPr/>
        </p:nvSpPr>
        <p:spPr bwMode="auto">
          <a:xfrm>
            <a:off x="3995738" y="3068638"/>
            <a:ext cx="2035175" cy="9429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 </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13" name="Oval 18">
            <a:extLst>
              <a:ext uri="{FF2B5EF4-FFF2-40B4-BE49-F238E27FC236}">
                <a16:creationId xmlns:a16="http://schemas.microsoft.com/office/drawing/2014/main" id="{9C5714DA-F4B6-4823-A74C-C3CDA0F3D37A}"/>
              </a:ext>
            </a:extLst>
          </p:cNvPr>
          <p:cNvSpPr>
            <a:spLocks noChangeArrowheads="1"/>
          </p:cNvSpPr>
          <p:nvPr/>
        </p:nvSpPr>
        <p:spPr bwMode="auto">
          <a:xfrm>
            <a:off x="32702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40191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E490-4F12-4E7A-B9EF-C6465768A545}"/>
              </a:ext>
            </a:extLst>
          </p:cNvPr>
          <p:cNvSpPr>
            <a:spLocks noGrp="1"/>
          </p:cNvSpPr>
          <p:nvPr>
            <p:ph type="title"/>
          </p:nvPr>
        </p:nvSpPr>
        <p:spPr/>
        <p:txBody>
          <a:bodyPr/>
          <a:lstStyle/>
          <a:p>
            <a:r>
              <a:rPr lang="en-US" altLang="zh-CN" dirty="0"/>
              <a:t>Directory State Machine</a:t>
            </a:r>
            <a:endParaRPr lang="zh-CN" altLang="en-US" dirty="0"/>
          </a:p>
        </p:txBody>
      </p:sp>
      <p:sp>
        <p:nvSpPr>
          <p:cNvPr id="3" name="内容占位符 1">
            <a:extLst>
              <a:ext uri="{FF2B5EF4-FFF2-40B4-BE49-F238E27FC236}">
                <a16:creationId xmlns:a16="http://schemas.microsoft.com/office/drawing/2014/main" id="{BAFD5500-FA38-4592-B703-ADF88503896E}"/>
              </a:ext>
            </a:extLst>
          </p:cNvPr>
          <p:cNvSpPr txBox="1">
            <a:spLocks/>
          </p:cNvSpPr>
          <p:nvPr/>
        </p:nvSpPr>
        <p:spPr>
          <a:xfrm>
            <a:off x="0" y="827137"/>
            <a:ext cx="2771800"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a:t>
            </a:r>
            <a:br>
              <a:rPr lang="en-US" altLang="zh-CN" sz="2000" kern="0" dirty="0"/>
            </a:br>
            <a:r>
              <a:rPr lang="en-US" altLang="zh-CN" sz="2000" kern="0" dirty="0"/>
              <a:t>for </a:t>
            </a:r>
            <a:r>
              <a:rPr lang="en-US" altLang="zh-CN" sz="2000" b="1" kern="0" dirty="0"/>
              <a:t>Directory</a:t>
            </a:r>
            <a:r>
              <a:rPr lang="en-US" altLang="zh-CN" sz="2000" kern="0" dirty="0"/>
              <a:t> requests for each </a:t>
            </a:r>
            <a:br>
              <a:rPr lang="en-US" altLang="zh-CN" sz="2000" kern="0" dirty="0"/>
            </a:br>
            <a:r>
              <a:rPr lang="en-US" altLang="zh-CN" sz="2000" b="1" kern="0" dirty="0"/>
              <a:t>memory block</a:t>
            </a:r>
          </a:p>
          <a:p>
            <a:r>
              <a:rPr lang="en-US" altLang="zh-CN" sz="2000" kern="0" dirty="0" err="1"/>
              <a:t>Uncached</a:t>
            </a:r>
            <a:r>
              <a:rPr lang="en-US" altLang="zh-CN" sz="2000" kern="0" dirty="0"/>
              <a:t> state</a:t>
            </a:r>
            <a:br>
              <a:rPr lang="en-US" altLang="zh-CN" sz="2000" kern="0" dirty="0"/>
            </a:br>
            <a:r>
              <a:rPr lang="en-US" altLang="zh-CN" sz="2000" kern="0" dirty="0"/>
              <a:t>if in memory</a:t>
            </a:r>
          </a:p>
        </p:txBody>
      </p:sp>
      <p:sp>
        <p:nvSpPr>
          <p:cNvPr id="14" name="Rectangle 6">
            <a:extLst>
              <a:ext uri="{FF2B5EF4-FFF2-40B4-BE49-F238E27FC236}">
                <a16:creationId xmlns:a16="http://schemas.microsoft.com/office/drawing/2014/main" id="{C9C81AC5-B97D-4B34-962B-FC139AEE0264}"/>
              </a:ext>
            </a:extLst>
          </p:cNvPr>
          <p:cNvSpPr>
            <a:spLocks noChangeArrowheads="1"/>
          </p:cNvSpPr>
          <p:nvPr/>
        </p:nvSpPr>
        <p:spPr bwMode="auto">
          <a:xfrm>
            <a:off x="3370263" y="2200275"/>
            <a:ext cx="1222375" cy="376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Uncached</a:t>
            </a:r>
          </a:p>
        </p:txBody>
      </p:sp>
      <p:sp>
        <p:nvSpPr>
          <p:cNvPr id="15" name="Rectangle 7">
            <a:extLst>
              <a:ext uri="{FF2B5EF4-FFF2-40B4-BE49-F238E27FC236}">
                <a16:creationId xmlns:a16="http://schemas.microsoft.com/office/drawing/2014/main" id="{0334809E-245A-4981-8CB8-9F706968A0ED}"/>
              </a:ext>
            </a:extLst>
          </p:cNvPr>
          <p:cNvSpPr>
            <a:spLocks noChangeArrowheads="1"/>
          </p:cNvSpPr>
          <p:nvPr/>
        </p:nvSpPr>
        <p:spPr bwMode="auto">
          <a:xfrm>
            <a:off x="6742113" y="2028825"/>
            <a:ext cx="1301750" cy="650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only)</a:t>
            </a:r>
          </a:p>
        </p:txBody>
      </p:sp>
      <p:sp>
        <p:nvSpPr>
          <p:cNvPr id="16" name="Rectangle 8">
            <a:extLst>
              <a:ext uri="{FF2B5EF4-FFF2-40B4-BE49-F238E27FC236}">
                <a16:creationId xmlns:a16="http://schemas.microsoft.com/office/drawing/2014/main" id="{722D526A-43DF-421D-A356-931FEB37C02D}"/>
              </a:ext>
            </a:extLst>
          </p:cNvPr>
          <p:cNvSpPr>
            <a:spLocks noChangeArrowheads="1"/>
          </p:cNvSpPr>
          <p:nvPr/>
        </p:nvSpPr>
        <p:spPr bwMode="auto">
          <a:xfrm>
            <a:off x="3328988" y="540067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17" name="Rectangle 9">
            <a:extLst>
              <a:ext uri="{FF2B5EF4-FFF2-40B4-BE49-F238E27FC236}">
                <a16:creationId xmlns:a16="http://schemas.microsoft.com/office/drawing/2014/main" id="{BC02017E-E5C3-4389-98F5-8C3299CE6C68}"/>
              </a:ext>
            </a:extLst>
          </p:cNvPr>
          <p:cNvSpPr>
            <a:spLocks noChangeArrowheads="1"/>
          </p:cNvSpPr>
          <p:nvPr/>
        </p:nvSpPr>
        <p:spPr bwMode="auto">
          <a:xfrm>
            <a:off x="4684713" y="1285875"/>
            <a:ext cx="2009775"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send Data Value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Reply</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endParaRPr>
          </a:p>
        </p:txBody>
      </p:sp>
      <p:sp>
        <p:nvSpPr>
          <p:cNvPr id="18" name="Oval 11">
            <a:extLst>
              <a:ext uri="{FF2B5EF4-FFF2-40B4-BE49-F238E27FC236}">
                <a16:creationId xmlns:a16="http://schemas.microsoft.com/office/drawing/2014/main" id="{66D80A09-3724-49D6-A1D2-DCAB4B4EB9AE}"/>
              </a:ext>
            </a:extLst>
          </p:cNvPr>
          <p:cNvSpPr>
            <a:spLocks noChangeArrowheads="1"/>
          </p:cNvSpPr>
          <p:nvPr/>
        </p:nvSpPr>
        <p:spPr bwMode="auto">
          <a:xfrm>
            <a:off x="66611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19" name="Oval 12">
            <a:extLst>
              <a:ext uri="{FF2B5EF4-FFF2-40B4-BE49-F238E27FC236}">
                <a16:creationId xmlns:a16="http://schemas.microsoft.com/office/drawing/2014/main" id="{CDF0C11D-F27B-4E8E-996B-BDFBB6791AA9}"/>
              </a:ext>
            </a:extLst>
          </p:cNvPr>
          <p:cNvSpPr>
            <a:spLocks noChangeArrowheads="1"/>
          </p:cNvSpPr>
          <p:nvPr/>
        </p:nvSpPr>
        <p:spPr bwMode="auto">
          <a:xfrm>
            <a:off x="3270250" y="519430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20" name="Line 13">
            <a:extLst>
              <a:ext uri="{FF2B5EF4-FFF2-40B4-BE49-F238E27FC236}">
                <a16:creationId xmlns:a16="http://schemas.microsoft.com/office/drawing/2014/main" id="{A571CD2A-3736-4AEB-85F1-DBF8BC59D20D}"/>
              </a:ext>
            </a:extLst>
          </p:cNvPr>
          <p:cNvSpPr>
            <a:spLocks noChangeShapeType="1"/>
          </p:cNvSpPr>
          <p:nvPr/>
        </p:nvSpPr>
        <p:spPr bwMode="auto">
          <a:xfrm>
            <a:off x="4699000" y="2457450"/>
            <a:ext cx="197485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1" name="Line 14">
            <a:extLst>
              <a:ext uri="{FF2B5EF4-FFF2-40B4-BE49-F238E27FC236}">
                <a16:creationId xmlns:a16="http://schemas.microsoft.com/office/drawing/2014/main" id="{9BD966DF-F71C-46ED-B1AA-1FDE83DB3A7A}"/>
              </a:ext>
            </a:extLst>
          </p:cNvPr>
          <p:cNvSpPr>
            <a:spLocks noChangeShapeType="1"/>
          </p:cNvSpPr>
          <p:nvPr/>
        </p:nvSpPr>
        <p:spPr bwMode="auto">
          <a:xfrm>
            <a:off x="3943350" y="3060700"/>
            <a:ext cx="0" cy="208915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2" name="Rectangle 17">
            <a:extLst>
              <a:ext uri="{FF2B5EF4-FFF2-40B4-BE49-F238E27FC236}">
                <a16:creationId xmlns:a16="http://schemas.microsoft.com/office/drawing/2014/main" id="{EDB23C84-0AA8-4588-84AF-A5D0A1D8F352}"/>
              </a:ext>
            </a:extLst>
          </p:cNvPr>
          <p:cNvSpPr>
            <a:spLocks noChangeArrowheads="1"/>
          </p:cNvSpPr>
          <p:nvPr/>
        </p:nvSpPr>
        <p:spPr bwMode="auto">
          <a:xfrm>
            <a:off x="3995738" y="3068638"/>
            <a:ext cx="2035175" cy="9429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Sharers = {P};</a:t>
            </a:r>
            <a:r>
              <a:rPr kumimoji="0" lang="en-US" altLang="zh-CN" sz="2000" b="1" i="0" u="none" strike="noStrike" kern="0" cap="none" spc="0" normalizeH="0" baseline="0" noProof="0">
                <a:ln>
                  <a:noFill/>
                </a:ln>
                <a:solidFill>
                  <a:srgbClr val="DDDDDD"/>
                </a:solidFill>
                <a:effectLst/>
                <a:uLnTx/>
                <a:uFillTx/>
                <a:latin typeface="Arial" panose="020B0604020202020204" pitchFamily="34" charset="0"/>
                <a:ea typeface="宋体" panose="02010600030101010101" pitchFamily="2" charset="-122"/>
              </a:rPr>
              <a:t> </a:t>
            </a:r>
            <a:endParaRPr kumimoji="0" lang="en-US" altLang="zh-CN" sz="1800" b="1" i="0" u="none" strike="noStrike" kern="0" cap="none" spc="0" normalizeH="0" baseline="0" noProof="0">
              <a:ln>
                <a:noFill/>
              </a:ln>
              <a:solidFill>
                <a:srgbClr val="DDDDDD"/>
              </a:solidFill>
              <a:effectLst/>
              <a:uLnTx/>
              <a:uFillTx/>
              <a:latin typeface="Arial" panose="020B0604020202020204" pitchFamily="34" charset="0"/>
              <a:ea typeface="宋体" panose="02010600030101010101" pitchFamily="2" charset="-122"/>
            </a:endParaRPr>
          </a:p>
        </p:txBody>
      </p:sp>
      <p:sp>
        <p:nvSpPr>
          <p:cNvPr id="23" name="Oval 18">
            <a:extLst>
              <a:ext uri="{FF2B5EF4-FFF2-40B4-BE49-F238E27FC236}">
                <a16:creationId xmlns:a16="http://schemas.microsoft.com/office/drawing/2014/main" id="{5E8161D8-8B09-433A-A8BA-F15FB54F01D1}"/>
              </a:ext>
            </a:extLst>
          </p:cNvPr>
          <p:cNvSpPr>
            <a:spLocks noChangeArrowheads="1"/>
          </p:cNvSpPr>
          <p:nvPr/>
        </p:nvSpPr>
        <p:spPr bwMode="auto">
          <a:xfrm>
            <a:off x="32702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grpSp>
        <p:nvGrpSpPr>
          <p:cNvPr id="24" name="Group 28">
            <a:extLst>
              <a:ext uri="{FF2B5EF4-FFF2-40B4-BE49-F238E27FC236}">
                <a16:creationId xmlns:a16="http://schemas.microsoft.com/office/drawing/2014/main" id="{B4959C09-6CCC-47DE-AC7D-6D213D6A3774}"/>
              </a:ext>
            </a:extLst>
          </p:cNvPr>
          <p:cNvGrpSpPr>
            <a:grpSpLocks/>
          </p:cNvGrpSpPr>
          <p:nvPr/>
        </p:nvGrpSpPr>
        <p:grpSpPr bwMode="auto">
          <a:xfrm>
            <a:off x="4267200" y="2927350"/>
            <a:ext cx="4876800" cy="2298700"/>
            <a:chOff x="2688" y="1844"/>
            <a:chExt cx="3072" cy="1448"/>
          </a:xfrm>
        </p:grpSpPr>
        <p:sp>
          <p:nvSpPr>
            <p:cNvPr id="25" name="Rectangle 10">
              <a:extLst>
                <a:ext uri="{FF2B5EF4-FFF2-40B4-BE49-F238E27FC236}">
                  <a16:creationId xmlns:a16="http://schemas.microsoft.com/office/drawing/2014/main" id="{60C8A55A-369F-4A20-8DC8-C4B0BC1A215A}"/>
                </a:ext>
              </a:extLst>
            </p:cNvPr>
            <p:cNvSpPr>
              <a:spLocks noChangeArrowheads="1"/>
            </p:cNvSpPr>
            <p:nvPr/>
          </p:nvSpPr>
          <p:spPr bwMode="auto">
            <a:xfrm>
              <a:off x="4059" y="2069"/>
              <a:ext cx="1701" cy="92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 Miss/ Invalidate: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Invalidate to R.N;</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(Data Value  Reply) </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Line 21">
              <a:extLst>
                <a:ext uri="{FF2B5EF4-FFF2-40B4-BE49-F238E27FC236}">
                  <a16:creationId xmlns:a16="http://schemas.microsoft.com/office/drawing/2014/main" id="{50D35B28-31B9-4213-95CB-339DEE0789BF}"/>
                </a:ext>
              </a:extLst>
            </p:cNvPr>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grpSp>
        <p:nvGrpSpPr>
          <p:cNvPr id="27" name="Group 27">
            <a:extLst>
              <a:ext uri="{FF2B5EF4-FFF2-40B4-BE49-F238E27FC236}">
                <a16:creationId xmlns:a16="http://schemas.microsoft.com/office/drawing/2014/main" id="{A0925B90-DD95-4A68-87C5-E073D91C40F1}"/>
              </a:ext>
            </a:extLst>
          </p:cNvPr>
          <p:cNvGrpSpPr>
            <a:grpSpLocks/>
          </p:cNvGrpSpPr>
          <p:nvPr/>
        </p:nvGrpSpPr>
        <p:grpSpPr bwMode="auto">
          <a:xfrm>
            <a:off x="6608763" y="676275"/>
            <a:ext cx="2051050" cy="1601788"/>
            <a:chOff x="4163" y="426"/>
            <a:chExt cx="1292" cy="1009"/>
          </a:xfrm>
        </p:grpSpPr>
        <p:sp>
          <p:nvSpPr>
            <p:cNvPr id="28" name="Freeform 15">
              <a:extLst>
                <a:ext uri="{FF2B5EF4-FFF2-40B4-BE49-F238E27FC236}">
                  <a16:creationId xmlns:a16="http://schemas.microsoft.com/office/drawing/2014/main" id="{C1CF8D9C-512F-49B8-9EA8-E6CA24C3804A}"/>
                </a:ext>
              </a:extLst>
            </p:cNvPr>
            <p:cNvSpPr>
              <a:spLocks/>
            </p:cNvSpPr>
            <p:nvPr/>
          </p:nvSpPr>
          <p:spPr bwMode="auto">
            <a:xfrm>
              <a:off x="4919" y="960"/>
              <a:ext cx="536" cy="475"/>
            </a:xfrm>
            <a:custGeom>
              <a:avLst/>
              <a:gdLst>
                <a:gd name="T0" fmla="*/ 2 w 536"/>
                <a:gd name="T1" fmla="*/ 267 h 475"/>
                <a:gd name="T2" fmla="*/ 0 w 536"/>
                <a:gd name="T3" fmla="*/ 241 h 475"/>
                <a:gd name="T4" fmla="*/ 11 w 536"/>
                <a:gd name="T5" fmla="*/ 218 h 475"/>
                <a:gd name="T6" fmla="*/ 21 w 536"/>
                <a:gd name="T7" fmla="*/ 197 h 475"/>
                <a:gd name="T8" fmla="*/ 29 w 536"/>
                <a:gd name="T9" fmla="*/ 176 h 475"/>
                <a:gd name="T10" fmla="*/ 40 w 536"/>
                <a:gd name="T11" fmla="*/ 152 h 475"/>
                <a:gd name="T12" fmla="*/ 49 w 536"/>
                <a:gd name="T13" fmla="*/ 131 h 475"/>
                <a:gd name="T14" fmla="*/ 59 w 536"/>
                <a:gd name="T15" fmla="*/ 109 h 475"/>
                <a:gd name="T16" fmla="*/ 81 w 536"/>
                <a:gd name="T17" fmla="*/ 92 h 475"/>
                <a:gd name="T18" fmla="*/ 89 w 536"/>
                <a:gd name="T19" fmla="*/ 70 h 475"/>
                <a:gd name="T20" fmla="*/ 111 w 536"/>
                <a:gd name="T21" fmla="*/ 52 h 475"/>
                <a:gd name="T22" fmla="*/ 132 w 536"/>
                <a:gd name="T23" fmla="*/ 36 h 475"/>
                <a:gd name="T24" fmla="*/ 150 w 536"/>
                <a:gd name="T25" fmla="*/ 19 h 475"/>
                <a:gd name="T26" fmla="*/ 179 w 536"/>
                <a:gd name="T27" fmla="*/ 19 h 475"/>
                <a:gd name="T28" fmla="*/ 207 w 536"/>
                <a:gd name="T29" fmla="*/ 18 h 475"/>
                <a:gd name="T30" fmla="*/ 226 w 536"/>
                <a:gd name="T31" fmla="*/ 0 h 475"/>
                <a:gd name="T32" fmla="*/ 249 w 536"/>
                <a:gd name="T33" fmla="*/ 9 h 475"/>
                <a:gd name="T34" fmla="*/ 269 w 536"/>
                <a:gd name="T35" fmla="*/ 19 h 475"/>
                <a:gd name="T36" fmla="*/ 298 w 536"/>
                <a:gd name="T37" fmla="*/ 18 h 475"/>
                <a:gd name="T38" fmla="*/ 324 w 536"/>
                <a:gd name="T39" fmla="*/ 16 h 475"/>
                <a:gd name="T40" fmla="*/ 346 w 536"/>
                <a:gd name="T41" fmla="*/ 27 h 475"/>
                <a:gd name="T42" fmla="*/ 374 w 536"/>
                <a:gd name="T43" fmla="*/ 25 h 475"/>
                <a:gd name="T44" fmla="*/ 400 w 536"/>
                <a:gd name="T45" fmla="*/ 24 h 475"/>
                <a:gd name="T46" fmla="*/ 421 w 536"/>
                <a:gd name="T47" fmla="*/ 35 h 475"/>
                <a:gd name="T48" fmla="*/ 443 w 536"/>
                <a:gd name="T49" fmla="*/ 44 h 475"/>
                <a:gd name="T50" fmla="*/ 461 w 536"/>
                <a:gd name="T51" fmla="*/ 64 h 475"/>
                <a:gd name="T52" fmla="*/ 462 w 536"/>
                <a:gd name="T53" fmla="*/ 91 h 475"/>
                <a:gd name="T54" fmla="*/ 479 w 536"/>
                <a:gd name="T55" fmla="*/ 111 h 475"/>
                <a:gd name="T56" fmla="*/ 496 w 536"/>
                <a:gd name="T57" fmla="*/ 132 h 475"/>
                <a:gd name="T58" fmla="*/ 513 w 536"/>
                <a:gd name="T59" fmla="*/ 153 h 475"/>
                <a:gd name="T60" fmla="*/ 514 w 536"/>
                <a:gd name="T61" fmla="*/ 180 h 475"/>
                <a:gd name="T62" fmla="*/ 532 w 536"/>
                <a:gd name="T63" fmla="*/ 200 h 475"/>
                <a:gd name="T64" fmla="*/ 532 w 536"/>
                <a:gd name="T65" fmla="*/ 227 h 475"/>
                <a:gd name="T66" fmla="*/ 533 w 536"/>
                <a:gd name="T67" fmla="*/ 255 h 475"/>
                <a:gd name="T68" fmla="*/ 535 w 536"/>
                <a:gd name="T69" fmla="*/ 283 h 475"/>
                <a:gd name="T70" fmla="*/ 524 w 536"/>
                <a:gd name="T71" fmla="*/ 302 h 475"/>
                <a:gd name="T72" fmla="*/ 525 w 536"/>
                <a:gd name="T73" fmla="*/ 331 h 475"/>
                <a:gd name="T74" fmla="*/ 506 w 536"/>
                <a:gd name="T75" fmla="*/ 346 h 475"/>
                <a:gd name="T76" fmla="*/ 497 w 536"/>
                <a:gd name="T77" fmla="*/ 369 h 475"/>
                <a:gd name="T78" fmla="*/ 474 w 536"/>
                <a:gd name="T79" fmla="*/ 386 h 475"/>
                <a:gd name="T80" fmla="*/ 464 w 536"/>
                <a:gd name="T81" fmla="*/ 408 h 475"/>
                <a:gd name="T82" fmla="*/ 439 w 536"/>
                <a:gd name="T83" fmla="*/ 436 h 475"/>
                <a:gd name="T84" fmla="*/ 419 w 536"/>
                <a:gd name="T85" fmla="*/ 453 h 475"/>
                <a:gd name="T86" fmla="*/ 399 w 536"/>
                <a:gd name="T87" fmla="*/ 469 h 475"/>
                <a:gd name="T88" fmla="*/ 370 w 536"/>
                <a:gd name="T89" fmla="*/ 471 h 475"/>
                <a:gd name="T90" fmla="*/ 344 w 536"/>
                <a:gd name="T91" fmla="*/ 472 h 475"/>
                <a:gd name="T92" fmla="*/ 317 w 536"/>
                <a:gd name="T93" fmla="*/ 474 h 475"/>
                <a:gd name="T94" fmla="*/ 297 w 536"/>
                <a:gd name="T95" fmla="*/ 464 h 475"/>
                <a:gd name="T96" fmla="*/ 269 w 536"/>
                <a:gd name="T97" fmla="*/ 465 h 475"/>
                <a:gd name="T98" fmla="*/ 247 w 536"/>
                <a:gd name="T99" fmla="*/ 456 h 475"/>
                <a:gd name="T100" fmla="*/ 225 w 536"/>
                <a:gd name="T101" fmla="*/ 473 h 475"/>
                <a:gd name="T102" fmla="*/ 200 w 536"/>
                <a:gd name="T103" fmla="*/ 474 h 475"/>
                <a:gd name="T104" fmla="*/ 178 w 536"/>
                <a:gd name="T105" fmla="*/ 464 h 475"/>
                <a:gd name="T106" fmla="*/ 155 w 536"/>
                <a:gd name="T107" fmla="*/ 455 h 475"/>
                <a:gd name="T108" fmla="*/ 144 w 536"/>
                <a:gd name="T109" fmla="*/ 448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29" name="Rectangle 24">
              <a:extLst>
                <a:ext uri="{FF2B5EF4-FFF2-40B4-BE49-F238E27FC236}">
                  <a16:creationId xmlns:a16="http://schemas.microsoft.com/office/drawing/2014/main" id="{09AD03D3-E90D-4D05-98FF-2B7D8E77ACD6}"/>
                </a:ext>
              </a:extLst>
            </p:cNvPr>
            <p:cNvSpPr>
              <a:spLocks noChangeArrowheads="1"/>
            </p:cNvSpPr>
            <p:nvPr/>
          </p:nvSpPr>
          <p:spPr bwMode="auto">
            <a:xfrm>
              <a:off x="4163" y="426"/>
              <a:ext cx="128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miss:</a:t>
              </a:r>
              <a:r>
                <a:rPr kumimoji="0" lang="en-US" altLang="zh-CN" sz="1800" b="1" i="0" u="none" strike="noStrike" kern="0" cap="none" spc="0" normalizeH="0" baseline="0" noProof="0">
                  <a:ln>
                    <a:noFill/>
                  </a:ln>
                  <a:solidFill>
                    <a:srgbClr val="FFE2C5"/>
                  </a:solidFill>
                  <a:effectLst/>
                  <a:uLnTx/>
                  <a:uFillTx/>
                  <a:latin typeface="Arial" panose="020B0604020202020204" pitchFamily="34" charset="0"/>
                  <a:ea typeface="宋体" panose="02010600030101010101" pitchFamily="2" charset="-122"/>
                </a:rPr>
                <a:t>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74755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E490-4F12-4E7A-B9EF-C6465768A545}"/>
              </a:ext>
            </a:extLst>
          </p:cNvPr>
          <p:cNvSpPr>
            <a:spLocks noGrp="1"/>
          </p:cNvSpPr>
          <p:nvPr>
            <p:ph type="title"/>
          </p:nvPr>
        </p:nvSpPr>
        <p:spPr/>
        <p:txBody>
          <a:bodyPr/>
          <a:lstStyle/>
          <a:p>
            <a:r>
              <a:rPr lang="en-US" altLang="zh-CN" dirty="0"/>
              <a:t>Directory State Machine</a:t>
            </a:r>
            <a:endParaRPr lang="zh-CN" altLang="en-US" dirty="0"/>
          </a:p>
        </p:txBody>
      </p:sp>
      <p:sp>
        <p:nvSpPr>
          <p:cNvPr id="3" name="内容占位符 1">
            <a:extLst>
              <a:ext uri="{FF2B5EF4-FFF2-40B4-BE49-F238E27FC236}">
                <a16:creationId xmlns:a16="http://schemas.microsoft.com/office/drawing/2014/main" id="{BAFD5500-FA38-4592-B703-ADF88503896E}"/>
              </a:ext>
            </a:extLst>
          </p:cNvPr>
          <p:cNvSpPr txBox="1">
            <a:spLocks/>
          </p:cNvSpPr>
          <p:nvPr/>
        </p:nvSpPr>
        <p:spPr>
          <a:xfrm>
            <a:off x="0" y="827137"/>
            <a:ext cx="2771800"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a:t>
            </a:r>
            <a:br>
              <a:rPr lang="en-US" altLang="zh-CN" sz="2000" kern="0" dirty="0"/>
            </a:br>
            <a:r>
              <a:rPr lang="en-US" altLang="zh-CN" sz="2000" kern="0" dirty="0"/>
              <a:t>for </a:t>
            </a:r>
            <a:r>
              <a:rPr lang="en-US" altLang="zh-CN" sz="2000" b="1" kern="0" dirty="0"/>
              <a:t>Directory</a:t>
            </a:r>
            <a:r>
              <a:rPr lang="en-US" altLang="zh-CN" sz="2000" kern="0" dirty="0"/>
              <a:t> requests for each </a:t>
            </a:r>
            <a:br>
              <a:rPr lang="en-US" altLang="zh-CN" sz="2000" kern="0" dirty="0"/>
            </a:br>
            <a:r>
              <a:rPr lang="en-US" altLang="zh-CN" sz="2000" b="1" kern="0" dirty="0"/>
              <a:t>memory block</a:t>
            </a:r>
          </a:p>
          <a:p>
            <a:r>
              <a:rPr lang="en-US" altLang="zh-CN" sz="2000" kern="0" dirty="0" err="1"/>
              <a:t>Uncached</a:t>
            </a:r>
            <a:r>
              <a:rPr lang="en-US" altLang="zh-CN" sz="2000" kern="0" dirty="0"/>
              <a:t> state</a:t>
            </a:r>
            <a:br>
              <a:rPr lang="en-US" altLang="zh-CN" sz="2000" kern="0" dirty="0"/>
            </a:br>
            <a:r>
              <a:rPr lang="en-US" altLang="zh-CN" sz="2000" kern="0" dirty="0"/>
              <a:t>if in memory</a:t>
            </a:r>
          </a:p>
        </p:txBody>
      </p:sp>
      <p:sp>
        <p:nvSpPr>
          <p:cNvPr id="30" name="Rectangle 6">
            <a:extLst>
              <a:ext uri="{FF2B5EF4-FFF2-40B4-BE49-F238E27FC236}">
                <a16:creationId xmlns:a16="http://schemas.microsoft.com/office/drawing/2014/main" id="{5D9FAE37-1E2D-429F-9702-52BC34DA60EC}"/>
              </a:ext>
            </a:extLst>
          </p:cNvPr>
          <p:cNvSpPr>
            <a:spLocks noChangeArrowheads="1"/>
          </p:cNvSpPr>
          <p:nvPr/>
        </p:nvSpPr>
        <p:spPr bwMode="auto">
          <a:xfrm>
            <a:off x="3370263" y="2200275"/>
            <a:ext cx="1222375" cy="376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Uncached</a:t>
            </a:r>
          </a:p>
        </p:txBody>
      </p:sp>
      <p:sp>
        <p:nvSpPr>
          <p:cNvPr id="31" name="Rectangle 7">
            <a:extLst>
              <a:ext uri="{FF2B5EF4-FFF2-40B4-BE49-F238E27FC236}">
                <a16:creationId xmlns:a16="http://schemas.microsoft.com/office/drawing/2014/main" id="{74CB462B-042B-4865-94A2-B609E694390F}"/>
              </a:ext>
            </a:extLst>
          </p:cNvPr>
          <p:cNvSpPr>
            <a:spLocks noChangeArrowheads="1"/>
          </p:cNvSpPr>
          <p:nvPr/>
        </p:nvSpPr>
        <p:spPr bwMode="auto">
          <a:xfrm>
            <a:off x="6742113" y="2028825"/>
            <a:ext cx="1301750" cy="650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only)</a:t>
            </a:r>
          </a:p>
        </p:txBody>
      </p:sp>
      <p:sp>
        <p:nvSpPr>
          <p:cNvPr id="32" name="Rectangle 8">
            <a:extLst>
              <a:ext uri="{FF2B5EF4-FFF2-40B4-BE49-F238E27FC236}">
                <a16:creationId xmlns:a16="http://schemas.microsoft.com/office/drawing/2014/main" id="{388FE008-F216-4496-A8DF-D685DC674BAF}"/>
              </a:ext>
            </a:extLst>
          </p:cNvPr>
          <p:cNvSpPr>
            <a:spLocks noChangeArrowheads="1"/>
          </p:cNvSpPr>
          <p:nvPr/>
        </p:nvSpPr>
        <p:spPr bwMode="auto">
          <a:xfrm>
            <a:off x="3328988" y="540067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33" name="Rectangle 9">
            <a:extLst>
              <a:ext uri="{FF2B5EF4-FFF2-40B4-BE49-F238E27FC236}">
                <a16:creationId xmlns:a16="http://schemas.microsoft.com/office/drawing/2014/main" id="{A9AE4EC8-C5ED-45B8-8454-9A640942047F}"/>
              </a:ext>
            </a:extLst>
          </p:cNvPr>
          <p:cNvSpPr>
            <a:spLocks noChangeArrowheads="1"/>
          </p:cNvSpPr>
          <p:nvPr/>
        </p:nvSpPr>
        <p:spPr bwMode="auto">
          <a:xfrm>
            <a:off x="4684713" y="1285875"/>
            <a:ext cx="2009775"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send Data Value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Reply</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endParaRPr>
          </a:p>
        </p:txBody>
      </p:sp>
      <p:sp>
        <p:nvSpPr>
          <p:cNvPr id="34" name="Rectangle 10">
            <a:extLst>
              <a:ext uri="{FF2B5EF4-FFF2-40B4-BE49-F238E27FC236}">
                <a16:creationId xmlns:a16="http://schemas.microsoft.com/office/drawing/2014/main" id="{94008A08-E5CF-45E0-AB49-E4DE26CC24C4}"/>
              </a:ext>
            </a:extLst>
          </p:cNvPr>
          <p:cNvSpPr>
            <a:spLocks noChangeArrowheads="1"/>
          </p:cNvSpPr>
          <p:nvPr/>
        </p:nvSpPr>
        <p:spPr bwMode="auto">
          <a:xfrm>
            <a:off x="6616700" y="3209925"/>
            <a:ext cx="2527300"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Write Miss/Invalid: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Invalidate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Data Value  Reply</a:t>
            </a:r>
            <a:r>
              <a:rPr kumimoji="0" lang="en-US" altLang="zh-CN" sz="1800" b="1" i="0" u="none" strike="noStrike" kern="0" cap="none" spc="0" normalizeH="0" baseline="0" noProof="0">
                <a:ln>
                  <a:noFill/>
                </a:ln>
                <a:solidFill>
                  <a:srgbClr val="DDDDDD"/>
                </a:solidFill>
                <a:effectLst/>
                <a:uLnTx/>
                <a:uFillTx/>
                <a:latin typeface="Arial" panose="020B0604020202020204" pitchFamily="34" charset="0"/>
                <a:ea typeface="宋体" panose="02010600030101010101" pitchFamily="2" charset="-122"/>
              </a:rPr>
              <a:t> </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DDDDDD"/>
              </a:solidFill>
              <a:effectLst/>
              <a:uLnTx/>
              <a:uFillTx/>
              <a:latin typeface="Arial" panose="020B0604020202020204" pitchFamily="34" charset="0"/>
              <a:ea typeface="宋体" panose="02010600030101010101" pitchFamily="2" charset="-122"/>
            </a:endParaRPr>
          </a:p>
        </p:txBody>
      </p:sp>
      <p:sp>
        <p:nvSpPr>
          <p:cNvPr id="35" name="Oval 11">
            <a:extLst>
              <a:ext uri="{FF2B5EF4-FFF2-40B4-BE49-F238E27FC236}">
                <a16:creationId xmlns:a16="http://schemas.microsoft.com/office/drawing/2014/main" id="{CBE19D09-1B23-4B3C-B539-1C94AD18B3A3}"/>
              </a:ext>
            </a:extLst>
          </p:cNvPr>
          <p:cNvSpPr>
            <a:spLocks noChangeArrowheads="1"/>
          </p:cNvSpPr>
          <p:nvPr/>
        </p:nvSpPr>
        <p:spPr bwMode="auto">
          <a:xfrm>
            <a:off x="66611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6" name="Oval 12">
            <a:extLst>
              <a:ext uri="{FF2B5EF4-FFF2-40B4-BE49-F238E27FC236}">
                <a16:creationId xmlns:a16="http://schemas.microsoft.com/office/drawing/2014/main" id="{5327394E-540A-4117-B048-0AD3FFF59A51}"/>
              </a:ext>
            </a:extLst>
          </p:cNvPr>
          <p:cNvSpPr>
            <a:spLocks noChangeArrowheads="1"/>
          </p:cNvSpPr>
          <p:nvPr/>
        </p:nvSpPr>
        <p:spPr bwMode="auto">
          <a:xfrm>
            <a:off x="3270250" y="519430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7" name="Line 13">
            <a:extLst>
              <a:ext uri="{FF2B5EF4-FFF2-40B4-BE49-F238E27FC236}">
                <a16:creationId xmlns:a16="http://schemas.microsoft.com/office/drawing/2014/main" id="{9B02D6DD-CFB4-4F6F-9B28-F60CE9B5FF69}"/>
              </a:ext>
            </a:extLst>
          </p:cNvPr>
          <p:cNvSpPr>
            <a:spLocks noChangeShapeType="1"/>
          </p:cNvSpPr>
          <p:nvPr/>
        </p:nvSpPr>
        <p:spPr bwMode="auto">
          <a:xfrm>
            <a:off x="4699000" y="2457450"/>
            <a:ext cx="197485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8" name="Line 14">
            <a:extLst>
              <a:ext uri="{FF2B5EF4-FFF2-40B4-BE49-F238E27FC236}">
                <a16:creationId xmlns:a16="http://schemas.microsoft.com/office/drawing/2014/main" id="{28783972-1CD1-4A14-8FF2-A4A9EC467B69}"/>
              </a:ext>
            </a:extLst>
          </p:cNvPr>
          <p:cNvSpPr>
            <a:spLocks noChangeShapeType="1"/>
          </p:cNvSpPr>
          <p:nvPr/>
        </p:nvSpPr>
        <p:spPr bwMode="auto">
          <a:xfrm>
            <a:off x="3943350" y="3060700"/>
            <a:ext cx="0" cy="208915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9" name="Freeform 15">
            <a:extLst>
              <a:ext uri="{FF2B5EF4-FFF2-40B4-BE49-F238E27FC236}">
                <a16:creationId xmlns:a16="http://schemas.microsoft.com/office/drawing/2014/main" id="{88ABA341-F904-492D-8EEA-2458D0C8013C}"/>
              </a:ext>
            </a:extLst>
          </p:cNvPr>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40" name="Rectangle 17">
            <a:extLst>
              <a:ext uri="{FF2B5EF4-FFF2-40B4-BE49-F238E27FC236}">
                <a16:creationId xmlns:a16="http://schemas.microsoft.com/office/drawing/2014/main" id="{7CBC2E6B-E112-4A03-A001-19051A16CFE9}"/>
              </a:ext>
            </a:extLst>
          </p:cNvPr>
          <p:cNvSpPr>
            <a:spLocks noChangeArrowheads="1"/>
          </p:cNvSpPr>
          <p:nvPr/>
        </p:nvSpPr>
        <p:spPr bwMode="auto">
          <a:xfrm>
            <a:off x="3995738" y="3068638"/>
            <a:ext cx="2035175" cy="9429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Sharers = {P};</a:t>
            </a:r>
            <a:r>
              <a:rPr kumimoji="0" lang="en-US" altLang="zh-CN" sz="20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 </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41" name="Oval 18">
            <a:extLst>
              <a:ext uri="{FF2B5EF4-FFF2-40B4-BE49-F238E27FC236}">
                <a16:creationId xmlns:a16="http://schemas.microsoft.com/office/drawing/2014/main" id="{4B7F5319-6DE1-41D0-AE23-E52A756150D6}"/>
              </a:ext>
            </a:extLst>
          </p:cNvPr>
          <p:cNvSpPr>
            <a:spLocks noChangeArrowheads="1"/>
          </p:cNvSpPr>
          <p:nvPr/>
        </p:nvSpPr>
        <p:spPr bwMode="auto">
          <a:xfrm>
            <a:off x="32702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grpSp>
        <p:nvGrpSpPr>
          <p:cNvPr id="42" name="Group 28">
            <a:extLst>
              <a:ext uri="{FF2B5EF4-FFF2-40B4-BE49-F238E27FC236}">
                <a16:creationId xmlns:a16="http://schemas.microsoft.com/office/drawing/2014/main" id="{12C6EFC6-69A5-40C4-9B2B-73E05FCB32E2}"/>
              </a:ext>
            </a:extLst>
          </p:cNvPr>
          <p:cNvGrpSpPr>
            <a:grpSpLocks/>
          </p:cNvGrpSpPr>
          <p:nvPr/>
        </p:nvGrpSpPr>
        <p:grpSpPr bwMode="auto">
          <a:xfrm>
            <a:off x="1782763" y="3003550"/>
            <a:ext cx="1912937" cy="2222500"/>
            <a:chOff x="1123" y="1892"/>
            <a:chExt cx="1205" cy="1400"/>
          </a:xfrm>
        </p:grpSpPr>
        <p:sp>
          <p:nvSpPr>
            <p:cNvPr id="43" name="Rectangle 4">
              <a:extLst>
                <a:ext uri="{FF2B5EF4-FFF2-40B4-BE49-F238E27FC236}">
                  <a16:creationId xmlns:a16="http://schemas.microsoft.com/office/drawing/2014/main" id="{F43532D4-33AE-43EE-93FB-C3AD1BF0D7AF}"/>
                </a:ext>
              </a:extLst>
            </p:cNvPr>
            <p:cNvSpPr>
              <a:spLocks noChangeArrowheads="1"/>
            </p:cNvSpPr>
            <p:nvPr/>
          </p:nvSpPr>
          <p:spPr bwMode="auto">
            <a:xfrm>
              <a:off x="1123" y="2214"/>
              <a:ext cx="11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hangingPunct="0">
                <a:spcBef>
                  <a:spcPct val="0"/>
                </a:spcBef>
                <a:buClrTx/>
                <a:buSzTx/>
                <a:buFontTx/>
                <a:buNone/>
              </a:pPr>
              <a:r>
                <a:rPr lang="en-US" altLang="zh-CN" sz="1800">
                  <a:solidFill>
                    <a:srgbClr val="FF0000"/>
                  </a:solidFill>
                  <a:latin typeface="Arial" panose="020B0604020202020204" pitchFamily="34" charset="0"/>
                </a:rPr>
                <a:t>Data Write Back:</a:t>
              </a:r>
            </a:p>
            <a:p>
              <a:pPr algn="r" eaLnBrk="0" hangingPunct="0">
                <a:spcBef>
                  <a:spcPct val="0"/>
                </a:spcBef>
                <a:buClrTx/>
                <a:buSzTx/>
                <a:buFontTx/>
                <a:buNone/>
              </a:pPr>
              <a:r>
                <a:rPr lang="en-US" altLang="zh-CN" sz="1800" b="1">
                  <a:solidFill>
                    <a:srgbClr val="000000"/>
                  </a:solidFill>
                  <a:latin typeface="Arial" panose="020B0604020202020204" pitchFamily="34" charset="0"/>
                </a:rPr>
                <a:t>Sharers = {}</a:t>
              </a:r>
            </a:p>
            <a:p>
              <a:pPr algn="r" eaLnBrk="0" hangingPunct="0">
                <a:spcBef>
                  <a:spcPct val="0"/>
                </a:spcBef>
                <a:buClrTx/>
                <a:buSzTx/>
                <a:buFontTx/>
                <a:buNone/>
              </a:pPr>
              <a:endParaRPr lang="en-US" altLang="zh-CN" sz="1800" b="1" i="1">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1950F1EE-7A0C-464E-841B-EC62750FD53D}"/>
                </a:ext>
              </a:extLst>
            </p:cNvPr>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sp>
        <p:nvSpPr>
          <p:cNvPr id="45" name="Line 21">
            <a:extLst>
              <a:ext uri="{FF2B5EF4-FFF2-40B4-BE49-F238E27FC236}">
                <a16:creationId xmlns:a16="http://schemas.microsoft.com/office/drawing/2014/main" id="{EB6D557F-4059-4960-9DC7-202EFA4D38BB}"/>
              </a:ext>
            </a:extLst>
          </p:cNvPr>
          <p:cNvSpPr>
            <a:spLocks noChangeShapeType="1"/>
          </p:cNvSpPr>
          <p:nvPr/>
        </p:nvSpPr>
        <p:spPr bwMode="auto">
          <a:xfrm flipH="1">
            <a:off x="4267200" y="2927350"/>
            <a:ext cx="2743200" cy="22987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nvGrpSpPr>
          <p:cNvPr id="46" name="Group 27">
            <a:extLst>
              <a:ext uri="{FF2B5EF4-FFF2-40B4-BE49-F238E27FC236}">
                <a16:creationId xmlns:a16="http://schemas.microsoft.com/office/drawing/2014/main" id="{1416ECAC-E271-4EA1-BEF0-65DC642F34AE}"/>
              </a:ext>
            </a:extLst>
          </p:cNvPr>
          <p:cNvGrpSpPr>
            <a:grpSpLocks/>
          </p:cNvGrpSpPr>
          <p:nvPr/>
        </p:nvGrpSpPr>
        <p:grpSpPr bwMode="auto">
          <a:xfrm>
            <a:off x="4610100" y="2774950"/>
            <a:ext cx="3235325" cy="3500438"/>
            <a:chOff x="2904" y="1748"/>
            <a:chExt cx="2038" cy="2205"/>
          </a:xfrm>
        </p:grpSpPr>
        <p:sp>
          <p:nvSpPr>
            <p:cNvPr id="47" name="Line 22">
              <a:extLst>
                <a:ext uri="{FF2B5EF4-FFF2-40B4-BE49-F238E27FC236}">
                  <a16:creationId xmlns:a16="http://schemas.microsoft.com/office/drawing/2014/main" id="{555ACA63-0FDA-41D2-A2B4-E6C24D26EA6A}"/>
                </a:ext>
              </a:extLst>
            </p:cNvPr>
            <p:cNvSpPr>
              <a:spLocks noChangeShapeType="1"/>
            </p:cNvSpPr>
            <p:nvPr/>
          </p:nvSpPr>
          <p:spPr bwMode="auto">
            <a:xfrm flipH="1">
              <a:off x="2904" y="1748"/>
              <a:ext cx="1332" cy="1724"/>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8" name="Rectangle 23">
              <a:extLst>
                <a:ext uri="{FF2B5EF4-FFF2-40B4-BE49-F238E27FC236}">
                  <a16:creationId xmlns:a16="http://schemas.microsoft.com/office/drawing/2014/main" id="{664578D2-323F-4ABB-826A-DFF05F6C5336}"/>
                </a:ext>
              </a:extLst>
            </p:cNvPr>
            <p:cNvSpPr>
              <a:spLocks noChangeArrowheads="1"/>
            </p:cNvSpPr>
            <p:nvPr/>
          </p:nvSpPr>
          <p:spPr bwMode="auto">
            <a:xfrm>
              <a:off x="3198" y="2840"/>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FF0000"/>
                  </a:solidFill>
                  <a:latin typeface="Arial" panose="020B0604020202020204" pitchFamily="34" charset="0"/>
                </a:rPr>
                <a:t>Read miss:</a:t>
              </a:r>
            </a:p>
            <a:p>
              <a:pPr algn="l" eaLnBrk="0" hangingPunct="0">
                <a:spcBef>
                  <a:spcPct val="0"/>
                </a:spcBef>
                <a:buClrTx/>
                <a:buSzTx/>
                <a:buFontTx/>
                <a:buNone/>
              </a:pPr>
              <a:r>
                <a:rPr lang="en-US" altLang="zh-CN" sz="1800" b="1">
                  <a:solidFill>
                    <a:srgbClr val="000000"/>
                  </a:solidFill>
                  <a:latin typeface="Arial" panose="020B0604020202020204" pitchFamily="34" charset="0"/>
                </a:rPr>
                <a:t>Send Fetch to R.N.;</a:t>
              </a:r>
            </a:p>
            <a:p>
              <a:pPr algn="l" eaLnBrk="0" hangingPunct="0">
                <a:spcBef>
                  <a:spcPct val="0"/>
                </a:spcBef>
                <a:buClrTx/>
                <a:buSzTx/>
                <a:buFontTx/>
                <a:buNone/>
              </a:pPr>
              <a:r>
                <a:rPr lang="en-US" altLang="zh-CN" sz="1800" b="1">
                  <a:solidFill>
                    <a:srgbClr val="000000"/>
                  </a:solidFill>
                  <a:latin typeface="Arial" panose="020B0604020202020204" pitchFamily="34" charset="0"/>
                </a:rPr>
                <a:t>Get Data from R. N. </a:t>
              </a:r>
            </a:p>
            <a:p>
              <a:pPr algn="l" eaLnBrk="0" hangingPunct="0">
                <a:spcBef>
                  <a:spcPct val="0"/>
                </a:spcBef>
                <a:buClrTx/>
                <a:buSzTx/>
                <a:buFontTx/>
                <a:buNone/>
              </a:pPr>
              <a:r>
                <a:rPr lang="en-US" altLang="zh-CN" sz="1800" b="1">
                  <a:solidFill>
                    <a:srgbClr val="000000"/>
                  </a:solidFill>
                  <a:latin typeface="Arial" panose="020B0604020202020204" pitchFamily="34" charset="0"/>
                </a:rPr>
                <a:t>Reply Back to local processor</a:t>
              </a:r>
            </a:p>
            <a:p>
              <a:pPr algn="l" eaLnBrk="0" hangingPunct="0">
                <a:spcBef>
                  <a:spcPct val="0"/>
                </a:spcBef>
                <a:buClrTx/>
                <a:buSzTx/>
                <a:buFontTx/>
                <a:buNone/>
              </a:pPr>
              <a:r>
                <a:rPr lang="en-US" altLang="zh-CN" sz="2000" b="1">
                  <a:solidFill>
                    <a:srgbClr val="000000"/>
                  </a:solidFill>
                  <a:latin typeface="Arial" panose="020B0604020202020204" pitchFamily="34" charset="0"/>
                </a:rPr>
                <a:t>Sharers += {P}; </a:t>
              </a:r>
            </a:p>
          </p:txBody>
        </p:sp>
      </p:grpSp>
      <p:sp>
        <p:nvSpPr>
          <p:cNvPr id="49" name="Rectangle 24">
            <a:extLst>
              <a:ext uri="{FF2B5EF4-FFF2-40B4-BE49-F238E27FC236}">
                <a16:creationId xmlns:a16="http://schemas.microsoft.com/office/drawing/2014/main" id="{D71912D9-E1F1-4AA0-B6AB-918FCC2D864A}"/>
              </a:ext>
            </a:extLst>
          </p:cNvPr>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FF"/>
                </a:solidFill>
                <a:latin typeface="Arial" panose="020B0604020202020204" pitchFamily="34" charset="0"/>
              </a:rPr>
              <a:t>Read miss:</a:t>
            </a:r>
            <a:r>
              <a:rPr lang="en-US" altLang="zh-CN" sz="1800" b="1">
                <a:solidFill>
                  <a:srgbClr val="0000FF"/>
                </a:solidFill>
                <a:latin typeface="Arial" panose="020B0604020202020204" pitchFamily="34" charset="0"/>
              </a:rPr>
              <a:t> </a:t>
            </a:r>
          </a:p>
          <a:p>
            <a:pPr algn="l" eaLnBrk="0" hangingPunct="0">
              <a:spcBef>
                <a:spcPct val="0"/>
              </a:spcBef>
              <a:buClrTx/>
              <a:buSzTx/>
              <a:buFontTx/>
              <a:buNone/>
            </a:pPr>
            <a:r>
              <a:rPr lang="en-US" altLang="zh-CN" sz="1800" b="1">
                <a:solidFill>
                  <a:srgbClr val="0000FF"/>
                </a:solidFill>
                <a:latin typeface="Arial" panose="020B0604020202020204" pitchFamily="34" charset="0"/>
              </a:rPr>
              <a:t>Data Value Reply</a:t>
            </a:r>
          </a:p>
          <a:p>
            <a:pPr algn="l" eaLnBrk="0" hangingPunct="0">
              <a:spcBef>
                <a:spcPct val="0"/>
              </a:spcBef>
              <a:buClrTx/>
              <a:buSzTx/>
              <a:buFontTx/>
              <a:buNone/>
            </a:pPr>
            <a:r>
              <a:rPr lang="en-US" altLang="zh-CN" sz="2000" b="1">
                <a:solidFill>
                  <a:srgbClr val="0000FF"/>
                </a:solidFill>
                <a:latin typeface="Arial" panose="020B0604020202020204" pitchFamily="34" charset="0"/>
              </a:rPr>
              <a:t>Sharers += {P};</a:t>
            </a:r>
            <a:endParaRPr lang="en-US" altLang="zh-CN" sz="1800" b="1">
              <a:solidFill>
                <a:srgbClr val="0000FF"/>
              </a:solidFill>
              <a:latin typeface="Arial" panose="020B0604020202020204" pitchFamily="34" charset="0"/>
            </a:endParaRPr>
          </a:p>
        </p:txBody>
      </p:sp>
      <p:grpSp>
        <p:nvGrpSpPr>
          <p:cNvPr id="50" name="Group 29">
            <a:extLst>
              <a:ext uri="{FF2B5EF4-FFF2-40B4-BE49-F238E27FC236}">
                <a16:creationId xmlns:a16="http://schemas.microsoft.com/office/drawing/2014/main" id="{96F2CFDF-4A5A-4579-A1CF-716C806C5EE0}"/>
              </a:ext>
            </a:extLst>
          </p:cNvPr>
          <p:cNvGrpSpPr>
            <a:grpSpLocks/>
          </p:cNvGrpSpPr>
          <p:nvPr/>
        </p:nvGrpSpPr>
        <p:grpSpPr bwMode="auto">
          <a:xfrm>
            <a:off x="611188" y="4868863"/>
            <a:ext cx="2800350" cy="1766887"/>
            <a:chOff x="385" y="3067"/>
            <a:chExt cx="1764" cy="1113"/>
          </a:xfrm>
        </p:grpSpPr>
        <p:sp>
          <p:nvSpPr>
            <p:cNvPr id="51" name="Freeform 16">
              <a:extLst>
                <a:ext uri="{FF2B5EF4-FFF2-40B4-BE49-F238E27FC236}">
                  <a16:creationId xmlns:a16="http://schemas.microsoft.com/office/drawing/2014/main" id="{4B72C04F-07DF-430E-B041-DDE9688735CE}"/>
                </a:ext>
              </a:extLst>
            </p:cNvPr>
            <p:cNvSpPr>
              <a:spLocks/>
            </p:cNvSpPr>
            <p:nvPr/>
          </p:nvSpPr>
          <p:spPr bwMode="auto">
            <a:xfrm>
              <a:off x="1656" y="3252"/>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52" name="Rectangle 25">
              <a:extLst>
                <a:ext uri="{FF2B5EF4-FFF2-40B4-BE49-F238E27FC236}">
                  <a16:creationId xmlns:a16="http://schemas.microsoft.com/office/drawing/2014/main" id="{A7D345E6-EBD5-4EDE-AFEA-59727A629B77}"/>
                </a:ext>
              </a:extLst>
            </p:cNvPr>
            <p:cNvSpPr>
              <a:spLocks noChangeArrowheads="1"/>
            </p:cNvSpPr>
            <p:nvPr/>
          </p:nvSpPr>
          <p:spPr bwMode="auto">
            <a:xfrm>
              <a:off x="385" y="3067"/>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Fetch/Invalidate;</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Receive Date from R.N</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to local Node</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a:t>
              </a:r>
            </a:p>
          </p:txBody>
        </p:sp>
      </p:grpSp>
    </p:spTree>
    <p:extLst>
      <p:ext uri="{BB962C8B-B14F-4D97-AF65-F5344CB8AC3E}">
        <p14:creationId xmlns:p14="http://schemas.microsoft.com/office/powerpoint/2010/main" val="8382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8E490-4F12-4E7A-B9EF-C6465768A545}"/>
              </a:ext>
            </a:extLst>
          </p:cNvPr>
          <p:cNvSpPr>
            <a:spLocks noGrp="1"/>
          </p:cNvSpPr>
          <p:nvPr>
            <p:ph type="title"/>
          </p:nvPr>
        </p:nvSpPr>
        <p:spPr/>
        <p:txBody>
          <a:bodyPr/>
          <a:lstStyle/>
          <a:p>
            <a:r>
              <a:rPr lang="en-US" altLang="zh-CN" dirty="0"/>
              <a:t>Directory State Machine</a:t>
            </a:r>
            <a:endParaRPr lang="zh-CN" altLang="en-US" dirty="0"/>
          </a:p>
        </p:txBody>
      </p:sp>
      <p:sp>
        <p:nvSpPr>
          <p:cNvPr id="3" name="内容占位符 1">
            <a:extLst>
              <a:ext uri="{FF2B5EF4-FFF2-40B4-BE49-F238E27FC236}">
                <a16:creationId xmlns:a16="http://schemas.microsoft.com/office/drawing/2014/main" id="{BAFD5500-FA38-4592-B703-ADF88503896E}"/>
              </a:ext>
            </a:extLst>
          </p:cNvPr>
          <p:cNvSpPr txBox="1">
            <a:spLocks/>
          </p:cNvSpPr>
          <p:nvPr/>
        </p:nvSpPr>
        <p:spPr>
          <a:xfrm>
            <a:off x="0" y="827137"/>
            <a:ext cx="2771800" cy="1779364"/>
          </a:xfrm>
          <a:prstGeom prst="rect">
            <a:avLst/>
          </a:prstGeom>
        </p:spPr>
        <p:txBody>
          <a:bodyPr/>
          <a:lst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r>
              <a:rPr lang="en-US" altLang="zh-CN" sz="2000" kern="0" dirty="0"/>
              <a:t>State machine</a:t>
            </a:r>
            <a:br>
              <a:rPr lang="en-US" altLang="zh-CN" sz="2000" kern="0" dirty="0"/>
            </a:br>
            <a:r>
              <a:rPr lang="en-US" altLang="zh-CN" sz="2000" kern="0" dirty="0"/>
              <a:t>for </a:t>
            </a:r>
            <a:r>
              <a:rPr lang="en-US" altLang="zh-CN" sz="2000" b="1" kern="0" dirty="0"/>
              <a:t>Directory</a:t>
            </a:r>
            <a:r>
              <a:rPr lang="en-US" altLang="zh-CN" sz="2000" kern="0" dirty="0"/>
              <a:t> requests for each </a:t>
            </a:r>
            <a:br>
              <a:rPr lang="en-US" altLang="zh-CN" sz="2000" kern="0" dirty="0"/>
            </a:br>
            <a:r>
              <a:rPr lang="en-US" altLang="zh-CN" sz="2000" b="1" kern="0" dirty="0"/>
              <a:t>memory block</a:t>
            </a:r>
          </a:p>
          <a:p>
            <a:r>
              <a:rPr lang="en-US" altLang="zh-CN" sz="2000" kern="0" dirty="0" err="1"/>
              <a:t>Uncached</a:t>
            </a:r>
            <a:r>
              <a:rPr lang="en-US" altLang="zh-CN" sz="2000" kern="0" dirty="0"/>
              <a:t> state</a:t>
            </a:r>
            <a:br>
              <a:rPr lang="en-US" altLang="zh-CN" sz="2000" kern="0" dirty="0"/>
            </a:br>
            <a:r>
              <a:rPr lang="en-US" altLang="zh-CN" sz="2000" kern="0" dirty="0"/>
              <a:t>if in memory</a:t>
            </a:r>
          </a:p>
        </p:txBody>
      </p:sp>
      <p:sp>
        <p:nvSpPr>
          <p:cNvPr id="27" name="Rectangle 4">
            <a:extLst>
              <a:ext uri="{FF2B5EF4-FFF2-40B4-BE49-F238E27FC236}">
                <a16:creationId xmlns:a16="http://schemas.microsoft.com/office/drawing/2014/main" id="{33BE6F8A-912D-45CC-B5D1-734ED36040E4}"/>
              </a:ext>
            </a:extLst>
          </p:cNvPr>
          <p:cNvSpPr>
            <a:spLocks noChangeArrowheads="1"/>
          </p:cNvSpPr>
          <p:nvPr/>
        </p:nvSpPr>
        <p:spPr bwMode="auto">
          <a:xfrm>
            <a:off x="1782763" y="3514725"/>
            <a:ext cx="18954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hangingPunct="0">
              <a:spcBef>
                <a:spcPct val="0"/>
              </a:spcBef>
              <a:buClrTx/>
              <a:buSzTx/>
              <a:buFontTx/>
              <a:buNone/>
            </a:pPr>
            <a:r>
              <a:rPr lang="en-US" altLang="zh-CN" sz="1800">
                <a:solidFill>
                  <a:srgbClr val="FF0000"/>
                </a:solidFill>
                <a:latin typeface="Arial" panose="020B0604020202020204" pitchFamily="34" charset="0"/>
              </a:rPr>
              <a:t>Data Write Back:</a:t>
            </a:r>
          </a:p>
          <a:p>
            <a:pPr algn="r" eaLnBrk="0" hangingPunct="0">
              <a:spcBef>
                <a:spcPct val="0"/>
              </a:spcBef>
              <a:buClrTx/>
              <a:buSzTx/>
              <a:buFontTx/>
              <a:buNone/>
            </a:pPr>
            <a:r>
              <a:rPr lang="en-US" altLang="zh-CN" sz="1800" b="1">
                <a:solidFill>
                  <a:srgbClr val="000000"/>
                </a:solidFill>
                <a:latin typeface="Arial" panose="020B0604020202020204" pitchFamily="34" charset="0"/>
              </a:rPr>
              <a:t>Sharers = {}</a:t>
            </a:r>
          </a:p>
          <a:p>
            <a:pPr algn="r" eaLnBrk="0" hangingPunct="0">
              <a:spcBef>
                <a:spcPct val="0"/>
              </a:spcBef>
              <a:buClrTx/>
              <a:buSzTx/>
              <a:buFontTx/>
              <a:buNone/>
            </a:pPr>
            <a:endParaRPr lang="en-US" altLang="zh-CN" sz="1800" b="1" i="1">
              <a:solidFill>
                <a:srgbClr val="000000"/>
              </a:solidFill>
              <a:latin typeface="Arial" panose="020B0604020202020204" pitchFamily="34" charset="0"/>
            </a:endParaRPr>
          </a:p>
        </p:txBody>
      </p:sp>
      <p:sp>
        <p:nvSpPr>
          <p:cNvPr id="28" name="Rectangle 6">
            <a:extLst>
              <a:ext uri="{FF2B5EF4-FFF2-40B4-BE49-F238E27FC236}">
                <a16:creationId xmlns:a16="http://schemas.microsoft.com/office/drawing/2014/main" id="{66D90931-476F-4AE5-A65F-7E9C4B5BB8E0}"/>
              </a:ext>
            </a:extLst>
          </p:cNvPr>
          <p:cNvSpPr>
            <a:spLocks noChangeArrowheads="1"/>
          </p:cNvSpPr>
          <p:nvPr/>
        </p:nvSpPr>
        <p:spPr bwMode="auto">
          <a:xfrm>
            <a:off x="3370263" y="2200275"/>
            <a:ext cx="1222375" cy="376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Uncached</a:t>
            </a:r>
          </a:p>
        </p:txBody>
      </p:sp>
      <p:sp>
        <p:nvSpPr>
          <p:cNvPr id="29" name="Rectangle 7">
            <a:extLst>
              <a:ext uri="{FF2B5EF4-FFF2-40B4-BE49-F238E27FC236}">
                <a16:creationId xmlns:a16="http://schemas.microsoft.com/office/drawing/2014/main" id="{87C82439-20DF-4A71-8911-F1F5E17F11DD}"/>
              </a:ext>
            </a:extLst>
          </p:cNvPr>
          <p:cNvSpPr>
            <a:spLocks noChangeArrowheads="1"/>
          </p:cNvSpPr>
          <p:nvPr/>
        </p:nvSpPr>
        <p:spPr bwMode="auto">
          <a:xfrm>
            <a:off x="6742113" y="2028825"/>
            <a:ext cx="1301750" cy="650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only)</a:t>
            </a:r>
          </a:p>
        </p:txBody>
      </p:sp>
      <p:sp>
        <p:nvSpPr>
          <p:cNvPr id="53" name="Rectangle 8">
            <a:extLst>
              <a:ext uri="{FF2B5EF4-FFF2-40B4-BE49-F238E27FC236}">
                <a16:creationId xmlns:a16="http://schemas.microsoft.com/office/drawing/2014/main" id="{B5FAF079-0D0C-44A3-BA1A-E8E2347E8433}"/>
              </a:ext>
            </a:extLst>
          </p:cNvPr>
          <p:cNvSpPr>
            <a:spLocks noChangeArrowheads="1"/>
          </p:cNvSpPr>
          <p:nvPr/>
        </p:nvSpPr>
        <p:spPr bwMode="auto">
          <a:xfrm>
            <a:off x="3328988" y="5400675"/>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54" name="Rectangle 9">
            <a:extLst>
              <a:ext uri="{FF2B5EF4-FFF2-40B4-BE49-F238E27FC236}">
                <a16:creationId xmlns:a16="http://schemas.microsoft.com/office/drawing/2014/main" id="{CC06F5B3-00EA-47AE-B492-4427DE057E31}"/>
              </a:ext>
            </a:extLst>
          </p:cNvPr>
          <p:cNvSpPr>
            <a:spLocks noChangeArrowheads="1"/>
          </p:cNvSpPr>
          <p:nvPr/>
        </p:nvSpPr>
        <p:spPr bwMode="auto">
          <a:xfrm>
            <a:off x="4684713" y="1285875"/>
            <a:ext cx="2009775"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send Data Value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Reply</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55" name="Rectangle 10">
            <a:extLst>
              <a:ext uri="{FF2B5EF4-FFF2-40B4-BE49-F238E27FC236}">
                <a16:creationId xmlns:a16="http://schemas.microsoft.com/office/drawing/2014/main" id="{CE3CCC79-8896-4770-AD32-4B8FA6010826}"/>
              </a:ext>
            </a:extLst>
          </p:cNvPr>
          <p:cNvSpPr>
            <a:spLocks noChangeArrowheads="1"/>
          </p:cNvSpPr>
          <p:nvPr/>
        </p:nvSpPr>
        <p:spPr bwMode="auto">
          <a:xfrm>
            <a:off x="6616700" y="3209925"/>
            <a:ext cx="2527300" cy="14620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Write Miss: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Invalidate ;</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Sharers = {P};</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Data Value  Reply </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6" name="Oval 11">
            <a:extLst>
              <a:ext uri="{FF2B5EF4-FFF2-40B4-BE49-F238E27FC236}">
                <a16:creationId xmlns:a16="http://schemas.microsoft.com/office/drawing/2014/main" id="{8059978C-F50B-475D-AFBD-0B284A25F040}"/>
              </a:ext>
            </a:extLst>
          </p:cNvPr>
          <p:cNvSpPr>
            <a:spLocks noChangeArrowheads="1"/>
          </p:cNvSpPr>
          <p:nvPr/>
        </p:nvSpPr>
        <p:spPr bwMode="auto">
          <a:xfrm>
            <a:off x="66611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57" name="Oval 12">
            <a:extLst>
              <a:ext uri="{FF2B5EF4-FFF2-40B4-BE49-F238E27FC236}">
                <a16:creationId xmlns:a16="http://schemas.microsoft.com/office/drawing/2014/main" id="{6F0C29B7-1B0B-4779-BC41-AFC3310A6760}"/>
              </a:ext>
            </a:extLst>
          </p:cNvPr>
          <p:cNvSpPr>
            <a:spLocks noChangeArrowheads="1"/>
          </p:cNvSpPr>
          <p:nvPr/>
        </p:nvSpPr>
        <p:spPr bwMode="auto">
          <a:xfrm>
            <a:off x="3270250" y="519430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58" name="Line 13">
            <a:extLst>
              <a:ext uri="{FF2B5EF4-FFF2-40B4-BE49-F238E27FC236}">
                <a16:creationId xmlns:a16="http://schemas.microsoft.com/office/drawing/2014/main" id="{B8AB00DC-00AD-4A3D-821B-D132D4CEA930}"/>
              </a:ext>
            </a:extLst>
          </p:cNvPr>
          <p:cNvSpPr>
            <a:spLocks noChangeShapeType="1"/>
          </p:cNvSpPr>
          <p:nvPr/>
        </p:nvSpPr>
        <p:spPr bwMode="auto">
          <a:xfrm>
            <a:off x="4699000" y="2457450"/>
            <a:ext cx="1974850"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59" name="Line 14">
            <a:extLst>
              <a:ext uri="{FF2B5EF4-FFF2-40B4-BE49-F238E27FC236}">
                <a16:creationId xmlns:a16="http://schemas.microsoft.com/office/drawing/2014/main" id="{F529AAA1-ED99-48B8-ADEC-D7E7BC52B22B}"/>
              </a:ext>
            </a:extLst>
          </p:cNvPr>
          <p:cNvSpPr>
            <a:spLocks noChangeShapeType="1"/>
          </p:cNvSpPr>
          <p:nvPr/>
        </p:nvSpPr>
        <p:spPr bwMode="auto">
          <a:xfrm>
            <a:off x="3943350" y="3060700"/>
            <a:ext cx="0" cy="208915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60" name="Freeform 15">
            <a:extLst>
              <a:ext uri="{FF2B5EF4-FFF2-40B4-BE49-F238E27FC236}">
                <a16:creationId xmlns:a16="http://schemas.microsoft.com/office/drawing/2014/main" id="{4E9003C0-101F-4263-B18F-B8EA19A9C78D}"/>
              </a:ext>
            </a:extLst>
          </p:cNvPr>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61" name="Freeform 16">
            <a:extLst>
              <a:ext uri="{FF2B5EF4-FFF2-40B4-BE49-F238E27FC236}">
                <a16:creationId xmlns:a16="http://schemas.microsoft.com/office/drawing/2014/main" id="{344FE4A2-5983-4950-A068-8D5291BB4AB9}"/>
              </a:ext>
            </a:extLst>
          </p:cNvPr>
          <p:cNvSpPr>
            <a:spLocks/>
          </p:cNvSpPr>
          <p:nvPr/>
        </p:nvSpPr>
        <p:spPr bwMode="auto">
          <a:xfrm>
            <a:off x="2628900" y="5162550"/>
            <a:ext cx="782638"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62" name="Rectangle 17">
            <a:extLst>
              <a:ext uri="{FF2B5EF4-FFF2-40B4-BE49-F238E27FC236}">
                <a16:creationId xmlns:a16="http://schemas.microsoft.com/office/drawing/2014/main" id="{F8655765-B0B2-4974-BF66-E5EF6A8A3D17}"/>
              </a:ext>
            </a:extLst>
          </p:cNvPr>
          <p:cNvSpPr>
            <a:spLocks noChangeArrowheads="1"/>
          </p:cNvSpPr>
          <p:nvPr/>
        </p:nvSpPr>
        <p:spPr bwMode="auto">
          <a:xfrm>
            <a:off x="3995738" y="3068638"/>
            <a:ext cx="2035175" cy="9429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Data Value Reply</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Sharers = {P}; </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63" name="Oval 18">
            <a:extLst>
              <a:ext uri="{FF2B5EF4-FFF2-40B4-BE49-F238E27FC236}">
                <a16:creationId xmlns:a16="http://schemas.microsoft.com/office/drawing/2014/main" id="{CD7D8296-6456-455E-A399-34154042B689}"/>
              </a:ext>
            </a:extLst>
          </p:cNvPr>
          <p:cNvSpPr>
            <a:spLocks noChangeArrowheads="1"/>
          </p:cNvSpPr>
          <p:nvPr/>
        </p:nvSpPr>
        <p:spPr bwMode="auto">
          <a:xfrm>
            <a:off x="3270250" y="1708150"/>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grpSp>
        <p:nvGrpSpPr>
          <p:cNvPr id="64" name="Group 19">
            <a:extLst>
              <a:ext uri="{FF2B5EF4-FFF2-40B4-BE49-F238E27FC236}">
                <a16:creationId xmlns:a16="http://schemas.microsoft.com/office/drawing/2014/main" id="{B0D3C5B7-9EEB-4BE4-87F3-FF96C97EC1BE}"/>
              </a:ext>
            </a:extLst>
          </p:cNvPr>
          <p:cNvGrpSpPr>
            <a:grpSpLocks/>
          </p:cNvGrpSpPr>
          <p:nvPr/>
        </p:nvGrpSpPr>
        <p:grpSpPr bwMode="auto">
          <a:xfrm>
            <a:off x="3695700" y="2927350"/>
            <a:ext cx="3314700" cy="2298700"/>
            <a:chOff x="2328" y="1844"/>
            <a:chExt cx="2088" cy="1448"/>
          </a:xfrm>
        </p:grpSpPr>
        <p:sp>
          <p:nvSpPr>
            <p:cNvPr id="65" name="Line 20">
              <a:extLst>
                <a:ext uri="{FF2B5EF4-FFF2-40B4-BE49-F238E27FC236}">
                  <a16:creationId xmlns:a16="http://schemas.microsoft.com/office/drawing/2014/main" id="{DC86A5A7-96C3-4501-986E-AB09070F235B}"/>
                </a:ext>
              </a:extLst>
            </p:cNvPr>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66" name="Line 21">
              <a:extLst>
                <a:ext uri="{FF2B5EF4-FFF2-40B4-BE49-F238E27FC236}">
                  <a16:creationId xmlns:a16="http://schemas.microsoft.com/office/drawing/2014/main" id="{544C2C4B-EA74-4FF1-B163-93499D29E75B}"/>
                </a:ext>
              </a:extLst>
            </p:cNvPr>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grpSp>
      <p:sp>
        <p:nvSpPr>
          <p:cNvPr id="67" name="Line 22">
            <a:extLst>
              <a:ext uri="{FF2B5EF4-FFF2-40B4-BE49-F238E27FC236}">
                <a16:creationId xmlns:a16="http://schemas.microsoft.com/office/drawing/2014/main" id="{92671A44-D44E-4AF3-A57B-2E89EBAA10CD}"/>
              </a:ext>
            </a:extLst>
          </p:cNvPr>
          <p:cNvSpPr>
            <a:spLocks noChangeShapeType="1"/>
          </p:cNvSpPr>
          <p:nvPr/>
        </p:nvSpPr>
        <p:spPr bwMode="auto">
          <a:xfrm flipH="1">
            <a:off x="4610100" y="2774950"/>
            <a:ext cx="2114550" cy="273685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68" name="Rectangle 23">
            <a:extLst>
              <a:ext uri="{FF2B5EF4-FFF2-40B4-BE49-F238E27FC236}">
                <a16:creationId xmlns:a16="http://schemas.microsoft.com/office/drawing/2014/main" id="{DB823519-E125-43A6-AB15-8A690E047F52}"/>
              </a:ext>
            </a:extLst>
          </p:cNvPr>
          <p:cNvSpPr>
            <a:spLocks noChangeArrowheads="1"/>
          </p:cNvSpPr>
          <p:nvPr/>
        </p:nvSpPr>
        <p:spPr bwMode="auto">
          <a:xfrm>
            <a:off x="5076825" y="4508500"/>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FF0000"/>
                </a:solidFill>
                <a:latin typeface="Arial" panose="020B0604020202020204" pitchFamily="34" charset="0"/>
              </a:rPr>
              <a:t>Read miss:</a:t>
            </a:r>
          </a:p>
          <a:p>
            <a:pPr algn="l" eaLnBrk="0" hangingPunct="0">
              <a:spcBef>
                <a:spcPct val="0"/>
              </a:spcBef>
              <a:buClrTx/>
              <a:buSzTx/>
              <a:buFontTx/>
              <a:buNone/>
            </a:pPr>
            <a:r>
              <a:rPr lang="en-US" altLang="zh-CN" sz="1800" b="1">
                <a:solidFill>
                  <a:srgbClr val="000000"/>
                </a:solidFill>
                <a:latin typeface="Arial" panose="020B0604020202020204" pitchFamily="34" charset="0"/>
              </a:rPr>
              <a:t>Fetch;</a:t>
            </a:r>
          </a:p>
          <a:p>
            <a:pPr algn="l" eaLnBrk="0" hangingPunct="0">
              <a:spcBef>
                <a:spcPct val="0"/>
              </a:spcBef>
              <a:buClrTx/>
              <a:buSzTx/>
              <a:buFontTx/>
              <a:buNone/>
            </a:pPr>
            <a:r>
              <a:rPr lang="en-US" altLang="zh-CN" sz="1800" b="1">
                <a:solidFill>
                  <a:srgbClr val="000000"/>
                </a:solidFill>
                <a:latin typeface="Arial" panose="020B0604020202020204" pitchFamily="34" charset="0"/>
              </a:rPr>
              <a:t>Data Value Reply</a:t>
            </a:r>
          </a:p>
          <a:p>
            <a:pPr algn="l" eaLnBrk="0" hangingPunct="0">
              <a:spcBef>
                <a:spcPct val="0"/>
              </a:spcBef>
              <a:buClrTx/>
              <a:buSzTx/>
              <a:buFontTx/>
              <a:buNone/>
            </a:pPr>
            <a:r>
              <a:rPr lang="en-US" altLang="zh-CN" sz="1800" b="1">
                <a:solidFill>
                  <a:srgbClr val="000000"/>
                </a:solidFill>
                <a:latin typeface="Arial" panose="020B0604020202020204" pitchFamily="34" charset="0"/>
              </a:rPr>
              <a:t>msg to remote cache</a:t>
            </a:r>
          </a:p>
          <a:p>
            <a:pPr algn="l" eaLnBrk="0" hangingPunct="0">
              <a:spcBef>
                <a:spcPct val="0"/>
              </a:spcBef>
              <a:buClrTx/>
              <a:buSzTx/>
              <a:buFontTx/>
              <a:buNone/>
            </a:pPr>
            <a:r>
              <a:rPr lang="en-US" altLang="zh-CN" sz="2000" b="1">
                <a:solidFill>
                  <a:srgbClr val="000000"/>
                </a:solidFill>
                <a:latin typeface="Arial" panose="020B0604020202020204" pitchFamily="34" charset="0"/>
              </a:rPr>
              <a:t>Sharers += {P}; </a:t>
            </a:r>
          </a:p>
        </p:txBody>
      </p:sp>
      <p:sp>
        <p:nvSpPr>
          <p:cNvPr id="69" name="Rectangle 24">
            <a:extLst>
              <a:ext uri="{FF2B5EF4-FFF2-40B4-BE49-F238E27FC236}">
                <a16:creationId xmlns:a16="http://schemas.microsoft.com/office/drawing/2014/main" id="{E7C9340E-606D-4E92-8970-CB36AD145A82}"/>
              </a:ext>
            </a:extLst>
          </p:cNvPr>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00"/>
                </a:solidFill>
                <a:latin typeface="Arial" panose="020B0604020202020204" pitchFamily="34" charset="0"/>
              </a:rPr>
              <a:t>Read miss:</a:t>
            </a:r>
            <a:r>
              <a:rPr lang="en-US" altLang="zh-CN" sz="1800" b="1">
                <a:solidFill>
                  <a:srgbClr val="FFE2C5"/>
                </a:solidFill>
                <a:latin typeface="Arial" panose="020B0604020202020204" pitchFamily="34" charset="0"/>
              </a:rPr>
              <a:t> </a:t>
            </a:r>
          </a:p>
          <a:p>
            <a:pPr algn="l" eaLnBrk="0" hangingPunct="0">
              <a:spcBef>
                <a:spcPct val="0"/>
              </a:spcBef>
              <a:buClrTx/>
              <a:buSzTx/>
              <a:buFontTx/>
              <a:buNone/>
            </a:pPr>
            <a:r>
              <a:rPr lang="en-US" altLang="zh-CN" sz="1800" b="1">
                <a:solidFill>
                  <a:srgbClr val="FF0000"/>
                </a:solidFill>
                <a:latin typeface="Arial" panose="020B0604020202020204" pitchFamily="34" charset="0"/>
              </a:rPr>
              <a:t>Data Value Reply</a:t>
            </a:r>
          </a:p>
          <a:p>
            <a:pPr algn="l" eaLnBrk="0" hangingPunct="0">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sp>
        <p:nvSpPr>
          <p:cNvPr id="70" name="Rectangle 25">
            <a:extLst>
              <a:ext uri="{FF2B5EF4-FFF2-40B4-BE49-F238E27FC236}">
                <a16:creationId xmlns:a16="http://schemas.microsoft.com/office/drawing/2014/main" id="{2884B942-B7FF-4EB1-97DE-0A1DC3C51765}"/>
              </a:ext>
            </a:extLst>
          </p:cNvPr>
          <p:cNvSpPr>
            <a:spLocks noChangeArrowheads="1"/>
          </p:cNvSpPr>
          <p:nvPr/>
        </p:nvSpPr>
        <p:spPr bwMode="auto">
          <a:xfrm>
            <a:off x="611188" y="4868863"/>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00"/>
                </a:solidFill>
                <a:latin typeface="Arial" panose="020B0604020202020204" pitchFamily="34" charset="0"/>
              </a:rPr>
              <a:t>Write Miss:</a:t>
            </a:r>
          </a:p>
          <a:p>
            <a:pPr algn="l" eaLnBrk="0" hangingPunct="0">
              <a:spcBef>
                <a:spcPct val="0"/>
              </a:spcBef>
              <a:buClrTx/>
              <a:buSzTx/>
              <a:buFontTx/>
              <a:buNone/>
            </a:pPr>
            <a:r>
              <a:rPr lang="en-US" altLang="zh-CN" sz="1800" b="1">
                <a:solidFill>
                  <a:srgbClr val="FF0000"/>
                </a:solidFill>
                <a:latin typeface="Arial" panose="020B0604020202020204" pitchFamily="34" charset="0"/>
              </a:rPr>
              <a:t>Fetch/Invalidate;</a:t>
            </a:r>
          </a:p>
          <a:p>
            <a:pPr algn="l" eaLnBrk="0" hangingPunct="0">
              <a:spcBef>
                <a:spcPct val="0"/>
              </a:spcBef>
              <a:buClrTx/>
              <a:buSzTx/>
              <a:buFontTx/>
              <a:buNone/>
            </a:pPr>
            <a:r>
              <a:rPr lang="en-US" altLang="zh-CN" sz="1800" b="1">
                <a:solidFill>
                  <a:srgbClr val="FF0000"/>
                </a:solidFill>
                <a:latin typeface="Arial" panose="020B0604020202020204" pitchFamily="34" charset="0"/>
              </a:rPr>
              <a:t>Data Value Reply</a:t>
            </a:r>
          </a:p>
          <a:p>
            <a:pPr algn="l" eaLnBrk="0" hangingPunct="0">
              <a:spcBef>
                <a:spcPct val="0"/>
              </a:spcBef>
              <a:buClrTx/>
              <a:buSzTx/>
              <a:buFontTx/>
              <a:buNone/>
            </a:pPr>
            <a:r>
              <a:rPr lang="en-US" altLang="zh-CN" sz="1800" b="1">
                <a:solidFill>
                  <a:srgbClr val="FF0000"/>
                </a:solidFill>
                <a:latin typeface="Arial" panose="020B0604020202020204" pitchFamily="34" charset="0"/>
              </a:rPr>
              <a:t>msg to remote cache</a:t>
            </a:r>
          </a:p>
          <a:p>
            <a:pPr algn="l" eaLnBrk="0" hangingPunct="0">
              <a:spcBef>
                <a:spcPct val="0"/>
              </a:spcBef>
              <a:buClrTx/>
              <a:buSzTx/>
              <a:buFontTx/>
              <a:buNone/>
            </a:pPr>
            <a:r>
              <a:rPr lang="en-US" altLang="zh-CN" sz="2000" b="1">
                <a:solidFill>
                  <a:srgbClr val="FF0000"/>
                </a:solidFill>
                <a:latin typeface="Arial" panose="020B0604020202020204" pitchFamily="34" charset="0"/>
              </a:rPr>
              <a:t>Sharers = {P};</a:t>
            </a:r>
          </a:p>
        </p:txBody>
      </p:sp>
    </p:spTree>
    <p:extLst>
      <p:ext uri="{BB962C8B-B14F-4D97-AF65-F5344CB8AC3E}">
        <p14:creationId xmlns:p14="http://schemas.microsoft.com/office/powerpoint/2010/main" val="401738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565AF-E8B9-40B0-ACAD-399467FD67F6}"/>
              </a:ext>
            </a:extLst>
          </p:cNvPr>
          <p:cNvSpPr>
            <a:spLocks noGrp="1"/>
          </p:cNvSpPr>
          <p:nvPr>
            <p:ph idx="1"/>
          </p:nvPr>
        </p:nvSpPr>
        <p:spPr>
          <a:xfrm>
            <a:off x="609600" y="836712"/>
            <a:ext cx="7924800" cy="5544616"/>
          </a:xfrm>
        </p:spPr>
        <p:txBody>
          <a:bodyPr/>
          <a:lstStyle/>
          <a:p>
            <a:r>
              <a:rPr lang="en-US" altLang="zh-CN" sz="2000" dirty="0"/>
              <a:t>Message sent to directory causes two actions:</a:t>
            </a:r>
          </a:p>
          <a:p>
            <a:pPr lvl="1"/>
            <a:r>
              <a:rPr lang="en-US" altLang="zh-CN" sz="1800" dirty="0"/>
              <a:t>Update the directory</a:t>
            </a:r>
          </a:p>
          <a:p>
            <a:pPr lvl="1"/>
            <a:r>
              <a:rPr lang="en-US" altLang="zh-CN" sz="1800" dirty="0"/>
              <a:t>More messages to satisfy request</a:t>
            </a:r>
          </a:p>
          <a:p>
            <a:r>
              <a:rPr lang="en-US" altLang="zh-CN" sz="2000" dirty="0"/>
              <a:t>Block is in </a:t>
            </a:r>
            <a:r>
              <a:rPr lang="en-US" altLang="zh-CN" sz="2000" b="1" dirty="0" err="1"/>
              <a:t>Uncached</a:t>
            </a:r>
            <a:r>
              <a:rPr lang="en-US" altLang="zh-CN" sz="2000" dirty="0"/>
              <a:t> state: the copy in memory is the current value; only possible requests for that block are:</a:t>
            </a:r>
          </a:p>
          <a:p>
            <a:pPr lvl="1"/>
            <a:r>
              <a:rPr lang="en-US" altLang="zh-CN" sz="1800" b="1" dirty="0"/>
              <a:t>Read miss</a:t>
            </a:r>
            <a:r>
              <a:rPr lang="en-US" altLang="zh-CN" sz="1800" dirty="0"/>
              <a:t>: requesting processor sent data from memory &amp;requestor made </a:t>
            </a:r>
            <a:r>
              <a:rPr lang="en-US" altLang="zh-CN" sz="1800" b="1" dirty="0"/>
              <a:t>only</a:t>
            </a:r>
            <a:r>
              <a:rPr lang="en-US" altLang="zh-CN" sz="1800" dirty="0"/>
              <a:t> sharing node; state of block made Shared.</a:t>
            </a:r>
          </a:p>
          <a:p>
            <a:pPr lvl="1"/>
            <a:r>
              <a:rPr lang="en-US" altLang="zh-CN" sz="1800" b="1" dirty="0"/>
              <a:t>Write miss</a:t>
            </a:r>
            <a:r>
              <a:rPr lang="en-US" altLang="zh-CN" sz="1800" dirty="0"/>
              <a:t>: requesting processor is sent the value &amp; becomes the Sharing node. The block is made Exclusive to indicate that the only valid copy is cached. Sharers indicates the identity of the owner. </a:t>
            </a:r>
          </a:p>
          <a:p>
            <a:r>
              <a:rPr lang="en-US" altLang="zh-CN" sz="2000" dirty="0"/>
              <a:t>Block is </a:t>
            </a:r>
            <a:r>
              <a:rPr lang="en-US" altLang="zh-CN" sz="2000" b="1" dirty="0"/>
              <a:t>Shared</a:t>
            </a:r>
            <a:r>
              <a:rPr lang="en-US" altLang="zh-CN" sz="2000" dirty="0"/>
              <a:t> =&gt; the memory value is up-to-date:</a:t>
            </a:r>
          </a:p>
          <a:p>
            <a:pPr lvl="1"/>
            <a:r>
              <a:rPr lang="en-US" altLang="zh-CN" sz="1800" b="1" dirty="0"/>
              <a:t>Read miss</a:t>
            </a:r>
            <a:r>
              <a:rPr lang="en-US" altLang="zh-CN" sz="1800" dirty="0"/>
              <a:t>: requesting processor is sent back the data from memory &amp; requesting processor is added to the sharing set.</a:t>
            </a:r>
          </a:p>
          <a:p>
            <a:pPr lvl="1"/>
            <a:r>
              <a:rPr lang="en-US" altLang="zh-CN" sz="1800" b="1" dirty="0"/>
              <a:t>Write miss</a:t>
            </a:r>
            <a:r>
              <a:rPr lang="en-US" altLang="zh-CN" sz="1800" dirty="0"/>
              <a:t>: requesting processor is sent the value. All processors in the set Sharers are sent invalidate messages, &amp; Sharers is set to identity of requesting processor. The state of the block is made Exclusive.</a:t>
            </a:r>
          </a:p>
        </p:txBody>
      </p:sp>
      <p:sp>
        <p:nvSpPr>
          <p:cNvPr id="3" name="标题 2">
            <a:extLst>
              <a:ext uri="{FF2B5EF4-FFF2-40B4-BE49-F238E27FC236}">
                <a16:creationId xmlns:a16="http://schemas.microsoft.com/office/drawing/2014/main" id="{EB0C11E5-007D-47A4-8B8F-301561E92878}"/>
              </a:ext>
            </a:extLst>
          </p:cNvPr>
          <p:cNvSpPr>
            <a:spLocks noGrp="1"/>
          </p:cNvSpPr>
          <p:nvPr>
            <p:ph type="title"/>
          </p:nvPr>
        </p:nvSpPr>
        <p:spPr/>
        <p:txBody>
          <a:bodyPr/>
          <a:lstStyle/>
          <a:p>
            <a:r>
              <a:rPr lang="en-US" altLang="zh-CN" dirty="0"/>
              <a:t>Example Directory Protocol</a:t>
            </a:r>
            <a:endParaRPr lang="zh-CN" altLang="en-US" dirty="0"/>
          </a:p>
        </p:txBody>
      </p:sp>
    </p:spTree>
    <p:extLst>
      <p:ext uri="{BB962C8B-B14F-4D97-AF65-F5344CB8AC3E}">
        <p14:creationId xmlns:p14="http://schemas.microsoft.com/office/powerpoint/2010/main" val="352928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627CB-32DE-4B7A-A587-27CDBDA6AEA0}"/>
              </a:ext>
            </a:extLst>
          </p:cNvPr>
          <p:cNvSpPr>
            <a:spLocks noGrp="1"/>
          </p:cNvSpPr>
          <p:nvPr>
            <p:ph type="title"/>
          </p:nvPr>
        </p:nvSpPr>
        <p:spPr/>
        <p:txBody>
          <a:bodyPr/>
          <a:lstStyle/>
          <a:p>
            <a:r>
              <a:rPr lang="en-US" altLang="zh-CN" dirty="0"/>
              <a:t>Cache coherence in uniprocessor</a:t>
            </a:r>
            <a:endParaRPr lang="zh-CN" altLang="en-US" dirty="0"/>
          </a:p>
        </p:txBody>
      </p:sp>
      <p:pic>
        <p:nvPicPr>
          <p:cNvPr id="3" name="Picture 3">
            <a:extLst>
              <a:ext uri="{FF2B5EF4-FFF2-40B4-BE49-F238E27FC236}">
                <a16:creationId xmlns:a16="http://schemas.microsoft.com/office/drawing/2014/main" id="{761A394D-5B67-485D-A1FC-B773F9508F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475655" y="938586"/>
            <a:ext cx="6192690" cy="5169740"/>
          </a:xfrm>
          <a:prstGeom prst="rect">
            <a:avLst/>
          </a:prstGeom>
        </p:spPr>
      </p:pic>
    </p:spTree>
    <p:extLst>
      <p:ext uri="{BB962C8B-B14F-4D97-AF65-F5344CB8AC3E}">
        <p14:creationId xmlns:p14="http://schemas.microsoft.com/office/powerpoint/2010/main" val="3027074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CEEDE6-31A8-4704-9913-6AB01B584D15}"/>
              </a:ext>
            </a:extLst>
          </p:cNvPr>
          <p:cNvSpPr>
            <a:spLocks noGrp="1"/>
          </p:cNvSpPr>
          <p:nvPr>
            <p:ph idx="1"/>
          </p:nvPr>
        </p:nvSpPr>
        <p:spPr>
          <a:xfrm>
            <a:off x="611560" y="836712"/>
            <a:ext cx="7924800" cy="4419600"/>
          </a:xfrm>
        </p:spPr>
        <p:txBody>
          <a:bodyPr/>
          <a:lstStyle/>
          <a:p>
            <a:r>
              <a:rPr lang="en-US" altLang="zh-CN" sz="2000" dirty="0"/>
              <a:t>Block is </a:t>
            </a:r>
            <a:r>
              <a:rPr lang="en-US" altLang="zh-CN" sz="2000" b="1" dirty="0"/>
              <a:t>Exclusive</a:t>
            </a:r>
            <a:r>
              <a:rPr lang="en-US" altLang="zh-CN" sz="2000" dirty="0"/>
              <a:t>: current value of the block is held in the cache of the processor identified by the set Sharers (the owner) =&gt; three possible directory requests:</a:t>
            </a:r>
          </a:p>
          <a:p>
            <a:pPr lvl="1"/>
            <a:r>
              <a:rPr lang="en-US" altLang="zh-CN" sz="1800" b="1" dirty="0"/>
              <a:t>Read miss</a:t>
            </a:r>
            <a:r>
              <a:rPr lang="en-US" altLang="zh-CN" sz="1800" dirty="0"/>
              <a:t>: owner processor sent data fetch message, causing state of block in owner’s cache to transition to Shared and causes owner to send data to directory, where it is written to memory &amp; sent back to requesting processor. </a:t>
            </a:r>
            <a:br>
              <a:rPr lang="en-US" altLang="zh-CN" sz="1800" dirty="0"/>
            </a:br>
            <a:r>
              <a:rPr lang="en-US" altLang="zh-CN" sz="1800" dirty="0"/>
              <a:t>Identity of requesting processor is added to set Sharers, which still contains the identity of the processor that was the owner (since it still has a readable copy).  State is shared.</a:t>
            </a:r>
          </a:p>
          <a:p>
            <a:pPr lvl="1"/>
            <a:r>
              <a:rPr lang="en-US" altLang="zh-CN" sz="1800" b="1" dirty="0"/>
              <a:t>Data write-back</a:t>
            </a:r>
            <a:r>
              <a:rPr lang="en-US" altLang="zh-CN" sz="1800" dirty="0"/>
              <a:t>: owner processor is replacing the block and hence must write it back, making memory copy up-to-date </a:t>
            </a:r>
            <a:br>
              <a:rPr lang="en-US" altLang="zh-CN" sz="1800" dirty="0"/>
            </a:br>
            <a:r>
              <a:rPr lang="en-US" altLang="zh-CN" sz="1800" dirty="0"/>
              <a:t>(the home directory essentially becomes the owner), the block is now </a:t>
            </a:r>
            <a:r>
              <a:rPr lang="en-US" altLang="zh-CN" sz="1800" dirty="0" err="1"/>
              <a:t>Uncached</a:t>
            </a:r>
            <a:r>
              <a:rPr lang="en-US" altLang="zh-CN" sz="1800" dirty="0"/>
              <a:t>, and the Sharer set is empty. </a:t>
            </a:r>
          </a:p>
          <a:p>
            <a:pPr lvl="1"/>
            <a:r>
              <a:rPr lang="en-US" altLang="zh-CN" sz="1800" b="1" dirty="0"/>
              <a:t>Write miss</a:t>
            </a:r>
            <a:r>
              <a:rPr lang="en-US" altLang="zh-CN" sz="1800" dirty="0"/>
              <a:t>: block has a new owner. A message is sent to old owner causing the cache to send the value of the block to the directory from which it is sent to the requesting processor, which becomes the new owner. Sharers is set to identity of new owner, and state of block is made Exclusive.</a:t>
            </a:r>
          </a:p>
        </p:txBody>
      </p:sp>
      <p:sp>
        <p:nvSpPr>
          <p:cNvPr id="3" name="标题 2">
            <a:extLst>
              <a:ext uri="{FF2B5EF4-FFF2-40B4-BE49-F238E27FC236}">
                <a16:creationId xmlns:a16="http://schemas.microsoft.com/office/drawing/2014/main" id="{23535D91-4D83-4544-A0DC-B6BA6153B2C0}"/>
              </a:ext>
            </a:extLst>
          </p:cNvPr>
          <p:cNvSpPr>
            <a:spLocks noGrp="1"/>
          </p:cNvSpPr>
          <p:nvPr>
            <p:ph type="title"/>
          </p:nvPr>
        </p:nvSpPr>
        <p:spPr/>
        <p:txBody>
          <a:bodyPr/>
          <a:lstStyle/>
          <a:p>
            <a:r>
              <a:rPr lang="en-US" altLang="zh-CN" dirty="0"/>
              <a:t>Example Directory Protocol</a:t>
            </a:r>
            <a:endParaRPr lang="zh-CN" altLang="en-US" dirty="0"/>
          </a:p>
        </p:txBody>
      </p:sp>
    </p:spTree>
    <p:extLst>
      <p:ext uri="{BB962C8B-B14F-4D97-AF65-F5344CB8AC3E}">
        <p14:creationId xmlns:p14="http://schemas.microsoft.com/office/powerpoint/2010/main" val="1114114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607CA8-DDCC-4853-A125-1E4C06BEE07B}"/>
              </a:ext>
            </a:extLst>
          </p:cNvPr>
          <p:cNvSpPr>
            <a:spLocks noGrp="1"/>
          </p:cNvSpPr>
          <p:nvPr>
            <p:ph type="title"/>
          </p:nvPr>
        </p:nvSpPr>
        <p:spPr/>
        <p:txBody>
          <a:bodyPr/>
          <a:lstStyle/>
          <a:p>
            <a:r>
              <a:rPr lang="en-US" altLang="zh-CN" dirty="0"/>
              <a:t>Case Study: p1 write 888 to x</a:t>
            </a:r>
            <a:endParaRPr lang="zh-CN" altLang="en-US" dirty="0"/>
          </a:p>
        </p:txBody>
      </p:sp>
      <p:sp>
        <p:nvSpPr>
          <p:cNvPr id="4" name="内容占位符 35">
            <a:extLst>
              <a:ext uri="{FF2B5EF4-FFF2-40B4-BE49-F238E27FC236}">
                <a16:creationId xmlns:a16="http://schemas.microsoft.com/office/drawing/2014/main" id="{6CDBCA19-D814-4685-A770-5FCA425D82E8}"/>
              </a:ext>
            </a:extLst>
          </p:cNvPr>
          <p:cNvSpPr txBox="1">
            <a:spLocks/>
          </p:cNvSpPr>
          <p:nvPr/>
        </p:nvSpPr>
        <p:spPr>
          <a:xfrm>
            <a:off x="0" y="4286250"/>
            <a:ext cx="8964613" cy="571500"/>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pPr marL="257175" marR="0" lvl="0" indent="-257175" algn="l" defTabSz="914400" rtl="0" eaLnBrk="1" fontAlgn="base" latinLnBrk="0" hangingPunct="1">
              <a:lnSpc>
                <a:spcPct val="100000"/>
              </a:lnSpc>
              <a:spcBef>
                <a:spcPct val="20000"/>
              </a:spcBef>
              <a:spcAft>
                <a:spcPct val="0"/>
              </a:spcAft>
              <a:buClr>
                <a:srgbClr val="E40000"/>
              </a:buClr>
              <a:buSzTx/>
              <a:buFont typeface="Wingdings" panose="05000000000000000000" pitchFamily="2" charset="2"/>
              <a:buChar char="q"/>
              <a:tabLst/>
              <a:defRPr/>
            </a:pPr>
            <a:r>
              <a:rPr kumimoji="0" lang="en-US" altLang="zh-CN" sz="2400" b="0" i="0" u="none" strike="noStrike" kern="0" cap="none" spc="0" normalizeH="0" baseline="0" noProof="0">
                <a:ln>
                  <a:noFill/>
                </a:ln>
                <a:solidFill>
                  <a:srgbClr val="000000"/>
                </a:solidFill>
                <a:effectLst/>
                <a:uLnTx/>
                <a:uFillTx/>
                <a:latin typeface="Arial"/>
                <a:ea typeface="宋体"/>
                <a:cs typeface="+mn-cs"/>
              </a:rPr>
              <a:t>P1(local)          P5(home)        P2(remote)        P3(remote)    </a:t>
            </a:r>
            <a:endParaRPr kumimoji="0" lang="zh-CN" altLang="en-US" sz="2400" b="0" i="0" u="none" strike="noStrike" kern="0" cap="none" spc="0" normalizeH="0" baseline="0" noProof="0">
              <a:ln>
                <a:noFill/>
              </a:ln>
              <a:solidFill>
                <a:srgbClr val="000000"/>
              </a:solidFill>
              <a:effectLst/>
              <a:uLnTx/>
              <a:uFillTx/>
              <a:latin typeface="Arial"/>
              <a:ea typeface="宋体"/>
              <a:cs typeface="+mn-cs"/>
            </a:endParaRPr>
          </a:p>
        </p:txBody>
      </p:sp>
      <p:grpSp>
        <p:nvGrpSpPr>
          <p:cNvPr id="5" name="组合 33">
            <a:extLst>
              <a:ext uri="{FF2B5EF4-FFF2-40B4-BE49-F238E27FC236}">
                <a16:creationId xmlns:a16="http://schemas.microsoft.com/office/drawing/2014/main" id="{2E6C7906-C14F-48D6-AA61-0FC18F30767C}"/>
              </a:ext>
            </a:extLst>
          </p:cNvPr>
          <p:cNvGrpSpPr>
            <a:grpSpLocks/>
          </p:cNvGrpSpPr>
          <p:nvPr/>
        </p:nvGrpSpPr>
        <p:grpSpPr bwMode="auto">
          <a:xfrm>
            <a:off x="0" y="1000125"/>
            <a:ext cx="7500938" cy="3143250"/>
            <a:chOff x="357158" y="1571612"/>
            <a:chExt cx="8286808" cy="3857652"/>
          </a:xfrm>
        </p:grpSpPr>
        <p:sp>
          <p:nvSpPr>
            <p:cNvPr id="6" name="圆角矩形 5">
              <a:extLst>
                <a:ext uri="{FF2B5EF4-FFF2-40B4-BE49-F238E27FC236}">
                  <a16:creationId xmlns:a16="http://schemas.microsoft.com/office/drawing/2014/main" id="{B34E126F-16DE-49D3-8180-45D688D06812}"/>
                </a:ext>
              </a:extLst>
            </p:cNvPr>
            <p:cNvSpPr>
              <a:spLocks noChangeArrowheads="1"/>
            </p:cNvSpPr>
            <p:nvPr/>
          </p:nvSpPr>
          <p:spPr bwMode="auto">
            <a:xfrm>
              <a:off x="357158" y="3071810"/>
              <a:ext cx="8286808" cy="857256"/>
            </a:xfrm>
            <a:prstGeom prst="roundRect">
              <a:avLst>
                <a:gd name="adj" fmla="val 16667"/>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 name="圆角矩形 6">
              <a:extLst>
                <a:ext uri="{FF2B5EF4-FFF2-40B4-BE49-F238E27FC236}">
                  <a16:creationId xmlns:a16="http://schemas.microsoft.com/office/drawing/2014/main" id="{7B82DE53-9B3B-476D-9B32-83A61D46E2BE}"/>
                </a:ext>
              </a:extLst>
            </p:cNvPr>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P1</a:t>
              </a:r>
            </a:p>
          </p:txBody>
        </p:sp>
        <p:sp>
          <p:nvSpPr>
            <p:cNvPr id="8" name="圆角矩形 7">
              <a:extLst>
                <a:ext uri="{FF2B5EF4-FFF2-40B4-BE49-F238E27FC236}">
                  <a16:creationId xmlns:a16="http://schemas.microsoft.com/office/drawing/2014/main" id="{BD25F075-5313-42EA-B717-C85EE02A8EA8}"/>
                </a:ext>
              </a:extLst>
            </p:cNvPr>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P2</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X=111</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 name="圆角矩形 8">
              <a:extLst>
                <a:ext uri="{FF2B5EF4-FFF2-40B4-BE49-F238E27FC236}">
                  <a16:creationId xmlns:a16="http://schemas.microsoft.com/office/drawing/2014/main" id="{EC3567A3-C9F1-4427-B16C-CBDDDD5FAAB7}"/>
                </a:ext>
              </a:extLst>
            </p:cNvPr>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P3</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X=111</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0" name="直接连接符 19">
              <a:extLst>
                <a:ext uri="{FF2B5EF4-FFF2-40B4-BE49-F238E27FC236}">
                  <a16:creationId xmlns:a16="http://schemas.microsoft.com/office/drawing/2014/main" id="{5DB40D4F-38AB-4C92-AFB1-ACB3D2ABDFC4}"/>
                </a:ext>
              </a:extLst>
            </p:cNvPr>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1" name="直接连接符 24">
              <a:extLst>
                <a:ext uri="{FF2B5EF4-FFF2-40B4-BE49-F238E27FC236}">
                  <a16:creationId xmlns:a16="http://schemas.microsoft.com/office/drawing/2014/main" id="{A7D22C31-7E9E-49AB-B04A-B9A8CD61DE3A}"/>
                </a:ext>
              </a:extLst>
            </p:cNvPr>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2" name="直接连接符 25">
              <a:extLst>
                <a:ext uri="{FF2B5EF4-FFF2-40B4-BE49-F238E27FC236}">
                  <a16:creationId xmlns:a16="http://schemas.microsoft.com/office/drawing/2014/main" id="{738C11B9-BA78-4BA5-BF39-99D85C52C425}"/>
                </a:ext>
              </a:extLst>
            </p:cNvPr>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3" name="圆角矩形 26">
              <a:extLst>
                <a:ext uri="{FF2B5EF4-FFF2-40B4-BE49-F238E27FC236}">
                  <a16:creationId xmlns:a16="http://schemas.microsoft.com/office/drawing/2014/main" id="{2AE0C84A-601A-40AD-8AE5-B69306CFE1F9}"/>
                </a:ext>
              </a:extLst>
            </p:cNvPr>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P4</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圆角矩形 27">
              <a:extLst>
                <a:ext uri="{FF2B5EF4-FFF2-40B4-BE49-F238E27FC236}">
                  <a16:creationId xmlns:a16="http://schemas.microsoft.com/office/drawing/2014/main" id="{6DA0673D-2CF3-4344-A74B-21AC5C786A2D}"/>
                </a:ext>
              </a:extLst>
            </p:cNvPr>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P5</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X’HOME</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111</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圆角矩形 28">
              <a:extLst>
                <a:ext uri="{FF2B5EF4-FFF2-40B4-BE49-F238E27FC236}">
                  <a16:creationId xmlns:a16="http://schemas.microsoft.com/office/drawing/2014/main" id="{B8ACBC27-1551-46B6-B1E6-1C8C1B43ECF1}"/>
                </a:ext>
              </a:extLst>
            </p:cNvPr>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P6</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6" name="直接连接符 29">
              <a:extLst>
                <a:ext uri="{FF2B5EF4-FFF2-40B4-BE49-F238E27FC236}">
                  <a16:creationId xmlns:a16="http://schemas.microsoft.com/office/drawing/2014/main" id="{11602CFD-7398-4A27-BE1B-B15649476BD8}"/>
                </a:ext>
              </a:extLst>
            </p:cNvPr>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7" name="直接连接符 30">
              <a:extLst>
                <a:ext uri="{FF2B5EF4-FFF2-40B4-BE49-F238E27FC236}">
                  <a16:creationId xmlns:a16="http://schemas.microsoft.com/office/drawing/2014/main" id="{BB3E314C-8B64-4505-B438-07AFEB330366}"/>
                </a:ext>
              </a:extLst>
            </p:cNvPr>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8" name="直接连接符 31">
              <a:extLst>
                <a:ext uri="{FF2B5EF4-FFF2-40B4-BE49-F238E27FC236}">
                  <a16:creationId xmlns:a16="http://schemas.microsoft.com/office/drawing/2014/main" id="{683F0F45-2F62-4B9C-8483-6E8B71235149}"/>
                </a:ext>
              </a:extLst>
            </p:cNvPr>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nvGrpSpPr>
          <p:cNvPr id="19" name="组合 72">
            <a:extLst>
              <a:ext uri="{FF2B5EF4-FFF2-40B4-BE49-F238E27FC236}">
                <a16:creationId xmlns:a16="http://schemas.microsoft.com/office/drawing/2014/main" id="{C56EB156-5543-4661-A871-89FD4C8E5255}"/>
              </a:ext>
            </a:extLst>
          </p:cNvPr>
          <p:cNvGrpSpPr>
            <a:grpSpLocks/>
          </p:cNvGrpSpPr>
          <p:nvPr/>
        </p:nvGrpSpPr>
        <p:grpSpPr bwMode="auto">
          <a:xfrm>
            <a:off x="998538" y="4857750"/>
            <a:ext cx="6503987" cy="2001838"/>
            <a:chOff x="999306" y="4857760"/>
            <a:chExt cx="6503240" cy="2001034"/>
          </a:xfrm>
        </p:grpSpPr>
        <p:cxnSp>
          <p:nvCxnSpPr>
            <p:cNvPr id="20" name="直接连接符 37">
              <a:extLst>
                <a:ext uri="{FF2B5EF4-FFF2-40B4-BE49-F238E27FC236}">
                  <a16:creationId xmlns:a16="http://schemas.microsoft.com/office/drawing/2014/main" id="{986BF71E-7B1E-4930-9471-18C2FAB7828D}"/>
                </a:ext>
              </a:extLst>
            </p:cNvPr>
            <p:cNvCxnSpPr>
              <a:cxnSpLocks noChangeShapeType="1"/>
            </p:cNvCxnSpPr>
            <p:nvPr/>
          </p:nvCxnSpPr>
          <p:spPr bwMode="auto">
            <a:xfrm rot="5400000">
              <a:off x="-20" y="5857880"/>
              <a:ext cx="2000240" cy="1588"/>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1" name="直接连接符 38">
              <a:extLst>
                <a:ext uri="{FF2B5EF4-FFF2-40B4-BE49-F238E27FC236}">
                  <a16:creationId xmlns:a16="http://schemas.microsoft.com/office/drawing/2014/main" id="{2CF7D638-76E6-4808-B052-2FAC091CF188}"/>
                </a:ext>
              </a:extLst>
            </p:cNvPr>
            <p:cNvCxnSpPr>
              <a:cxnSpLocks noChangeShapeType="1"/>
            </p:cNvCxnSpPr>
            <p:nvPr/>
          </p:nvCxnSpPr>
          <p:spPr bwMode="auto">
            <a:xfrm rot="5400000">
              <a:off x="2072476" y="5857086"/>
              <a:ext cx="2000240" cy="1588"/>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2" name="直接连接符 39">
              <a:extLst>
                <a:ext uri="{FF2B5EF4-FFF2-40B4-BE49-F238E27FC236}">
                  <a16:creationId xmlns:a16="http://schemas.microsoft.com/office/drawing/2014/main" id="{813E0E4E-7835-42CA-A336-B8C5028BD6DB}"/>
                </a:ext>
              </a:extLst>
            </p:cNvPr>
            <p:cNvCxnSpPr>
              <a:cxnSpLocks noChangeShapeType="1"/>
            </p:cNvCxnSpPr>
            <p:nvPr/>
          </p:nvCxnSpPr>
          <p:spPr bwMode="auto">
            <a:xfrm rot="5400000">
              <a:off x="4358492" y="5857086"/>
              <a:ext cx="2000240" cy="1588"/>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3" name="直接连接符 40">
              <a:extLst>
                <a:ext uri="{FF2B5EF4-FFF2-40B4-BE49-F238E27FC236}">
                  <a16:creationId xmlns:a16="http://schemas.microsoft.com/office/drawing/2014/main" id="{309494B4-4010-4A04-BF13-3A3873BC0B62}"/>
                </a:ext>
              </a:extLst>
            </p:cNvPr>
            <p:cNvCxnSpPr>
              <a:cxnSpLocks noChangeShapeType="1"/>
            </p:cNvCxnSpPr>
            <p:nvPr/>
          </p:nvCxnSpPr>
          <p:spPr bwMode="auto">
            <a:xfrm rot="5400000">
              <a:off x="6501632" y="5857086"/>
              <a:ext cx="2000240" cy="1588"/>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grpSp>
      <p:sp>
        <p:nvSpPr>
          <p:cNvPr id="24" name="TextBox 41">
            <a:extLst>
              <a:ext uri="{FF2B5EF4-FFF2-40B4-BE49-F238E27FC236}">
                <a16:creationId xmlns:a16="http://schemas.microsoft.com/office/drawing/2014/main" id="{A0E571FE-20A9-4D50-98C2-34A6410A1C33}"/>
              </a:ext>
            </a:extLst>
          </p:cNvPr>
          <p:cNvSpPr txBox="1">
            <a:spLocks noChangeArrowheads="1"/>
          </p:cNvSpPr>
          <p:nvPr/>
        </p:nvSpPr>
        <p:spPr bwMode="auto">
          <a:xfrm>
            <a:off x="3714750" y="300037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Direct: X: S, {P2,P3}</a:t>
            </a:r>
            <a:endParaRPr lang="zh-CN" altLang="en-US" sz="4400">
              <a:solidFill>
                <a:srgbClr val="E40000"/>
              </a:solidFill>
              <a:latin typeface="Arial" panose="020B0604020202020204" pitchFamily="34" charset="0"/>
            </a:endParaRPr>
          </a:p>
        </p:txBody>
      </p:sp>
      <p:sp>
        <p:nvSpPr>
          <p:cNvPr id="25" name="TextBox 42">
            <a:extLst>
              <a:ext uri="{FF2B5EF4-FFF2-40B4-BE49-F238E27FC236}">
                <a16:creationId xmlns:a16="http://schemas.microsoft.com/office/drawing/2014/main" id="{481B58CA-1128-42F5-B334-6E6EF0F2FD64}"/>
              </a:ext>
            </a:extLst>
          </p:cNvPr>
          <p:cNvSpPr txBox="1">
            <a:spLocks noChangeArrowheads="1"/>
          </p:cNvSpPr>
          <p:nvPr/>
        </p:nvSpPr>
        <p:spPr bwMode="auto">
          <a:xfrm>
            <a:off x="4214813" y="17145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Cache:X: S</a:t>
            </a:r>
            <a:endParaRPr lang="zh-CN" altLang="en-US" sz="4400">
              <a:solidFill>
                <a:srgbClr val="E40000"/>
              </a:solidFill>
              <a:latin typeface="Arial" panose="020B0604020202020204" pitchFamily="34" charset="0"/>
            </a:endParaRPr>
          </a:p>
        </p:txBody>
      </p:sp>
      <p:sp>
        <p:nvSpPr>
          <p:cNvPr id="26" name="TextBox 43">
            <a:extLst>
              <a:ext uri="{FF2B5EF4-FFF2-40B4-BE49-F238E27FC236}">
                <a16:creationId xmlns:a16="http://schemas.microsoft.com/office/drawing/2014/main" id="{A01EC904-3CBA-4FD3-A683-1B997DF75D1D}"/>
              </a:ext>
            </a:extLst>
          </p:cNvPr>
          <p:cNvSpPr txBox="1">
            <a:spLocks noChangeArrowheads="1"/>
          </p:cNvSpPr>
          <p:nvPr/>
        </p:nvSpPr>
        <p:spPr bwMode="auto">
          <a:xfrm>
            <a:off x="6858000"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Cache: X: S</a:t>
            </a:r>
            <a:endParaRPr lang="zh-CN" altLang="en-US" sz="4400">
              <a:solidFill>
                <a:srgbClr val="E40000"/>
              </a:solidFill>
              <a:latin typeface="Arial" panose="020B0604020202020204" pitchFamily="34" charset="0"/>
            </a:endParaRPr>
          </a:p>
        </p:txBody>
      </p:sp>
      <p:sp>
        <p:nvSpPr>
          <p:cNvPr id="27" name="TextBox 44">
            <a:extLst>
              <a:ext uri="{FF2B5EF4-FFF2-40B4-BE49-F238E27FC236}">
                <a16:creationId xmlns:a16="http://schemas.microsoft.com/office/drawing/2014/main" id="{7A9CC91D-8E8F-45DF-9811-F08B81371D01}"/>
              </a:ext>
            </a:extLst>
          </p:cNvPr>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Cache X: </a:t>
            </a:r>
            <a:r>
              <a:rPr lang="en-US" altLang="zh-CN" sz="1800">
                <a:solidFill>
                  <a:srgbClr val="E40000"/>
                </a:solidFill>
                <a:latin typeface="Imprint MT Shadow" panose="04020605060303030202" pitchFamily="82" charset="0"/>
              </a:rPr>
              <a:t>I</a:t>
            </a:r>
            <a:endParaRPr lang="zh-CN" altLang="en-US" sz="4400">
              <a:solidFill>
                <a:srgbClr val="E40000"/>
              </a:solidFill>
              <a:latin typeface="Imprint MT Shadow" panose="04020605060303030202" pitchFamily="82" charset="0"/>
            </a:endParaRPr>
          </a:p>
        </p:txBody>
      </p:sp>
      <p:grpSp>
        <p:nvGrpSpPr>
          <p:cNvPr id="28" name="组合 48">
            <a:extLst>
              <a:ext uri="{FF2B5EF4-FFF2-40B4-BE49-F238E27FC236}">
                <a16:creationId xmlns:a16="http://schemas.microsoft.com/office/drawing/2014/main" id="{5DD04E72-8C6C-4C3C-82F0-BD480E475ED1}"/>
              </a:ext>
            </a:extLst>
          </p:cNvPr>
          <p:cNvGrpSpPr>
            <a:grpSpLocks/>
          </p:cNvGrpSpPr>
          <p:nvPr/>
        </p:nvGrpSpPr>
        <p:grpSpPr bwMode="auto">
          <a:xfrm>
            <a:off x="1000125" y="4786313"/>
            <a:ext cx="2071688" cy="369887"/>
            <a:chOff x="1000100" y="4786322"/>
            <a:chExt cx="2071702" cy="368778"/>
          </a:xfrm>
        </p:grpSpPr>
        <p:cxnSp>
          <p:nvCxnSpPr>
            <p:cNvPr id="29" name="直接箭头连接符 46">
              <a:extLst>
                <a:ext uri="{FF2B5EF4-FFF2-40B4-BE49-F238E27FC236}">
                  <a16:creationId xmlns:a16="http://schemas.microsoft.com/office/drawing/2014/main" id="{29AC4F80-2D4F-4290-8020-3CBDE42561EC}"/>
                </a:ext>
              </a:extLst>
            </p:cNvPr>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0" name="TextBox 47">
              <a:extLst>
                <a:ext uri="{FF2B5EF4-FFF2-40B4-BE49-F238E27FC236}">
                  <a16:creationId xmlns:a16="http://schemas.microsoft.com/office/drawing/2014/main" id="{AC9C9479-3A92-479B-AD1A-4B54A8C7AD38}"/>
                </a:ext>
              </a:extLst>
            </p:cNvPr>
            <p:cNvSpPr txBox="1">
              <a:spLocks noChangeArrowheads="1"/>
            </p:cNvSpPr>
            <p:nvPr/>
          </p:nvSpPr>
          <p:spPr bwMode="auto">
            <a:xfrm>
              <a:off x="1214414" y="4786322"/>
              <a:ext cx="1411615"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WriteMiss X</a:t>
              </a:r>
              <a:endParaRPr lang="zh-CN" altLang="en-US" sz="1800">
                <a:solidFill>
                  <a:srgbClr val="E40000"/>
                </a:solidFill>
                <a:latin typeface="Arial" panose="020B0604020202020204" pitchFamily="34" charset="0"/>
              </a:endParaRPr>
            </a:p>
          </p:txBody>
        </p:sp>
      </p:grpSp>
      <p:cxnSp>
        <p:nvCxnSpPr>
          <p:cNvPr id="31" name="直接箭头连接符 50">
            <a:extLst>
              <a:ext uri="{FF2B5EF4-FFF2-40B4-BE49-F238E27FC236}">
                <a16:creationId xmlns:a16="http://schemas.microsoft.com/office/drawing/2014/main" id="{F3634C9C-75A9-463C-84FE-167EA282ECCC}"/>
              </a:ext>
            </a:extLst>
          </p:cNvPr>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grpSp>
        <p:nvGrpSpPr>
          <p:cNvPr id="32" name="组合 51">
            <a:extLst>
              <a:ext uri="{FF2B5EF4-FFF2-40B4-BE49-F238E27FC236}">
                <a16:creationId xmlns:a16="http://schemas.microsoft.com/office/drawing/2014/main" id="{D9A8F8D2-7125-4F2E-9D7D-3DD2BBEBCC36}"/>
              </a:ext>
            </a:extLst>
          </p:cNvPr>
          <p:cNvGrpSpPr>
            <a:grpSpLocks/>
          </p:cNvGrpSpPr>
          <p:nvPr/>
        </p:nvGrpSpPr>
        <p:grpSpPr bwMode="auto">
          <a:xfrm>
            <a:off x="3071813" y="5072063"/>
            <a:ext cx="2286000" cy="369887"/>
            <a:chOff x="1000100" y="4786322"/>
            <a:chExt cx="2071702" cy="369332"/>
          </a:xfrm>
        </p:grpSpPr>
        <p:cxnSp>
          <p:nvCxnSpPr>
            <p:cNvPr id="33" name="直接箭头连接符 52">
              <a:extLst>
                <a:ext uri="{FF2B5EF4-FFF2-40B4-BE49-F238E27FC236}">
                  <a16:creationId xmlns:a16="http://schemas.microsoft.com/office/drawing/2014/main" id="{A7DE54C8-0C4D-4C91-B094-1BE542FEDAA8}"/>
                </a:ext>
              </a:extLst>
            </p:cNvPr>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4" name="TextBox 53">
              <a:extLst>
                <a:ext uri="{FF2B5EF4-FFF2-40B4-BE49-F238E27FC236}">
                  <a16:creationId xmlns:a16="http://schemas.microsoft.com/office/drawing/2014/main" id="{1A6BEF86-DDE1-484A-AA6F-9E5363E9691A}"/>
                </a:ext>
              </a:extLst>
            </p:cNvPr>
            <p:cNvSpPr txBox="1">
              <a:spLocks noChangeArrowheads="1"/>
            </p:cNvSpPr>
            <p:nvPr/>
          </p:nvSpPr>
          <p:spPr bwMode="auto">
            <a:xfrm>
              <a:off x="1214414" y="4786322"/>
              <a:ext cx="1376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Invalidate  X </a:t>
              </a:r>
              <a:endParaRPr lang="zh-CN" altLang="en-US" sz="1800">
                <a:solidFill>
                  <a:srgbClr val="E40000"/>
                </a:solidFill>
                <a:latin typeface="Arial" panose="020B0604020202020204" pitchFamily="34" charset="0"/>
              </a:endParaRPr>
            </a:p>
          </p:txBody>
        </p:sp>
      </p:grpSp>
      <p:grpSp>
        <p:nvGrpSpPr>
          <p:cNvPr id="35" name="组合 54">
            <a:extLst>
              <a:ext uri="{FF2B5EF4-FFF2-40B4-BE49-F238E27FC236}">
                <a16:creationId xmlns:a16="http://schemas.microsoft.com/office/drawing/2014/main" id="{9901EF3E-34DC-4BAA-8EBC-CC39220955BD}"/>
              </a:ext>
            </a:extLst>
          </p:cNvPr>
          <p:cNvGrpSpPr>
            <a:grpSpLocks/>
          </p:cNvGrpSpPr>
          <p:nvPr/>
        </p:nvGrpSpPr>
        <p:grpSpPr bwMode="auto">
          <a:xfrm>
            <a:off x="3071813" y="5357813"/>
            <a:ext cx="4429125" cy="369887"/>
            <a:chOff x="1000100" y="4786323"/>
            <a:chExt cx="2071702" cy="318239"/>
          </a:xfrm>
        </p:grpSpPr>
        <p:cxnSp>
          <p:nvCxnSpPr>
            <p:cNvPr id="36" name="直接箭头连接符 55">
              <a:extLst>
                <a:ext uri="{FF2B5EF4-FFF2-40B4-BE49-F238E27FC236}">
                  <a16:creationId xmlns:a16="http://schemas.microsoft.com/office/drawing/2014/main" id="{1F11AAC1-27B8-4F63-BB37-8D2E6D4D8DE3}"/>
                </a:ext>
              </a:extLst>
            </p:cNvPr>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7" name="TextBox 56">
              <a:extLst>
                <a:ext uri="{FF2B5EF4-FFF2-40B4-BE49-F238E27FC236}">
                  <a16:creationId xmlns:a16="http://schemas.microsoft.com/office/drawing/2014/main" id="{C7FB0BA3-A873-4DDD-A86A-C00C8D181BE0}"/>
                </a:ext>
              </a:extLst>
            </p:cNvPr>
            <p:cNvSpPr txBox="1">
              <a:spLocks noChangeArrowheads="1"/>
            </p:cNvSpPr>
            <p:nvPr/>
          </p:nvSpPr>
          <p:spPr bwMode="auto">
            <a:xfrm>
              <a:off x="1214414" y="4786323"/>
              <a:ext cx="1699928" cy="31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                                 Invalidate  X </a:t>
              </a:r>
              <a:endParaRPr lang="zh-CN" altLang="en-US" sz="1800">
                <a:solidFill>
                  <a:srgbClr val="E40000"/>
                </a:solidFill>
                <a:latin typeface="Arial" panose="020B0604020202020204" pitchFamily="34" charset="0"/>
              </a:endParaRPr>
            </a:p>
          </p:txBody>
        </p:sp>
      </p:grpSp>
      <p:grpSp>
        <p:nvGrpSpPr>
          <p:cNvPr id="38" name="组合 61">
            <a:extLst>
              <a:ext uri="{FF2B5EF4-FFF2-40B4-BE49-F238E27FC236}">
                <a16:creationId xmlns:a16="http://schemas.microsoft.com/office/drawing/2014/main" id="{A82B1E12-7FD9-44C9-8267-BAE8369FE239}"/>
              </a:ext>
            </a:extLst>
          </p:cNvPr>
          <p:cNvGrpSpPr>
            <a:grpSpLocks/>
          </p:cNvGrpSpPr>
          <p:nvPr/>
        </p:nvGrpSpPr>
        <p:grpSpPr bwMode="auto">
          <a:xfrm>
            <a:off x="3071813" y="5572125"/>
            <a:ext cx="2286000" cy="400050"/>
            <a:chOff x="3071802" y="5715016"/>
            <a:chExt cx="2286016" cy="400110"/>
          </a:xfrm>
        </p:grpSpPr>
        <p:cxnSp>
          <p:nvCxnSpPr>
            <p:cNvPr id="39" name="直接箭头连接符 58">
              <a:extLst>
                <a:ext uri="{FF2B5EF4-FFF2-40B4-BE49-F238E27FC236}">
                  <a16:creationId xmlns:a16="http://schemas.microsoft.com/office/drawing/2014/main" id="{0E2E29AE-ECCA-4EE0-B8DB-8A752FD528E8}"/>
                </a:ext>
              </a:extLst>
            </p:cNvPr>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40" name="TextBox 59">
              <a:extLst>
                <a:ext uri="{FF2B5EF4-FFF2-40B4-BE49-F238E27FC236}">
                  <a16:creationId xmlns:a16="http://schemas.microsoft.com/office/drawing/2014/main" id="{EF63DAB8-9FC4-47CF-A333-B13B30CB5265}"/>
                </a:ext>
              </a:extLst>
            </p:cNvPr>
            <p:cNvSpPr txBox="1">
              <a:spLocks noChangeArrowheads="1"/>
            </p:cNvSpPr>
            <p:nvPr/>
          </p:nvSpPr>
          <p:spPr bwMode="auto">
            <a:xfrm>
              <a:off x="3357554" y="5715016"/>
              <a:ext cx="1143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Ack</a:t>
              </a:r>
              <a:endParaRPr lang="zh-CN" altLang="en-US" sz="2000">
                <a:solidFill>
                  <a:srgbClr val="E40000"/>
                </a:solidFill>
                <a:latin typeface="Arial" panose="020B0604020202020204" pitchFamily="34" charset="0"/>
              </a:endParaRPr>
            </a:p>
          </p:txBody>
        </p:sp>
      </p:grpSp>
      <p:sp>
        <p:nvSpPr>
          <p:cNvPr id="41" name="TextBox 60">
            <a:extLst>
              <a:ext uri="{FF2B5EF4-FFF2-40B4-BE49-F238E27FC236}">
                <a16:creationId xmlns:a16="http://schemas.microsoft.com/office/drawing/2014/main" id="{58FBC619-11CB-49F8-B429-CD8082E62632}"/>
              </a:ext>
            </a:extLst>
          </p:cNvPr>
          <p:cNvSpPr txBox="1">
            <a:spLocks noChangeArrowheads="1"/>
          </p:cNvSpPr>
          <p:nvPr/>
        </p:nvSpPr>
        <p:spPr bwMode="auto">
          <a:xfrm>
            <a:off x="4214813" y="1714500"/>
            <a:ext cx="1643062"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Cache:X: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
        <p:nvSpPr>
          <p:cNvPr id="42" name="TextBox 62">
            <a:extLst>
              <a:ext uri="{FF2B5EF4-FFF2-40B4-BE49-F238E27FC236}">
                <a16:creationId xmlns:a16="http://schemas.microsoft.com/office/drawing/2014/main" id="{E534C5A9-CC72-44C1-A731-6C1D6010CB4B}"/>
              </a:ext>
            </a:extLst>
          </p:cNvPr>
          <p:cNvSpPr txBox="1">
            <a:spLocks noChangeArrowheads="1"/>
          </p:cNvSpPr>
          <p:nvPr/>
        </p:nvSpPr>
        <p:spPr bwMode="auto">
          <a:xfrm>
            <a:off x="6786563" y="1714500"/>
            <a:ext cx="1643062"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Cache:X: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grpSp>
        <p:nvGrpSpPr>
          <p:cNvPr id="43" name="组合 63">
            <a:extLst>
              <a:ext uri="{FF2B5EF4-FFF2-40B4-BE49-F238E27FC236}">
                <a16:creationId xmlns:a16="http://schemas.microsoft.com/office/drawing/2014/main" id="{158BB846-085B-463E-BFD4-A0A7A2A723C4}"/>
              </a:ext>
            </a:extLst>
          </p:cNvPr>
          <p:cNvGrpSpPr>
            <a:grpSpLocks/>
          </p:cNvGrpSpPr>
          <p:nvPr/>
        </p:nvGrpSpPr>
        <p:grpSpPr bwMode="auto">
          <a:xfrm>
            <a:off x="3071813" y="5786438"/>
            <a:ext cx="4500562" cy="400050"/>
            <a:chOff x="3071802" y="5844358"/>
            <a:chExt cx="2322887" cy="252736"/>
          </a:xfrm>
        </p:grpSpPr>
        <p:cxnSp>
          <p:nvCxnSpPr>
            <p:cNvPr id="44" name="直接箭头连接符 64">
              <a:extLst>
                <a:ext uri="{FF2B5EF4-FFF2-40B4-BE49-F238E27FC236}">
                  <a16:creationId xmlns:a16="http://schemas.microsoft.com/office/drawing/2014/main" id="{6A25464C-B4D9-40DE-883E-870CA0264257}"/>
                </a:ext>
              </a:extLst>
            </p:cNvPr>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45" name="TextBox 65">
              <a:extLst>
                <a:ext uri="{FF2B5EF4-FFF2-40B4-BE49-F238E27FC236}">
                  <a16:creationId xmlns:a16="http://schemas.microsoft.com/office/drawing/2014/main" id="{43D8B14F-2694-4FAA-8932-EB2F587C2065}"/>
                </a:ext>
              </a:extLst>
            </p:cNvPr>
            <p:cNvSpPr txBox="1">
              <a:spLocks noChangeArrowheads="1"/>
            </p:cNvSpPr>
            <p:nvPr/>
          </p:nvSpPr>
          <p:spPr bwMode="auto">
            <a:xfrm>
              <a:off x="4472908" y="5844358"/>
              <a:ext cx="921781"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Ack</a:t>
              </a:r>
              <a:endParaRPr lang="zh-CN" altLang="en-US" sz="2000">
                <a:solidFill>
                  <a:srgbClr val="E40000"/>
                </a:solidFill>
                <a:latin typeface="Arial" panose="020B0604020202020204" pitchFamily="34" charset="0"/>
              </a:endParaRPr>
            </a:p>
          </p:txBody>
        </p:sp>
      </p:grpSp>
      <p:sp>
        <p:nvSpPr>
          <p:cNvPr id="46" name="TextBox 66">
            <a:extLst>
              <a:ext uri="{FF2B5EF4-FFF2-40B4-BE49-F238E27FC236}">
                <a16:creationId xmlns:a16="http://schemas.microsoft.com/office/drawing/2014/main" id="{FB2E7047-161B-428F-BCC8-60C50A1A2110}"/>
              </a:ext>
            </a:extLst>
          </p:cNvPr>
          <p:cNvSpPr txBox="1">
            <a:spLocks noChangeArrowheads="1"/>
          </p:cNvSpPr>
          <p:nvPr/>
        </p:nvSpPr>
        <p:spPr bwMode="auto">
          <a:xfrm>
            <a:off x="3786188" y="3000375"/>
            <a:ext cx="2071687"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Direct: X: </a:t>
            </a: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 {P1}</a:t>
            </a:r>
            <a:endParaRPr kumimoji="0" lang="zh-CN" altLang="en-US" sz="4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grpSp>
        <p:nvGrpSpPr>
          <p:cNvPr id="47" name="组合 70">
            <a:extLst>
              <a:ext uri="{FF2B5EF4-FFF2-40B4-BE49-F238E27FC236}">
                <a16:creationId xmlns:a16="http://schemas.microsoft.com/office/drawing/2014/main" id="{C1EA9A36-3A97-4AD4-9D1B-4A0A86497442}"/>
              </a:ext>
            </a:extLst>
          </p:cNvPr>
          <p:cNvGrpSpPr>
            <a:grpSpLocks/>
          </p:cNvGrpSpPr>
          <p:nvPr/>
        </p:nvGrpSpPr>
        <p:grpSpPr bwMode="auto">
          <a:xfrm>
            <a:off x="1000125" y="6029325"/>
            <a:ext cx="2071688" cy="400050"/>
            <a:chOff x="1000100" y="6029286"/>
            <a:chExt cx="2071702" cy="400110"/>
          </a:xfrm>
        </p:grpSpPr>
        <p:cxnSp>
          <p:nvCxnSpPr>
            <p:cNvPr id="48" name="直接箭头连接符 68">
              <a:extLst>
                <a:ext uri="{FF2B5EF4-FFF2-40B4-BE49-F238E27FC236}">
                  <a16:creationId xmlns:a16="http://schemas.microsoft.com/office/drawing/2014/main" id="{2733F95D-40C7-452F-A813-BB628E6893E0}"/>
                </a:ext>
              </a:extLst>
            </p:cNvPr>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9" name="TextBox 69">
              <a:extLst>
                <a:ext uri="{FF2B5EF4-FFF2-40B4-BE49-F238E27FC236}">
                  <a16:creationId xmlns:a16="http://schemas.microsoft.com/office/drawing/2014/main" id="{960CEC95-735A-4A3E-9D66-C142D27B5CD8}"/>
                </a:ext>
              </a:extLst>
            </p:cNvPr>
            <p:cNvSpPr txBox="1">
              <a:spLocks noChangeArrowheads="1"/>
            </p:cNvSpPr>
            <p:nvPr/>
          </p:nvSpPr>
          <p:spPr bwMode="auto">
            <a:xfrm>
              <a:off x="1142976" y="6029286"/>
              <a:ext cx="1622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Reply X=111</a:t>
              </a:r>
              <a:endParaRPr lang="zh-CN" altLang="en-US" sz="4400">
                <a:solidFill>
                  <a:srgbClr val="E40000"/>
                </a:solidFill>
                <a:latin typeface="Arial" panose="020B0604020202020204" pitchFamily="34" charset="0"/>
              </a:endParaRPr>
            </a:p>
          </p:txBody>
        </p:sp>
      </p:grpSp>
      <p:sp>
        <p:nvSpPr>
          <p:cNvPr id="50" name="TextBox 71">
            <a:extLst>
              <a:ext uri="{FF2B5EF4-FFF2-40B4-BE49-F238E27FC236}">
                <a16:creationId xmlns:a16="http://schemas.microsoft.com/office/drawing/2014/main" id="{5155E8A2-5C8D-41C6-A9C3-90643B79AE69}"/>
              </a:ext>
            </a:extLst>
          </p:cNvPr>
          <p:cNvSpPr txBox="1">
            <a:spLocks noChangeArrowheads="1"/>
          </p:cNvSpPr>
          <p:nvPr/>
        </p:nvSpPr>
        <p:spPr bwMode="auto">
          <a:xfrm>
            <a:off x="1500188" y="1714500"/>
            <a:ext cx="1928812"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Cache 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E,  888</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Tree>
    <p:extLst>
      <p:ext uri="{BB962C8B-B14F-4D97-AF65-F5344CB8AC3E}">
        <p14:creationId xmlns:p14="http://schemas.microsoft.com/office/powerpoint/2010/main" val="416689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4" grpId="0"/>
      <p:bldP spid="25" grpId="0"/>
      <p:bldP spid="26" grpId="0"/>
      <p:bldP spid="27" grpId="0"/>
      <p:bldP spid="41" grpId="0" animBg="1"/>
      <p:bldP spid="41" grpId="1" animBg="1"/>
      <p:bldP spid="42" grpId="0" animBg="1"/>
      <p:bldP spid="46" grpId="0" animBg="1"/>
      <p:bldP spid="50" grpId="0" animBg="1"/>
      <p:bldP spid="5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3F84CA2-33C1-4843-A56C-4E4009A0F1D5}"/>
              </a:ext>
            </a:extLst>
          </p:cNvPr>
          <p:cNvSpPr>
            <a:spLocks noGrp="1"/>
          </p:cNvSpPr>
          <p:nvPr>
            <p:ph type="title"/>
          </p:nvPr>
        </p:nvSpPr>
        <p:spPr/>
        <p:txBody>
          <a:bodyPr/>
          <a:lstStyle/>
          <a:p>
            <a:r>
              <a:rPr lang="en-US" altLang="zh-CN" dirty="0"/>
              <a:t>P2 write 999 to X</a:t>
            </a:r>
            <a:endParaRPr lang="zh-CN" altLang="en-US" dirty="0"/>
          </a:p>
        </p:txBody>
      </p:sp>
      <p:sp>
        <p:nvSpPr>
          <p:cNvPr id="4" name="内容占位符 35">
            <a:extLst>
              <a:ext uri="{FF2B5EF4-FFF2-40B4-BE49-F238E27FC236}">
                <a16:creationId xmlns:a16="http://schemas.microsoft.com/office/drawing/2014/main" id="{093D7DD7-6FF5-4BAC-A632-B23E71D8A34B}"/>
              </a:ext>
            </a:extLst>
          </p:cNvPr>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lgn="l" eaLnBrk="0" hangingPunct="0">
              <a:spcBef>
                <a:spcPct val="20000"/>
              </a:spcBef>
              <a:buClr>
                <a:srgbClr val="9F9FBF"/>
              </a:buClr>
              <a:buSzPct val="60000"/>
              <a:buFont typeface="Wingdings" pitchFamily="2" charset="2"/>
              <a:buChar char="n"/>
              <a:defRPr/>
            </a:pPr>
            <a:r>
              <a:rPr lang="en-US" altLang="zh-CN" sz="2400" kern="0" dirty="0" err="1">
                <a:solidFill>
                  <a:srgbClr val="000000"/>
                </a:solidFill>
                <a:latin typeface="Arial"/>
                <a:ea typeface="宋体"/>
              </a:rPr>
              <a:t>P1</a:t>
            </a:r>
            <a:r>
              <a:rPr lang="en-US" altLang="zh-CN" sz="2400" kern="0" dirty="0">
                <a:solidFill>
                  <a:srgbClr val="000000"/>
                </a:solidFill>
                <a:latin typeface="Arial"/>
                <a:ea typeface="宋体"/>
              </a:rPr>
              <a:t>(remote)          </a:t>
            </a:r>
            <a:r>
              <a:rPr lang="en-US" altLang="zh-CN" sz="2400" kern="0" dirty="0" err="1">
                <a:solidFill>
                  <a:srgbClr val="000000"/>
                </a:solidFill>
                <a:latin typeface="Arial"/>
                <a:ea typeface="宋体"/>
              </a:rPr>
              <a:t>P5</a:t>
            </a:r>
            <a:r>
              <a:rPr lang="en-US" altLang="zh-CN" sz="2400" kern="0" dirty="0">
                <a:solidFill>
                  <a:srgbClr val="000000"/>
                </a:solidFill>
                <a:latin typeface="Arial"/>
                <a:ea typeface="宋体"/>
              </a:rPr>
              <a:t>(home)        </a:t>
            </a:r>
            <a:r>
              <a:rPr lang="en-US" altLang="zh-CN" sz="2400" kern="0" dirty="0" err="1">
                <a:solidFill>
                  <a:srgbClr val="000000"/>
                </a:solidFill>
                <a:latin typeface="Arial"/>
                <a:ea typeface="宋体"/>
              </a:rPr>
              <a:t>P2</a:t>
            </a:r>
            <a:r>
              <a:rPr lang="en-US" altLang="zh-CN" sz="2400" kern="0" dirty="0">
                <a:solidFill>
                  <a:srgbClr val="000000"/>
                </a:solidFill>
                <a:latin typeface="Arial"/>
                <a:ea typeface="宋体"/>
              </a:rPr>
              <a:t>(local)        </a:t>
            </a:r>
            <a:r>
              <a:rPr lang="en-US" altLang="zh-CN" sz="2400" kern="0" dirty="0" err="1">
                <a:solidFill>
                  <a:srgbClr val="000000"/>
                </a:solidFill>
                <a:latin typeface="Arial"/>
                <a:ea typeface="宋体"/>
              </a:rPr>
              <a:t>P3</a:t>
            </a:r>
            <a:r>
              <a:rPr lang="en-US" altLang="zh-CN" sz="2400" kern="0" dirty="0">
                <a:solidFill>
                  <a:srgbClr val="000000"/>
                </a:solidFill>
                <a:latin typeface="Arial"/>
                <a:ea typeface="宋体"/>
              </a:rPr>
              <a:t>(remote)    </a:t>
            </a:r>
            <a:endParaRPr lang="zh-CN" altLang="en-US" sz="2400" kern="0" dirty="0">
              <a:solidFill>
                <a:srgbClr val="000000"/>
              </a:solidFill>
              <a:latin typeface="Arial"/>
              <a:ea typeface="宋体"/>
            </a:endParaRPr>
          </a:p>
        </p:txBody>
      </p:sp>
      <p:grpSp>
        <p:nvGrpSpPr>
          <p:cNvPr id="5" name="组合 4">
            <a:extLst>
              <a:ext uri="{FF2B5EF4-FFF2-40B4-BE49-F238E27FC236}">
                <a16:creationId xmlns:a16="http://schemas.microsoft.com/office/drawing/2014/main" id="{4E84E96F-725B-432D-9F6B-1A6D1FE18FA2}"/>
              </a:ext>
            </a:extLst>
          </p:cNvPr>
          <p:cNvGrpSpPr>
            <a:grpSpLocks/>
          </p:cNvGrpSpPr>
          <p:nvPr/>
        </p:nvGrpSpPr>
        <p:grpSpPr bwMode="auto">
          <a:xfrm>
            <a:off x="0" y="1000125"/>
            <a:ext cx="7500938" cy="3143250"/>
            <a:chOff x="357158" y="1571612"/>
            <a:chExt cx="8286808" cy="3857652"/>
          </a:xfrm>
        </p:grpSpPr>
        <p:sp>
          <p:nvSpPr>
            <p:cNvPr id="6" name="圆角矩形 5">
              <a:extLst>
                <a:ext uri="{FF2B5EF4-FFF2-40B4-BE49-F238E27FC236}">
                  <a16:creationId xmlns:a16="http://schemas.microsoft.com/office/drawing/2014/main" id="{EE7F017A-B500-4701-BCBE-57A4E00663B1}"/>
                </a:ext>
              </a:extLst>
            </p:cNvPr>
            <p:cNvSpPr>
              <a:spLocks noChangeArrowheads="1"/>
            </p:cNvSpPr>
            <p:nvPr/>
          </p:nvSpPr>
          <p:spPr bwMode="auto">
            <a:xfrm>
              <a:off x="357158" y="3071810"/>
              <a:ext cx="8286808" cy="857256"/>
            </a:xfrm>
            <a:prstGeom prst="roundRect">
              <a:avLst>
                <a:gd name="adj" fmla="val 16667"/>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 name="圆角矩形 6">
              <a:extLst>
                <a:ext uri="{FF2B5EF4-FFF2-40B4-BE49-F238E27FC236}">
                  <a16:creationId xmlns:a16="http://schemas.microsoft.com/office/drawing/2014/main" id="{B2CACF28-6A58-422E-8585-B990425A746D}"/>
                </a:ext>
              </a:extLst>
            </p:cNvPr>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P1</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X=888</a:t>
              </a:r>
            </a:p>
          </p:txBody>
        </p:sp>
        <p:sp>
          <p:nvSpPr>
            <p:cNvPr id="8" name="圆角矩形 7">
              <a:extLst>
                <a:ext uri="{FF2B5EF4-FFF2-40B4-BE49-F238E27FC236}">
                  <a16:creationId xmlns:a16="http://schemas.microsoft.com/office/drawing/2014/main" id="{D3649366-471A-4242-B6AC-59E18A3605E3}"/>
                </a:ext>
              </a:extLst>
            </p:cNvPr>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P2</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 name="圆角矩形 8">
              <a:extLst>
                <a:ext uri="{FF2B5EF4-FFF2-40B4-BE49-F238E27FC236}">
                  <a16:creationId xmlns:a16="http://schemas.microsoft.com/office/drawing/2014/main" id="{DA6013AC-D2D9-4784-9CAB-0645DD055CA1}"/>
                </a:ext>
              </a:extLst>
            </p:cNvPr>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P3</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0" name="直接连接符 9">
              <a:extLst>
                <a:ext uri="{FF2B5EF4-FFF2-40B4-BE49-F238E27FC236}">
                  <a16:creationId xmlns:a16="http://schemas.microsoft.com/office/drawing/2014/main" id="{43D19790-46FB-4ED6-A567-BF8AB03E80C9}"/>
                </a:ext>
              </a:extLst>
            </p:cNvPr>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8A05530F-9B52-4783-B8D4-0685DBF1B2A5}"/>
                </a:ext>
              </a:extLst>
            </p:cNvPr>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2" name="直接连接符 11">
              <a:extLst>
                <a:ext uri="{FF2B5EF4-FFF2-40B4-BE49-F238E27FC236}">
                  <a16:creationId xmlns:a16="http://schemas.microsoft.com/office/drawing/2014/main" id="{60174DF4-177F-4DB8-A20E-3294D751E04C}"/>
                </a:ext>
              </a:extLst>
            </p:cNvPr>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55BB3059-B36C-43B3-B6C8-C16419DBD7F1}"/>
                </a:ext>
              </a:extLst>
            </p:cNvPr>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P4</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圆角矩形 13">
              <a:extLst>
                <a:ext uri="{FF2B5EF4-FFF2-40B4-BE49-F238E27FC236}">
                  <a16:creationId xmlns:a16="http://schemas.microsoft.com/office/drawing/2014/main" id="{288A05C0-3787-4C39-8B3B-45E49FDFD4DA}"/>
                </a:ext>
              </a:extLst>
            </p:cNvPr>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P5</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X’HOME</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111</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圆角矩形 14">
              <a:extLst>
                <a:ext uri="{FF2B5EF4-FFF2-40B4-BE49-F238E27FC236}">
                  <a16:creationId xmlns:a16="http://schemas.microsoft.com/office/drawing/2014/main" id="{561E9284-0FC2-4B42-BF1C-F7D43782CDEC}"/>
                </a:ext>
              </a:extLst>
            </p:cNvPr>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P6</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6" name="直接连接符 15">
              <a:extLst>
                <a:ext uri="{FF2B5EF4-FFF2-40B4-BE49-F238E27FC236}">
                  <a16:creationId xmlns:a16="http://schemas.microsoft.com/office/drawing/2014/main" id="{3D9B914A-9BFC-4F57-874E-4CF2E78949F2}"/>
                </a:ext>
              </a:extLst>
            </p:cNvPr>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7" name="直接连接符 16">
              <a:extLst>
                <a:ext uri="{FF2B5EF4-FFF2-40B4-BE49-F238E27FC236}">
                  <a16:creationId xmlns:a16="http://schemas.microsoft.com/office/drawing/2014/main" id="{4E714884-9BFD-4EBE-B4C8-4986CB66FD05}"/>
                </a:ext>
              </a:extLst>
            </p:cNvPr>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8" name="直接连接符 17">
              <a:extLst>
                <a:ext uri="{FF2B5EF4-FFF2-40B4-BE49-F238E27FC236}">
                  <a16:creationId xmlns:a16="http://schemas.microsoft.com/office/drawing/2014/main" id="{61E5C478-FBBC-47D1-A82E-EAEC95475316}"/>
                </a:ext>
              </a:extLst>
            </p:cNvPr>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9" name="直接连接符 18">
            <a:extLst>
              <a:ext uri="{FF2B5EF4-FFF2-40B4-BE49-F238E27FC236}">
                <a16:creationId xmlns:a16="http://schemas.microsoft.com/office/drawing/2014/main" id="{80434BF1-9F9E-4D95-ACA6-7AB7563FEACA}"/>
              </a:ext>
            </a:extLst>
          </p:cNvPr>
          <p:cNvCxnSpPr>
            <a:cxnSpLocks noChangeShapeType="1"/>
          </p:cNvCxnSpPr>
          <p:nvPr/>
        </p:nvCxnSpPr>
        <p:spPr bwMode="auto">
          <a:xfrm rot="5400000">
            <a:off x="-793" y="5858669"/>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0" name="直接连接符 19">
            <a:extLst>
              <a:ext uri="{FF2B5EF4-FFF2-40B4-BE49-F238E27FC236}">
                <a16:creationId xmlns:a16="http://schemas.microsoft.com/office/drawing/2014/main" id="{E0276F3F-17A8-4201-B7E0-78D17C4BF2AC}"/>
              </a:ext>
            </a:extLst>
          </p:cNvPr>
          <p:cNvCxnSpPr>
            <a:cxnSpLocks noChangeShapeType="1"/>
          </p:cNvCxnSpPr>
          <p:nvPr/>
        </p:nvCxnSpPr>
        <p:spPr bwMode="auto">
          <a:xfrm rot="5400000">
            <a:off x="2072482"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1" name="直接连接符 20">
            <a:extLst>
              <a:ext uri="{FF2B5EF4-FFF2-40B4-BE49-F238E27FC236}">
                <a16:creationId xmlns:a16="http://schemas.microsoft.com/office/drawing/2014/main" id="{00852E42-59C5-46A7-BB02-5DC58EB79221}"/>
              </a:ext>
            </a:extLst>
          </p:cNvPr>
          <p:cNvCxnSpPr>
            <a:cxnSpLocks noChangeShapeType="1"/>
          </p:cNvCxnSpPr>
          <p:nvPr/>
        </p:nvCxnSpPr>
        <p:spPr bwMode="auto">
          <a:xfrm rot="5400000">
            <a:off x="4358482"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2" name="直接连接符 21">
            <a:extLst>
              <a:ext uri="{FF2B5EF4-FFF2-40B4-BE49-F238E27FC236}">
                <a16:creationId xmlns:a16="http://schemas.microsoft.com/office/drawing/2014/main" id="{0C33BAAB-0681-4CCD-8DB6-DFE1D57A7F69}"/>
              </a:ext>
            </a:extLst>
          </p:cNvPr>
          <p:cNvCxnSpPr>
            <a:cxnSpLocks noChangeShapeType="1"/>
          </p:cNvCxnSpPr>
          <p:nvPr/>
        </p:nvCxnSpPr>
        <p:spPr bwMode="auto">
          <a:xfrm rot="5400000">
            <a:off x="6501607"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15677C9E-364E-4991-84E5-43011B9EE3A1}"/>
              </a:ext>
            </a:extLst>
          </p:cNvPr>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 {P2,P3}</a:t>
            </a:r>
            <a:endParaRPr lang="zh-CN" altLang="en-US" sz="4400">
              <a:solidFill>
                <a:srgbClr val="E40000"/>
              </a:solidFill>
              <a:latin typeface="Arial" panose="020B0604020202020204" pitchFamily="34" charset="0"/>
            </a:endParaRPr>
          </a:p>
        </p:txBody>
      </p:sp>
      <p:sp>
        <p:nvSpPr>
          <p:cNvPr id="24" name="TextBox 23">
            <a:extLst>
              <a:ext uri="{FF2B5EF4-FFF2-40B4-BE49-F238E27FC236}">
                <a16:creationId xmlns:a16="http://schemas.microsoft.com/office/drawing/2014/main" id="{ACEC98BF-651D-48B1-AE3B-3174BDCCBE26}"/>
              </a:ext>
            </a:extLst>
          </p:cNvPr>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a:t>
            </a:r>
            <a:endParaRPr lang="zh-CN" altLang="en-US" sz="4400">
              <a:solidFill>
                <a:srgbClr val="E40000"/>
              </a:solidFill>
              <a:latin typeface="Arial" panose="020B0604020202020204" pitchFamily="34" charset="0"/>
            </a:endParaRPr>
          </a:p>
        </p:txBody>
      </p:sp>
      <p:sp>
        <p:nvSpPr>
          <p:cNvPr id="25" name="TextBox 24">
            <a:extLst>
              <a:ext uri="{FF2B5EF4-FFF2-40B4-BE49-F238E27FC236}">
                <a16:creationId xmlns:a16="http://schemas.microsoft.com/office/drawing/2014/main" id="{B5DA98E1-FDB0-406F-AF39-05284E8818C5}"/>
              </a:ext>
            </a:extLst>
          </p:cNvPr>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a:t>
            </a:r>
            <a:endParaRPr lang="zh-CN" altLang="en-US" sz="4400">
              <a:solidFill>
                <a:srgbClr val="E40000"/>
              </a:solidFill>
              <a:latin typeface="Arial" panose="020B0604020202020204" pitchFamily="34" charset="0"/>
            </a:endParaRPr>
          </a:p>
        </p:txBody>
      </p:sp>
      <p:sp>
        <p:nvSpPr>
          <p:cNvPr id="26" name="TextBox 25">
            <a:extLst>
              <a:ext uri="{FF2B5EF4-FFF2-40B4-BE49-F238E27FC236}">
                <a16:creationId xmlns:a16="http://schemas.microsoft.com/office/drawing/2014/main" id="{F33334FA-74E1-4565-84F6-D6F0ADAE96A8}"/>
              </a:ext>
            </a:extLst>
          </p:cNvPr>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a:t>
            </a:r>
            <a:r>
              <a:rPr lang="en-US" altLang="zh-CN" sz="1800">
                <a:solidFill>
                  <a:srgbClr val="E40000"/>
                </a:solidFill>
                <a:latin typeface="Imprint MT Shadow" panose="04020605060303030202" pitchFamily="82" charset="0"/>
              </a:rPr>
              <a:t>I</a:t>
            </a:r>
            <a:endParaRPr lang="zh-CN" altLang="en-US" sz="4400">
              <a:solidFill>
                <a:srgbClr val="E40000"/>
              </a:solidFill>
              <a:latin typeface="Imprint MT Shadow" panose="04020605060303030202" pitchFamily="82" charset="0"/>
            </a:endParaRPr>
          </a:p>
        </p:txBody>
      </p:sp>
      <p:sp>
        <p:nvSpPr>
          <p:cNvPr id="28" name="TextBox 39">
            <a:extLst>
              <a:ext uri="{FF2B5EF4-FFF2-40B4-BE49-F238E27FC236}">
                <a16:creationId xmlns:a16="http://schemas.microsoft.com/office/drawing/2014/main" id="{767314D6-63C2-4FA0-B464-372AC0412F35}"/>
              </a:ext>
            </a:extLst>
          </p:cNvPr>
          <p:cNvSpPr txBox="1">
            <a:spLocks noChangeArrowheads="1"/>
          </p:cNvSpPr>
          <p:nvPr/>
        </p:nvSpPr>
        <p:spPr bwMode="auto">
          <a:xfrm>
            <a:off x="4214813" y="1785938"/>
            <a:ext cx="625475"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
        <p:nvSpPr>
          <p:cNvPr id="29" name="TextBox 40">
            <a:extLst>
              <a:ext uri="{FF2B5EF4-FFF2-40B4-BE49-F238E27FC236}">
                <a16:creationId xmlns:a16="http://schemas.microsoft.com/office/drawing/2014/main" id="{7F4B59C5-F262-4858-A9EA-2888429A2513}"/>
              </a:ext>
            </a:extLst>
          </p:cNvPr>
          <p:cNvSpPr txBox="1">
            <a:spLocks noChangeArrowheads="1"/>
          </p:cNvSpPr>
          <p:nvPr/>
        </p:nvSpPr>
        <p:spPr bwMode="auto">
          <a:xfrm>
            <a:off x="6929438" y="1785938"/>
            <a:ext cx="625475"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
        <p:nvSpPr>
          <p:cNvPr id="30" name="TextBox 44">
            <a:extLst>
              <a:ext uri="{FF2B5EF4-FFF2-40B4-BE49-F238E27FC236}">
                <a16:creationId xmlns:a16="http://schemas.microsoft.com/office/drawing/2014/main" id="{ED793818-D885-482A-A19A-4CB0C0CE526C}"/>
              </a:ext>
            </a:extLst>
          </p:cNvPr>
          <p:cNvSpPr txBox="1">
            <a:spLocks noChangeArrowheads="1"/>
          </p:cNvSpPr>
          <p:nvPr/>
        </p:nvSpPr>
        <p:spPr bwMode="auto">
          <a:xfrm>
            <a:off x="4000500" y="3059113"/>
            <a:ext cx="1531938"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 {P1}</a:t>
            </a:r>
            <a:endParaRPr kumimoji="0" lang="zh-CN" altLang="en-US" sz="4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31" name="TextBox 48">
            <a:extLst>
              <a:ext uri="{FF2B5EF4-FFF2-40B4-BE49-F238E27FC236}">
                <a16:creationId xmlns:a16="http://schemas.microsoft.com/office/drawing/2014/main" id="{5701AF2A-9877-4ADB-A5F5-C3F76F80E920}"/>
              </a:ext>
            </a:extLst>
          </p:cNvPr>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extLst>
      <p:ext uri="{BB962C8B-B14F-4D97-AF65-F5344CB8AC3E}">
        <p14:creationId xmlns:p14="http://schemas.microsoft.com/office/powerpoint/2010/main" val="2943198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E3B0-45AF-4982-AD6F-EFD18CD4E7D7}"/>
              </a:ext>
            </a:extLst>
          </p:cNvPr>
          <p:cNvSpPr>
            <a:spLocks noGrp="1"/>
          </p:cNvSpPr>
          <p:nvPr>
            <p:ph type="title"/>
          </p:nvPr>
        </p:nvSpPr>
        <p:spPr/>
        <p:txBody>
          <a:bodyPr/>
          <a:lstStyle/>
          <a:p>
            <a:r>
              <a:rPr lang="en-US" altLang="zh-CN" dirty="0"/>
              <a:t>Answer for P2 write 999 to X </a:t>
            </a:r>
            <a:endParaRPr lang="zh-CN" altLang="en-US" dirty="0"/>
          </a:p>
        </p:txBody>
      </p:sp>
      <p:sp>
        <p:nvSpPr>
          <p:cNvPr id="3" name="内容占位符 35">
            <a:extLst>
              <a:ext uri="{FF2B5EF4-FFF2-40B4-BE49-F238E27FC236}">
                <a16:creationId xmlns:a16="http://schemas.microsoft.com/office/drawing/2014/main" id="{F9EA5DF6-5313-45EE-969C-08B5C498D225}"/>
              </a:ext>
            </a:extLst>
          </p:cNvPr>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lgn="l" eaLnBrk="0" hangingPunct="0">
              <a:spcBef>
                <a:spcPct val="20000"/>
              </a:spcBef>
              <a:buClr>
                <a:srgbClr val="9F9FBF"/>
              </a:buClr>
              <a:buSzPct val="60000"/>
              <a:buFont typeface="Wingdings" pitchFamily="2" charset="2"/>
              <a:buChar char="n"/>
              <a:defRPr/>
            </a:pPr>
            <a:r>
              <a:rPr lang="en-US" altLang="zh-CN" sz="2400" kern="0" dirty="0" err="1">
                <a:solidFill>
                  <a:srgbClr val="000000"/>
                </a:solidFill>
                <a:latin typeface="Arial"/>
                <a:ea typeface="宋体"/>
              </a:rPr>
              <a:t>P1</a:t>
            </a:r>
            <a:r>
              <a:rPr lang="en-US" altLang="zh-CN" sz="2400" kern="0" dirty="0">
                <a:solidFill>
                  <a:srgbClr val="000000"/>
                </a:solidFill>
                <a:latin typeface="Arial"/>
                <a:ea typeface="宋体"/>
              </a:rPr>
              <a:t>(remote)          </a:t>
            </a:r>
            <a:r>
              <a:rPr lang="en-US" altLang="zh-CN" sz="2400" kern="0" dirty="0" err="1">
                <a:solidFill>
                  <a:srgbClr val="000000"/>
                </a:solidFill>
                <a:latin typeface="Arial"/>
                <a:ea typeface="宋体"/>
              </a:rPr>
              <a:t>P5</a:t>
            </a:r>
            <a:r>
              <a:rPr lang="en-US" altLang="zh-CN" sz="2400" kern="0" dirty="0">
                <a:solidFill>
                  <a:srgbClr val="000000"/>
                </a:solidFill>
                <a:latin typeface="Arial"/>
                <a:ea typeface="宋体"/>
              </a:rPr>
              <a:t>(home)        </a:t>
            </a:r>
            <a:r>
              <a:rPr lang="en-US" altLang="zh-CN" sz="2400" kern="0" dirty="0" err="1">
                <a:solidFill>
                  <a:srgbClr val="000000"/>
                </a:solidFill>
                <a:latin typeface="Arial"/>
                <a:ea typeface="宋体"/>
              </a:rPr>
              <a:t>P2</a:t>
            </a:r>
            <a:r>
              <a:rPr lang="en-US" altLang="zh-CN" sz="2400" kern="0" dirty="0">
                <a:solidFill>
                  <a:srgbClr val="000000"/>
                </a:solidFill>
                <a:latin typeface="Arial"/>
                <a:ea typeface="宋体"/>
              </a:rPr>
              <a:t>(local)        </a:t>
            </a:r>
            <a:r>
              <a:rPr lang="en-US" altLang="zh-CN" sz="2400" kern="0" dirty="0" err="1">
                <a:solidFill>
                  <a:srgbClr val="000000"/>
                </a:solidFill>
                <a:latin typeface="Arial"/>
                <a:ea typeface="宋体"/>
              </a:rPr>
              <a:t>P3</a:t>
            </a:r>
            <a:r>
              <a:rPr lang="en-US" altLang="zh-CN" sz="2400" kern="0" dirty="0">
                <a:solidFill>
                  <a:srgbClr val="000000"/>
                </a:solidFill>
                <a:latin typeface="Arial"/>
                <a:ea typeface="宋体"/>
              </a:rPr>
              <a:t>(remote)    </a:t>
            </a:r>
            <a:endParaRPr lang="zh-CN" altLang="en-US" sz="2400" kern="0" dirty="0">
              <a:solidFill>
                <a:srgbClr val="000000"/>
              </a:solidFill>
              <a:latin typeface="Arial"/>
              <a:ea typeface="宋体"/>
            </a:endParaRPr>
          </a:p>
        </p:txBody>
      </p:sp>
      <p:grpSp>
        <p:nvGrpSpPr>
          <p:cNvPr id="4" name="组合 4">
            <a:extLst>
              <a:ext uri="{FF2B5EF4-FFF2-40B4-BE49-F238E27FC236}">
                <a16:creationId xmlns:a16="http://schemas.microsoft.com/office/drawing/2014/main" id="{48FDB7C8-EBAF-464B-B0EA-74ED7C9E83F4}"/>
              </a:ext>
            </a:extLst>
          </p:cNvPr>
          <p:cNvGrpSpPr>
            <a:grpSpLocks/>
          </p:cNvGrpSpPr>
          <p:nvPr/>
        </p:nvGrpSpPr>
        <p:grpSpPr bwMode="auto">
          <a:xfrm>
            <a:off x="0" y="1000125"/>
            <a:ext cx="7500938" cy="3143250"/>
            <a:chOff x="357158" y="1571612"/>
            <a:chExt cx="8286808" cy="3857652"/>
          </a:xfrm>
        </p:grpSpPr>
        <p:sp>
          <p:nvSpPr>
            <p:cNvPr id="5" name="圆角矩形 5">
              <a:extLst>
                <a:ext uri="{FF2B5EF4-FFF2-40B4-BE49-F238E27FC236}">
                  <a16:creationId xmlns:a16="http://schemas.microsoft.com/office/drawing/2014/main" id="{F09E655C-6928-4C8C-BE16-7F936BD345C9}"/>
                </a:ext>
              </a:extLst>
            </p:cNvPr>
            <p:cNvSpPr>
              <a:spLocks noChangeArrowheads="1"/>
            </p:cNvSpPr>
            <p:nvPr/>
          </p:nvSpPr>
          <p:spPr bwMode="auto">
            <a:xfrm>
              <a:off x="357158" y="3071810"/>
              <a:ext cx="8286808" cy="857256"/>
            </a:xfrm>
            <a:prstGeom prst="roundRect">
              <a:avLst>
                <a:gd name="adj" fmla="val 16667"/>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 name="圆角矩形 6">
              <a:extLst>
                <a:ext uri="{FF2B5EF4-FFF2-40B4-BE49-F238E27FC236}">
                  <a16:creationId xmlns:a16="http://schemas.microsoft.com/office/drawing/2014/main" id="{12D6D6CA-AB1D-4599-9CC0-D4CD7FC4FB9D}"/>
                </a:ext>
              </a:extLst>
            </p:cNvPr>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P1</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X=888</a:t>
              </a:r>
            </a:p>
          </p:txBody>
        </p:sp>
        <p:sp>
          <p:nvSpPr>
            <p:cNvPr id="7" name="圆角矩形 7">
              <a:extLst>
                <a:ext uri="{FF2B5EF4-FFF2-40B4-BE49-F238E27FC236}">
                  <a16:creationId xmlns:a16="http://schemas.microsoft.com/office/drawing/2014/main" id="{EE69E8FC-73F9-4AD0-8F3B-384BFD334B10}"/>
                </a:ext>
              </a:extLst>
            </p:cNvPr>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P2</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 name="圆角矩形 8">
              <a:extLst>
                <a:ext uri="{FF2B5EF4-FFF2-40B4-BE49-F238E27FC236}">
                  <a16:creationId xmlns:a16="http://schemas.microsoft.com/office/drawing/2014/main" id="{A3EAB674-78D2-48D4-88F4-7E71FCD0A804}"/>
                </a:ext>
              </a:extLst>
            </p:cNvPr>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P3</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9" name="直接连接符 9">
              <a:extLst>
                <a:ext uri="{FF2B5EF4-FFF2-40B4-BE49-F238E27FC236}">
                  <a16:creationId xmlns:a16="http://schemas.microsoft.com/office/drawing/2014/main" id="{397ABF56-7FF7-4DB2-8584-4AFA8BA4605A}"/>
                </a:ext>
              </a:extLst>
            </p:cNvPr>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 name="直接连接符 10">
              <a:extLst>
                <a:ext uri="{FF2B5EF4-FFF2-40B4-BE49-F238E27FC236}">
                  <a16:creationId xmlns:a16="http://schemas.microsoft.com/office/drawing/2014/main" id="{8CA53EF0-9BEC-4CD0-BD2D-7158808ABB2D}"/>
                </a:ext>
              </a:extLst>
            </p:cNvPr>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1" name="直接连接符 11">
              <a:extLst>
                <a:ext uri="{FF2B5EF4-FFF2-40B4-BE49-F238E27FC236}">
                  <a16:creationId xmlns:a16="http://schemas.microsoft.com/office/drawing/2014/main" id="{CF6E81D2-4347-4E30-9185-7679824D849A}"/>
                </a:ext>
              </a:extLst>
            </p:cNvPr>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2" name="圆角矩形 12">
              <a:extLst>
                <a:ext uri="{FF2B5EF4-FFF2-40B4-BE49-F238E27FC236}">
                  <a16:creationId xmlns:a16="http://schemas.microsoft.com/office/drawing/2014/main" id="{3A1D097B-F437-4D66-BE78-7FA15000AEE1}"/>
                </a:ext>
              </a:extLst>
            </p:cNvPr>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P4</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圆角矩形 13">
              <a:extLst>
                <a:ext uri="{FF2B5EF4-FFF2-40B4-BE49-F238E27FC236}">
                  <a16:creationId xmlns:a16="http://schemas.microsoft.com/office/drawing/2014/main" id="{772E7B26-CEA7-4260-881C-B10B9BD3D997}"/>
                </a:ext>
              </a:extLst>
            </p:cNvPr>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P5</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X’HOME</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111</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圆角矩形 14">
              <a:extLst>
                <a:ext uri="{FF2B5EF4-FFF2-40B4-BE49-F238E27FC236}">
                  <a16:creationId xmlns:a16="http://schemas.microsoft.com/office/drawing/2014/main" id="{2F64A1B4-D8EC-430C-A594-83E57CB0EAED}"/>
                </a:ext>
              </a:extLst>
            </p:cNvPr>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P6</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cxnSp>
          <p:nvCxnSpPr>
            <p:cNvPr id="15" name="直接连接符 15">
              <a:extLst>
                <a:ext uri="{FF2B5EF4-FFF2-40B4-BE49-F238E27FC236}">
                  <a16:creationId xmlns:a16="http://schemas.microsoft.com/office/drawing/2014/main" id="{2D3D4DC1-0D38-42BA-8FE7-B2FDCE27483F}"/>
                </a:ext>
              </a:extLst>
            </p:cNvPr>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6" name="直接连接符 16">
              <a:extLst>
                <a:ext uri="{FF2B5EF4-FFF2-40B4-BE49-F238E27FC236}">
                  <a16:creationId xmlns:a16="http://schemas.microsoft.com/office/drawing/2014/main" id="{E5C39594-2FBD-47DB-852E-5603E1210428}"/>
                </a:ext>
              </a:extLst>
            </p:cNvPr>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7" name="直接连接符 17">
              <a:extLst>
                <a:ext uri="{FF2B5EF4-FFF2-40B4-BE49-F238E27FC236}">
                  <a16:creationId xmlns:a16="http://schemas.microsoft.com/office/drawing/2014/main" id="{8F372854-6AB9-46D9-B00D-4E7277EDFEF8}"/>
                </a:ext>
              </a:extLst>
            </p:cNvPr>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8" name="直接连接符 18">
            <a:extLst>
              <a:ext uri="{FF2B5EF4-FFF2-40B4-BE49-F238E27FC236}">
                <a16:creationId xmlns:a16="http://schemas.microsoft.com/office/drawing/2014/main" id="{5D01C855-969F-4D4E-8601-4CFF64EC74AD}"/>
              </a:ext>
            </a:extLst>
          </p:cNvPr>
          <p:cNvCxnSpPr>
            <a:cxnSpLocks noChangeShapeType="1"/>
          </p:cNvCxnSpPr>
          <p:nvPr/>
        </p:nvCxnSpPr>
        <p:spPr bwMode="auto">
          <a:xfrm rot="5400000">
            <a:off x="-793" y="5858669"/>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19" name="直接连接符 19">
            <a:extLst>
              <a:ext uri="{FF2B5EF4-FFF2-40B4-BE49-F238E27FC236}">
                <a16:creationId xmlns:a16="http://schemas.microsoft.com/office/drawing/2014/main" id="{8A22ED77-76FE-49D7-B996-3D9706AA384C}"/>
              </a:ext>
            </a:extLst>
          </p:cNvPr>
          <p:cNvCxnSpPr>
            <a:cxnSpLocks noChangeShapeType="1"/>
          </p:cNvCxnSpPr>
          <p:nvPr/>
        </p:nvCxnSpPr>
        <p:spPr bwMode="auto">
          <a:xfrm rot="5400000">
            <a:off x="2072482"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0" name="直接连接符 20">
            <a:extLst>
              <a:ext uri="{FF2B5EF4-FFF2-40B4-BE49-F238E27FC236}">
                <a16:creationId xmlns:a16="http://schemas.microsoft.com/office/drawing/2014/main" id="{86826127-1EF7-4858-952E-99495F6F65CF}"/>
              </a:ext>
            </a:extLst>
          </p:cNvPr>
          <p:cNvCxnSpPr>
            <a:cxnSpLocks noChangeShapeType="1"/>
          </p:cNvCxnSpPr>
          <p:nvPr/>
        </p:nvCxnSpPr>
        <p:spPr bwMode="auto">
          <a:xfrm rot="5400000">
            <a:off x="4358482"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cxnSp>
        <p:nvCxnSpPr>
          <p:cNvPr id="21" name="直接连接符 21">
            <a:extLst>
              <a:ext uri="{FF2B5EF4-FFF2-40B4-BE49-F238E27FC236}">
                <a16:creationId xmlns:a16="http://schemas.microsoft.com/office/drawing/2014/main" id="{A8D116DE-E0A2-4211-AF96-B288B53F06DD}"/>
              </a:ext>
            </a:extLst>
          </p:cNvPr>
          <p:cNvCxnSpPr>
            <a:cxnSpLocks noChangeShapeType="1"/>
          </p:cNvCxnSpPr>
          <p:nvPr/>
        </p:nvCxnSpPr>
        <p:spPr bwMode="auto">
          <a:xfrm rot="5400000">
            <a:off x="6501607" y="5857081"/>
            <a:ext cx="2000250" cy="1587"/>
          </a:xfrm>
          <a:prstGeom prst="line">
            <a:avLst/>
          </a:prstGeom>
          <a:noFill/>
          <a:ln w="38100" algn="ctr">
            <a:solidFill>
              <a:srgbClr val="000000"/>
            </a:solidFill>
            <a:round/>
            <a:headEnd/>
            <a:tailEnd/>
          </a:ln>
          <a:extLst>
            <a:ext uri="{909E8E84-426E-40DD-AFC4-6F175D3DCCD1}">
              <a14:hiddenFill xmlns:a14="http://schemas.microsoft.com/office/drawing/2010/main">
                <a:noFill/>
              </a14:hiddenFill>
            </a:ext>
          </a:extLst>
        </p:spPr>
      </p:cxnSp>
      <p:sp>
        <p:nvSpPr>
          <p:cNvPr id="22" name="TextBox 22">
            <a:extLst>
              <a:ext uri="{FF2B5EF4-FFF2-40B4-BE49-F238E27FC236}">
                <a16:creationId xmlns:a16="http://schemas.microsoft.com/office/drawing/2014/main" id="{350EFD45-11AE-4157-B7B1-6715A873D59E}"/>
              </a:ext>
            </a:extLst>
          </p:cNvPr>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 {P2,P3}</a:t>
            </a:r>
            <a:endParaRPr lang="zh-CN" altLang="en-US" sz="4400">
              <a:solidFill>
                <a:srgbClr val="E40000"/>
              </a:solidFill>
              <a:latin typeface="Arial" panose="020B0604020202020204" pitchFamily="34" charset="0"/>
            </a:endParaRPr>
          </a:p>
        </p:txBody>
      </p:sp>
      <p:sp>
        <p:nvSpPr>
          <p:cNvPr id="23" name="TextBox 23">
            <a:extLst>
              <a:ext uri="{FF2B5EF4-FFF2-40B4-BE49-F238E27FC236}">
                <a16:creationId xmlns:a16="http://schemas.microsoft.com/office/drawing/2014/main" id="{64AC2AA1-DB9B-42EB-81E1-16C0B6FBE304}"/>
              </a:ext>
            </a:extLst>
          </p:cNvPr>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a:t>
            </a:r>
            <a:endParaRPr lang="zh-CN" altLang="en-US" sz="4400">
              <a:solidFill>
                <a:srgbClr val="E40000"/>
              </a:solidFill>
              <a:latin typeface="Arial" panose="020B0604020202020204" pitchFamily="34" charset="0"/>
            </a:endParaRPr>
          </a:p>
        </p:txBody>
      </p:sp>
      <p:sp>
        <p:nvSpPr>
          <p:cNvPr id="24" name="TextBox 24">
            <a:extLst>
              <a:ext uri="{FF2B5EF4-FFF2-40B4-BE49-F238E27FC236}">
                <a16:creationId xmlns:a16="http://schemas.microsoft.com/office/drawing/2014/main" id="{4F7A145D-CCB8-4105-8EBE-2B982BC271B3}"/>
              </a:ext>
            </a:extLst>
          </p:cNvPr>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S</a:t>
            </a:r>
            <a:endParaRPr lang="zh-CN" altLang="en-US" sz="4400">
              <a:solidFill>
                <a:srgbClr val="E40000"/>
              </a:solidFill>
              <a:latin typeface="Arial" panose="020B0604020202020204" pitchFamily="34" charset="0"/>
            </a:endParaRPr>
          </a:p>
        </p:txBody>
      </p:sp>
      <p:sp>
        <p:nvSpPr>
          <p:cNvPr id="25" name="TextBox 25">
            <a:extLst>
              <a:ext uri="{FF2B5EF4-FFF2-40B4-BE49-F238E27FC236}">
                <a16:creationId xmlns:a16="http://schemas.microsoft.com/office/drawing/2014/main" id="{33005F4F-61E9-415B-B0F8-DEB09A5A1E33}"/>
              </a:ext>
            </a:extLst>
          </p:cNvPr>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a:t>
            </a:r>
            <a:r>
              <a:rPr lang="en-US" altLang="zh-CN" sz="1800">
                <a:solidFill>
                  <a:srgbClr val="E40000"/>
                </a:solidFill>
                <a:latin typeface="Imprint MT Shadow" panose="04020605060303030202" pitchFamily="82" charset="0"/>
              </a:rPr>
              <a:t>I</a:t>
            </a:r>
            <a:endParaRPr lang="zh-CN" altLang="en-US" sz="4400">
              <a:solidFill>
                <a:srgbClr val="E40000"/>
              </a:solidFill>
              <a:latin typeface="Imprint MT Shadow" panose="04020605060303030202" pitchFamily="82" charset="0"/>
            </a:endParaRPr>
          </a:p>
        </p:txBody>
      </p:sp>
      <p:cxnSp>
        <p:nvCxnSpPr>
          <p:cNvPr id="26" name="直接箭头连接符 29">
            <a:extLst>
              <a:ext uri="{FF2B5EF4-FFF2-40B4-BE49-F238E27FC236}">
                <a16:creationId xmlns:a16="http://schemas.microsoft.com/office/drawing/2014/main" id="{69BA8069-A0AB-4C85-ACE3-A2D4E8D462D7}"/>
              </a:ext>
            </a:extLst>
          </p:cNvPr>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27" name="TextBox 39">
            <a:extLst>
              <a:ext uri="{FF2B5EF4-FFF2-40B4-BE49-F238E27FC236}">
                <a16:creationId xmlns:a16="http://schemas.microsoft.com/office/drawing/2014/main" id="{E995C75D-4190-4EF1-B20A-35F439B281A0}"/>
              </a:ext>
            </a:extLst>
          </p:cNvPr>
          <p:cNvSpPr txBox="1">
            <a:spLocks noChangeArrowheads="1"/>
          </p:cNvSpPr>
          <p:nvPr/>
        </p:nvSpPr>
        <p:spPr bwMode="auto">
          <a:xfrm>
            <a:off x="4214813" y="1785938"/>
            <a:ext cx="625475"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
        <p:nvSpPr>
          <p:cNvPr id="28" name="TextBox 40">
            <a:extLst>
              <a:ext uri="{FF2B5EF4-FFF2-40B4-BE49-F238E27FC236}">
                <a16:creationId xmlns:a16="http://schemas.microsoft.com/office/drawing/2014/main" id="{BEF4BFCE-70A8-4F26-AAF5-388427A8CA55}"/>
              </a:ext>
            </a:extLst>
          </p:cNvPr>
          <p:cNvSpPr txBox="1">
            <a:spLocks noChangeArrowheads="1"/>
          </p:cNvSpPr>
          <p:nvPr/>
        </p:nvSpPr>
        <p:spPr bwMode="auto">
          <a:xfrm>
            <a:off x="6929438" y="1785938"/>
            <a:ext cx="625475"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sp>
        <p:nvSpPr>
          <p:cNvPr id="29" name="TextBox 44">
            <a:extLst>
              <a:ext uri="{FF2B5EF4-FFF2-40B4-BE49-F238E27FC236}">
                <a16:creationId xmlns:a16="http://schemas.microsoft.com/office/drawing/2014/main" id="{98F50B75-0769-42A8-B0D4-0EE2991388B9}"/>
              </a:ext>
            </a:extLst>
          </p:cNvPr>
          <p:cNvSpPr txBox="1">
            <a:spLocks noChangeArrowheads="1"/>
          </p:cNvSpPr>
          <p:nvPr/>
        </p:nvSpPr>
        <p:spPr bwMode="auto">
          <a:xfrm>
            <a:off x="4000500" y="3059113"/>
            <a:ext cx="1531938"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E, {P1}</a:t>
            </a:r>
            <a:endParaRPr kumimoji="0" lang="zh-CN" altLang="en-US" sz="44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30" name="TextBox 48">
            <a:extLst>
              <a:ext uri="{FF2B5EF4-FFF2-40B4-BE49-F238E27FC236}">
                <a16:creationId xmlns:a16="http://schemas.microsoft.com/office/drawing/2014/main" id="{1C231721-89EE-4393-830F-091857015261}"/>
              </a:ext>
            </a:extLst>
          </p:cNvPr>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1800">
                <a:solidFill>
                  <a:srgbClr val="E40000"/>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grpSp>
        <p:nvGrpSpPr>
          <p:cNvPr id="31" name="组合 33">
            <a:extLst>
              <a:ext uri="{FF2B5EF4-FFF2-40B4-BE49-F238E27FC236}">
                <a16:creationId xmlns:a16="http://schemas.microsoft.com/office/drawing/2014/main" id="{2EF62D98-9E4E-45BA-9BA0-73BFBF79BB13}"/>
              </a:ext>
            </a:extLst>
          </p:cNvPr>
          <p:cNvGrpSpPr>
            <a:grpSpLocks/>
          </p:cNvGrpSpPr>
          <p:nvPr/>
        </p:nvGrpSpPr>
        <p:grpSpPr bwMode="auto">
          <a:xfrm>
            <a:off x="3071813" y="4643438"/>
            <a:ext cx="2286000" cy="400050"/>
            <a:chOff x="3071802" y="4643446"/>
            <a:chExt cx="2286016" cy="400110"/>
          </a:xfrm>
        </p:grpSpPr>
        <p:cxnSp>
          <p:nvCxnSpPr>
            <p:cNvPr id="32" name="直接箭头连接符 31">
              <a:extLst>
                <a:ext uri="{FF2B5EF4-FFF2-40B4-BE49-F238E27FC236}">
                  <a16:creationId xmlns:a16="http://schemas.microsoft.com/office/drawing/2014/main" id="{C0FFF0AC-2B34-4EFB-99BA-F93F0BDE2168}"/>
                </a:ext>
              </a:extLst>
            </p:cNvPr>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3" name="TextBox 32">
              <a:extLst>
                <a:ext uri="{FF2B5EF4-FFF2-40B4-BE49-F238E27FC236}">
                  <a16:creationId xmlns:a16="http://schemas.microsoft.com/office/drawing/2014/main" id="{AEEEE952-17A0-4C05-9AD0-8E992D58C3EB}"/>
                </a:ext>
              </a:extLst>
            </p:cNvPr>
            <p:cNvSpPr txBox="1">
              <a:spLocks noChangeArrowheads="1"/>
            </p:cNvSpPr>
            <p:nvPr/>
          </p:nvSpPr>
          <p:spPr bwMode="auto">
            <a:xfrm>
              <a:off x="3286116" y="464344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WriteMiss</a:t>
              </a:r>
              <a:endParaRPr lang="zh-CN" altLang="en-US" sz="2000">
                <a:solidFill>
                  <a:srgbClr val="E40000"/>
                </a:solidFill>
                <a:latin typeface="Arial" panose="020B0604020202020204" pitchFamily="34" charset="0"/>
              </a:endParaRPr>
            </a:p>
          </p:txBody>
        </p:sp>
      </p:grpSp>
      <p:grpSp>
        <p:nvGrpSpPr>
          <p:cNvPr id="34" name="组合 36">
            <a:extLst>
              <a:ext uri="{FF2B5EF4-FFF2-40B4-BE49-F238E27FC236}">
                <a16:creationId xmlns:a16="http://schemas.microsoft.com/office/drawing/2014/main" id="{2F05DD97-644D-4D3B-B166-8C60EC753282}"/>
              </a:ext>
            </a:extLst>
          </p:cNvPr>
          <p:cNvGrpSpPr>
            <a:grpSpLocks/>
          </p:cNvGrpSpPr>
          <p:nvPr/>
        </p:nvGrpSpPr>
        <p:grpSpPr bwMode="auto">
          <a:xfrm>
            <a:off x="928688" y="5072063"/>
            <a:ext cx="2143125" cy="400050"/>
            <a:chOff x="3071802" y="4727715"/>
            <a:chExt cx="2286016" cy="294829"/>
          </a:xfrm>
        </p:grpSpPr>
        <p:cxnSp>
          <p:nvCxnSpPr>
            <p:cNvPr id="35" name="直接箭头连接符 37">
              <a:extLst>
                <a:ext uri="{FF2B5EF4-FFF2-40B4-BE49-F238E27FC236}">
                  <a16:creationId xmlns:a16="http://schemas.microsoft.com/office/drawing/2014/main" id="{CCAF2417-5972-4AFF-85B8-DB416EB9BAF1}"/>
                </a:ext>
              </a:extLst>
            </p:cNvPr>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6" name="TextBox 38">
              <a:extLst>
                <a:ext uri="{FF2B5EF4-FFF2-40B4-BE49-F238E27FC236}">
                  <a16:creationId xmlns:a16="http://schemas.microsoft.com/office/drawing/2014/main" id="{3B641718-BFDE-4AA2-8501-59A0BA1270F6}"/>
                </a:ext>
              </a:extLst>
            </p:cNvPr>
            <p:cNvSpPr txBox="1">
              <a:spLocks noChangeArrowheads="1"/>
            </p:cNvSpPr>
            <p:nvPr/>
          </p:nvSpPr>
          <p:spPr bwMode="auto">
            <a:xfrm>
              <a:off x="3148003" y="4727715"/>
              <a:ext cx="2133615" cy="29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Fetch/Invalidate</a:t>
              </a:r>
              <a:endParaRPr lang="zh-CN" altLang="en-US" sz="2000">
                <a:solidFill>
                  <a:srgbClr val="E40000"/>
                </a:solidFill>
                <a:latin typeface="Arial" panose="020B0604020202020204" pitchFamily="34" charset="0"/>
              </a:endParaRPr>
            </a:p>
          </p:txBody>
        </p:sp>
      </p:grpSp>
      <p:sp>
        <p:nvSpPr>
          <p:cNvPr id="37" name="TextBox 41">
            <a:extLst>
              <a:ext uri="{FF2B5EF4-FFF2-40B4-BE49-F238E27FC236}">
                <a16:creationId xmlns:a16="http://schemas.microsoft.com/office/drawing/2014/main" id="{C2FF672D-43D0-4B57-AE77-3495FB3992EA}"/>
              </a:ext>
            </a:extLst>
          </p:cNvPr>
          <p:cNvSpPr txBox="1">
            <a:spLocks noChangeArrowheads="1"/>
          </p:cNvSpPr>
          <p:nvPr/>
        </p:nvSpPr>
        <p:spPr bwMode="auto">
          <a:xfrm>
            <a:off x="1571625" y="1714500"/>
            <a:ext cx="1285875"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0000FF"/>
                </a:solidFill>
                <a:effectLst/>
                <a:uLnTx/>
                <a:uFillTx/>
                <a:latin typeface="Imprint MT Shadow" panose="04020605060303030202" pitchFamily="82" charset="0"/>
                <a:ea typeface="宋体" panose="02010600030101010101" pitchFamily="2" charset="-122"/>
              </a:rPr>
              <a:t>I</a:t>
            </a:r>
            <a:endParaRPr kumimoji="0" lang="zh-CN" altLang="en-US" sz="4400" b="1" i="0" u="none" strike="noStrike" kern="0" cap="none" spc="0" normalizeH="0" baseline="0" noProof="0">
              <a:ln>
                <a:noFill/>
              </a:ln>
              <a:solidFill>
                <a:srgbClr val="0000FF"/>
              </a:solidFill>
              <a:effectLst/>
              <a:uLnTx/>
              <a:uFillTx/>
              <a:latin typeface="Imprint MT Shadow" panose="04020605060303030202" pitchFamily="82" charset="0"/>
              <a:ea typeface="宋体" panose="02010600030101010101" pitchFamily="2" charset="-122"/>
            </a:endParaRPr>
          </a:p>
        </p:txBody>
      </p:sp>
      <p:grpSp>
        <p:nvGrpSpPr>
          <p:cNvPr id="38" name="组合 55">
            <a:extLst>
              <a:ext uri="{FF2B5EF4-FFF2-40B4-BE49-F238E27FC236}">
                <a16:creationId xmlns:a16="http://schemas.microsoft.com/office/drawing/2014/main" id="{28EC0591-0A1C-40F1-9AD4-5834CB302723}"/>
              </a:ext>
            </a:extLst>
          </p:cNvPr>
          <p:cNvGrpSpPr>
            <a:grpSpLocks/>
          </p:cNvGrpSpPr>
          <p:nvPr/>
        </p:nvGrpSpPr>
        <p:grpSpPr bwMode="auto">
          <a:xfrm>
            <a:off x="1000125" y="5572125"/>
            <a:ext cx="2130425" cy="400050"/>
            <a:chOff x="1000100" y="5572140"/>
            <a:chExt cx="2130904" cy="400110"/>
          </a:xfrm>
        </p:grpSpPr>
        <p:cxnSp>
          <p:nvCxnSpPr>
            <p:cNvPr id="39" name="直接箭头连接符 43">
              <a:extLst>
                <a:ext uri="{FF2B5EF4-FFF2-40B4-BE49-F238E27FC236}">
                  <a16:creationId xmlns:a16="http://schemas.microsoft.com/office/drawing/2014/main" id="{1B8B6B8C-65D7-4075-A9A5-EDDF89C35DF6}"/>
                </a:ext>
              </a:extLst>
            </p:cNvPr>
            <p:cNvCxnSpPr>
              <a:cxnSpLocks noChangeShapeType="1"/>
            </p:cNvCxnSpPr>
            <p:nvPr/>
          </p:nvCxnSpPr>
          <p:spPr bwMode="auto">
            <a:xfrm>
              <a:off x="1000100" y="5929330"/>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0" name="TextBox 46">
              <a:extLst>
                <a:ext uri="{FF2B5EF4-FFF2-40B4-BE49-F238E27FC236}">
                  <a16:creationId xmlns:a16="http://schemas.microsoft.com/office/drawing/2014/main" id="{081E4A52-0A63-447F-8CF0-A2DB22FE03FF}"/>
                </a:ext>
              </a:extLst>
            </p:cNvPr>
            <p:cNvSpPr txBox="1">
              <a:spLocks noChangeArrowheads="1"/>
            </p:cNvSpPr>
            <p:nvPr/>
          </p:nvSpPr>
          <p:spPr bwMode="auto">
            <a:xfrm>
              <a:off x="1000100" y="5572140"/>
              <a:ext cx="2130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Write back X 888</a:t>
              </a:r>
              <a:endParaRPr lang="zh-CN" altLang="en-US" sz="2000">
                <a:solidFill>
                  <a:srgbClr val="E40000"/>
                </a:solidFill>
                <a:latin typeface="Arial" panose="020B0604020202020204" pitchFamily="34" charset="0"/>
              </a:endParaRPr>
            </a:p>
          </p:txBody>
        </p:sp>
      </p:grpSp>
      <p:sp>
        <p:nvSpPr>
          <p:cNvPr id="41" name="TextBox 47">
            <a:extLst>
              <a:ext uri="{FF2B5EF4-FFF2-40B4-BE49-F238E27FC236}">
                <a16:creationId xmlns:a16="http://schemas.microsoft.com/office/drawing/2014/main" id="{330B2866-9FED-44B5-8EC5-9A75A5CB29CC}"/>
              </a:ext>
            </a:extLst>
          </p:cNvPr>
          <p:cNvSpPr txBox="1">
            <a:spLocks noChangeArrowheads="1"/>
          </p:cNvSpPr>
          <p:nvPr/>
        </p:nvSpPr>
        <p:spPr bwMode="auto">
          <a:xfrm>
            <a:off x="3359150" y="3916363"/>
            <a:ext cx="569913"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888</a:t>
            </a:r>
            <a:endParaRPr kumimoji="0" lang="zh-CN" altLang="en-US" sz="18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endParaRPr>
          </a:p>
        </p:txBody>
      </p:sp>
      <p:sp>
        <p:nvSpPr>
          <p:cNvPr id="42" name="TextBox 49">
            <a:extLst>
              <a:ext uri="{FF2B5EF4-FFF2-40B4-BE49-F238E27FC236}">
                <a16:creationId xmlns:a16="http://schemas.microsoft.com/office/drawing/2014/main" id="{01DFA2BD-D9D0-4F07-AE0C-F8C61EEFC19B}"/>
              </a:ext>
            </a:extLst>
          </p:cNvPr>
          <p:cNvSpPr txBox="1">
            <a:spLocks noChangeArrowheads="1"/>
          </p:cNvSpPr>
          <p:nvPr/>
        </p:nvSpPr>
        <p:spPr bwMode="auto">
          <a:xfrm>
            <a:off x="4071938" y="3071813"/>
            <a:ext cx="1643062"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E,</a:t>
            </a:r>
            <a:r>
              <a:rPr kumimoji="0" lang="zh-CN" altLang="en-US"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a:t>
            </a:r>
            <a:r>
              <a:rPr kumimoji="0" lang="en-US" altLang="zh-CN" sz="1800" b="1" i="0" u="none" strike="noStrike" kern="0" cap="none" spc="0" normalizeH="0" baseline="0" noProof="0">
                <a:ln>
                  <a:noFill/>
                </a:ln>
                <a:solidFill>
                  <a:srgbClr val="0000FF"/>
                </a:solidFill>
                <a:effectLst/>
                <a:uLnTx/>
                <a:uFillTx/>
                <a:latin typeface="Imprint MT Shadow" panose="04020605060303030202" pitchFamily="82" charset="0"/>
                <a:ea typeface="宋体" panose="02010600030101010101" pitchFamily="2" charset="-122"/>
              </a:rPr>
              <a:t>P2</a:t>
            </a:r>
            <a:r>
              <a:rPr kumimoji="0" lang="en-US" altLang="zh-CN" sz="18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rPr>
              <a:t>}</a:t>
            </a:r>
            <a:endParaRPr kumimoji="0" lang="zh-CN" altLang="en-US" sz="4400" b="1" i="0" u="none" strike="noStrike" kern="0" cap="none" spc="0" normalizeH="0" baseline="0" noProof="0">
              <a:ln>
                <a:noFill/>
              </a:ln>
              <a:solidFill>
                <a:srgbClr val="FF0000"/>
              </a:solidFill>
              <a:effectLst/>
              <a:uLnTx/>
              <a:uFillTx/>
              <a:latin typeface="Imprint MT Shadow" panose="04020605060303030202" pitchFamily="82" charset="0"/>
              <a:ea typeface="宋体" panose="02010600030101010101" pitchFamily="2" charset="-122"/>
            </a:endParaRPr>
          </a:p>
        </p:txBody>
      </p:sp>
      <p:grpSp>
        <p:nvGrpSpPr>
          <p:cNvPr id="43" name="组合 56">
            <a:extLst>
              <a:ext uri="{FF2B5EF4-FFF2-40B4-BE49-F238E27FC236}">
                <a16:creationId xmlns:a16="http://schemas.microsoft.com/office/drawing/2014/main" id="{6DCAAC1C-9512-462C-AFB9-747B8B53FCC2}"/>
              </a:ext>
            </a:extLst>
          </p:cNvPr>
          <p:cNvGrpSpPr>
            <a:grpSpLocks/>
          </p:cNvGrpSpPr>
          <p:nvPr/>
        </p:nvGrpSpPr>
        <p:grpSpPr bwMode="auto">
          <a:xfrm>
            <a:off x="3071813" y="6072188"/>
            <a:ext cx="2286000" cy="400050"/>
            <a:chOff x="3071802" y="6072206"/>
            <a:chExt cx="2286016" cy="400170"/>
          </a:xfrm>
        </p:grpSpPr>
        <p:sp>
          <p:nvSpPr>
            <p:cNvPr id="44" name="TextBox 52">
              <a:extLst>
                <a:ext uri="{FF2B5EF4-FFF2-40B4-BE49-F238E27FC236}">
                  <a16:creationId xmlns:a16="http://schemas.microsoft.com/office/drawing/2014/main" id="{F3E108F4-19EE-4A38-8426-BA08636E0899}"/>
                </a:ext>
              </a:extLst>
            </p:cNvPr>
            <p:cNvSpPr txBox="1">
              <a:spLocks noChangeArrowheads="1"/>
            </p:cNvSpPr>
            <p:nvPr/>
          </p:nvSpPr>
          <p:spPr bwMode="auto">
            <a:xfrm>
              <a:off x="3071802" y="6072206"/>
              <a:ext cx="2093859"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en-US" altLang="zh-CN" sz="2000">
                  <a:solidFill>
                    <a:srgbClr val="E40000"/>
                  </a:solidFill>
                  <a:latin typeface="Arial" panose="020B0604020202020204" pitchFamily="34" charset="0"/>
                </a:rPr>
                <a:t>Data reply X 888</a:t>
              </a:r>
              <a:endParaRPr lang="zh-CN" altLang="en-US" sz="2000">
                <a:solidFill>
                  <a:srgbClr val="E40000"/>
                </a:solidFill>
                <a:latin typeface="Arial" panose="020B0604020202020204" pitchFamily="34" charset="0"/>
              </a:endParaRPr>
            </a:p>
          </p:txBody>
        </p:sp>
        <p:cxnSp>
          <p:nvCxnSpPr>
            <p:cNvPr id="45" name="直接箭头连接符 53">
              <a:extLst>
                <a:ext uri="{FF2B5EF4-FFF2-40B4-BE49-F238E27FC236}">
                  <a16:creationId xmlns:a16="http://schemas.microsoft.com/office/drawing/2014/main" id="{EE9B5CD2-14E0-461A-B9D2-22052D60ED35}"/>
                </a:ext>
              </a:extLst>
            </p:cNvPr>
            <p:cNvCxnSpPr>
              <a:cxnSpLocks noChangeShapeType="1"/>
            </p:cNvCxnSpPr>
            <p:nvPr/>
          </p:nvCxnSpPr>
          <p:spPr bwMode="auto">
            <a:xfrm>
              <a:off x="3071802" y="642939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46" name="TextBox 57">
            <a:extLst>
              <a:ext uri="{FF2B5EF4-FFF2-40B4-BE49-F238E27FC236}">
                <a16:creationId xmlns:a16="http://schemas.microsoft.com/office/drawing/2014/main" id="{DB29C889-C74A-4A43-A1F6-5F744846BC87}"/>
              </a:ext>
            </a:extLst>
          </p:cNvPr>
          <p:cNvSpPr txBox="1">
            <a:spLocks noChangeArrowheads="1"/>
          </p:cNvSpPr>
          <p:nvPr/>
        </p:nvSpPr>
        <p:spPr bwMode="auto">
          <a:xfrm>
            <a:off x="4286250" y="1785938"/>
            <a:ext cx="1500188" cy="369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rPr>
              <a:t>X:  </a:t>
            </a:r>
            <a:r>
              <a:rPr kumimoji="0" lang="en-US" altLang="zh-CN" sz="1800" b="1" i="0" u="none" strike="noStrike" kern="0" cap="none" spc="0" normalizeH="0" baseline="0" noProof="0">
                <a:ln>
                  <a:noFill/>
                </a:ln>
                <a:solidFill>
                  <a:srgbClr val="0000FF"/>
                </a:solidFill>
                <a:effectLst/>
                <a:uLnTx/>
                <a:uFillTx/>
                <a:latin typeface="Imprint MT Shadow" panose="04020605060303030202" pitchFamily="82" charset="0"/>
                <a:ea typeface="宋体" panose="02010600030101010101" pitchFamily="2" charset="-122"/>
              </a:rPr>
              <a:t>E, 999</a:t>
            </a:r>
            <a:endParaRPr kumimoji="0" lang="zh-CN" altLang="en-US" sz="4400" b="1" i="0" u="none" strike="noStrike" kern="0" cap="none" spc="0" normalizeH="0" baseline="0" noProof="0">
              <a:ln>
                <a:noFill/>
              </a:ln>
              <a:solidFill>
                <a:srgbClr val="0000FF"/>
              </a:solidFill>
              <a:effectLst/>
              <a:uLnTx/>
              <a:uFillTx/>
              <a:latin typeface="Imprint MT Shadow" panose="04020605060303030202" pitchFamily="82" charset="0"/>
              <a:ea typeface="宋体" panose="02010600030101010101" pitchFamily="2" charset="-122"/>
            </a:endParaRPr>
          </a:p>
        </p:txBody>
      </p:sp>
      <p:sp>
        <p:nvSpPr>
          <p:cNvPr id="47" name="TextBox 58">
            <a:extLst>
              <a:ext uri="{FF2B5EF4-FFF2-40B4-BE49-F238E27FC236}">
                <a16:creationId xmlns:a16="http://schemas.microsoft.com/office/drawing/2014/main" id="{9E464BE9-167F-4B12-A937-02F82811E752}"/>
              </a:ext>
            </a:extLst>
          </p:cNvPr>
          <p:cNvSpPr txBox="1"/>
          <p:nvPr/>
        </p:nvSpPr>
        <p:spPr>
          <a:xfrm>
            <a:off x="4932040" y="5357813"/>
            <a:ext cx="4143375" cy="584200"/>
          </a:xfrm>
          <a:prstGeom prst="rect">
            <a:avLst/>
          </a:prstGeom>
          <a:gradFill rotWithShape="1">
            <a:gsLst>
              <a:gs pos="0">
                <a:srgbClr val="E1F4FF">
                  <a:tint val="50000"/>
                  <a:satMod val="300000"/>
                </a:srgbClr>
              </a:gs>
              <a:gs pos="35000">
                <a:srgbClr val="E1F4FF">
                  <a:tint val="37000"/>
                  <a:satMod val="300000"/>
                </a:srgbClr>
              </a:gs>
              <a:gs pos="100000">
                <a:srgbClr val="E1F4FF">
                  <a:tint val="15000"/>
                  <a:satMod val="350000"/>
                </a:srgbClr>
              </a:gs>
            </a:gsLst>
            <a:lin ang="16200000" scaled="1"/>
          </a:gradFill>
          <a:ln w="9525" cap="flat" cmpd="sng" algn="ctr">
            <a:solidFill>
              <a:srgbClr val="E1F4FF">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Arial"/>
                <a:ea typeface="宋体"/>
                <a:cs typeface="+mn-cs"/>
              </a:rPr>
              <a:t>How about </a:t>
            </a:r>
            <a:r>
              <a:rPr kumimoji="0" lang="en-US" altLang="zh-CN" sz="3200" b="0" i="0" u="none" strike="noStrike" kern="0" cap="none" spc="0" normalizeH="0" baseline="0" noProof="0" dirty="0" err="1">
                <a:ln>
                  <a:noFill/>
                </a:ln>
                <a:solidFill>
                  <a:srgbClr val="000000"/>
                </a:solidFill>
                <a:effectLst/>
                <a:uLnTx/>
                <a:uFillTx/>
                <a:latin typeface="Arial"/>
                <a:ea typeface="宋体"/>
                <a:cs typeface="+mn-cs"/>
              </a:rPr>
              <a:t>P2</a:t>
            </a:r>
            <a:r>
              <a:rPr kumimoji="0" lang="en-US" altLang="zh-CN" sz="3200" b="0" i="0" u="none" strike="noStrike" kern="0" cap="none" spc="0" normalizeH="0" baseline="0" noProof="0" dirty="0">
                <a:ln>
                  <a:noFill/>
                </a:ln>
                <a:solidFill>
                  <a:srgbClr val="000000"/>
                </a:solidFill>
                <a:effectLst/>
                <a:uLnTx/>
                <a:uFillTx/>
                <a:latin typeface="Arial"/>
                <a:ea typeface="宋体"/>
                <a:cs typeface="+mn-cs"/>
              </a:rPr>
              <a:t> read x</a:t>
            </a:r>
            <a:r>
              <a:rPr kumimoji="0" lang="zh-CN" altLang="en-US" sz="3200" b="0" i="0" u="none" strike="noStrike" kern="0" cap="none" spc="0" normalizeH="0" baseline="0" noProof="0" dirty="0">
                <a:ln>
                  <a:noFill/>
                </a:ln>
                <a:solidFill>
                  <a:srgbClr val="000000"/>
                </a:solidFill>
                <a:effectLst/>
                <a:uLnTx/>
                <a:uFillTx/>
                <a:latin typeface="Arial"/>
                <a:ea typeface="宋体"/>
                <a:cs typeface="+mn-cs"/>
              </a:rPr>
              <a:t>？</a:t>
            </a:r>
          </a:p>
        </p:txBody>
      </p:sp>
    </p:spTree>
    <p:extLst>
      <p:ext uri="{BB962C8B-B14F-4D97-AF65-F5344CB8AC3E}">
        <p14:creationId xmlns:p14="http://schemas.microsoft.com/office/powerpoint/2010/main" val="426224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p:cTn id="15" dur="500" fill="hold"/>
                                        <p:tgtEl>
                                          <p:spTgt spid="37"/>
                                        </p:tgtEl>
                                        <p:attrNameLst>
                                          <p:attrName>ppt_w</p:attrName>
                                        </p:attrNameLst>
                                      </p:cBhvr>
                                      <p:tavLst>
                                        <p:tav tm="0">
                                          <p:val>
                                            <p:fltVal val="0"/>
                                          </p:val>
                                        </p:tav>
                                        <p:tav tm="100000">
                                          <p:val>
                                            <p:strVal val="#ppt_w"/>
                                          </p:val>
                                        </p:tav>
                                      </p:tavLst>
                                    </p:anim>
                                    <p:anim calcmode="lin" valueType="num">
                                      <p:cBhvr>
                                        <p:cTn id="16" dur="500" fill="hold"/>
                                        <p:tgtEl>
                                          <p:spTgt spid="37"/>
                                        </p:tgtEl>
                                        <p:attrNameLst>
                                          <p:attrName>ppt_h</p:attrName>
                                        </p:attrNameLst>
                                      </p:cBhvr>
                                      <p:tavLst>
                                        <p:tav tm="0">
                                          <p:val>
                                            <p:fltVal val="0"/>
                                          </p:val>
                                        </p:tav>
                                        <p:tav tm="100000">
                                          <p:val>
                                            <p:strVal val="#ppt_h"/>
                                          </p:val>
                                        </p:tav>
                                      </p:tavLst>
                                    </p:anim>
                                    <p:anim calcmode="lin" valueType="num">
                                      <p:cBhvr>
                                        <p:cTn id="17" dur="500" fill="hold"/>
                                        <p:tgtEl>
                                          <p:spTgt spid="37"/>
                                        </p:tgtEl>
                                        <p:attrNameLst>
                                          <p:attrName>style.rotation</p:attrName>
                                        </p:attrNameLst>
                                      </p:cBhvr>
                                      <p:tavLst>
                                        <p:tav tm="0">
                                          <p:val>
                                            <p:fltVal val="360"/>
                                          </p:val>
                                        </p:tav>
                                        <p:tav tm="100000">
                                          <p:val>
                                            <p:fltVal val="0"/>
                                          </p:val>
                                        </p:tav>
                                      </p:tavLst>
                                    </p:anim>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 calcmode="lin" valueType="num">
                                      <p:cBhvr>
                                        <p:cTn id="29" dur="500" fill="hold"/>
                                        <p:tgtEl>
                                          <p:spTgt spid="41"/>
                                        </p:tgtEl>
                                        <p:attrNameLst>
                                          <p:attrName>style.rotation</p:attrName>
                                        </p:attrNameLst>
                                      </p:cBhvr>
                                      <p:tavLst>
                                        <p:tav tm="0">
                                          <p:val>
                                            <p:fltVal val="360"/>
                                          </p:val>
                                        </p:tav>
                                        <p:tav tm="100000">
                                          <p:val>
                                            <p:fltVal val="0"/>
                                          </p:val>
                                        </p:tav>
                                      </p:tavLst>
                                    </p:anim>
                                    <p:animEffect transition="in" filter="fad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iterate type="lt">
                                    <p:tmPct val="0"/>
                                  </p:iterate>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 calcmode="lin" valueType="num">
                                      <p:cBhvr>
                                        <p:cTn id="37" dur="500" fill="hold"/>
                                        <p:tgtEl>
                                          <p:spTgt spid="42"/>
                                        </p:tgtEl>
                                        <p:attrNameLst>
                                          <p:attrName>style.rotation</p:attrName>
                                        </p:attrNameLst>
                                      </p:cBhvr>
                                      <p:tavLst>
                                        <p:tav tm="0">
                                          <p:val>
                                            <p:fltVal val="360"/>
                                          </p:val>
                                        </p:tav>
                                        <p:tav tm="100000">
                                          <p:val>
                                            <p:fltVal val="0"/>
                                          </p:val>
                                        </p:tav>
                                      </p:tavLst>
                                    </p:anim>
                                    <p:animEffect transition="in" filter="fade">
                                      <p:cBhvr>
                                        <p:cTn id="38" dur="5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 calcmode="lin" valueType="num">
                                      <p:cBhvr>
                                        <p:cTn id="49" dur="500" fill="hold"/>
                                        <p:tgtEl>
                                          <p:spTgt spid="46"/>
                                        </p:tgtEl>
                                        <p:attrNameLst>
                                          <p:attrName>style.rotation</p:attrName>
                                        </p:attrNameLst>
                                      </p:cBhvr>
                                      <p:tavLst>
                                        <p:tav tm="0">
                                          <p:val>
                                            <p:fltVal val="360"/>
                                          </p:val>
                                        </p:tav>
                                        <p:tav tm="100000">
                                          <p:val>
                                            <p:fltVal val="0"/>
                                          </p:val>
                                        </p:tav>
                                      </p:tavLst>
                                    </p:anim>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2" grpId="0" animBg="1"/>
      <p:bldP spid="46" grpId="0" animBg="1"/>
      <p:bldP spid="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ctrTitle"/>
          </p:nvPr>
        </p:nvSpPr>
        <p:spPr/>
        <p:txBody>
          <a:bodyPr/>
          <a:lstStyle/>
          <a:p>
            <a:pPr eaLnBrk="1" hangingPunct="1"/>
            <a:r>
              <a:rPr lang="en-US" altLang="zh-CN"/>
              <a:t>More Cases for Cache Coherence</a:t>
            </a:r>
            <a:br>
              <a:rPr lang="en-US" altLang="zh-CN"/>
            </a:br>
            <a:r>
              <a:rPr lang="en-US" altLang="zh-CN"/>
              <a:t>of Directory Protocol</a:t>
            </a:r>
            <a:endParaRPr lang="zh-CN" altLang="en-US"/>
          </a:p>
        </p:txBody>
      </p:sp>
      <p:sp>
        <p:nvSpPr>
          <p:cNvPr id="3" name="副标题 2"/>
          <p:cNvSpPr>
            <a:spLocks noGrp="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4963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87450" y="6156325"/>
            <a:ext cx="7056438"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auto" latinLnBrk="0" hangingPunct="1">
              <a:lnSpc>
                <a:spcPct val="150000"/>
              </a:lnSpc>
              <a:spcBef>
                <a:spcPts val="2400"/>
              </a:spcBef>
              <a:spcAft>
                <a:spcPts val="6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Could you feel the blanks to complete the directories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8548"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auto" latinLnBrk="0" hangingPunct="1">
              <a:lnSpc>
                <a:spcPct val="150000"/>
              </a:lnSpc>
              <a:spcBef>
                <a:spcPts val="2400"/>
              </a:spcBef>
              <a:spcAft>
                <a:spcPts val="6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What operations will do when P0 read 300 ? </a:t>
            </a:r>
          </a:p>
        </p:txBody>
      </p:sp>
      <p:sp>
        <p:nvSpPr>
          <p:cNvPr id="110596"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a:off x="6162675" y="3865563"/>
            <a:ext cx="879475"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8" name="组合 77"/>
          <p:cNvGrpSpPr>
            <a:grpSpLocks/>
          </p:cNvGrpSpPr>
          <p:nvPr/>
        </p:nvGrpSpPr>
        <p:grpSpPr bwMode="auto">
          <a:xfrm>
            <a:off x="1400175" y="731838"/>
            <a:ext cx="4972050" cy="730250"/>
            <a:chOff x="1399852" y="731671"/>
            <a:chExt cx="4972348" cy="730424"/>
          </a:xfrm>
        </p:grpSpPr>
        <p:sp>
          <p:nvSpPr>
            <p:cNvPr id="43" name="任意多边形 42"/>
            <p:cNvSpPr/>
            <p:nvPr/>
          </p:nvSpPr>
          <p:spPr>
            <a:xfrm>
              <a:off x="1399852" y="731671"/>
              <a:ext cx="4972348" cy="73042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0607" name="文本框 54"/>
            <p:cNvSpPr txBox="1">
              <a:spLocks noChangeArrowheads="1"/>
            </p:cNvSpPr>
            <p:nvPr/>
          </p:nvSpPr>
          <p:spPr bwMode="auto">
            <a:xfrm>
              <a:off x="2267743" y="912217"/>
              <a:ext cx="217409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rPr>
                <a:t>DataReply 300(0300)</a:t>
              </a:r>
              <a:endParaRPr kumimoji="0" lang="zh-CN" altLang="en-US"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endParaRPr>
            </a:p>
          </p:txBody>
        </p:sp>
      </p:grpSp>
      <p:sp>
        <p:nvSpPr>
          <p:cNvPr id="57" name="文本框 56"/>
          <p:cNvSpPr txBox="1"/>
          <p:nvPr/>
        </p:nvSpPr>
        <p:spPr>
          <a:xfrm>
            <a:off x="1412875" y="1306513"/>
            <a:ext cx="1482725"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S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300 </a:t>
            </a: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0300</a:t>
            </a:r>
          </a:p>
        </p:txBody>
      </p:sp>
      <p:sp>
        <p:nvSpPr>
          <p:cNvPr id="110600"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76" name="组合 75"/>
          <p:cNvGrpSpPr>
            <a:grpSpLocks/>
          </p:cNvGrpSpPr>
          <p:nvPr/>
        </p:nvGrpSpPr>
        <p:grpSpPr bwMode="auto">
          <a:xfrm>
            <a:off x="1412875" y="114300"/>
            <a:ext cx="4972050" cy="579438"/>
            <a:chOff x="1413206" y="113972"/>
            <a:chExt cx="4972348" cy="579605"/>
          </a:xfrm>
        </p:grpSpPr>
        <p:sp>
          <p:nvSpPr>
            <p:cNvPr id="74" name="任意多边形 73"/>
            <p:cNvSpPr/>
            <p:nvPr/>
          </p:nvSpPr>
          <p:spPr>
            <a:xfrm flipV="1">
              <a:off x="1413206" y="113972"/>
              <a:ext cx="4972348" cy="579605"/>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0605" name="文本框 74"/>
            <p:cNvSpPr txBox="1">
              <a:spLocks noChangeArrowheads="1"/>
            </p:cNvSpPr>
            <p:nvPr/>
          </p:nvSpPr>
          <p:spPr bwMode="auto">
            <a:xfrm>
              <a:off x="2490044" y="116932"/>
              <a:ext cx="150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ReadMiss 300</a:t>
              </a:r>
              <a:endParaRPr kumimoji="0" lang="zh-CN" altLang="en-US"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pSp>
      <p:sp>
        <p:nvSpPr>
          <p:cNvPr id="77" name="椭圆 76"/>
          <p:cNvSpPr/>
          <p:nvPr/>
        </p:nvSpPr>
        <p:spPr>
          <a:xfrm>
            <a:off x="1412875" y="1281113"/>
            <a:ext cx="422275" cy="419100"/>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9" name="文本框 78"/>
          <p:cNvSpPr txBox="1"/>
          <p:nvPr/>
        </p:nvSpPr>
        <p:spPr>
          <a:xfrm>
            <a:off x="6146800" y="3897313"/>
            <a:ext cx="2041525"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{P0}     S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300 </a:t>
            </a: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0-#ppt_w/2"/>
                                          </p:val>
                                        </p:tav>
                                        <p:tav tm="100000">
                                          <p:val>
                                            <p:strVal val="#ppt_x"/>
                                          </p:val>
                                        </p:tav>
                                      </p:tavLst>
                                    </p:anim>
                                    <p:anim calcmode="lin" valueType="num">
                                      <p:cBhvr additive="base">
                                        <p:cTn id="1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1+#ppt_w/2"/>
                                          </p:val>
                                        </p:tav>
                                        <p:tav tm="100000">
                                          <p:val>
                                            <p:strVal val="#ppt_x"/>
                                          </p:val>
                                        </p:tav>
                                      </p:tavLst>
                                    </p:anim>
                                    <p:anim calcmode="lin" valueType="num">
                                      <p:cBhvr additive="base">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77" grpId="0" animBg="1"/>
      <p:bldP spid="7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2428875" y="714375"/>
            <a:ext cx="48895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P0(local node)                  P2(home node)</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12643" name="直接连接符 37"/>
          <p:cNvCxnSpPr>
            <a:cxnSpLocks noChangeShapeType="1"/>
          </p:cNvCxnSpPr>
          <p:nvPr/>
        </p:nvCxnSpPr>
        <p:spPr bwMode="auto">
          <a:xfrm flipH="1">
            <a:off x="3000375" y="1214438"/>
            <a:ext cx="1588" cy="2511425"/>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2644" name="直接连接符 38"/>
          <p:cNvCxnSpPr>
            <a:cxnSpLocks noChangeShapeType="1"/>
          </p:cNvCxnSpPr>
          <p:nvPr/>
        </p:nvCxnSpPr>
        <p:spPr bwMode="auto">
          <a:xfrm rot="5400000">
            <a:off x="4683919" y="2142331"/>
            <a:ext cx="2000250"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5" name="组合 48"/>
          <p:cNvGrpSpPr>
            <a:grpSpLocks/>
          </p:cNvGrpSpPr>
          <p:nvPr/>
        </p:nvGrpSpPr>
        <p:grpSpPr bwMode="auto">
          <a:xfrm>
            <a:off x="3000375" y="1214438"/>
            <a:ext cx="2714625" cy="357187"/>
            <a:chOff x="-1281042" y="2587509"/>
            <a:chExt cx="4034343" cy="828718"/>
          </a:xfrm>
        </p:grpSpPr>
        <p:cxnSp>
          <p:nvCxnSpPr>
            <p:cNvPr id="11265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3" name="TextBox 47"/>
            <p:cNvSpPr txBox="1">
              <a:spLocks noChangeArrowheads="1"/>
            </p:cNvSpPr>
            <p:nvPr/>
          </p:nvSpPr>
          <p:spPr bwMode="auto">
            <a:xfrm>
              <a:off x="-1174875" y="2587509"/>
              <a:ext cx="1926181" cy="3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ReadMiss for  Tag=300</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grpSp>
        <p:nvGrpSpPr>
          <p:cNvPr id="18" name="组合 70"/>
          <p:cNvGrpSpPr>
            <a:grpSpLocks/>
          </p:cNvGrpSpPr>
          <p:nvPr/>
        </p:nvGrpSpPr>
        <p:grpSpPr bwMode="auto">
          <a:xfrm>
            <a:off x="2960688" y="2290763"/>
            <a:ext cx="2754312" cy="400050"/>
            <a:chOff x="1000100" y="6029289"/>
            <a:chExt cx="2071702" cy="331563"/>
          </a:xfrm>
        </p:grpSpPr>
        <p:cxnSp>
          <p:nvCxnSpPr>
            <p:cNvPr id="11265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1" name="TextBox 69"/>
            <p:cNvSpPr txBox="1">
              <a:spLocks noChangeArrowheads="1"/>
            </p:cNvSpPr>
            <p:nvPr/>
          </p:nvSpPr>
          <p:spPr bwMode="auto">
            <a:xfrm>
              <a:off x="1142976" y="6029289"/>
              <a:ext cx="1412137" cy="3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DataReply  0300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1" name="TextBox 47"/>
          <p:cNvSpPr txBox="1">
            <a:spLocks noChangeArrowheads="1"/>
          </p:cNvSpPr>
          <p:nvPr/>
        </p:nvSpPr>
        <p:spPr bwMode="auto">
          <a:xfrm>
            <a:off x="5629275" y="177800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M2,  300,  {}, U </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{P0}, S </a:t>
            </a:r>
            <a:endParaRPr kumimoji="0" lang="zh-CN" altLang="en-US"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22" name="TextBox 47"/>
          <p:cNvSpPr txBox="1">
            <a:spLocks noChangeArrowheads="1"/>
          </p:cNvSpPr>
          <p:nvPr/>
        </p:nvSpPr>
        <p:spPr bwMode="auto">
          <a:xfrm>
            <a:off x="468313" y="2709863"/>
            <a:ext cx="2857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Cach0,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B0: </a:t>
            </a:r>
            <a:r>
              <a:rPr kumimoji="0" lang="en-US" altLang="zh-CN" sz="2000" b="0" i="0" u="none" strike="noStrike" kern="1200" cap="none" spc="0" normalizeH="0" baseline="0" noProof="0">
                <a:ln>
                  <a:noFill/>
                </a:ln>
                <a:solidFill>
                  <a:srgbClr val="000000"/>
                </a:solidFill>
                <a:effectLst/>
                <a:uLnTx/>
                <a:uFillTx/>
                <a:latin typeface="MS UI Gothic" panose="020B0600070205080204" pitchFamily="34" charset="-128"/>
                <a:ea typeface="MS UI Gothic" panose="020B0600070205080204" pitchFamily="34" charset="-128"/>
                <a:cs typeface="+mn-cs"/>
              </a:rPr>
              <a:t>I</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100, 0100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S, 300, 0300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2649" name="矩形 12"/>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auto" latinLnBrk="0" hangingPunct="1">
              <a:lnSpc>
                <a:spcPct val="150000"/>
              </a:lnSpc>
              <a:spcBef>
                <a:spcPts val="2400"/>
              </a:spcBef>
              <a:spcAft>
                <a:spcPts val="6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What operations will do when P2 read 218 ? </a:t>
            </a:r>
          </a:p>
        </p:txBody>
      </p:sp>
      <p:sp>
        <p:nvSpPr>
          <p:cNvPr id="113668"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a:off x="3563938" y="4838700"/>
            <a:ext cx="877887"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8" name="组合 27"/>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flipH="1">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692" name="文本框 26"/>
            <p:cNvSpPr txBox="1">
              <a:spLocks noChangeArrowheads="1"/>
            </p:cNvSpPr>
            <p:nvPr/>
          </p:nvSpPr>
          <p:spPr bwMode="auto">
            <a:xfrm>
              <a:off x="4446953" y="484118"/>
              <a:ext cx="1575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ReadMiss(218)</a:t>
              </a:r>
              <a:endParaRPr kumimoji="0" lang="zh-CN" altLang="en-US"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pSp>
      <p:grpSp>
        <p:nvGrpSpPr>
          <p:cNvPr id="32" name="组合 31"/>
          <p:cNvGrpSpPr>
            <a:grpSpLocks/>
          </p:cNvGrpSpPr>
          <p:nvPr/>
        </p:nvGrpSpPr>
        <p:grpSpPr bwMode="auto">
          <a:xfrm>
            <a:off x="1295400" y="549275"/>
            <a:ext cx="2268538" cy="368300"/>
            <a:chOff x="1295636" y="548680"/>
            <a:chExt cx="2268252" cy="369332"/>
          </a:xfrm>
        </p:grpSpPr>
        <p:cxnSp>
          <p:nvCxnSpPr>
            <p:cNvPr id="22" name="直接箭头连接符 21"/>
            <p:cNvCxnSpPr/>
            <p:nvPr/>
          </p:nvCxnSpPr>
          <p:spPr>
            <a:xfrm flipH="1">
              <a:off x="1295636" y="548680"/>
              <a:ext cx="226825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3690" name="文本框 30"/>
            <p:cNvSpPr txBox="1">
              <a:spLocks noChangeArrowheads="1"/>
            </p:cNvSpPr>
            <p:nvPr/>
          </p:nvSpPr>
          <p:spPr bwMode="auto">
            <a:xfrm>
              <a:off x="1836202" y="548680"/>
              <a:ext cx="1187120" cy="36933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rPr>
                <a:t>Fetch(218)</a:t>
              </a:r>
              <a:endParaRPr kumimoji="0" lang="zh-CN" altLang="en-US" sz="1800" b="0"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endParaRPr>
            </a:p>
          </p:txBody>
        </p:sp>
      </p:grpSp>
      <p:grpSp>
        <p:nvGrpSpPr>
          <p:cNvPr id="54" name="组合 53"/>
          <p:cNvGrpSpPr>
            <a:grpSpLocks/>
          </p:cNvGrpSpPr>
          <p:nvPr/>
        </p:nvGrpSpPr>
        <p:grpSpPr bwMode="auto">
          <a:xfrm>
            <a:off x="1476375" y="2357438"/>
            <a:ext cx="292100" cy="857250"/>
            <a:chOff x="1475656" y="2358056"/>
            <a:chExt cx="292190" cy="856186"/>
          </a:xfrm>
        </p:grpSpPr>
        <p:sp>
          <p:nvSpPr>
            <p:cNvPr id="44" name="椭圆 43"/>
            <p:cNvSpPr/>
            <p:nvPr/>
          </p:nvSpPr>
          <p:spPr>
            <a:xfrm>
              <a:off x="1475656" y="2358056"/>
              <a:ext cx="287427" cy="30917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687" name="文本框 44"/>
            <p:cNvSpPr txBox="1">
              <a:spLocks noChangeArrowheads="1"/>
            </p:cNvSpPr>
            <p:nvPr/>
          </p:nvSpPr>
          <p:spPr bwMode="auto">
            <a:xfrm>
              <a:off x="1479814" y="2844910"/>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S</a:t>
              </a:r>
              <a:endParaRPr kumimoji="0" lang="zh-CN" altLang="en-US"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cxnSp>
          <p:nvCxnSpPr>
            <p:cNvPr id="50" name="直接箭头连接符 49"/>
            <p:cNvCxnSpPr/>
            <p:nvPr/>
          </p:nvCxnSpPr>
          <p:spPr>
            <a:xfrm>
              <a:off x="1623339" y="2583201"/>
              <a:ext cx="0" cy="348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a:grpSpLocks/>
          </p:cNvGrpSpPr>
          <p:nvPr/>
        </p:nvGrpSpPr>
        <p:grpSpPr bwMode="auto">
          <a:xfrm>
            <a:off x="1065213" y="758825"/>
            <a:ext cx="2740025" cy="1108075"/>
            <a:chOff x="967803" y="775855"/>
            <a:chExt cx="2740100" cy="1108099"/>
          </a:xfrm>
        </p:grpSpPr>
        <p:sp>
          <p:nvSpPr>
            <p:cNvPr id="43" name="任意多边形 42"/>
            <p:cNvSpPr/>
            <p:nvPr/>
          </p:nvSpPr>
          <p:spPr>
            <a:xfrm>
              <a:off x="1302774" y="775855"/>
              <a:ext cx="2405129" cy="714390"/>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685" name="文本框 54"/>
            <p:cNvSpPr txBox="1">
              <a:spLocks noChangeArrowheads="1"/>
            </p:cNvSpPr>
            <p:nvPr/>
          </p:nvSpPr>
          <p:spPr bwMode="auto">
            <a:xfrm>
              <a:off x="967803" y="1514622"/>
              <a:ext cx="2210527" cy="369332"/>
            </a:xfrm>
            <a:prstGeom prst="rect">
              <a:avLst/>
            </a:prstGeom>
            <a:solidFill>
              <a:schemeClr val="bg1"/>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C00000"/>
                  </a:solidFill>
                  <a:effectLst/>
                  <a:uLnTx/>
                  <a:uFillTx/>
                  <a:latin typeface="Calibri" panose="020F0502020204030204" pitchFamily="34" charset="0"/>
                  <a:ea typeface="宋体" panose="02010600030101010101" pitchFamily="2" charset="-122"/>
                  <a:cs typeface="+mn-cs"/>
                </a:rPr>
                <a:t>Writeback 218(1218)</a:t>
              </a:r>
              <a:endParaRPr kumimoji="0" lang="zh-CN" altLang="en-US" sz="1800" b="0" i="0" u="none" strike="noStrike" kern="1200" cap="none" spc="0" normalizeH="0" baseline="0" noProof="0">
                <a:ln>
                  <a:noFill/>
                </a:ln>
                <a:solidFill>
                  <a:srgbClr val="C00000"/>
                </a:solidFill>
                <a:effectLst/>
                <a:uLnTx/>
                <a:uFillTx/>
                <a:latin typeface="Calibri" panose="020F0502020204030204" pitchFamily="34" charset="0"/>
                <a:ea typeface="宋体" panose="02010600030101010101" pitchFamily="2" charset="-122"/>
                <a:cs typeface="+mn-cs"/>
              </a:endParaRPr>
            </a:p>
          </p:txBody>
        </p:sp>
      </p:grpSp>
      <p:sp>
        <p:nvSpPr>
          <p:cNvPr id="57" name="文本框 56"/>
          <p:cNvSpPr txBox="1"/>
          <p:nvPr/>
        </p:nvSpPr>
        <p:spPr>
          <a:xfrm>
            <a:off x="3376613" y="4875213"/>
            <a:ext cx="2132012" cy="64611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{P0,P2}  S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218 </a:t>
            </a: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 1218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Modify Directory</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367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59" name="组合 58"/>
          <p:cNvGrpSpPr>
            <a:grpSpLocks/>
          </p:cNvGrpSpPr>
          <p:nvPr/>
        </p:nvGrpSpPr>
        <p:grpSpPr bwMode="auto">
          <a:xfrm>
            <a:off x="3806825" y="731838"/>
            <a:ext cx="2738438" cy="1127125"/>
            <a:chOff x="969158" y="775855"/>
            <a:chExt cx="2738745" cy="1127295"/>
          </a:xfrm>
        </p:grpSpPr>
        <p:sp>
          <p:nvSpPr>
            <p:cNvPr id="60" name="任意多边形 59"/>
            <p:cNvSpPr/>
            <p:nvPr/>
          </p:nvSpPr>
          <p:spPr>
            <a:xfrm>
              <a:off x="1302570" y="775855"/>
              <a:ext cx="2405333" cy="714483"/>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683" name="文本框 60"/>
            <p:cNvSpPr txBox="1">
              <a:spLocks noChangeArrowheads="1"/>
            </p:cNvSpPr>
            <p:nvPr/>
          </p:nvSpPr>
          <p:spPr bwMode="auto">
            <a:xfrm>
              <a:off x="969158" y="1533818"/>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rPr>
                <a:t>DataReply 218(1218)</a:t>
              </a:r>
              <a:endParaRPr kumimoji="0" lang="zh-CN" altLang="en-US"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endParaRPr>
            </a:p>
          </p:txBody>
        </p:sp>
      </p:grpSp>
      <p:grpSp>
        <p:nvGrpSpPr>
          <p:cNvPr id="62" name="组合 61"/>
          <p:cNvGrpSpPr>
            <a:grpSpLocks/>
          </p:cNvGrpSpPr>
          <p:nvPr/>
        </p:nvGrpSpPr>
        <p:grpSpPr bwMode="auto">
          <a:xfrm>
            <a:off x="6804025" y="2343150"/>
            <a:ext cx="1368425" cy="725488"/>
            <a:chOff x="1475656" y="2358056"/>
            <a:chExt cx="300421" cy="856188"/>
          </a:xfrm>
        </p:grpSpPr>
        <p:sp>
          <p:nvSpPr>
            <p:cNvPr id="63" name="椭圆 62"/>
            <p:cNvSpPr/>
            <p:nvPr/>
          </p:nvSpPr>
          <p:spPr>
            <a:xfrm>
              <a:off x="1475656" y="2358056"/>
              <a:ext cx="287874" cy="309127"/>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3680" name="文本框 63"/>
            <p:cNvSpPr txBox="1">
              <a:spLocks noChangeArrowheads="1"/>
            </p:cNvSpPr>
            <p:nvPr/>
          </p:nvSpPr>
          <p:spPr bwMode="auto">
            <a:xfrm>
              <a:off x="1479814" y="2778497"/>
              <a:ext cx="296263" cy="4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S  218  1218</a:t>
              </a:r>
              <a:endParaRPr kumimoji="0" lang="zh-CN" altLang="en-US"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cxnSp>
          <p:nvCxnSpPr>
            <p:cNvPr id="65" name="直接箭头连接符 64"/>
            <p:cNvCxnSpPr/>
            <p:nvPr/>
          </p:nvCxnSpPr>
          <p:spPr>
            <a:xfrm>
              <a:off x="1623776" y="2582875"/>
              <a:ext cx="0" cy="348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6804025" y="2339975"/>
            <a:ext cx="288925" cy="265113"/>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88FB9-4B59-49D2-92D4-B3F284938A9D}"/>
              </a:ext>
            </a:extLst>
          </p:cNvPr>
          <p:cNvSpPr>
            <a:spLocks noGrp="1"/>
          </p:cNvSpPr>
          <p:nvPr>
            <p:ph type="title"/>
          </p:nvPr>
        </p:nvSpPr>
        <p:spPr/>
        <p:txBody>
          <a:bodyPr/>
          <a:lstStyle/>
          <a:p>
            <a:r>
              <a:rPr lang="en-US" altLang="zh-CN" sz="2800" dirty="0"/>
              <a:t>Cache Coherence in Multiprocessor</a:t>
            </a:r>
            <a:endParaRPr lang="zh-CN" altLang="en-US" dirty="0"/>
          </a:p>
        </p:txBody>
      </p:sp>
      <p:pic>
        <p:nvPicPr>
          <p:cNvPr id="3" name="Picture 3">
            <a:extLst>
              <a:ext uri="{FF2B5EF4-FFF2-40B4-BE49-F238E27FC236}">
                <a16:creationId xmlns:a16="http://schemas.microsoft.com/office/drawing/2014/main" id="{CEDCE0BA-F664-4223-9A63-4CF2F242D3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623601" y="1557571"/>
            <a:ext cx="5896798" cy="3742857"/>
          </a:xfrm>
          <a:prstGeom prst="rect">
            <a:avLst/>
          </a:prstGeom>
        </p:spPr>
      </p:pic>
    </p:spTree>
    <p:extLst>
      <p:ext uri="{BB962C8B-B14F-4D97-AF65-F5344CB8AC3E}">
        <p14:creationId xmlns:p14="http://schemas.microsoft.com/office/powerpoint/2010/main" val="3958341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1785938" y="500063"/>
            <a:ext cx="685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P2(local node)         P1(home node)       P0(remote node)</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15715" name="直接连接符 38"/>
          <p:cNvCxnSpPr>
            <a:cxnSpLocks noChangeShapeType="1"/>
          </p:cNvCxnSpPr>
          <p:nvPr/>
        </p:nvCxnSpPr>
        <p:spPr bwMode="auto">
          <a:xfrm rot="5400000">
            <a:off x="2679700" y="2820988"/>
            <a:ext cx="37861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5" name="组合 48"/>
          <p:cNvGrpSpPr>
            <a:grpSpLocks/>
          </p:cNvGrpSpPr>
          <p:nvPr/>
        </p:nvGrpSpPr>
        <p:grpSpPr bwMode="auto">
          <a:xfrm>
            <a:off x="2071688" y="928688"/>
            <a:ext cx="2500312" cy="471487"/>
            <a:chOff x="-1399699" y="2587509"/>
            <a:chExt cx="4153000" cy="928297"/>
          </a:xfrm>
        </p:grpSpPr>
        <p:cxnSp>
          <p:nvCxnSpPr>
            <p:cNvPr id="11573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3" name="TextBox 47"/>
            <p:cNvSpPr txBox="1">
              <a:spLocks noChangeArrowheads="1"/>
            </p:cNvSpPr>
            <p:nvPr/>
          </p:nvSpPr>
          <p:spPr bwMode="auto">
            <a:xfrm>
              <a:off x="-1399699" y="2587509"/>
              <a:ext cx="3750961"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ReadMiss for  Tag=218</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grpSp>
        <p:nvGrpSpPr>
          <p:cNvPr id="8" name="组合 70"/>
          <p:cNvGrpSpPr>
            <a:grpSpLocks/>
          </p:cNvGrpSpPr>
          <p:nvPr/>
        </p:nvGrpSpPr>
        <p:grpSpPr bwMode="auto">
          <a:xfrm>
            <a:off x="2166938" y="4105275"/>
            <a:ext cx="2424112" cy="468313"/>
            <a:chOff x="1000100" y="6072911"/>
            <a:chExt cx="2129898" cy="286635"/>
          </a:xfrm>
        </p:grpSpPr>
        <p:cxnSp>
          <p:nvCxnSpPr>
            <p:cNvPr id="11573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1" name="TextBox 69"/>
            <p:cNvSpPr txBox="1">
              <a:spLocks noChangeArrowheads="1"/>
            </p:cNvSpPr>
            <p:nvPr/>
          </p:nvSpPr>
          <p:spPr bwMode="auto">
            <a:xfrm>
              <a:off x="1000100" y="6072911"/>
              <a:ext cx="2129898"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DataReply  218(1218)</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1" name="TextBox 47"/>
          <p:cNvSpPr txBox="1">
            <a:spLocks noChangeArrowheads="1"/>
          </p:cNvSpPr>
          <p:nvPr/>
        </p:nvSpPr>
        <p:spPr bwMode="auto">
          <a:xfrm>
            <a:off x="4572000" y="3200400"/>
            <a:ext cx="237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M1,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218, {P0}, E, 0218</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{P1,P0}, S, 1218 </a:t>
            </a:r>
            <a:endParaRPr kumimoji="0" lang="zh-CN" altLang="en-US"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12" name="TextBox 47"/>
          <p:cNvSpPr txBox="1">
            <a:spLocks noChangeArrowheads="1"/>
          </p:cNvSpPr>
          <p:nvPr/>
        </p:nvSpPr>
        <p:spPr bwMode="auto">
          <a:xfrm>
            <a:off x="130175" y="4525963"/>
            <a:ext cx="2214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B3: </a:t>
            </a:r>
            <a:r>
              <a:rPr kumimoji="0" lang="en-US" altLang="zh-CN" sz="2000" b="0" i="0" u="none" strike="noStrike" kern="1200" cap="none" spc="0" normalizeH="0" baseline="0" noProof="0">
                <a:ln>
                  <a:noFill/>
                </a:ln>
                <a:solidFill>
                  <a:srgbClr val="000000"/>
                </a:solidFill>
                <a:effectLst/>
                <a:uLnTx/>
                <a:uFillTx/>
                <a:latin typeface="MS UI Gothic" panose="020B0600070205080204" pitchFamily="34" charset="-128"/>
                <a:ea typeface="MS UI Gothic" panose="020B0600070205080204" pitchFamily="34" charset="-128"/>
                <a:cs typeface="+mn-cs"/>
              </a:rPr>
              <a:t>I</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118, 0318</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S, 218, 1218</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cxnSp>
        <p:nvCxnSpPr>
          <p:cNvPr id="115720" name="直接连接符 37"/>
          <p:cNvCxnSpPr>
            <a:cxnSpLocks noChangeShapeType="1"/>
          </p:cNvCxnSpPr>
          <p:nvPr/>
        </p:nvCxnSpPr>
        <p:spPr bwMode="auto">
          <a:xfrm flipH="1">
            <a:off x="2141538" y="1000125"/>
            <a:ext cx="3175" cy="454183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5721" name="直接连接符 38"/>
          <p:cNvCxnSpPr>
            <a:cxnSpLocks noChangeShapeType="1"/>
          </p:cNvCxnSpPr>
          <p:nvPr/>
        </p:nvCxnSpPr>
        <p:spPr bwMode="auto">
          <a:xfrm rot="16200000" flipH="1">
            <a:off x="5253831" y="2507457"/>
            <a:ext cx="30718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20" name="组合 48"/>
          <p:cNvGrpSpPr>
            <a:grpSpLocks/>
          </p:cNvGrpSpPr>
          <p:nvPr/>
        </p:nvGrpSpPr>
        <p:grpSpPr bwMode="auto">
          <a:xfrm>
            <a:off x="4643438" y="1357313"/>
            <a:ext cx="1928812" cy="400050"/>
            <a:chOff x="-1659262" y="2587509"/>
            <a:chExt cx="3403977" cy="928297"/>
          </a:xfrm>
        </p:grpSpPr>
        <p:cxnSp>
          <p:nvCxnSpPr>
            <p:cNvPr id="115728"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9" name="TextBox 47"/>
            <p:cNvSpPr txBox="1">
              <a:spLocks noChangeArrowheads="1"/>
            </p:cNvSpPr>
            <p:nvPr/>
          </p:nvSpPr>
          <p:spPr bwMode="auto">
            <a:xfrm>
              <a:off x="-1659262" y="2587509"/>
              <a:ext cx="2578875"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Fetch  Tag=218</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3" name="TextBox 47"/>
          <p:cNvSpPr txBox="1">
            <a:spLocks noChangeArrowheads="1"/>
          </p:cNvSpPr>
          <p:nvPr/>
        </p:nvSpPr>
        <p:spPr bwMode="auto">
          <a:xfrm>
            <a:off x="6729413" y="1643063"/>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B3: E, 218, 1218</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S</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218, 1218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25" name="组合 70"/>
          <p:cNvGrpSpPr>
            <a:grpSpLocks/>
          </p:cNvGrpSpPr>
          <p:nvPr/>
        </p:nvGrpSpPr>
        <p:grpSpPr bwMode="auto">
          <a:xfrm>
            <a:off x="4538663" y="2470150"/>
            <a:ext cx="2320925" cy="458788"/>
            <a:chOff x="1000100" y="6004055"/>
            <a:chExt cx="2320828" cy="355491"/>
          </a:xfrm>
        </p:grpSpPr>
        <p:cxnSp>
          <p:nvCxnSpPr>
            <p:cNvPr id="115726"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7" name="TextBox 69"/>
            <p:cNvSpPr txBox="1">
              <a:spLocks noChangeArrowheads="1"/>
            </p:cNvSpPr>
            <p:nvPr/>
          </p:nvSpPr>
          <p:spPr bwMode="auto">
            <a:xfrm>
              <a:off x="1000100" y="6004055"/>
              <a:ext cx="2320828" cy="3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WriteBack218(1218)</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15725" name="矩形 31"/>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P2 read 218</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auto" latinLnBrk="0" hangingPunct="1">
              <a:lnSpc>
                <a:spcPct val="150000"/>
              </a:lnSpc>
              <a:spcBef>
                <a:spcPts val="2400"/>
              </a:spcBef>
              <a:spcAft>
                <a:spcPts val="6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What operations will do when P1 write 0888 into 310 ? </a:t>
            </a:r>
          </a:p>
        </p:txBody>
      </p:sp>
      <p:sp>
        <p:nvSpPr>
          <p:cNvPr id="116740"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773"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WriteMiss(310)</a:t>
              </a:r>
              <a:endParaRPr kumimoji="0" lang="zh-CN" altLang="en-US"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pSp>
      <p:grpSp>
        <p:nvGrpSpPr>
          <p:cNvPr id="56" name="组合 55"/>
          <p:cNvGrpSpPr>
            <a:grpSpLocks/>
          </p:cNvGrpSpPr>
          <p:nvPr/>
        </p:nvGrpSpPr>
        <p:grpSpPr bwMode="auto">
          <a:xfrm>
            <a:off x="1295400" y="635000"/>
            <a:ext cx="5151438" cy="922338"/>
            <a:chOff x="1085056" y="653077"/>
            <a:chExt cx="2622847" cy="921145"/>
          </a:xfrm>
        </p:grpSpPr>
        <p:sp>
          <p:nvSpPr>
            <p:cNvPr id="43" name="任意多边形 42"/>
            <p:cNvSpPr/>
            <p:nvPr/>
          </p:nvSpPr>
          <p:spPr>
            <a:xfrm>
              <a:off x="1085056" y="653077"/>
              <a:ext cx="2622847" cy="837116"/>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116771" name="文本框 54"/>
            <p:cNvSpPr txBox="1">
              <a:spLocks noChangeArrowheads="1"/>
            </p:cNvSpPr>
            <p:nvPr/>
          </p:nvSpPr>
          <p:spPr bwMode="auto">
            <a:xfrm>
              <a:off x="1845829" y="1204890"/>
              <a:ext cx="29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C00000"/>
                  </a:solidFill>
                  <a:effectLst/>
                  <a:uLnTx/>
                  <a:uFillTx/>
                  <a:latin typeface="Calibri" panose="020F0502020204030204" pitchFamily="34" charset="0"/>
                  <a:ea typeface="宋体" panose="02010600030101010101" pitchFamily="2" charset="-122"/>
                  <a:cs typeface="+mn-cs"/>
                </a:rPr>
                <a:t>ACK </a:t>
              </a:r>
              <a:endParaRPr kumimoji="0" lang="zh-CN" altLang="en-US" sz="1800" b="1" i="0" u="none" strike="noStrike" kern="1200" cap="none" spc="0" normalizeH="0" baseline="0" noProof="0">
                <a:ln>
                  <a:noFill/>
                </a:ln>
                <a:solidFill>
                  <a:srgbClr val="C00000"/>
                </a:solidFill>
                <a:effectLst/>
                <a:uLnTx/>
                <a:uFillTx/>
                <a:latin typeface="Calibri" panose="020F0502020204030204" pitchFamily="34" charset="0"/>
                <a:ea typeface="宋体" panose="02010600030101010101" pitchFamily="2" charset="-122"/>
                <a:cs typeface="+mn-cs"/>
              </a:endParaRPr>
            </a:p>
          </p:txBody>
        </p:sp>
      </p:grpSp>
      <p:sp>
        <p:nvSpPr>
          <p:cNvPr id="57" name="文本框 56"/>
          <p:cNvSpPr txBox="1"/>
          <p:nvPr/>
        </p:nvSpPr>
        <p:spPr>
          <a:xfrm>
            <a:off x="6156325" y="4572000"/>
            <a:ext cx="949325"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{P1}    E </a:t>
            </a:r>
          </a:p>
        </p:txBody>
      </p:sp>
      <p:sp>
        <p:nvSpPr>
          <p:cNvPr id="11674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7" name="组合 6"/>
          <p:cNvGrpSpPr>
            <a:grpSpLocks/>
          </p:cNvGrpSpPr>
          <p:nvPr/>
        </p:nvGrpSpPr>
        <p:grpSpPr bwMode="auto">
          <a:xfrm>
            <a:off x="1295400" y="-55563"/>
            <a:ext cx="5151438" cy="574676"/>
            <a:chOff x="1295636" y="-54845"/>
            <a:chExt cx="5151772" cy="574262"/>
          </a:xfrm>
        </p:grpSpPr>
        <p:sp>
          <p:nvSpPr>
            <p:cNvPr id="60" name="任意多边形 59"/>
            <p:cNvSpPr/>
            <p:nvPr/>
          </p:nvSpPr>
          <p:spPr>
            <a:xfrm flipH="1" flipV="1">
              <a:off x="1295636" y="-54845"/>
              <a:ext cx="5151772" cy="574262"/>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70C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Calibri"/>
                <a:ea typeface="宋体" panose="02010600030101010101" pitchFamily="2" charset="-122"/>
                <a:cs typeface="+mn-cs"/>
              </a:endParaRPr>
            </a:p>
          </p:txBody>
        </p:sp>
        <p:sp>
          <p:nvSpPr>
            <p:cNvPr id="116769" name="文本框 60"/>
            <p:cNvSpPr txBox="1">
              <a:spLocks noChangeArrowheads="1"/>
            </p:cNvSpPr>
            <p:nvPr/>
          </p:nvSpPr>
          <p:spPr bwMode="auto">
            <a:xfrm>
              <a:off x="3751651" y="-189"/>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rPr>
                <a:t>invalidate 310</a:t>
              </a:r>
              <a:endParaRPr kumimoji="0" lang="zh-CN" altLang="en-US" sz="1800" b="1"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endParaRPr>
            </a:p>
          </p:txBody>
        </p:sp>
      </p:grpSp>
      <p:grpSp>
        <p:nvGrpSpPr>
          <p:cNvPr id="5" name="组合 4"/>
          <p:cNvGrpSpPr>
            <a:grpSpLocks/>
          </p:cNvGrpSpPr>
          <p:nvPr/>
        </p:nvGrpSpPr>
        <p:grpSpPr bwMode="auto">
          <a:xfrm>
            <a:off x="6780213" y="2022475"/>
            <a:ext cx="312737" cy="1003300"/>
            <a:chOff x="6780584" y="2022842"/>
            <a:chExt cx="312385" cy="1002267"/>
          </a:xfrm>
        </p:grpSpPr>
        <p:sp>
          <p:nvSpPr>
            <p:cNvPr id="63" name="椭圆 62"/>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766" name="文本框 63"/>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  </a:t>
              </a:r>
              <a:endPar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5" name="直接箭头连接符 64"/>
            <p:cNvCxnSpPr>
              <a:endCxn id="116766" idx="0"/>
            </p:cNvCxnSpPr>
            <p:nvPr/>
          </p:nvCxnSpPr>
          <p:spPr>
            <a:xfrm flipH="1">
              <a:off x="6937569"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3" name="组合 32"/>
          <p:cNvGrpSpPr>
            <a:grpSpLocks/>
          </p:cNvGrpSpPr>
          <p:nvPr/>
        </p:nvGrpSpPr>
        <p:grpSpPr bwMode="auto">
          <a:xfrm>
            <a:off x="1495425" y="2022475"/>
            <a:ext cx="312738" cy="1003300"/>
            <a:chOff x="6780584" y="2022842"/>
            <a:chExt cx="312385" cy="1002267"/>
          </a:xfrm>
        </p:grpSpPr>
        <p:sp>
          <p:nvSpPr>
            <p:cNvPr id="34" name="椭圆 33"/>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763" name="文本框 34"/>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  </a:t>
              </a:r>
              <a:endPar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6" name="直接箭头连接符 35"/>
            <p:cNvCxnSpPr>
              <a:endCxn id="116763" idx="0"/>
            </p:cNvCxnSpPr>
            <p:nvPr/>
          </p:nvCxnSpPr>
          <p:spPr>
            <a:xfrm flipH="1">
              <a:off x="6937570"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6553200" y="96838"/>
            <a:ext cx="2509838" cy="765175"/>
            <a:chOff x="6553200" y="97272"/>
            <a:chExt cx="2510277" cy="765269"/>
          </a:xfrm>
        </p:grpSpPr>
        <p:sp>
          <p:nvSpPr>
            <p:cNvPr id="6" name="任意多边形 5"/>
            <p:cNvSpPr/>
            <p:nvPr/>
          </p:nvSpPr>
          <p:spPr>
            <a:xfrm>
              <a:off x="6553200" y="97272"/>
              <a:ext cx="917735" cy="765269"/>
            </a:xfrm>
            <a:custGeom>
              <a:avLst/>
              <a:gdLst>
                <a:gd name="connsiteX0" fmla="*/ 0 w 917166"/>
                <a:gd name="connsiteY0" fmla="*/ 332219 h 765269"/>
                <a:gd name="connsiteX1" fmla="*/ 789709 w 917166"/>
                <a:gd name="connsiteY1" fmla="*/ 13564 h 765269"/>
                <a:gd name="connsiteX2" fmla="*/ 845127 w 917166"/>
                <a:gd name="connsiteY2" fmla="*/ 734001 h 765269"/>
                <a:gd name="connsiteX3" fmla="*/ 83127 w 917166"/>
                <a:gd name="connsiteY3" fmla="*/ 567746 h 765269"/>
              </a:gdLst>
              <a:ahLst/>
              <a:cxnLst>
                <a:cxn ang="0">
                  <a:pos x="connsiteX0" y="connsiteY0"/>
                </a:cxn>
                <a:cxn ang="0">
                  <a:pos x="connsiteX1" y="connsiteY1"/>
                </a:cxn>
                <a:cxn ang="0">
                  <a:pos x="connsiteX2" y="connsiteY2"/>
                </a:cxn>
                <a:cxn ang="0">
                  <a:pos x="connsiteX3" y="connsiteY3"/>
                </a:cxn>
              </a:cxnLst>
              <a:rect l="l" t="t" r="r" b="b"/>
              <a:pathLst>
                <a:path w="917166" h="765269">
                  <a:moveTo>
                    <a:pt x="0" y="332219"/>
                  </a:moveTo>
                  <a:cubicBezTo>
                    <a:pt x="324427" y="139409"/>
                    <a:pt x="648854" y="-53400"/>
                    <a:pt x="789709" y="13564"/>
                  </a:cubicBezTo>
                  <a:cubicBezTo>
                    <a:pt x="930564" y="80528"/>
                    <a:pt x="962891" y="641637"/>
                    <a:pt x="845127" y="734001"/>
                  </a:cubicBezTo>
                  <a:cubicBezTo>
                    <a:pt x="727363" y="826365"/>
                    <a:pt x="405245" y="697055"/>
                    <a:pt x="83127" y="567746"/>
                  </a:cubicBezTo>
                </a:path>
              </a:pathLst>
            </a:custGeom>
            <a:noFill/>
            <a:ln w="38100">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761" name="文本框 36"/>
            <p:cNvSpPr txBox="1">
              <a:spLocks noChangeArrowheads="1"/>
            </p:cNvSpPr>
            <p:nvPr/>
          </p:nvSpPr>
          <p:spPr bwMode="auto">
            <a:xfrm>
              <a:off x="7451040" y="410180"/>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rPr>
                <a:t>invalidate 310</a:t>
              </a:r>
              <a:endParaRPr kumimoji="0" lang="zh-CN" altLang="en-US" sz="1800" b="1" i="0" u="none" strike="noStrike" kern="1200" cap="none" spc="0" normalizeH="0" baseline="0" noProof="0">
                <a:ln>
                  <a:noFill/>
                </a:ln>
                <a:solidFill>
                  <a:srgbClr val="0070C0"/>
                </a:solidFill>
                <a:effectLst/>
                <a:uLnTx/>
                <a:uFillTx/>
                <a:latin typeface="Calibri" panose="020F0502020204030204" pitchFamily="34" charset="0"/>
                <a:ea typeface="宋体" panose="02010600030101010101" pitchFamily="2" charset="-122"/>
                <a:cs typeface="+mn-cs"/>
              </a:endParaRPr>
            </a:p>
          </p:txBody>
        </p:sp>
      </p:grpSp>
      <p:sp>
        <p:nvSpPr>
          <p:cNvPr id="9" name="任意多边形 8"/>
          <p:cNvSpPr/>
          <p:nvPr/>
        </p:nvSpPr>
        <p:spPr>
          <a:xfrm>
            <a:off x="6553200" y="276225"/>
            <a:ext cx="777875" cy="398463"/>
          </a:xfrm>
          <a:custGeom>
            <a:avLst/>
            <a:gdLst>
              <a:gd name="connsiteX0" fmla="*/ 0 w 469842"/>
              <a:gd name="connsiteY0" fmla="*/ 269529 h 517779"/>
              <a:gd name="connsiteX1" fmla="*/ 374073 w 469842"/>
              <a:gd name="connsiteY1" fmla="*/ 6293 h 517779"/>
              <a:gd name="connsiteX2" fmla="*/ 443345 w 469842"/>
              <a:gd name="connsiteY2" fmla="*/ 505056 h 517779"/>
              <a:gd name="connsiteX3" fmla="*/ 0 w 469842"/>
              <a:gd name="connsiteY3" fmla="*/ 380365 h 517779"/>
              <a:gd name="connsiteX4" fmla="*/ 0 w 469842"/>
              <a:gd name="connsiteY4" fmla="*/ 380365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842" h="517779">
                <a:moveTo>
                  <a:pt x="0" y="269529"/>
                </a:moveTo>
                <a:cubicBezTo>
                  <a:pt x="150091" y="118283"/>
                  <a:pt x="300182" y="-32962"/>
                  <a:pt x="374073" y="6293"/>
                </a:cubicBezTo>
                <a:cubicBezTo>
                  <a:pt x="447964" y="45547"/>
                  <a:pt x="505690" y="442711"/>
                  <a:pt x="443345" y="505056"/>
                </a:cubicBezTo>
                <a:cubicBezTo>
                  <a:pt x="381000" y="567401"/>
                  <a:pt x="0" y="380365"/>
                  <a:pt x="0" y="380365"/>
                </a:cubicBezTo>
                <a:lnTo>
                  <a:pt x="0" y="380365"/>
                </a:lnTo>
              </a:path>
            </a:pathLst>
          </a:custGeom>
          <a:noFill/>
          <a:ln w="3810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ACK</a:t>
            </a:r>
            <a:endParaRPr kumimoji="0" lang="zh-CN" altLang="en-US" sz="1800" b="0"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endParaRPr>
          </a:p>
        </p:txBody>
      </p:sp>
      <p:grpSp>
        <p:nvGrpSpPr>
          <p:cNvPr id="10" name="组合 9"/>
          <p:cNvGrpSpPr>
            <a:grpSpLocks/>
          </p:cNvGrpSpPr>
          <p:nvPr/>
        </p:nvGrpSpPr>
        <p:grpSpPr bwMode="auto">
          <a:xfrm>
            <a:off x="4140200" y="731838"/>
            <a:ext cx="2693988" cy="1112837"/>
            <a:chOff x="4139952" y="731671"/>
            <a:chExt cx="2694919" cy="1112415"/>
          </a:xfrm>
        </p:grpSpPr>
        <p:sp>
          <p:nvSpPr>
            <p:cNvPr id="42" name="任意多边形 41"/>
            <p:cNvSpPr/>
            <p:nvPr/>
          </p:nvSpPr>
          <p:spPr>
            <a:xfrm flipH="1">
              <a:off x="4139952" y="731671"/>
              <a:ext cx="2405894" cy="71410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6759" name="文本框 45"/>
            <p:cNvSpPr txBox="1">
              <a:spLocks noChangeArrowheads="1"/>
            </p:cNvSpPr>
            <p:nvPr/>
          </p:nvSpPr>
          <p:spPr bwMode="auto">
            <a:xfrm flipH="1">
              <a:off x="4618108" y="1474754"/>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rPr>
                <a:t>DataReply 310(0310)</a:t>
              </a:r>
              <a:endParaRPr kumimoji="0" lang="zh-CN" altLang="en-US" sz="1800" b="1"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endParaRPr>
            </a:p>
          </p:txBody>
        </p:sp>
      </p:grpSp>
      <p:sp>
        <p:nvSpPr>
          <p:cNvPr id="47" name="文本框 46"/>
          <p:cNvSpPr txBox="1"/>
          <p:nvPr/>
        </p:nvSpPr>
        <p:spPr>
          <a:xfrm>
            <a:off x="3960813"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E     310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0310</a:t>
            </a:r>
          </a:p>
        </p:txBody>
      </p:sp>
      <p:grpSp>
        <p:nvGrpSpPr>
          <p:cNvPr id="13" name="组合 12"/>
          <p:cNvGrpSpPr>
            <a:grpSpLocks/>
          </p:cNvGrpSpPr>
          <p:nvPr/>
        </p:nvGrpSpPr>
        <p:grpSpPr bwMode="auto">
          <a:xfrm>
            <a:off x="4827588" y="2124075"/>
            <a:ext cx="665162" cy="46038"/>
            <a:chOff x="8411489" y="6139277"/>
            <a:chExt cx="664017" cy="45348"/>
          </a:xfrm>
        </p:grpSpPr>
        <p:cxnSp>
          <p:nvCxnSpPr>
            <p:cNvPr id="12" name="直接连接符 11"/>
            <p:cNvCxnSpPr/>
            <p:nvPr/>
          </p:nvCxnSpPr>
          <p:spPr>
            <a:xfrm>
              <a:off x="8424167" y="6184625"/>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411489" y="6139277"/>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3975100"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E     310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0888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0"/>
                                        <p:tgtEl>
                                          <p:spTgt spid="57"/>
                                        </p:tgtEl>
                                      </p:cBhvr>
                                    </p:animEffect>
                                    <p:anim calcmode="lin" valueType="num">
                                      <p:cBhvr>
                                        <p:cTn id="54" dur="1000" fill="hold"/>
                                        <p:tgtEl>
                                          <p:spTgt spid="57"/>
                                        </p:tgtEl>
                                        <p:attrNameLst>
                                          <p:attrName>ppt_x</p:attrName>
                                        </p:attrNameLst>
                                      </p:cBhvr>
                                      <p:tavLst>
                                        <p:tav tm="0">
                                          <p:val>
                                            <p:strVal val="#ppt_x"/>
                                          </p:val>
                                        </p:tav>
                                        <p:tav tm="100000">
                                          <p:val>
                                            <p:strVal val="#ppt_x"/>
                                          </p:val>
                                        </p:tav>
                                      </p:tavLst>
                                    </p:anim>
                                    <p:anim calcmode="lin" valueType="num">
                                      <p:cBhvr>
                                        <p:cTn id="5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1000" fill="hold"/>
                                        <p:tgtEl>
                                          <p:spTgt spid="13"/>
                                        </p:tgtEl>
                                        <p:attrNameLst>
                                          <p:attrName>ppt_w</p:attrName>
                                        </p:attrNameLst>
                                      </p:cBhvr>
                                      <p:tavLst>
                                        <p:tav tm="0">
                                          <p:val>
                                            <p:fltVal val="0"/>
                                          </p:val>
                                        </p:tav>
                                        <p:tav tm="100000">
                                          <p:val>
                                            <p:strVal val="#ppt_w"/>
                                          </p:val>
                                        </p:tav>
                                      </p:tavLst>
                                    </p:anim>
                                    <p:anim calcmode="lin" valueType="num">
                                      <p:cBhvr>
                                        <p:cTn id="72" dur="1000" fill="hold"/>
                                        <p:tgtEl>
                                          <p:spTgt spid="13"/>
                                        </p:tgtEl>
                                        <p:attrNameLst>
                                          <p:attrName>ppt_h</p:attrName>
                                        </p:attrNameLst>
                                      </p:cBhvr>
                                      <p:tavLst>
                                        <p:tav tm="0">
                                          <p:val>
                                            <p:fltVal val="0"/>
                                          </p:val>
                                        </p:tav>
                                        <p:tav tm="100000">
                                          <p:val>
                                            <p:strVal val="#ppt_h"/>
                                          </p:val>
                                        </p:tav>
                                      </p:tavLst>
                                    </p:anim>
                                    <p:anim calcmode="lin" valueType="num">
                                      <p:cBhvr>
                                        <p:cTn id="73" dur="1000" fill="hold"/>
                                        <p:tgtEl>
                                          <p:spTgt spid="13"/>
                                        </p:tgtEl>
                                        <p:attrNameLst>
                                          <p:attrName>style.rotation</p:attrName>
                                        </p:attrNameLst>
                                      </p:cBhvr>
                                      <p:tavLst>
                                        <p:tav tm="0">
                                          <p:val>
                                            <p:fltVal val="90"/>
                                          </p:val>
                                        </p:tav>
                                        <p:tav tm="100000">
                                          <p:val>
                                            <p:fltVal val="0"/>
                                          </p:val>
                                        </p:tav>
                                      </p:tavLst>
                                    </p:anim>
                                    <p:animEffect transition="in" filter="fade">
                                      <p:cBhvr>
                                        <p:cTn id="74" dur="10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P spid="9" grpId="0" animBg="1"/>
      <p:bldP spid="47" grpId="0" animBg="1"/>
      <p:bldP spid="5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1214438" y="928688"/>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P1(local node )         P2(home node)               P0. P2 (remote node)</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18787" name="直接连接符 38"/>
          <p:cNvCxnSpPr>
            <a:cxnSpLocks noChangeShapeType="1"/>
          </p:cNvCxnSpPr>
          <p:nvPr/>
        </p:nvCxnSpPr>
        <p:spPr bwMode="auto">
          <a:xfrm rot="5400000">
            <a:off x="2578893" y="3278982"/>
            <a:ext cx="39862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1484313"/>
            <a:ext cx="2584450" cy="420687"/>
            <a:chOff x="-1399699" y="2587507"/>
            <a:chExt cx="4291828" cy="828720"/>
          </a:xfrm>
        </p:grpSpPr>
        <p:cxnSp>
          <p:nvCxnSpPr>
            <p:cNvPr id="118805"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6"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WriteMiss for  Tag=310</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grpSp>
        <p:nvGrpSpPr>
          <p:cNvPr id="7" name="组合 70"/>
          <p:cNvGrpSpPr>
            <a:grpSpLocks/>
          </p:cNvGrpSpPr>
          <p:nvPr/>
        </p:nvGrpSpPr>
        <p:grpSpPr bwMode="auto">
          <a:xfrm>
            <a:off x="2214563" y="4270375"/>
            <a:ext cx="2357437" cy="469900"/>
            <a:chOff x="1000100" y="6072911"/>
            <a:chExt cx="2071702" cy="286635"/>
          </a:xfrm>
        </p:grpSpPr>
        <p:cxnSp>
          <p:nvCxnSpPr>
            <p:cNvPr id="118803"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4"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DataReply  0310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0" name="TextBox 47"/>
          <p:cNvSpPr txBox="1">
            <a:spLocks noChangeArrowheads="1"/>
          </p:cNvSpPr>
          <p:nvPr/>
        </p:nvSpPr>
        <p:spPr bwMode="auto">
          <a:xfrm>
            <a:off x="4500563" y="3413125"/>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310,{P0,P2},S,0310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 {P1}, E</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0310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cxnSp>
        <p:nvCxnSpPr>
          <p:cNvPr id="118791" name="直接连接符 37"/>
          <p:cNvCxnSpPr>
            <a:cxnSpLocks noChangeShapeType="1"/>
          </p:cNvCxnSpPr>
          <p:nvPr/>
        </p:nvCxnSpPr>
        <p:spPr bwMode="auto">
          <a:xfrm rot="5400000">
            <a:off x="113507" y="3385344"/>
            <a:ext cx="4057650"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8792" name="直接连接符 38"/>
          <p:cNvCxnSpPr>
            <a:cxnSpLocks noChangeShapeType="1"/>
          </p:cNvCxnSpPr>
          <p:nvPr/>
        </p:nvCxnSpPr>
        <p:spPr bwMode="auto">
          <a:xfrm rot="5400000">
            <a:off x="4793457" y="3207544"/>
            <a:ext cx="3700462"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1912938"/>
            <a:ext cx="2182812" cy="400050"/>
            <a:chOff x="-1659262" y="2587509"/>
            <a:chExt cx="3851583" cy="928297"/>
          </a:xfrm>
        </p:grpSpPr>
        <p:cxnSp>
          <p:nvCxnSpPr>
            <p:cNvPr id="118801"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2"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Invalidate Tag=310</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6" name="TextBox 47"/>
          <p:cNvSpPr txBox="1">
            <a:spLocks noChangeArrowheads="1"/>
          </p:cNvSpPr>
          <p:nvPr/>
        </p:nvSpPr>
        <p:spPr bwMode="auto">
          <a:xfrm>
            <a:off x="6643688" y="219868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Cach0, Cache2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B2: S, 310, 0310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310, 0310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17" name="组合 70"/>
          <p:cNvGrpSpPr>
            <a:grpSpLocks/>
          </p:cNvGrpSpPr>
          <p:nvPr/>
        </p:nvGrpSpPr>
        <p:grpSpPr bwMode="auto">
          <a:xfrm>
            <a:off x="4572000" y="2841625"/>
            <a:ext cx="2071688" cy="371475"/>
            <a:chOff x="1000100" y="6072916"/>
            <a:chExt cx="2071702" cy="286630"/>
          </a:xfrm>
        </p:grpSpPr>
        <p:cxnSp>
          <p:nvCxnSpPr>
            <p:cNvPr id="118799"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0"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Ack </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0" name="矩形 19"/>
          <p:cNvSpPr/>
          <p:nvPr/>
        </p:nvSpPr>
        <p:spPr>
          <a:xfrm>
            <a:off x="0" y="0"/>
            <a:ext cx="2308225" cy="36988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P1</a:t>
            </a:r>
            <a:r>
              <a:rPr kumimoji="0" 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write 0888 into 310</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TextBox 47"/>
          <p:cNvSpPr txBox="1">
            <a:spLocks noChangeArrowheads="1"/>
          </p:cNvSpPr>
          <p:nvPr/>
        </p:nvSpPr>
        <p:spPr bwMode="auto">
          <a:xfrm>
            <a:off x="214313" y="477043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Cache1,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B2:S, 110, 0110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E, 310, 0888</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 name="文本框 21"/>
          <p:cNvSpPr txBox="1">
            <a:spLocks noChangeArrowheads="1"/>
          </p:cNvSpPr>
          <p:nvPr/>
        </p:nvSpPr>
        <p:spPr bwMode="auto">
          <a:xfrm>
            <a:off x="2916238" y="5537200"/>
            <a:ext cx="5849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Anything UNcomfortable ?</a:t>
            </a:r>
            <a:endParaRPr kumimoji="0" lang="zh-CN" altLang="en-US" sz="40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l" defTabSz="914400" rtl="0" eaLnBrk="1" fontAlgn="auto" latinLnBrk="0" hangingPunct="1">
              <a:lnSpc>
                <a:spcPct val="150000"/>
              </a:lnSpc>
              <a:spcBef>
                <a:spcPts val="2400"/>
              </a:spcBef>
              <a:spcAft>
                <a:spcPts val="6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What operations will do when P1 write 0888 into 310 ? </a:t>
            </a:r>
          </a:p>
        </p:txBody>
      </p:sp>
      <p:sp>
        <p:nvSpPr>
          <p:cNvPr id="119812"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821"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WriteMiss(310)</a:t>
              </a:r>
              <a:endParaRPr kumimoji="0" lang="zh-CN" altLang="en-US" sz="18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pSp>
      <p:sp>
        <p:nvSpPr>
          <p:cNvPr id="11981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P0 read 300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755650" y="4576763"/>
            <a:ext cx="1079500" cy="365125"/>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文本框 10"/>
          <p:cNvSpPr txBox="1">
            <a:spLocks noChangeArrowheads="1"/>
          </p:cNvSpPr>
          <p:nvPr/>
        </p:nvSpPr>
        <p:spPr bwMode="auto">
          <a:xfrm>
            <a:off x="755650" y="3159125"/>
            <a:ext cx="1079500" cy="369888"/>
          </a:xfrm>
          <a:prstGeom prst="rect">
            <a:avLst/>
          </a:prstGeom>
          <a:solidFill>
            <a:srgbClr val="FFFF00"/>
          </a:solidFill>
          <a:ln w="381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  { }       U</a:t>
            </a:r>
            <a:endParaRPr kumimoji="0" lang="zh-CN" altLang="en-US" sz="18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13" name="TextBox 6"/>
          <p:cNvSpPr txBox="1"/>
          <p:nvPr/>
        </p:nvSpPr>
        <p:spPr>
          <a:xfrm>
            <a:off x="2281238" y="4522788"/>
            <a:ext cx="6572250" cy="21240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The directory is outdated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with wrong info.</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How to solve it?</a:t>
            </a:r>
            <a:endParaRPr kumimoji="0" lang="zh-CN" altLang="en-US" sz="44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grpId="0" nodeType="clickEffect">
                                  <p:stCondLst>
                                    <p:cond delay="0"/>
                                  </p:stCondLst>
                                  <p:childTnLst>
                                    <p:animMotion origin="layout" path="M 3.33333E-6 0 L -0.004 0.20162 " pathEditMode="relative" rAng="0" ptsTypes="AA">
                                      <p:cBhvr>
                                        <p:cTn id="30" dur="2000" fill="hold"/>
                                        <p:tgtEl>
                                          <p:spTgt spid="11"/>
                                        </p:tgtEl>
                                        <p:attrNameLst>
                                          <p:attrName>ppt_x</p:attrName>
                                          <p:attrName>ppt_y</p:attrName>
                                        </p:attrNameLst>
                                      </p:cBhvr>
                                      <p:rCtr x="-208" y="10069"/>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 grpId="0" animBg="1"/>
      <p:bldP spid="4" grpId="0" animBg="1"/>
      <p:bldP spid="11"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ChangeArrowheads="1"/>
          </p:cNvSpPr>
          <p:nvPr/>
        </p:nvSpPr>
        <p:spPr bwMode="auto">
          <a:xfrm>
            <a:off x="1357313" y="500063"/>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P1(local node )         P2(home node)               P0(remote node)</a:t>
            </a:r>
            <a:endPar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21859" name="直接连接符 38"/>
          <p:cNvCxnSpPr>
            <a:cxnSpLocks noChangeShapeType="1"/>
          </p:cNvCxnSpPr>
          <p:nvPr/>
        </p:nvCxnSpPr>
        <p:spPr bwMode="auto">
          <a:xfrm rot="5400000">
            <a:off x="1936750" y="3421063"/>
            <a:ext cx="52720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2270125"/>
            <a:ext cx="2584450" cy="420688"/>
            <a:chOff x="-1399699" y="2587507"/>
            <a:chExt cx="4291828" cy="828720"/>
          </a:xfrm>
        </p:grpSpPr>
        <p:cxnSp>
          <p:nvCxnSpPr>
            <p:cNvPr id="121880"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81"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WriteMiss for  Tag=310</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grpSp>
        <p:nvGrpSpPr>
          <p:cNvPr id="7" name="组合 70"/>
          <p:cNvGrpSpPr>
            <a:grpSpLocks/>
          </p:cNvGrpSpPr>
          <p:nvPr/>
        </p:nvGrpSpPr>
        <p:grpSpPr bwMode="auto">
          <a:xfrm>
            <a:off x="2214563" y="5056188"/>
            <a:ext cx="2357437" cy="469900"/>
            <a:chOff x="1000100" y="6072911"/>
            <a:chExt cx="2071702" cy="286635"/>
          </a:xfrm>
        </p:grpSpPr>
        <p:cxnSp>
          <p:nvCxnSpPr>
            <p:cNvPr id="121878"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9"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DataReply  0310</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21862" name="TextBox 47"/>
          <p:cNvSpPr txBox="1">
            <a:spLocks noChangeArrowheads="1"/>
          </p:cNvSpPr>
          <p:nvPr/>
        </p:nvSpPr>
        <p:spPr bwMode="auto">
          <a:xfrm>
            <a:off x="4500563" y="4198938"/>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310,{P0,P2},S,0310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{P1}, E, 0310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cxnSp>
        <p:nvCxnSpPr>
          <p:cNvPr id="121863" name="直接连接符 37"/>
          <p:cNvCxnSpPr>
            <a:cxnSpLocks noChangeShapeType="1"/>
          </p:cNvCxnSpPr>
          <p:nvPr/>
        </p:nvCxnSpPr>
        <p:spPr bwMode="auto">
          <a:xfrm rot="5400000">
            <a:off x="-529431" y="3528219"/>
            <a:ext cx="5343525"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21864" name="直接连接符 38"/>
          <p:cNvCxnSpPr>
            <a:cxnSpLocks noChangeShapeType="1"/>
          </p:cNvCxnSpPr>
          <p:nvPr/>
        </p:nvCxnSpPr>
        <p:spPr bwMode="auto">
          <a:xfrm rot="5400000">
            <a:off x="4114800" y="3314701"/>
            <a:ext cx="5057775"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2698750"/>
            <a:ext cx="2182812" cy="400050"/>
            <a:chOff x="-1659262" y="2587509"/>
            <a:chExt cx="3851583" cy="928297"/>
          </a:xfrm>
        </p:grpSpPr>
        <p:cxnSp>
          <p:nvCxnSpPr>
            <p:cNvPr id="121876"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7"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Invalidate Tag=310</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121866" name="TextBox 47"/>
          <p:cNvSpPr txBox="1">
            <a:spLocks noChangeArrowheads="1"/>
          </p:cNvSpPr>
          <p:nvPr/>
        </p:nvSpPr>
        <p:spPr bwMode="auto">
          <a:xfrm>
            <a:off x="6643688" y="298450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Cach0, {Cache2}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B2: S, 310, 0310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en-US" altLang="zh-CN"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310, 0310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17" name="组合 70"/>
          <p:cNvGrpSpPr>
            <a:grpSpLocks/>
          </p:cNvGrpSpPr>
          <p:nvPr/>
        </p:nvGrpSpPr>
        <p:grpSpPr bwMode="auto">
          <a:xfrm>
            <a:off x="4572000" y="3627438"/>
            <a:ext cx="2071688" cy="371475"/>
            <a:chOff x="1000100" y="6072916"/>
            <a:chExt cx="2071702" cy="286630"/>
          </a:xfrm>
        </p:grpSpPr>
        <p:cxnSp>
          <p:nvCxnSpPr>
            <p:cNvPr id="121874"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5"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Ack </a:t>
              </a: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0" name="矩形 19"/>
          <p:cNvSpPr/>
          <p:nvPr/>
        </p:nvSpPr>
        <p:spPr>
          <a:xfrm>
            <a:off x="0" y="0"/>
            <a:ext cx="2308225" cy="36988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P1</a:t>
            </a:r>
            <a:r>
              <a:rPr kumimoji="0" 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write 0888 into 310</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1869" name="TextBox 47"/>
          <p:cNvSpPr txBox="1">
            <a:spLocks noChangeArrowheads="1"/>
          </p:cNvSpPr>
          <p:nvPr/>
        </p:nvSpPr>
        <p:spPr bwMode="auto">
          <a:xfrm>
            <a:off x="214313" y="555625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Cache1,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B2:S, 110, 0110</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E, 310, 0888 </a:t>
            </a:r>
            <a:endParaRPr kumimoji="0" lang="zh-CN" altLang="en-US" sz="20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nvGrpSpPr>
          <p:cNvPr id="26" name="组合 48"/>
          <p:cNvGrpSpPr>
            <a:grpSpLocks/>
          </p:cNvGrpSpPr>
          <p:nvPr/>
        </p:nvGrpSpPr>
        <p:grpSpPr bwMode="auto">
          <a:xfrm>
            <a:off x="2143125" y="928688"/>
            <a:ext cx="4424363" cy="420687"/>
            <a:chOff x="-1399699" y="2587507"/>
            <a:chExt cx="4153000" cy="828720"/>
          </a:xfrm>
        </p:grpSpPr>
        <p:cxnSp>
          <p:nvCxnSpPr>
            <p:cNvPr id="12187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21873" name="TextBox 47"/>
            <p:cNvSpPr txBox="1">
              <a:spLocks noChangeArrowheads="1"/>
            </p:cNvSpPr>
            <p:nvPr/>
          </p:nvSpPr>
          <p:spPr bwMode="auto">
            <a:xfrm>
              <a:off x="-1399699" y="2587507"/>
              <a:ext cx="1311850"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rPr>
                <a:t>Kickout 110</a:t>
              </a:r>
              <a:endParaRPr kumimoji="0" lang="zh-CN" altLang="en-US" sz="2000" b="0" i="0" u="none" strike="noStrike" kern="1200" cap="none" spc="0" normalizeH="0" baseline="0" noProof="0">
                <a:ln>
                  <a:noFill/>
                </a:ln>
                <a:solidFill>
                  <a:srgbClr val="00B050"/>
                </a:solidFill>
                <a:effectLst/>
                <a:uLnTx/>
                <a:uFillTx/>
                <a:latin typeface="Calibri" panose="020F0502020204030204" pitchFamily="34" charset="0"/>
                <a:ea typeface="宋体" panose="02010600030101010101" pitchFamily="2" charset="-122"/>
                <a:cs typeface="+mn-cs"/>
              </a:endParaRPr>
            </a:p>
          </p:txBody>
        </p:sp>
      </p:grpSp>
      <p:sp>
        <p:nvSpPr>
          <p:cNvPr id="121871" name="TextBox 47"/>
          <p:cNvSpPr txBox="1">
            <a:spLocks noChangeArrowheads="1"/>
          </p:cNvSpPr>
          <p:nvPr/>
        </p:nvSpPr>
        <p:spPr bwMode="auto">
          <a:xfrm>
            <a:off x="6643688" y="1285875"/>
            <a:ext cx="2136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B0F0"/>
                </a:solidFill>
                <a:effectLst/>
                <a:uLnTx/>
                <a:uFillTx/>
                <a:latin typeface="Calibri" panose="020F0502020204030204" pitchFamily="34" charset="0"/>
                <a:ea typeface="宋体" panose="02010600030101010101" pitchFamily="2" charset="-122"/>
                <a:cs typeface="+mn-cs"/>
              </a:rPr>
              <a:t>M0,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B0F0"/>
                </a:solidFill>
                <a:effectLst/>
                <a:uLnTx/>
                <a:uFillTx/>
                <a:latin typeface="Calibri" panose="020F0502020204030204" pitchFamily="34" charset="0"/>
                <a:ea typeface="宋体" panose="02010600030101010101" pitchFamily="2" charset="-122"/>
                <a:cs typeface="+mn-cs"/>
              </a:rPr>
              <a:t> 110,{P1},S,0110</a:t>
            </a:r>
            <a:r>
              <a:rPr kumimoji="0" lang="en-US" altLang="zh-CN" sz="2000" b="0" i="0" u="none" strike="noStrike" kern="1200" cap="none" spc="0" normalizeH="0" baseline="0" noProof="0">
                <a:ln>
                  <a:noFill/>
                </a:ln>
                <a:solidFill>
                  <a:srgbClr val="00B0F0"/>
                </a:solidFill>
                <a:effectLst/>
                <a:uLnTx/>
                <a:uFillTx/>
                <a:latin typeface="Calibri" panose="020F0502020204030204" pitchFamily="34" charset="0"/>
                <a:ea typeface="宋体" panose="02010600030101010101" pitchFamily="2" charset="-122"/>
                <a:cs typeface="+mn-cs"/>
                <a:sym typeface="Wingdings" panose="05000000000000000000" pitchFamily="2" charset="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 { }, U, </a:t>
            </a:r>
            <a:r>
              <a:rPr kumimoji="0" lang="en-US" altLang="zh-CN" sz="2000" b="0" i="0" u="none" strike="noStrike" kern="1200" cap="none" spc="0" normalizeH="0" baseline="0" noProof="0">
                <a:ln>
                  <a:noFill/>
                </a:ln>
                <a:solidFill>
                  <a:srgbClr val="00B0F0"/>
                </a:solidFill>
                <a:effectLst/>
                <a:uLnTx/>
                <a:uFillTx/>
                <a:latin typeface="Calibri" panose="020F0502020204030204" pitchFamily="34" charset="0"/>
                <a:ea typeface="宋体" panose="02010600030101010101" pitchFamily="2" charset="-122"/>
                <a:cs typeface="+mn-cs"/>
              </a:rPr>
              <a:t>0110 </a:t>
            </a:r>
            <a:endParaRPr kumimoji="0" lang="zh-CN" altLang="en-US" sz="2000" b="0" i="0" u="none" strike="noStrike" kern="1200" cap="none" spc="0" normalizeH="0" baseline="0" noProof="0">
              <a:ln>
                <a:noFill/>
              </a:ln>
              <a:solidFill>
                <a:srgbClr val="00B0F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F983823-906A-4C6E-B826-1DDA5B6BB33C}"/>
              </a:ext>
            </a:extLst>
          </p:cNvPr>
          <p:cNvSpPr>
            <a:spLocks noGrp="1"/>
          </p:cNvSpPr>
          <p:nvPr>
            <p:ph type="title"/>
          </p:nvPr>
        </p:nvSpPr>
        <p:spPr/>
        <p:txBody>
          <a:bodyPr/>
          <a:lstStyle/>
          <a:p>
            <a:r>
              <a:rPr lang="en-US" altLang="zh-CN" dirty="0"/>
              <a:t>Example 1: initial</a:t>
            </a:r>
            <a:endParaRPr lang="zh-CN" altLang="en-US" dirty="0"/>
          </a:p>
        </p:txBody>
      </p:sp>
      <p:sp>
        <p:nvSpPr>
          <p:cNvPr id="4" name="Rectangle 5">
            <a:extLst>
              <a:ext uri="{FF2B5EF4-FFF2-40B4-BE49-F238E27FC236}">
                <a16:creationId xmlns:a16="http://schemas.microsoft.com/office/drawing/2014/main" id="{38F6C84E-1FB5-48EC-BDED-D36FA63B5CC7}"/>
              </a:ext>
            </a:extLst>
          </p:cNvPr>
          <p:cNvSpPr>
            <a:spLocks noChangeArrowheads="1"/>
          </p:cNvSpPr>
          <p:nvPr/>
        </p:nvSpPr>
        <p:spPr bwMode="auto">
          <a:xfrm>
            <a:off x="2700338" y="5734050"/>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00"/>
                </a:solidFill>
                <a:latin typeface="Arial" panose="020B0604020202020204" pitchFamily="34" charset="0"/>
              </a:rPr>
              <a:t>A1 and A2 map to the same cache block</a:t>
            </a:r>
          </a:p>
        </p:txBody>
      </p:sp>
      <p:grpSp>
        <p:nvGrpSpPr>
          <p:cNvPr id="5" name="Group 11">
            <a:extLst>
              <a:ext uri="{FF2B5EF4-FFF2-40B4-BE49-F238E27FC236}">
                <a16:creationId xmlns:a16="http://schemas.microsoft.com/office/drawing/2014/main" id="{B8382482-F31A-489F-9FA0-2155F129640B}"/>
              </a:ext>
            </a:extLst>
          </p:cNvPr>
          <p:cNvGrpSpPr>
            <a:grpSpLocks/>
          </p:cNvGrpSpPr>
          <p:nvPr/>
        </p:nvGrpSpPr>
        <p:grpSpPr bwMode="auto">
          <a:xfrm>
            <a:off x="2162175" y="1339850"/>
            <a:ext cx="6753225" cy="363538"/>
            <a:chOff x="1415" y="1170"/>
            <a:chExt cx="4254" cy="229"/>
          </a:xfrm>
        </p:grpSpPr>
        <p:sp>
          <p:nvSpPr>
            <p:cNvPr id="6" name="Rectangle 12">
              <a:extLst>
                <a:ext uri="{FF2B5EF4-FFF2-40B4-BE49-F238E27FC236}">
                  <a16:creationId xmlns:a16="http://schemas.microsoft.com/office/drawing/2014/main" id="{F9C2B09B-466E-4EA2-81EC-8F710E587C93}"/>
                </a:ext>
              </a:extLst>
            </p:cNvPr>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1</a:t>
              </a:r>
            </a:p>
          </p:txBody>
        </p:sp>
        <p:sp>
          <p:nvSpPr>
            <p:cNvPr id="7" name="Rectangle 13">
              <a:extLst>
                <a:ext uri="{FF2B5EF4-FFF2-40B4-BE49-F238E27FC236}">
                  <a16:creationId xmlns:a16="http://schemas.microsoft.com/office/drawing/2014/main" id="{0A6AF164-C313-4E8E-8E2D-88BFD9FE06A8}"/>
                </a:ext>
              </a:extLst>
            </p:cNvPr>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2</a:t>
              </a:r>
            </a:p>
          </p:txBody>
        </p:sp>
        <p:sp>
          <p:nvSpPr>
            <p:cNvPr id="8" name="Rectangle 14">
              <a:extLst>
                <a:ext uri="{FF2B5EF4-FFF2-40B4-BE49-F238E27FC236}">
                  <a16:creationId xmlns:a16="http://schemas.microsoft.com/office/drawing/2014/main" id="{CC49F6A8-DC35-4F9D-B39C-0FB0E414988C}"/>
                </a:ext>
              </a:extLst>
            </p:cNvPr>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Interconnect</a:t>
              </a:r>
            </a:p>
          </p:txBody>
        </p:sp>
        <p:sp>
          <p:nvSpPr>
            <p:cNvPr id="9" name="Rectangle 15">
              <a:extLst>
                <a:ext uri="{FF2B5EF4-FFF2-40B4-BE49-F238E27FC236}">
                  <a16:creationId xmlns:a16="http://schemas.microsoft.com/office/drawing/2014/main" id="{63C6244A-156E-46EE-B980-AB406771B165}"/>
                </a:ext>
              </a:extLst>
            </p:cNvPr>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Memory</a:t>
              </a:r>
            </a:p>
          </p:txBody>
        </p:sp>
        <p:sp>
          <p:nvSpPr>
            <p:cNvPr id="10" name="Rectangle 16">
              <a:extLst>
                <a:ext uri="{FF2B5EF4-FFF2-40B4-BE49-F238E27FC236}">
                  <a16:creationId xmlns:a16="http://schemas.microsoft.com/office/drawing/2014/main" id="{FDE8354E-2256-4DE0-A190-539AA416FDE2}"/>
                </a:ext>
              </a:extLst>
            </p:cNvPr>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Directory</a:t>
              </a:r>
            </a:p>
          </p:txBody>
        </p:sp>
      </p:grpSp>
      <p:graphicFrame>
        <p:nvGraphicFramePr>
          <p:cNvPr id="11" name="Object 11">
            <a:extLst>
              <a:ext uri="{FF2B5EF4-FFF2-40B4-BE49-F238E27FC236}">
                <a16:creationId xmlns:a16="http://schemas.microsoft.com/office/drawing/2014/main" id="{300BDC8B-5B53-4674-A577-389346F40E8F}"/>
              </a:ext>
            </a:extLst>
          </p:cNvPr>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7419" name="Worksheet" r:id="rId3" imgW="8829751" imgH="3848100" progId="Excel.Sheet.8">
                  <p:embed/>
                </p:oleObj>
              </mc:Choice>
              <mc:Fallback>
                <p:oleObj name="Worksheet" r:id="rId3" imgW="8829751" imgH="3848100" progId="Excel.Sheet.8">
                  <p:embed/>
                  <p:pic>
                    <p:nvPicPr>
                      <p:cNvPr id="122885"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5930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7A0F734-AA0B-45B3-812B-391568DEAD1F}"/>
              </a:ext>
            </a:extLst>
          </p:cNvPr>
          <p:cNvSpPr>
            <a:spLocks noGrp="1"/>
          </p:cNvSpPr>
          <p:nvPr>
            <p:ph type="title"/>
          </p:nvPr>
        </p:nvSpPr>
        <p:spPr/>
        <p:txBody>
          <a:bodyPr/>
          <a:lstStyle/>
          <a:p>
            <a:r>
              <a:rPr lang="en-US" altLang="zh-CN" dirty="0"/>
              <a:t>Example: P1 write 10 to A1</a:t>
            </a:r>
            <a:endParaRPr lang="zh-CN" altLang="en-US" dirty="0"/>
          </a:p>
        </p:txBody>
      </p:sp>
      <p:sp>
        <p:nvSpPr>
          <p:cNvPr id="12" name="Rectangle 5">
            <a:extLst>
              <a:ext uri="{FF2B5EF4-FFF2-40B4-BE49-F238E27FC236}">
                <a16:creationId xmlns:a16="http://schemas.microsoft.com/office/drawing/2014/main" id="{5A1D973D-1533-413B-8138-BEE19BA7FE51}"/>
              </a:ext>
            </a:extLst>
          </p:cNvPr>
          <p:cNvSpPr>
            <a:spLocks noChangeArrowheads="1"/>
          </p:cNvSpPr>
          <p:nvPr/>
        </p:nvSpPr>
        <p:spPr bwMode="auto">
          <a:xfrm>
            <a:off x="2700338" y="5876925"/>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dirty="0">
                <a:solidFill>
                  <a:srgbClr val="000000"/>
                </a:solidFill>
                <a:latin typeface="Arial" panose="020B0604020202020204" pitchFamily="34" charset="0"/>
              </a:rPr>
              <a:t>A1 and A2 map to the same cache block</a:t>
            </a:r>
          </a:p>
        </p:txBody>
      </p:sp>
      <p:grpSp>
        <p:nvGrpSpPr>
          <p:cNvPr id="13" name="Group 11">
            <a:extLst>
              <a:ext uri="{FF2B5EF4-FFF2-40B4-BE49-F238E27FC236}">
                <a16:creationId xmlns:a16="http://schemas.microsoft.com/office/drawing/2014/main" id="{3F8175CC-128F-4C21-BABE-82AD0A7FB7BF}"/>
              </a:ext>
            </a:extLst>
          </p:cNvPr>
          <p:cNvGrpSpPr>
            <a:grpSpLocks/>
          </p:cNvGrpSpPr>
          <p:nvPr/>
        </p:nvGrpSpPr>
        <p:grpSpPr bwMode="auto">
          <a:xfrm>
            <a:off x="2090738" y="1339850"/>
            <a:ext cx="6753225" cy="363538"/>
            <a:chOff x="1415" y="1170"/>
            <a:chExt cx="4254" cy="229"/>
          </a:xfrm>
        </p:grpSpPr>
        <p:sp>
          <p:nvSpPr>
            <p:cNvPr id="14" name="Rectangle 12">
              <a:extLst>
                <a:ext uri="{FF2B5EF4-FFF2-40B4-BE49-F238E27FC236}">
                  <a16:creationId xmlns:a16="http://schemas.microsoft.com/office/drawing/2014/main" id="{78B0BF8C-A564-4C21-80BE-73BCB4B0DA16}"/>
                </a:ext>
              </a:extLst>
            </p:cNvPr>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1</a:t>
              </a:r>
            </a:p>
          </p:txBody>
        </p:sp>
        <p:sp>
          <p:nvSpPr>
            <p:cNvPr id="15" name="Rectangle 13">
              <a:extLst>
                <a:ext uri="{FF2B5EF4-FFF2-40B4-BE49-F238E27FC236}">
                  <a16:creationId xmlns:a16="http://schemas.microsoft.com/office/drawing/2014/main" id="{F656E79F-F566-4AF8-9435-0494403A12B4}"/>
                </a:ext>
              </a:extLst>
            </p:cNvPr>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2</a:t>
              </a:r>
            </a:p>
          </p:txBody>
        </p:sp>
        <p:sp>
          <p:nvSpPr>
            <p:cNvPr id="16" name="Rectangle 14">
              <a:extLst>
                <a:ext uri="{FF2B5EF4-FFF2-40B4-BE49-F238E27FC236}">
                  <a16:creationId xmlns:a16="http://schemas.microsoft.com/office/drawing/2014/main" id="{0FE46278-FEBC-4172-93DA-ACD7D137F4B6}"/>
                </a:ext>
              </a:extLst>
            </p:cNvPr>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Interconnect</a:t>
              </a:r>
            </a:p>
          </p:txBody>
        </p:sp>
        <p:sp>
          <p:nvSpPr>
            <p:cNvPr id="17" name="Rectangle 15">
              <a:extLst>
                <a:ext uri="{FF2B5EF4-FFF2-40B4-BE49-F238E27FC236}">
                  <a16:creationId xmlns:a16="http://schemas.microsoft.com/office/drawing/2014/main" id="{3D73508E-1553-4BD0-8730-5BA25AD3CB40}"/>
                </a:ext>
              </a:extLst>
            </p:cNvPr>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Memory</a:t>
              </a:r>
            </a:p>
          </p:txBody>
        </p:sp>
        <p:sp>
          <p:nvSpPr>
            <p:cNvPr id="18" name="Rectangle 16">
              <a:extLst>
                <a:ext uri="{FF2B5EF4-FFF2-40B4-BE49-F238E27FC236}">
                  <a16:creationId xmlns:a16="http://schemas.microsoft.com/office/drawing/2014/main" id="{25BE1020-C243-4AC2-A357-00FD558D6148}"/>
                </a:ext>
              </a:extLst>
            </p:cNvPr>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Directory</a:t>
              </a:r>
            </a:p>
          </p:txBody>
        </p:sp>
      </p:grpSp>
      <p:graphicFrame>
        <p:nvGraphicFramePr>
          <p:cNvPr id="19" name="Object 11">
            <a:extLst>
              <a:ext uri="{FF2B5EF4-FFF2-40B4-BE49-F238E27FC236}">
                <a16:creationId xmlns:a16="http://schemas.microsoft.com/office/drawing/2014/main" id="{246B620B-2BF3-401D-8B5B-189D04335860}"/>
              </a:ext>
            </a:extLst>
          </p:cNvPr>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8443" name="工作表" r:id="rId3" imgW="8829751" imgH="3848100" progId="Excel.Sheet.8">
                  <p:embed/>
                </p:oleObj>
              </mc:Choice>
              <mc:Fallback>
                <p:oleObj name="工作表" r:id="rId3" imgW="8829751" imgH="3848100" progId="Excel.Sheet.8">
                  <p:embed/>
                  <p:pic>
                    <p:nvPicPr>
                      <p:cNvPr id="124933"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21128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39326-1985-4004-BC0B-259C330DEAA3}"/>
              </a:ext>
            </a:extLst>
          </p:cNvPr>
          <p:cNvSpPr>
            <a:spLocks noGrp="1"/>
          </p:cNvSpPr>
          <p:nvPr>
            <p:ph type="title"/>
          </p:nvPr>
        </p:nvSpPr>
        <p:spPr/>
        <p:txBody>
          <a:bodyPr/>
          <a:lstStyle/>
          <a:p>
            <a:r>
              <a:rPr lang="en-US" altLang="zh-CN" dirty="0"/>
              <a:t>Example: P1 read A1, P2 read A1</a:t>
            </a:r>
            <a:endParaRPr lang="zh-CN" altLang="en-US" dirty="0"/>
          </a:p>
        </p:txBody>
      </p:sp>
      <p:graphicFrame>
        <p:nvGraphicFramePr>
          <p:cNvPr id="3" name="Object 11">
            <a:extLst>
              <a:ext uri="{FF2B5EF4-FFF2-40B4-BE49-F238E27FC236}">
                <a16:creationId xmlns:a16="http://schemas.microsoft.com/office/drawing/2014/main" id="{BFE8BD78-EA69-42A4-9D5F-9D770A922691}"/>
              </a:ext>
            </a:extLst>
          </p:cNvPr>
          <p:cNvGraphicFramePr>
            <a:graphicFrameLocks/>
          </p:cNvGraphicFramePr>
          <p:nvPr/>
        </p:nvGraphicFramePr>
        <p:xfrm>
          <a:off x="0" y="1773238"/>
          <a:ext cx="9144000" cy="3600450"/>
        </p:xfrm>
        <a:graphic>
          <a:graphicData uri="http://schemas.openxmlformats.org/presentationml/2006/ole">
            <mc:AlternateContent xmlns:mc="http://schemas.openxmlformats.org/markup-compatibility/2006">
              <mc:Choice xmlns:v="urn:schemas-microsoft-com:vml" Requires="v">
                <p:oleObj spid="_x0000_s19467" name="工作表" r:id="rId3" imgW="8829751" imgH="3867302" progId="Excel.Sheet.8">
                  <p:embed/>
                </p:oleObj>
              </mc:Choice>
              <mc:Fallback>
                <p:oleObj name="工作表" r:id="rId3" imgW="8829751" imgH="3867302" progId="Excel.Sheet.8">
                  <p:embed/>
                  <p:pic>
                    <p:nvPicPr>
                      <p:cNvPr id="126979"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3238"/>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5">
            <a:extLst>
              <a:ext uri="{FF2B5EF4-FFF2-40B4-BE49-F238E27FC236}">
                <a16:creationId xmlns:a16="http://schemas.microsoft.com/office/drawing/2014/main" id="{B22A4BC4-AF28-4314-9313-65F514E627FF}"/>
              </a:ext>
            </a:extLst>
          </p:cNvPr>
          <p:cNvSpPr>
            <a:spLocks noChangeArrowheads="1"/>
          </p:cNvSpPr>
          <p:nvPr/>
        </p:nvSpPr>
        <p:spPr bwMode="auto">
          <a:xfrm>
            <a:off x="2627313" y="58054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00"/>
                </a:solidFill>
                <a:latin typeface="Arial" panose="020B0604020202020204" pitchFamily="34" charset="0"/>
              </a:rPr>
              <a:t>A1 and A2 map to the same cache block</a:t>
            </a:r>
          </a:p>
        </p:txBody>
      </p:sp>
      <p:grpSp>
        <p:nvGrpSpPr>
          <p:cNvPr id="5" name="Group 13">
            <a:extLst>
              <a:ext uri="{FF2B5EF4-FFF2-40B4-BE49-F238E27FC236}">
                <a16:creationId xmlns:a16="http://schemas.microsoft.com/office/drawing/2014/main" id="{BCB2653C-50B6-4F96-B7FA-D0A6285DED53}"/>
              </a:ext>
            </a:extLst>
          </p:cNvPr>
          <p:cNvGrpSpPr>
            <a:grpSpLocks/>
          </p:cNvGrpSpPr>
          <p:nvPr/>
        </p:nvGrpSpPr>
        <p:grpSpPr bwMode="auto">
          <a:xfrm>
            <a:off x="2378075" y="1196975"/>
            <a:ext cx="6753225" cy="363538"/>
            <a:chOff x="1415" y="1170"/>
            <a:chExt cx="4254" cy="229"/>
          </a:xfrm>
        </p:grpSpPr>
        <p:sp>
          <p:nvSpPr>
            <p:cNvPr id="6" name="Rectangle 6">
              <a:extLst>
                <a:ext uri="{FF2B5EF4-FFF2-40B4-BE49-F238E27FC236}">
                  <a16:creationId xmlns:a16="http://schemas.microsoft.com/office/drawing/2014/main" id="{CA089BD4-90CB-4399-B1A1-AD334BBB0178}"/>
                </a:ext>
              </a:extLst>
            </p:cNvPr>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1</a:t>
              </a:r>
            </a:p>
          </p:txBody>
        </p:sp>
        <p:sp>
          <p:nvSpPr>
            <p:cNvPr id="7" name="Rectangle 7">
              <a:extLst>
                <a:ext uri="{FF2B5EF4-FFF2-40B4-BE49-F238E27FC236}">
                  <a16:creationId xmlns:a16="http://schemas.microsoft.com/office/drawing/2014/main" id="{4ECC499C-E2D0-4D21-91A4-825EB8EDDC3B}"/>
                </a:ext>
              </a:extLst>
            </p:cNvPr>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2</a:t>
              </a:r>
            </a:p>
          </p:txBody>
        </p:sp>
        <p:sp>
          <p:nvSpPr>
            <p:cNvPr id="8" name="Rectangle 8">
              <a:extLst>
                <a:ext uri="{FF2B5EF4-FFF2-40B4-BE49-F238E27FC236}">
                  <a16:creationId xmlns:a16="http://schemas.microsoft.com/office/drawing/2014/main" id="{4EB5F4A4-532D-44A4-A055-961B0EAC5365}"/>
                </a:ext>
              </a:extLst>
            </p:cNvPr>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Interconnect</a:t>
              </a:r>
            </a:p>
          </p:txBody>
        </p:sp>
        <p:sp>
          <p:nvSpPr>
            <p:cNvPr id="9" name="Rectangle 9">
              <a:extLst>
                <a:ext uri="{FF2B5EF4-FFF2-40B4-BE49-F238E27FC236}">
                  <a16:creationId xmlns:a16="http://schemas.microsoft.com/office/drawing/2014/main" id="{486B97DD-D701-4958-B96B-B3A1D6BD40EE}"/>
                </a:ext>
              </a:extLst>
            </p:cNvPr>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Memory</a:t>
              </a:r>
            </a:p>
          </p:txBody>
        </p:sp>
        <p:sp>
          <p:nvSpPr>
            <p:cNvPr id="10" name="Rectangle 10">
              <a:extLst>
                <a:ext uri="{FF2B5EF4-FFF2-40B4-BE49-F238E27FC236}">
                  <a16:creationId xmlns:a16="http://schemas.microsoft.com/office/drawing/2014/main" id="{A7D88FD7-5ADA-4BCE-9F5E-9F8395C9C8C7}"/>
                </a:ext>
              </a:extLst>
            </p:cNvPr>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Directory</a:t>
              </a:r>
            </a:p>
          </p:txBody>
        </p:sp>
      </p:grpSp>
    </p:spTree>
    <p:extLst>
      <p:ext uri="{BB962C8B-B14F-4D97-AF65-F5344CB8AC3E}">
        <p14:creationId xmlns:p14="http://schemas.microsoft.com/office/powerpoint/2010/main" val="11970578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C9F87-9B62-4E4F-B88F-348D65B6A611}"/>
              </a:ext>
            </a:extLst>
          </p:cNvPr>
          <p:cNvSpPr>
            <a:spLocks noGrp="1"/>
          </p:cNvSpPr>
          <p:nvPr>
            <p:ph type="title"/>
          </p:nvPr>
        </p:nvSpPr>
        <p:spPr/>
        <p:txBody>
          <a:bodyPr/>
          <a:lstStyle/>
          <a:p>
            <a:r>
              <a:rPr lang="en-US" altLang="zh-CN" dirty="0"/>
              <a:t>Example: P2 write 20 to A1</a:t>
            </a:r>
            <a:endParaRPr lang="zh-CN" altLang="en-US" dirty="0"/>
          </a:p>
        </p:txBody>
      </p:sp>
      <p:sp>
        <p:nvSpPr>
          <p:cNvPr id="3" name="Rectangle 4">
            <a:extLst>
              <a:ext uri="{FF2B5EF4-FFF2-40B4-BE49-F238E27FC236}">
                <a16:creationId xmlns:a16="http://schemas.microsoft.com/office/drawing/2014/main" id="{EE0CF822-23DD-4661-8D18-DA6DFA63F375}"/>
              </a:ext>
            </a:extLst>
          </p:cNvPr>
          <p:cNvSpPr>
            <a:spLocks noChangeArrowheads="1"/>
          </p:cNvSpPr>
          <p:nvPr/>
        </p:nvSpPr>
        <p:spPr bwMode="auto">
          <a:xfrm>
            <a:off x="2714625" y="60721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a:solidFill>
                  <a:srgbClr val="000000"/>
                </a:solidFill>
                <a:latin typeface="Arial" panose="020B0604020202020204" pitchFamily="34" charset="0"/>
              </a:rPr>
              <a:t>A1 and A2 map to the same cache block</a:t>
            </a:r>
          </a:p>
        </p:txBody>
      </p:sp>
      <p:graphicFrame>
        <p:nvGraphicFramePr>
          <p:cNvPr id="4" name="Object 5">
            <a:extLst>
              <a:ext uri="{FF2B5EF4-FFF2-40B4-BE49-F238E27FC236}">
                <a16:creationId xmlns:a16="http://schemas.microsoft.com/office/drawing/2014/main" id="{2F69F09D-1D73-4697-8264-FEBAD73AF6D9}"/>
              </a:ext>
            </a:extLst>
          </p:cNvPr>
          <p:cNvGraphicFramePr>
            <a:graphicFrameLocks/>
          </p:cNvGraphicFramePr>
          <p:nvPr/>
        </p:nvGraphicFramePr>
        <p:xfrm>
          <a:off x="0" y="1920875"/>
          <a:ext cx="9144000" cy="4079875"/>
        </p:xfrm>
        <a:graphic>
          <a:graphicData uri="http://schemas.openxmlformats.org/presentationml/2006/ole">
            <mc:AlternateContent xmlns:mc="http://schemas.openxmlformats.org/markup-compatibility/2006">
              <mc:Choice xmlns:v="urn:schemas-microsoft-com:vml" Requires="v">
                <p:oleObj spid="_x0000_s20491" name="工作表" r:id="rId3" imgW="8829751" imgH="3848100" progId="Excel.Sheet.8">
                  <p:embed/>
                </p:oleObj>
              </mc:Choice>
              <mc:Fallback>
                <p:oleObj name="工作表" r:id="rId3" imgW="8829751" imgH="3848100" progId="Excel.Sheet.8">
                  <p:embed/>
                  <p:pic>
                    <p:nvPicPr>
                      <p:cNvPr id="129028"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20875"/>
                        <a:ext cx="9144000"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a:extLst>
              <a:ext uri="{FF2B5EF4-FFF2-40B4-BE49-F238E27FC236}">
                <a16:creationId xmlns:a16="http://schemas.microsoft.com/office/drawing/2014/main" id="{F535A20B-5CB1-46DA-B686-2B37714FDF6E}"/>
              </a:ext>
            </a:extLst>
          </p:cNvPr>
          <p:cNvGrpSpPr>
            <a:grpSpLocks/>
          </p:cNvGrpSpPr>
          <p:nvPr/>
        </p:nvGrpSpPr>
        <p:grpSpPr bwMode="auto">
          <a:xfrm>
            <a:off x="2195513" y="1341438"/>
            <a:ext cx="6753225" cy="363537"/>
            <a:chOff x="1415" y="1170"/>
            <a:chExt cx="4254" cy="229"/>
          </a:xfrm>
        </p:grpSpPr>
        <p:sp>
          <p:nvSpPr>
            <p:cNvPr id="6" name="Rectangle 6">
              <a:extLst>
                <a:ext uri="{FF2B5EF4-FFF2-40B4-BE49-F238E27FC236}">
                  <a16:creationId xmlns:a16="http://schemas.microsoft.com/office/drawing/2014/main" id="{FA35907E-7EF6-4580-8ED4-61697F0A8AA3}"/>
                </a:ext>
              </a:extLst>
            </p:cNvPr>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1</a:t>
              </a:r>
            </a:p>
          </p:txBody>
        </p:sp>
        <p:sp>
          <p:nvSpPr>
            <p:cNvPr id="7" name="Rectangle 7">
              <a:extLst>
                <a:ext uri="{FF2B5EF4-FFF2-40B4-BE49-F238E27FC236}">
                  <a16:creationId xmlns:a16="http://schemas.microsoft.com/office/drawing/2014/main" id="{0DC65006-E0F4-42EF-A192-135F8470451B}"/>
                </a:ext>
              </a:extLst>
            </p:cNvPr>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2</a:t>
              </a:r>
            </a:p>
          </p:txBody>
        </p:sp>
        <p:sp>
          <p:nvSpPr>
            <p:cNvPr id="8" name="Rectangle 8">
              <a:extLst>
                <a:ext uri="{FF2B5EF4-FFF2-40B4-BE49-F238E27FC236}">
                  <a16:creationId xmlns:a16="http://schemas.microsoft.com/office/drawing/2014/main" id="{CD1EAF8D-6CE6-4DBD-9B42-9E5CB97BE8E9}"/>
                </a:ext>
              </a:extLst>
            </p:cNvPr>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Interconnect</a:t>
              </a:r>
            </a:p>
          </p:txBody>
        </p:sp>
        <p:sp>
          <p:nvSpPr>
            <p:cNvPr id="9" name="Rectangle 9">
              <a:extLst>
                <a:ext uri="{FF2B5EF4-FFF2-40B4-BE49-F238E27FC236}">
                  <a16:creationId xmlns:a16="http://schemas.microsoft.com/office/drawing/2014/main" id="{EB8A23D7-32A9-40AC-B0A6-1DB44C339CAF}"/>
                </a:ext>
              </a:extLst>
            </p:cNvPr>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Memory</a:t>
              </a:r>
            </a:p>
          </p:txBody>
        </p:sp>
        <p:sp>
          <p:nvSpPr>
            <p:cNvPr id="10" name="Rectangle 10">
              <a:extLst>
                <a:ext uri="{FF2B5EF4-FFF2-40B4-BE49-F238E27FC236}">
                  <a16:creationId xmlns:a16="http://schemas.microsoft.com/office/drawing/2014/main" id="{855284F1-DF29-4C2C-B5D9-2DE2C354CDE5}"/>
                </a:ext>
              </a:extLst>
            </p:cNvPr>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Directory</a:t>
              </a:r>
            </a:p>
          </p:txBody>
        </p:sp>
      </p:grpSp>
    </p:spTree>
    <p:extLst>
      <p:ext uri="{BB962C8B-B14F-4D97-AF65-F5344CB8AC3E}">
        <p14:creationId xmlns:p14="http://schemas.microsoft.com/office/powerpoint/2010/main" val="3542437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6D82C-267B-4244-85D5-EF6856E9535D}"/>
              </a:ext>
            </a:extLst>
          </p:cNvPr>
          <p:cNvSpPr>
            <a:spLocks noGrp="1"/>
          </p:cNvSpPr>
          <p:nvPr>
            <p:ph type="title"/>
          </p:nvPr>
        </p:nvSpPr>
        <p:spPr/>
        <p:txBody>
          <a:bodyPr/>
          <a:lstStyle/>
          <a:p>
            <a:r>
              <a:rPr lang="en-US" altLang="zh-CN" dirty="0"/>
              <a:t>Example: P2 write 40 to A2</a:t>
            </a:r>
            <a:endParaRPr lang="zh-CN" altLang="en-US" dirty="0"/>
          </a:p>
        </p:txBody>
      </p:sp>
      <p:sp>
        <p:nvSpPr>
          <p:cNvPr id="3" name="Rectangle 3">
            <a:extLst>
              <a:ext uri="{FF2B5EF4-FFF2-40B4-BE49-F238E27FC236}">
                <a16:creationId xmlns:a16="http://schemas.microsoft.com/office/drawing/2014/main" id="{984DFFB4-A64A-4E87-AD30-30FCBD49399B}"/>
              </a:ext>
            </a:extLst>
          </p:cNvPr>
          <p:cNvSpPr>
            <a:spLocks noChangeArrowheads="1"/>
          </p:cNvSpPr>
          <p:nvPr/>
        </p:nvSpPr>
        <p:spPr bwMode="auto">
          <a:xfrm>
            <a:off x="2643188" y="6000750"/>
            <a:ext cx="453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A1 and A2 map to the same cache block</a:t>
            </a:r>
          </a:p>
        </p:txBody>
      </p:sp>
      <p:graphicFrame>
        <p:nvGraphicFramePr>
          <p:cNvPr id="4" name="Object 5">
            <a:extLst>
              <a:ext uri="{FF2B5EF4-FFF2-40B4-BE49-F238E27FC236}">
                <a16:creationId xmlns:a16="http://schemas.microsoft.com/office/drawing/2014/main" id="{F7F3A9B2-2816-4E3B-BD18-C9372643A07D}"/>
              </a:ext>
            </a:extLst>
          </p:cNvPr>
          <p:cNvGraphicFramePr>
            <a:graphicFrameLocks/>
          </p:cNvGraphicFramePr>
          <p:nvPr/>
        </p:nvGraphicFramePr>
        <p:xfrm>
          <a:off x="0" y="1916113"/>
          <a:ext cx="9144000" cy="3941762"/>
        </p:xfrm>
        <a:graphic>
          <a:graphicData uri="http://schemas.openxmlformats.org/presentationml/2006/ole">
            <mc:AlternateContent xmlns:mc="http://schemas.openxmlformats.org/markup-compatibility/2006">
              <mc:Choice xmlns:v="urn:schemas-microsoft-com:vml" Requires="v">
                <p:oleObj spid="_x0000_s21515" name="工作表" r:id="rId3" imgW="8829751" imgH="3848100" progId="Excel.Sheet.8">
                  <p:embed/>
                </p:oleObj>
              </mc:Choice>
              <mc:Fallback>
                <p:oleObj name="工作表" r:id="rId3" imgW="8829751" imgH="3848100" progId="Excel.Sheet.8">
                  <p:embed/>
                  <p:pic>
                    <p:nvPicPr>
                      <p:cNvPr id="131076"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144000" cy="394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5">
            <a:extLst>
              <a:ext uri="{FF2B5EF4-FFF2-40B4-BE49-F238E27FC236}">
                <a16:creationId xmlns:a16="http://schemas.microsoft.com/office/drawing/2014/main" id="{249844BB-1EA2-4662-A607-1302C740B637}"/>
              </a:ext>
            </a:extLst>
          </p:cNvPr>
          <p:cNvGrpSpPr>
            <a:grpSpLocks/>
          </p:cNvGrpSpPr>
          <p:nvPr/>
        </p:nvGrpSpPr>
        <p:grpSpPr bwMode="auto">
          <a:xfrm>
            <a:off x="2195513" y="1341438"/>
            <a:ext cx="6753225" cy="363537"/>
            <a:chOff x="1415" y="1170"/>
            <a:chExt cx="4254" cy="229"/>
          </a:xfrm>
        </p:grpSpPr>
        <p:sp>
          <p:nvSpPr>
            <p:cNvPr id="6" name="Rectangle 6">
              <a:extLst>
                <a:ext uri="{FF2B5EF4-FFF2-40B4-BE49-F238E27FC236}">
                  <a16:creationId xmlns:a16="http://schemas.microsoft.com/office/drawing/2014/main" id="{991330E5-7F36-4D24-A94A-364101EA264C}"/>
                </a:ext>
              </a:extLst>
            </p:cNvPr>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1</a:t>
              </a:r>
            </a:p>
          </p:txBody>
        </p:sp>
        <p:sp>
          <p:nvSpPr>
            <p:cNvPr id="7" name="Rectangle 7">
              <a:extLst>
                <a:ext uri="{FF2B5EF4-FFF2-40B4-BE49-F238E27FC236}">
                  <a16:creationId xmlns:a16="http://schemas.microsoft.com/office/drawing/2014/main" id="{14E66DEE-522B-466C-BAD4-841446C3CF4E}"/>
                </a:ext>
              </a:extLst>
            </p:cNvPr>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Processor 2</a:t>
              </a:r>
            </a:p>
          </p:txBody>
        </p:sp>
        <p:sp>
          <p:nvSpPr>
            <p:cNvPr id="8" name="Rectangle 8">
              <a:extLst>
                <a:ext uri="{FF2B5EF4-FFF2-40B4-BE49-F238E27FC236}">
                  <a16:creationId xmlns:a16="http://schemas.microsoft.com/office/drawing/2014/main" id="{15BD3AFC-07E0-4574-B883-4CA41DF5D812}"/>
                </a:ext>
              </a:extLst>
            </p:cNvPr>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Interconnect</a:t>
              </a:r>
            </a:p>
          </p:txBody>
        </p:sp>
        <p:sp>
          <p:nvSpPr>
            <p:cNvPr id="9" name="Rectangle 9">
              <a:extLst>
                <a:ext uri="{FF2B5EF4-FFF2-40B4-BE49-F238E27FC236}">
                  <a16:creationId xmlns:a16="http://schemas.microsoft.com/office/drawing/2014/main" id="{87B4B736-3054-454B-ABBC-FEC2F69322BA}"/>
                </a:ext>
              </a:extLst>
            </p:cNvPr>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Memory</a:t>
              </a:r>
            </a:p>
          </p:txBody>
        </p:sp>
        <p:sp>
          <p:nvSpPr>
            <p:cNvPr id="10" name="Rectangle 10">
              <a:extLst>
                <a:ext uri="{FF2B5EF4-FFF2-40B4-BE49-F238E27FC236}">
                  <a16:creationId xmlns:a16="http://schemas.microsoft.com/office/drawing/2014/main" id="{2D36BBF5-CDEA-4BEE-BE81-CF934FD3240A}"/>
                </a:ext>
              </a:extLst>
            </p:cNvPr>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00"/>
                  </a:solidFill>
                  <a:latin typeface="Arial" panose="020B0604020202020204" pitchFamily="34" charset="0"/>
                </a:rPr>
                <a:t>Directory</a:t>
              </a:r>
            </a:p>
          </p:txBody>
        </p:sp>
      </p:grpSp>
    </p:spTree>
    <p:extLst>
      <p:ext uri="{BB962C8B-B14F-4D97-AF65-F5344CB8AC3E}">
        <p14:creationId xmlns:p14="http://schemas.microsoft.com/office/powerpoint/2010/main" val="227295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E91A5-9964-4E81-AF1D-332D585BA38D}"/>
              </a:ext>
            </a:extLst>
          </p:cNvPr>
          <p:cNvSpPr>
            <a:spLocks noGrp="1"/>
          </p:cNvSpPr>
          <p:nvPr>
            <p:ph type="title"/>
          </p:nvPr>
        </p:nvSpPr>
        <p:spPr/>
        <p:txBody>
          <a:bodyPr/>
          <a:lstStyle/>
          <a:p>
            <a:r>
              <a:rPr lang="en-US" altLang="zh-CN" dirty="0"/>
              <a:t>Cache incoherence due to write</a:t>
            </a:r>
            <a:endParaRPr lang="zh-CN" altLang="en-US" dirty="0"/>
          </a:p>
        </p:txBody>
      </p:sp>
      <p:pic>
        <p:nvPicPr>
          <p:cNvPr id="3" name="Picture 3">
            <a:extLst>
              <a:ext uri="{FF2B5EF4-FFF2-40B4-BE49-F238E27FC236}">
                <a16:creationId xmlns:a16="http://schemas.microsoft.com/office/drawing/2014/main" id="{A78F357E-D0D9-4DD2-880C-766991FC7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1475657" y="1125538"/>
            <a:ext cx="6192688" cy="4673600"/>
          </a:xfrm>
          <a:prstGeom prst="rect">
            <a:avLst/>
          </a:prstGeom>
          <a:noFill/>
        </p:spPr>
      </p:pic>
    </p:spTree>
    <p:extLst>
      <p:ext uri="{BB962C8B-B14F-4D97-AF65-F5344CB8AC3E}">
        <p14:creationId xmlns:p14="http://schemas.microsoft.com/office/powerpoint/2010/main" val="1627572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007890-E725-4041-8DF3-A206C71D85DF}"/>
              </a:ext>
            </a:extLst>
          </p:cNvPr>
          <p:cNvSpPr>
            <a:spLocks noGrp="1"/>
          </p:cNvSpPr>
          <p:nvPr>
            <p:ph idx="1"/>
          </p:nvPr>
        </p:nvSpPr>
        <p:spPr/>
        <p:txBody>
          <a:bodyPr/>
          <a:lstStyle/>
          <a:p>
            <a:r>
              <a:rPr lang="en-US" altLang="zh-CN" dirty="0"/>
              <a:t>Implementation issues</a:t>
            </a:r>
          </a:p>
          <a:p>
            <a:pPr lvl="1"/>
            <a:r>
              <a:rPr lang="en-US" altLang="zh-CN" dirty="0"/>
              <a:t>Nonatomic operations</a:t>
            </a:r>
          </a:p>
          <a:p>
            <a:pPr lvl="1"/>
            <a:r>
              <a:rPr lang="en-US" altLang="zh-CN" dirty="0"/>
              <a:t>Write serialization</a:t>
            </a:r>
          </a:p>
          <a:p>
            <a:pPr lvl="1"/>
            <a:r>
              <a:rPr lang="en-US" altLang="zh-CN" dirty="0"/>
              <a:t>Without Broadcast</a:t>
            </a:r>
            <a:endParaRPr lang="zh-CN" altLang="en-US" dirty="0"/>
          </a:p>
        </p:txBody>
      </p:sp>
      <p:sp>
        <p:nvSpPr>
          <p:cNvPr id="3" name="标题 2">
            <a:extLst>
              <a:ext uri="{FF2B5EF4-FFF2-40B4-BE49-F238E27FC236}">
                <a16:creationId xmlns:a16="http://schemas.microsoft.com/office/drawing/2014/main" id="{CABD1891-AAE2-4574-94F8-471A8930AA58}"/>
              </a:ext>
            </a:extLst>
          </p:cNvPr>
          <p:cNvSpPr>
            <a:spLocks noGrp="1"/>
          </p:cNvSpPr>
          <p:nvPr>
            <p:ph type="title"/>
          </p:nvPr>
        </p:nvSpPr>
        <p:spPr/>
        <p:txBody>
          <a:bodyPr/>
          <a:lstStyle/>
          <a:p>
            <a:r>
              <a:rPr lang="en-US" altLang="zh-CN" dirty="0"/>
              <a:t>Implementation of Directory-base Coherence</a:t>
            </a:r>
            <a:endParaRPr lang="zh-CN" altLang="en-US" dirty="0"/>
          </a:p>
        </p:txBody>
      </p:sp>
    </p:spTree>
    <p:extLst>
      <p:ext uri="{BB962C8B-B14F-4D97-AF65-F5344CB8AC3E}">
        <p14:creationId xmlns:p14="http://schemas.microsoft.com/office/powerpoint/2010/main" val="3278168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3DF6AC-407B-4B96-8615-A92B3FF06518}"/>
              </a:ext>
            </a:extLst>
          </p:cNvPr>
          <p:cNvSpPr>
            <a:spLocks noGrp="1"/>
          </p:cNvSpPr>
          <p:nvPr>
            <p:ph idx="1"/>
          </p:nvPr>
        </p:nvSpPr>
        <p:spPr>
          <a:xfrm>
            <a:off x="609600" y="1340768"/>
            <a:ext cx="7924800" cy="4680520"/>
          </a:xfrm>
        </p:spPr>
        <p:txBody>
          <a:bodyPr/>
          <a:lstStyle/>
          <a:p>
            <a:r>
              <a:rPr lang="en-US" altLang="zh-CN" dirty="0"/>
              <a:t>Network provides </a:t>
            </a:r>
            <a:r>
              <a:rPr lang="en-US" altLang="zh-CN" b="1" dirty="0"/>
              <a:t>point-to-point in-order delivery</a:t>
            </a:r>
            <a:r>
              <a:rPr lang="en-US" altLang="zh-CN" dirty="0"/>
              <a:t> of message</a:t>
            </a:r>
          </a:p>
          <a:p>
            <a:r>
              <a:rPr lang="en-US" altLang="zh-CN" dirty="0"/>
              <a:t>Network has </a:t>
            </a:r>
            <a:r>
              <a:rPr lang="en-US" altLang="zh-CN" b="1" dirty="0"/>
              <a:t>unlimited buffering</a:t>
            </a:r>
          </a:p>
          <a:p>
            <a:r>
              <a:rPr lang="en-US" altLang="zh-CN" dirty="0"/>
              <a:t>Network delivers all messages within a </a:t>
            </a:r>
            <a:r>
              <a:rPr lang="en-US" altLang="zh-CN" b="1" dirty="0"/>
              <a:t>finite time</a:t>
            </a:r>
            <a:r>
              <a:rPr lang="en-US" altLang="zh-CN" dirty="0"/>
              <a:t>.</a:t>
            </a:r>
          </a:p>
          <a:p>
            <a:r>
              <a:rPr lang="en-US" altLang="zh-CN" dirty="0"/>
              <a:t>Coherence controller is </a:t>
            </a:r>
            <a:r>
              <a:rPr lang="en-US" altLang="zh-CN" b="1" dirty="0"/>
              <a:t>duplicated</a:t>
            </a:r>
            <a:r>
              <a:rPr lang="en-US" altLang="zh-CN" dirty="0"/>
              <a:t> for each cache block.</a:t>
            </a:r>
          </a:p>
          <a:p>
            <a:r>
              <a:rPr lang="en-US" altLang="zh-CN" dirty="0"/>
              <a:t>A transition only completes when a message has been transmitted and a data value reply received.</a:t>
            </a:r>
          </a:p>
          <a:p>
            <a:r>
              <a:rPr lang="en-US" altLang="zh-CN" dirty="0"/>
              <a:t>Omit the pending status</a:t>
            </a:r>
          </a:p>
          <a:p>
            <a:r>
              <a:rPr lang="en-US" altLang="zh-CN" dirty="0"/>
              <a:t>Outgoing message can be transmitted before the next incoming message is accepted.</a:t>
            </a:r>
          </a:p>
        </p:txBody>
      </p:sp>
      <p:sp>
        <p:nvSpPr>
          <p:cNvPr id="3" name="标题 2">
            <a:extLst>
              <a:ext uri="{FF2B5EF4-FFF2-40B4-BE49-F238E27FC236}">
                <a16:creationId xmlns:a16="http://schemas.microsoft.com/office/drawing/2014/main" id="{5CD1E252-CA8C-417E-BF01-13ABD87F177B}"/>
              </a:ext>
            </a:extLst>
          </p:cNvPr>
          <p:cNvSpPr>
            <a:spLocks noGrp="1"/>
          </p:cNvSpPr>
          <p:nvPr>
            <p:ph type="title"/>
          </p:nvPr>
        </p:nvSpPr>
        <p:spPr/>
        <p:txBody>
          <a:bodyPr/>
          <a:lstStyle/>
          <a:p>
            <a:r>
              <a:rPr lang="en-US" altLang="zh-CN" dirty="0"/>
              <a:t>Assumptions for implementation simplicity</a:t>
            </a:r>
            <a:endParaRPr lang="zh-CN" altLang="en-US" dirty="0"/>
          </a:p>
        </p:txBody>
      </p:sp>
    </p:spTree>
    <p:extLst>
      <p:ext uri="{BB962C8B-B14F-4D97-AF65-F5344CB8AC3E}">
        <p14:creationId xmlns:p14="http://schemas.microsoft.com/office/powerpoint/2010/main" val="3200539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94B1C0-853F-4482-8522-927E63EB8380}"/>
              </a:ext>
            </a:extLst>
          </p:cNvPr>
          <p:cNvSpPr>
            <a:spLocks noGrp="1"/>
          </p:cNvSpPr>
          <p:nvPr>
            <p:ph idx="1"/>
          </p:nvPr>
        </p:nvSpPr>
        <p:spPr>
          <a:xfrm>
            <a:off x="609600" y="1340768"/>
            <a:ext cx="7924800" cy="1296144"/>
          </a:xfrm>
        </p:spPr>
        <p:txBody>
          <a:bodyPr/>
          <a:lstStyle/>
          <a:p>
            <a:r>
              <a:rPr lang="en-US" altLang="zh-CN" dirty="0"/>
              <a:t>Assume P1 and P2 each have exclusive copies of cache blocks X1 and X2 that have different home directories.</a:t>
            </a:r>
            <a:endParaRPr lang="zh-CN" altLang="en-US" dirty="0"/>
          </a:p>
        </p:txBody>
      </p:sp>
      <p:sp>
        <p:nvSpPr>
          <p:cNvPr id="3" name="标题 2">
            <a:extLst>
              <a:ext uri="{FF2B5EF4-FFF2-40B4-BE49-F238E27FC236}">
                <a16:creationId xmlns:a16="http://schemas.microsoft.com/office/drawing/2014/main" id="{03C19144-DF15-4E96-A67C-FC4FAA8E6C4A}"/>
              </a:ext>
            </a:extLst>
          </p:cNvPr>
          <p:cNvSpPr>
            <a:spLocks noGrp="1"/>
          </p:cNvSpPr>
          <p:nvPr>
            <p:ph type="title"/>
          </p:nvPr>
        </p:nvSpPr>
        <p:spPr/>
        <p:txBody>
          <a:bodyPr/>
          <a:lstStyle/>
          <a:p>
            <a:r>
              <a:rPr lang="en-US" altLang="zh-CN" dirty="0"/>
              <a:t>Deadlock example</a:t>
            </a:r>
            <a:endParaRPr lang="zh-CN" altLang="en-US" dirty="0"/>
          </a:p>
        </p:txBody>
      </p:sp>
      <p:pic>
        <p:nvPicPr>
          <p:cNvPr id="5" name="Picture 4">
            <a:extLst>
              <a:ext uri="{FF2B5EF4-FFF2-40B4-BE49-F238E27FC236}">
                <a16:creationId xmlns:a16="http://schemas.microsoft.com/office/drawing/2014/main" id="{ABC77AF3-E128-477F-BB97-368101B7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9144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 Box 5">
            <a:extLst>
              <a:ext uri="{FF2B5EF4-FFF2-40B4-BE49-F238E27FC236}">
                <a16:creationId xmlns:a16="http://schemas.microsoft.com/office/drawing/2014/main" id="{85CCF469-2AC6-4B7D-8414-26EF83C92536}"/>
              </a:ext>
            </a:extLst>
          </p:cNvPr>
          <p:cNvSpPr txBox="1">
            <a:spLocks noChangeArrowheads="1"/>
          </p:cNvSpPr>
          <p:nvPr/>
        </p:nvSpPr>
        <p:spPr bwMode="auto">
          <a:xfrm>
            <a:off x="683220" y="5661248"/>
            <a:ext cx="777755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zh-CN"/>
            </a:defPPr>
            <a:lvl1pPr marL="342900" indent="-342900" algn="l">
              <a:spcBef>
                <a:spcPct val="20000"/>
              </a:spcBef>
              <a:buClr>
                <a:srgbClr val="E1F4FF"/>
              </a:buClr>
              <a:buSzPct val="80000"/>
              <a:buFont typeface="Wingdings" panose="05000000000000000000" pitchFamily="2" charset="2"/>
              <a:buNone/>
              <a:defRPr kumimoji="1" sz="24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ea typeface="宋体" panose="02010600030101010101" pitchFamily="2" charset="-122"/>
              </a:defRPr>
            </a:lvl9pPr>
          </a:lstStyle>
          <a:p>
            <a:r>
              <a:rPr lang="en-US" altLang="zh-CN" b="0" dirty="0">
                <a:solidFill>
                  <a:schemeClr val="tx1"/>
                </a:solidFill>
              </a:rPr>
              <a:t>Resolve:  duplicate coherence controller for each block</a:t>
            </a:r>
          </a:p>
        </p:txBody>
      </p:sp>
    </p:spTree>
    <p:extLst>
      <p:ext uri="{BB962C8B-B14F-4D97-AF65-F5344CB8AC3E}">
        <p14:creationId xmlns:p14="http://schemas.microsoft.com/office/powerpoint/2010/main" val="78328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3824A5-3BB3-4EE6-9303-6DB2A42E485A}"/>
              </a:ext>
            </a:extLst>
          </p:cNvPr>
          <p:cNvSpPr>
            <a:spLocks noGrp="1"/>
          </p:cNvSpPr>
          <p:nvPr>
            <p:ph idx="1"/>
          </p:nvPr>
        </p:nvSpPr>
        <p:spPr>
          <a:xfrm>
            <a:off x="0" y="827137"/>
            <a:ext cx="3170312" cy="1779364"/>
          </a:xfrm>
        </p:spPr>
        <p:txBody>
          <a:bodyPr/>
          <a:lstStyle/>
          <a:p>
            <a:r>
              <a:rPr lang="en-US" altLang="zh-CN" sz="2000" dirty="0"/>
              <a:t>State machine for </a:t>
            </a:r>
            <a:r>
              <a:rPr lang="en-US" altLang="zh-CN" sz="2000" b="1" dirty="0"/>
              <a:t>CPU</a:t>
            </a:r>
            <a:r>
              <a:rPr lang="en-US" altLang="zh-CN" sz="2000" dirty="0"/>
              <a:t>  requests for each </a:t>
            </a:r>
            <a:r>
              <a:rPr lang="en-US" altLang="zh-CN" sz="2000" b="1" dirty="0"/>
              <a:t>memory block</a:t>
            </a:r>
          </a:p>
          <a:p>
            <a:r>
              <a:rPr lang="en-US" altLang="zh-CN" sz="2000" dirty="0"/>
              <a:t>Invalid state if in memory</a:t>
            </a:r>
          </a:p>
        </p:txBody>
      </p:sp>
      <p:sp>
        <p:nvSpPr>
          <p:cNvPr id="3" name="标题 2">
            <a:extLst>
              <a:ext uri="{FF2B5EF4-FFF2-40B4-BE49-F238E27FC236}">
                <a16:creationId xmlns:a16="http://schemas.microsoft.com/office/drawing/2014/main" id="{4FA6EFED-0EAD-464F-A745-3401525B37A3}"/>
              </a:ext>
            </a:extLst>
          </p:cNvPr>
          <p:cNvSpPr>
            <a:spLocks noGrp="1"/>
          </p:cNvSpPr>
          <p:nvPr>
            <p:ph type="title"/>
          </p:nvPr>
        </p:nvSpPr>
        <p:spPr/>
        <p:txBody>
          <a:bodyPr/>
          <a:lstStyle/>
          <a:p>
            <a:r>
              <a:rPr lang="en-US" altLang="zh-CN" dirty="0"/>
              <a:t>CPU -Cache State Machine</a:t>
            </a:r>
            <a:endParaRPr lang="zh-CN" altLang="en-US" dirty="0"/>
          </a:p>
        </p:txBody>
      </p:sp>
      <p:sp>
        <p:nvSpPr>
          <p:cNvPr id="4" name="Rectangle 6">
            <a:extLst>
              <a:ext uri="{FF2B5EF4-FFF2-40B4-BE49-F238E27FC236}">
                <a16:creationId xmlns:a16="http://schemas.microsoft.com/office/drawing/2014/main" id="{E27396E7-1D48-4DFF-89E3-F5C5B836BA6C}"/>
              </a:ext>
            </a:extLst>
          </p:cNvPr>
          <p:cNvSpPr>
            <a:spLocks noChangeArrowheads="1"/>
          </p:cNvSpPr>
          <p:nvPr/>
        </p:nvSpPr>
        <p:spPr bwMode="auto">
          <a:xfrm>
            <a:off x="1725613" y="1539701"/>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E1F4FF"/>
              </a:buClr>
              <a:buSzPct val="80000"/>
              <a:buFont typeface="Wingdings" panose="05000000000000000000" pitchFamily="2" charset="2"/>
              <a:buNone/>
              <a:tabLst/>
              <a:defRPr/>
            </a:pPr>
            <a:endParaRPr kumimoji="1" lang="zh-CN" altLang="zh-CN" sz="20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20" name="Rectangle 4">
            <a:extLst>
              <a:ext uri="{FF2B5EF4-FFF2-40B4-BE49-F238E27FC236}">
                <a16:creationId xmlns:a16="http://schemas.microsoft.com/office/drawing/2014/main" id="{FA2504E8-165E-4AA9-82C7-239699E4B3D8}"/>
              </a:ext>
            </a:extLst>
          </p:cNvPr>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0" hangingPunct="0">
              <a:spcBef>
                <a:spcPct val="0"/>
              </a:spcBef>
              <a:buClrTx/>
              <a:buSzTx/>
              <a:buFontTx/>
              <a:buNone/>
            </a:pPr>
            <a:r>
              <a:rPr lang="en-US" altLang="zh-CN" sz="1800" b="1">
                <a:solidFill>
                  <a:srgbClr val="FF0000"/>
                </a:solidFill>
                <a:latin typeface="Arial" panose="020B0604020202020204" pitchFamily="34" charset="0"/>
              </a:rPr>
              <a:t>Fetch/Invalidate</a:t>
            </a:r>
          </a:p>
          <a:p>
            <a:pPr algn="r" eaLnBrk="0" hangingPunct="0">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21" name="Rectangle 5">
            <a:extLst>
              <a:ext uri="{FF2B5EF4-FFF2-40B4-BE49-F238E27FC236}">
                <a16:creationId xmlns:a16="http://schemas.microsoft.com/office/drawing/2014/main" id="{3B41D49C-C791-4FC3-8F52-AC0F538D0DBB}"/>
              </a:ext>
            </a:extLst>
          </p:cNvPr>
          <p:cNvSpPr>
            <a:spLocks noChangeArrowheads="1"/>
          </p:cNvSpPr>
          <p:nvPr/>
        </p:nvSpPr>
        <p:spPr bwMode="auto">
          <a:xfrm>
            <a:off x="4003675" y="1395413"/>
            <a:ext cx="227330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Invalidate</a:t>
            </a:r>
            <a:b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br>
            <a:endParaRPr kumimoji="0" lang="en-US" altLang="zh-CN" sz="1800" b="1" i="0" u="none" strike="noStrike" kern="0" cap="none" spc="0" normalizeH="0" baseline="0" noProof="0">
              <a:ln>
                <a:noFill/>
              </a:ln>
              <a:solidFill>
                <a:srgbClr val="E1F4FF"/>
              </a:solidFill>
              <a:effectLst/>
              <a:uLnTx/>
              <a:uFillTx/>
              <a:latin typeface="Arial" panose="020B0604020202020204" pitchFamily="34" charset="0"/>
              <a:ea typeface="宋体" panose="02010600030101010101" pitchFamily="2" charset="-122"/>
            </a:endParaRPr>
          </a:p>
        </p:txBody>
      </p:sp>
      <p:sp>
        <p:nvSpPr>
          <p:cNvPr id="22" name="Rectangle 7">
            <a:extLst>
              <a:ext uri="{FF2B5EF4-FFF2-40B4-BE49-F238E27FC236}">
                <a16:creationId xmlns:a16="http://schemas.microsoft.com/office/drawing/2014/main" id="{6D1D9F76-548E-4F9E-B24B-F08CC05A97DD}"/>
              </a:ext>
            </a:extLst>
          </p:cNvPr>
          <p:cNvSpPr>
            <a:spLocks noChangeArrowheads="1"/>
          </p:cNvSpPr>
          <p:nvPr/>
        </p:nvSpPr>
        <p:spPr bwMode="auto">
          <a:xfrm>
            <a:off x="2974975" y="1833563"/>
            <a:ext cx="8413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23" name="Rectangle 8">
            <a:extLst>
              <a:ext uri="{FF2B5EF4-FFF2-40B4-BE49-F238E27FC236}">
                <a16:creationId xmlns:a16="http://schemas.microsoft.com/office/drawing/2014/main" id="{E129A110-0B4B-4173-A433-02B330DD2EDF}"/>
              </a:ext>
            </a:extLst>
          </p:cNvPr>
          <p:cNvSpPr>
            <a:spLocks noChangeArrowheads="1"/>
          </p:cNvSpPr>
          <p:nvPr/>
        </p:nvSpPr>
        <p:spPr bwMode="auto">
          <a:xfrm>
            <a:off x="6213475" y="1662113"/>
            <a:ext cx="1301750"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Shared</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(read/only)</a:t>
            </a:r>
          </a:p>
        </p:txBody>
      </p:sp>
      <p:sp>
        <p:nvSpPr>
          <p:cNvPr id="24" name="Rectangle 9">
            <a:extLst>
              <a:ext uri="{FF2B5EF4-FFF2-40B4-BE49-F238E27FC236}">
                <a16:creationId xmlns:a16="http://schemas.microsoft.com/office/drawing/2014/main" id="{ED4EA297-1F59-4CEF-88D3-FB8E1DC80266}"/>
              </a:ext>
            </a:extLst>
          </p:cNvPr>
          <p:cNvSpPr>
            <a:spLocks noChangeArrowheads="1"/>
          </p:cNvSpPr>
          <p:nvPr/>
        </p:nvSpPr>
        <p:spPr bwMode="auto">
          <a:xfrm>
            <a:off x="2800350" y="5033963"/>
            <a:ext cx="1285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Exclusive</a:t>
            </a:r>
          </a:p>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(read/writ)</a:t>
            </a:r>
          </a:p>
        </p:txBody>
      </p:sp>
      <p:sp>
        <p:nvSpPr>
          <p:cNvPr id="25" name="Rectangle 10">
            <a:extLst>
              <a:ext uri="{FF2B5EF4-FFF2-40B4-BE49-F238E27FC236}">
                <a16:creationId xmlns:a16="http://schemas.microsoft.com/office/drawing/2014/main" id="{D3447FE4-5962-4D43-B946-E1AF7B66491E}"/>
              </a:ext>
            </a:extLst>
          </p:cNvPr>
          <p:cNvSpPr>
            <a:spLocks noChangeArrowheads="1"/>
          </p:cNvSpPr>
          <p:nvPr/>
        </p:nvSpPr>
        <p:spPr bwMode="auto">
          <a:xfrm>
            <a:off x="4194175" y="2062163"/>
            <a:ext cx="1285875" cy="363537"/>
          </a:xfrm>
          <a:prstGeom prst="rect">
            <a:avLst/>
          </a:prstGeom>
          <a:solidFill>
            <a:srgbClr val="FFFFFF"/>
          </a:solidFill>
          <a:ln w="12700">
            <a:noFill/>
            <a:miter lim="800000"/>
            <a:headEnd/>
            <a:tailEnd/>
          </a:ln>
        </p:spPr>
        <p:txBody>
          <a:bodyPr wrap="none" lIns="90487" tIns="44450" rIns="90487" bIns="4445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E40000">
                    <a:lumMod val="60000"/>
                    <a:lumOff val="40000"/>
                  </a:srgbClr>
                </a:solidFill>
                <a:effectLst/>
                <a:uLnTx/>
                <a:uFillTx/>
                <a:latin typeface="Arial" panose="020B0604020202020204" pitchFamily="34" charset="0"/>
                <a:ea typeface="宋体" panose="02010600030101010101" pitchFamily="2" charset="-122"/>
              </a:rPr>
              <a:t>CPU Read</a:t>
            </a:r>
          </a:p>
        </p:txBody>
      </p:sp>
      <p:sp>
        <p:nvSpPr>
          <p:cNvPr id="26" name="Rectangle 11">
            <a:extLst>
              <a:ext uri="{FF2B5EF4-FFF2-40B4-BE49-F238E27FC236}">
                <a16:creationId xmlns:a16="http://schemas.microsoft.com/office/drawing/2014/main" id="{08919100-8164-4F17-A1F8-4E56B4BFD47A}"/>
              </a:ext>
            </a:extLst>
          </p:cNvPr>
          <p:cNvSpPr>
            <a:spLocks noChangeArrowheads="1"/>
          </p:cNvSpPr>
          <p:nvPr/>
        </p:nvSpPr>
        <p:spPr bwMode="auto">
          <a:xfrm>
            <a:off x="7218363" y="466725"/>
            <a:ext cx="1641475" cy="3762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p>
        </p:txBody>
      </p:sp>
      <p:sp>
        <p:nvSpPr>
          <p:cNvPr id="27" name="Rectangle 12">
            <a:extLst>
              <a:ext uri="{FF2B5EF4-FFF2-40B4-BE49-F238E27FC236}">
                <a16:creationId xmlns:a16="http://schemas.microsoft.com/office/drawing/2014/main" id="{17971D62-21D8-49C5-86FF-13C98CF056F4}"/>
              </a:ext>
            </a:extLst>
          </p:cNvPr>
          <p:cNvSpPr>
            <a:spLocks noChangeArrowheads="1"/>
          </p:cNvSpPr>
          <p:nvPr/>
        </p:nvSpPr>
        <p:spPr bwMode="auto">
          <a:xfrm>
            <a:off x="4213225" y="2347913"/>
            <a:ext cx="1933575" cy="3635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Read Miss</a:t>
            </a:r>
          </a:p>
        </p:txBody>
      </p:sp>
      <p:sp>
        <p:nvSpPr>
          <p:cNvPr id="28" name="Rectangle 13">
            <a:extLst>
              <a:ext uri="{FF2B5EF4-FFF2-40B4-BE49-F238E27FC236}">
                <a16:creationId xmlns:a16="http://schemas.microsoft.com/office/drawing/2014/main" id="{0B7B82F6-3AB5-40F7-97AA-F9B5F1DD6A6D}"/>
              </a:ext>
            </a:extLst>
          </p:cNvPr>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solidFill>
                  <a:srgbClr val="000000"/>
                </a:solidFill>
                <a:latin typeface="Arial" panose="020B0604020202020204" pitchFamily="34" charset="0"/>
              </a:rPr>
              <a:t> </a:t>
            </a:r>
            <a:br>
              <a:rPr lang="en-US" altLang="zh-CN" sz="1800" b="1">
                <a:solidFill>
                  <a:srgbClr val="000000"/>
                </a:solidFill>
                <a:latin typeface="Arial" panose="020B0604020202020204" pitchFamily="34" charset="0"/>
              </a:rPr>
            </a:br>
            <a:r>
              <a:rPr lang="en-US" altLang="zh-CN" sz="1800" b="1">
                <a:solidFill>
                  <a:srgbClr val="000000"/>
                </a:solidFill>
                <a:latin typeface="Arial" panose="020B0604020202020204" pitchFamily="34" charset="0"/>
              </a:rPr>
              <a:t>Send Write Miss </a:t>
            </a:r>
          </a:p>
          <a:p>
            <a:pPr algn="l" eaLnBrk="0" hangingPunct="0">
              <a:spcBef>
                <a:spcPct val="0"/>
              </a:spcBef>
              <a:buClrTx/>
              <a:buSzTx/>
              <a:buFontTx/>
              <a:buNone/>
            </a:pPr>
            <a:r>
              <a:rPr lang="en-US" altLang="zh-CN" sz="1800" b="1">
                <a:solidFill>
                  <a:srgbClr val="000000"/>
                </a:solidFill>
                <a:latin typeface="Arial" panose="020B0604020202020204" pitchFamily="34" charset="0"/>
              </a:rPr>
              <a:t>to h.d.</a:t>
            </a:r>
          </a:p>
        </p:txBody>
      </p:sp>
      <p:sp>
        <p:nvSpPr>
          <p:cNvPr id="29" name="Rectangle 14">
            <a:extLst>
              <a:ext uri="{FF2B5EF4-FFF2-40B4-BE49-F238E27FC236}">
                <a16:creationId xmlns:a16="http://schemas.microsoft.com/office/drawing/2014/main" id="{C030CC31-291F-4C03-9D40-759827F304C8}"/>
              </a:ext>
            </a:extLst>
          </p:cNvPr>
          <p:cNvSpPr>
            <a:spLocks noChangeArrowheads="1"/>
          </p:cNvSpPr>
          <p:nvPr/>
        </p:nvSpPr>
        <p:spPr bwMode="auto">
          <a:xfrm>
            <a:off x="5915025" y="2973388"/>
            <a:ext cx="32289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r>
              <a:rPr kumimoji="0" lang="en-US" altLang="zh-CN" sz="1800" b="1" i="0" u="none" strike="noStrike" kern="0" cap="none" spc="0" normalizeH="0" baseline="0" noProof="0">
                <a:ln>
                  <a:noFill/>
                </a:ln>
                <a:solidFill>
                  <a:srgbClr val="0066CC"/>
                </a:solidFill>
                <a:effectLst/>
                <a:uLnTx/>
                <a:uFillTx/>
                <a:latin typeface="Arial" panose="020B0604020202020204" pitchFamily="34"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invalidate to home directory</a:t>
            </a:r>
          </a:p>
        </p:txBody>
      </p:sp>
      <p:sp>
        <p:nvSpPr>
          <p:cNvPr id="30" name="Rectangle 15">
            <a:extLst>
              <a:ext uri="{FF2B5EF4-FFF2-40B4-BE49-F238E27FC236}">
                <a16:creationId xmlns:a16="http://schemas.microsoft.com/office/drawing/2014/main" id="{DD7D2882-FEE4-44F1-B8DB-5DB4975081E0}"/>
              </a:ext>
            </a:extLst>
          </p:cNvPr>
          <p:cNvSpPr>
            <a:spLocks noChangeArrowheads="1"/>
          </p:cNvSpPr>
          <p:nvPr/>
        </p:nvSpPr>
        <p:spPr bwMode="auto">
          <a:xfrm>
            <a:off x="1165225" y="5624513"/>
            <a:ext cx="16033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read hit</a:t>
            </a:r>
            <a:endParaRPr kumimoji="0" lang="en-US" altLang="zh-CN" sz="18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CPU write hit</a:t>
            </a:r>
          </a:p>
        </p:txBody>
      </p:sp>
      <p:sp>
        <p:nvSpPr>
          <p:cNvPr id="31" name="Oval 16">
            <a:extLst>
              <a:ext uri="{FF2B5EF4-FFF2-40B4-BE49-F238E27FC236}">
                <a16:creationId xmlns:a16="http://schemas.microsoft.com/office/drawing/2014/main" id="{4B1D26F7-5ADC-407C-AA5F-D5247B6CE037}"/>
              </a:ext>
            </a:extLst>
          </p:cNvPr>
          <p:cNvSpPr>
            <a:spLocks noChangeArrowheads="1"/>
          </p:cNvSpPr>
          <p:nvPr/>
        </p:nvSpPr>
        <p:spPr bwMode="auto">
          <a:xfrm>
            <a:off x="6132513" y="134143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2" name="Oval 17">
            <a:extLst>
              <a:ext uri="{FF2B5EF4-FFF2-40B4-BE49-F238E27FC236}">
                <a16:creationId xmlns:a16="http://schemas.microsoft.com/office/drawing/2014/main" id="{21EF9D9B-52F7-4F79-8D5E-D1A99DB69797}"/>
              </a:ext>
            </a:extLst>
          </p:cNvPr>
          <p:cNvSpPr>
            <a:spLocks noChangeArrowheads="1"/>
          </p:cNvSpPr>
          <p:nvPr/>
        </p:nvSpPr>
        <p:spPr bwMode="auto">
          <a:xfrm>
            <a:off x="2741613" y="482758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33" name="Line 18">
            <a:extLst>
              <a:ext uri="{FF2B5EF4-FFF2-40B4-BE49-F238E27FC236}">
                <a16:creationId xmlns:a16="http://schemas.microsoft.com/office/drawing/2014/main" id="{CAE76C14-FB16-4A82-A3EA-D3A0FA2D8B62}"/>
              </a:ext>
            </a:extLst>
          </p:cNvPr>
          <p:cNvSpPr>
            <a:spLocks noChangeShapeType="1"/>
          </p:cNvSpPr>
          <p:nvPr/>
        </p:nvSpPr>
        <p:spPr bwMode="auto">
          <a:xfrm>
            <a:off x="4170363" y="2090738"/>
            <a:ext cx="197485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4" name="Line 19">
            <a:extLst>
              <a:ext uri="{FF2B5EF4-FFF2-40B4-BE49-F238E27FC236}">
                <a16:creationId xmlns:a16="http://schemas.microsoft.com/office/drawing/2014/main" id="{D1E08FB8-4257-48E5-95BB-0C3E99F2E115}"/>
              </a:ext>
            </a:extLst>
          </p:cNvPr>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5" name="Freeform 20">
            <a:extLst>
              <a:ext uri="{FF2B5EF4-FFF2-40B4-BE49-F238E27FC236}">
                <a16:creationId xmlns:a16="http://schemas.microsoft.com/office/drawing/2014/main" id="{E6CAE760-5F36-41A0-A87D-94162A78317C}"/>
              </a:ext>
            </a:extLst>
          </p:cNvPr>
          <p:cNvSpPr>
            <a:spLocks/>
          </p:cNvSpPr>
          <p:nvPr/>
        </p:nvSpPr>
        <p:spPr bwMode="auto">
          <a:xfrm>
            <a:off x="6900863" y="719138"/>
            <a:ext cx="820737" cy="782637"/>
          </a:xfrm>
          <a:custGeom>
            <a:avLst/>
            <a:gdLst>
              <a:gd name="T0" fmla="*/ 30241855 w 517"/>
              <a:gd name="T1" fmla="*/ 967739539 h 493"/>
              <a:gd name="T2" fmla="*/ 0 w 517"/>
              <a:gd name="T3" fmla="*/ 907255843 h 493"/>
              <a:gd name="T4" fmla="*/ 0 w 517"/>
              <a:gd name="T5" fmla="*/ 846772146 h 493"/>
              <a:gd name="T6" fmla="*/ 0 w 517"/>
              <a:gd name="T7" fmla="*/ 786288251 h 493"/>
              <a:gd name="T8" fmla="*/ 0 w 517"/>
              <a:gd name="T9" fmla="*/ 725804555 h 493"/>
              <a:gd name="T10" fmla="*/ 0 w 517"/>
              <a:gd name="T11" fmla="*/ 665320859 h 493"/>
              <a:gd name="T12" fmla="*/ 0 w 517"/>
              <a:gd name="T13" fmla="*/ 604837162 h 493"/>
              <a:gd name="T14" fmla="*/ 0 w 517"/>
              <a:gd name="T15" fmla="*/ 544353466 h 493"/>
              <a:gd name="T16" fmla="*/ 30241855 w 517"/>
              <a:gd name="T17" fmla="*/ 483869769 h 493"/>
              <a:gd name="T18" fmla="*/ 30241855 w 517"/>
              <a:gd name="T19" fmla="*/ 423386073 h 493"/>
              <a:gd name="T20" fmla="*/ 60483709 w 517"/>
              <a:gd name="T21" fmla="*/ 362902278 h 493"/>
              <a:gd name="T22" fmla="*/ 90725552 w 517"/>
              <a:gd name="T23" fmla="*/ 302418581 h 493"/>
              <a:gd name="T24" fmla="*/ 120967419 w 517"/>
              <a:gd name="T25" fmla="*/ 241934885 h 493"/>
              <a:gd name="T26" fmla="*/ 181451103 w 517"/>
              <a:gd name="T27" fmla="*/ 211693037 h 493"/>
              <a:gd name="T28" fmla="*/ 241934838 w 517"/>
              <a:gd name="T29" fmla="*/ 181451139 h 493"/>
              <a:gd name="T30" fmla="*/ 272176680 w 517"/>
              <a:gd name="T31" fmla="*/ 120967442 h 493"/>
              <a:gd name="T32" fmla="*/ 332660364 w 517"/>
              <a:gd name="T33" fmla="*/ 120967442 h 493"/>
              <a:gd name="T34" fmla="*/ 393144049 w 517"/>
              <a:gd name="T35" fmla="*/ 120967442 h 493"/>
              <a:gd name="T36" fmla="*/ 453627833 w 517"/>
              <a:gd name="T37" fmla="*/ 90725569 h 493"/>
              <a:gd name="T38" fmla="*/ 514111517 w 517"/>
              <a:gd name="T39" fmla="*/ 60483721 h 493"/>
              <a:gd name="T40" fmla="*/ 574595202 w 517"/>
              <a:gd name="T41" fmla="*/ 60483721 h 493"/>
              <a:gd name="T42" fmla="*/ 635078887 w 517"/>
              <a:gd name="T43" fmla="*/ 30241861 h 493"/>
              <a:gd name="T44" fmla="*/ 695562571 w 517"/>
              <a:gd name="T45" fmla="*/ 0 h 493"/>
              <a:gd name="T46" fmla="*/ 756046256 w 517"/>
              <a:gd name="T47" fmla="*/ 0 h 493"/>
              <a:gd name="T48" fmla="*/ 816529940 w 517"/>
              <a:gd name="T49" fmla="*/ 0 h 493"/>
              <a:gd name="T50" fmla="*/ 877013823 w 517"/>
              <a:gd name="T51" fmla="*/ 30241861 h 493"/>
              <a:gd name="T52" fmla="*/ 907255666 w 517"/>
              <a:gd name="T53" fmla="*/ 90725569 h 493"/>
              <a:gd name="T54" fmla="*/ 967739350 w 517"/>
              <a:gd name="T55" fmla="*/ 120967442 h 493"/>
              <a:gd name="T56" fmla="*/ 1028221447 w 517"/>
              <a:gd name="T57" fmla="*/ 151209291 h 493"/>
              <a:gd name="T58" fmla="*/ 1088705132 w 517"/>
              <a:gd name="T59" fmla="*/ 181451139 h 493"/>
              <a:gd name="T60" fmla="*/ 1118946974 w 517"/>
              <a:gd name="T61" fmla="*/ 241934885 h 493"/>
              <a:gd name="T62" fmla="*/ 1179430659 w 517"/>
              <a:gd name="T63" fmla="*/ 272176733 h 493"/>
              <a:gd name="T64" fmla="*/ 1209672501 w 517"/>
              <a:gd name="T65" fmla="*/ 332660429 h 493"/>
              <a:gd name="T66" fmla="*/ 1239914343 w 517"/>
              <a:gd name="T67" fmla="*/ 393144126 h 493"/>
              <a:gd name="T68" fmla="*/ 1270156186 w 517"/>
              <a:gd name="T69" fmla="*/ 453627921 h 493"/>
              <a:gd name="T70" fmla="*/ 1270156186 w 517"/>
              <a:gd name="T71" fmla="*/ 514111618 h 493"/>
              <a:gd name="T72" fmla="*/ 1300399616 w 517"/>
              <a:gd name="T73" fmla="*/ 574595314 h 493"/>
              <a:gd name="T74" fmla="*/ 1270156186 w 517"/>
              <a:gd name="T75" fmla="*/ 635079010 h 493"/>
              <a:gd name="T76" fmla="*/ 1270156186 w 517"/>
              <a:gd name="T77" fmla="*/ 695562707 h 493"/>
              <a:gd name="T78" fmla="*/ 1239914343 w 517"/>
              <a:gd name="T79" fmla="*/ 756046403 h 493"/>
              <a:gd name="T80" fmla="*/ 1239914343 w 517"/>
              <a:gd name="T81" fmla="*/ 816530100 h 493"/>
              <a:gd name="T82" fmla="*/ 1209672501 w 517"/>
              <a:gd name="T83" fmla="*/ 907255843 h 493"/>
              <a:gd name="T84" fmla="*/ 1179430659 w 517"/>
              <a:gd name="T85" fmla="*/ 967739539 h 493"/>
              <a:gd name="T86" fmla="*/ 1149188817 w 517"/>
              <a:gd name="T87" fmla="*/ 1028223235 h 493"/>
              <a:gd name="T88" fmla="*/ 1088705132 w 517"/>
              <a:gd name="T89" fmla="*/ 1058465084 h 493"/>
              <a:gd name="T90" fmla="*/ 1028221447 w 517"/>
              <a:gd name="T91" fmla="*/ 1088706932 h 493"/>
              <a:gd name="T92" fmla="*/ 967739350 w 517"/>
              <a:gd name="T93" fmla="*/ 1118948780 h 493"/>
              <a:gd name="T94" fmla="*/ 907255666 w 517"/>
              <a:gd name="T95" fmla="*/ 1118948780 h 493"/>
              <a:gd name="T96" fmla="*/ 846771981 w 517"/>
              <a:gd name="T97" fmla="*/ 1149190628 h 493"/>
              <a:gd name="T98" fmla="*/ 786288098 w 517"/>
              <a:gd name="T99" fmla="*/ 1149190628 h 493"/>
              <a:gd name="T100" fmla="*/ 756046256 w 517"/>
              <a:gd name="T101" fmla="*/ 1209674325 h 493"/>
              <a:gd name="T102" fmla="*/ 695562571 w 517"/>
              <a:gd name="T103" fmla="*/ 1239916173 h 493"/>
              <a:gd name="T104" fmla="*/ 635078887 w 517"/>
              <a:gd name="T105" fmla="*/ 1239916173 h 493"/>
              <a:gd name="T106" fmla="*/ 574595202 w 517"/>
              <a:gd name="T107" fmla="*/ 1239916173 h 493"/>
              <a:gd name="T108" fmla="*/ 544353360 w 517"/>
              <a:gd name="T109" fmla="*/ 1239916173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p:spPr>
        <p:txBody>
          <a:bodyPr/>
          <a:lstStyle/>
          <a:p>
            <a:pPr algn="l">
              <a:spcBef>
                <a:spcPct val="20000"/>
              </a:spcBef>
              <a:buClr>
                <a:srgbClr val="E1F4FF"/>
              </a:buClr>
              <a:buSzPct val="80000"/>
              <a:buFont typeface="Wingdings" pitchFamily="2" charset="2"/>
              <a:buNone/>
              <a:defRPr/>
            </a:pPr>
            <a:endParaRPr kumimoji="1" lang="zh-CN" altLang="zh-CN" sz="2000" b="1" dirty="0">
              <a:solidFill>
                <a:srgbClr val="E40000">
                  <a:lumMod val="60000"/>
                  <a:lumOff val="40000"/>
                </a:srgbClr>
              </a:solidFill>
              <a:latin typeface="Arial" panose="020B0604020202020204" pitchFamily="34" charset="0"/>
              <a:ea typeface="宋体" panose="02010600030101010101" pitchFamily="2" charset="-122"/>
            </a:endParaRPr>
          </a:p>
        </p:txBody>
      </p:sp>
      <p:sp>
        <p:nvSpPr>
          <p:cNvPr id="36" name="Freeform 21">
            <a:extLst>
              <a:ext uri="{FF2B5EF4-FFF2-40B4-BE49-F238E27FC236}">
                <a16:creationId xmlns:a16="http://schemas.microsoft.com/office/drawing/2014/main" id="{9FF89244-C720-4A5A-91E1-752451663529}"/>
              </a:ext>
            </a:extLst>
          </p:cNvPr>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37" name="Line 22">
            <a:extLst>
              <a:ext uri="{FF2B5EF4-FFF2-40B4-BE49-F238E27FC236}">
                <a16:creationId xmlns:a16="http://schemas.microsoft.com/office/drawing/2014/main" id="{11E7E332-2B46-43CD-A0B0-59E5E5DA0BB1}"/>
              </a:ext>
            </a:extLst>
          </p:cNvPr>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8" name="Line 23">
            <a:extLst>
              <a:ext uri="{FF2B5EF4-FFF2-40B4-BE49-F238E27FC236}">
                <a16:creationId xmlns:a16="http://schemas.microsoft.com/office/drawing/2014/main" id="{FACDCE84-3F2C-451A-AC6D-A5DFFDC4EEBC}"/>
              </a:ext>
            </a:extLst>
          </p:cNvPr>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39" name="Oval 24">
            <a:extLst>
              <a:ext uri="{FF2B5EF4-FFF2-40B4-BE49-F238E27FC236}">
                <a16:creationId xmlns:a16="http://schemas.microsoft.com/office/drawing/2014/main" id="{93ABFE6E-E175-4BEB-943A-84809792CCD7}"/>
              </a:ext>
            </a:extLst>
          </p:cNvPr>
          <p:cNvSpPr>
            <a:spLocks noChangeArrowheads="1"/>
          </p:cNvSpPr>
          <p:nvPr/>
        </p:nvSpPr>
        <p:spPr bwMode="auto">
          <a:xfrm>
            <a:off x="2741613" y="1341438"/>
            <a:ext cx="1403350" cy="134620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40" name="Line 25">
            <a:extLst>
              <a:ext uri="{FF2B5EF4-FFF2-40B4-BE49-F238E27FC236}">
                <a16:creationId xmlns:a16="http://schemas.microsoft.com/office/drawing/2014/main" id="{36702084-3DC4-4711-9FA8-5AF9E42E5C18}"/>
              </a:ext>
            </a:extLst>
          </p:cNvPr>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1" name="Line 26">
            <a:extLst>
              <a:ext uri="{FF2B5EF4-FFF2-40B4-BE49-F238E27FC236}">
                <a16:creationId xmlns:a16="http://schemas.microsoft.com/office/drawing/2014/main" id="{98AF1140-39AA-4537-92E4-7716BE3BF60B}"/>
              </a:ext>
            </a:extLst>
          </p:cNvPr>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2" name="Rectangle 27">
            <a:extLst>
              <a:ext uri="{FF2B5EF4-FFF2-40B4-BE49-F238E27FC236}">
                <a16:creationId xmlns:a16="http://schemas.microsoft.com/office/drawing/2014/main" id="{CC49E8DF-D091-4E42-9F1C-320E6DCE3F41}"/>
              </a:ext>
            </a:extLst>
          </p:cNvPr>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FF0000"/>
                </a:solidFill>
                <a:latin typeface="Arial" panose="020B0604020202020204" pitchFamily="34" charset="0"/>
              </a:rPr>
              <a:t>Fetch: </a:t>
            </a:r>
            <a:r>
              <a:rPr lang="en-US" altLang="zh-CN" sz="1800" b="1">
                <a:solidFill>
                  <a:srgbClr val="008000"/>
                </a:solidFill>
                <a:latin typeface="Arial" panose="020B0604020202020204" pitchFamily="34" charset="0"/>
              </a:rPr>
              <a:t>Data Write Back</a:t>
            </a:r>
            <a:r>
              <a:rPr lang="en-US" altLang="zh-CN" sz="1800" b="1">
                <a:solidFill>
                  <a:srgbClr val="000000"/>
                </a:solidFill>
                <a:latin typeface="Arial" panose="020B0604020202020204" pitchFamily="34" charset="0"/>
              </a:rPr>
              <a:t> to home directory</a:t>
            </a:r>
          </a:p>
        </p:txBody>
      </p:sp>
      <p:sp>
        <p:nvSpPr>
          <p:cNvPr id="43" name="Freeform 28">
            <a:extLst>
              <a:ext uri="{FF2B5EF4-FFF2-40B4-BE49-F238E27FC236}">
                <a16:creationId xmlns:a16="http://schemas.microsoft.com/office/drawing/2014/main" id="{E45576BD-DAD3-46C4-A84D-BC552E33D654}"/>
              </a:ext>
            </a:extLst>
          </p:cNvPr>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4" name="Rectangle 29">
            <a:extLst>
              <a:ext uri="{FF2B5EF4-FFF2-40B4-BE49-F238E27FC236}">
                <a16:creationId xmlns:a16="http://schemas.microsoft.com/office/drawing/2014/main" id="{F9128E0D-0BD6-443E-A9B9-C1EDEF219091}"/>
              </a:ext>
            </a:extLst>
          </p:cNvPr>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hangingPunct="0">
              <a:spcBef>
                <a:spcPct val="0"/>
              </a:spcBef>
              <a:buClrTx/>
              <a:buSzTx/>
              <a:buFontTx/>
              <a:buNone/>
            </a:pPr>
            <a:r>
              <a:rPr lang="en-US" altLang="zh-CN" sz="1800" b="1">
                <a:solidFill>
                  <a:srgbClr val="0000FF"/>
                </a:solidFill>
                <a:latin typeface="Arial" panose="020B0604020202020204" pitchFamily="34" charset="0"/>
              </a:rPr>
              <a:t>CPU read miss:</a:t>
            </a:r>
          </a:p>
          <a:p>
            <a:pPr eaLnBrk="0" hangingPunct="0">
              <a:spcBef>
                <a:spcPct val="0"/>
              </a:spcBef>
              <a:buClrTx/>
              <a:buSzTx/>
              <a:buFontTx/>
              <a:buNone/>
            </a:pPr>
            <a:r>
              <a:rPr lang="en-US" altLang="zh-CN" sz="1800" b="1">
                <a:solidFill>
                  <a:srgbClr val="000000"/>
                </a:solidFill>
                <a:latin typeface="Arial" panose="020B0604020202020204" pitchFamily="34" charset="0"/>
              </a:rPr>
              <a:t>Send Read Miss</a:t>
            </a:r>
            <a:endParaRPr lang="en-US" altLang="zh-CN" sz="1800" b="1">
              <a:solidFill>
                <a:srgbClr val="E1F4FF"/>
              </a:solidFill>
              <a:latin typeface="Arial" panose="020B0604020202020204" pitchFamily="34" charset="0"/>
            </a:endParaRPr>
          </a:p>
        </p:txBody>
      </p:sp>
      <p:sp>
        <p:nvSpPr>
          <p:cNvPr id="45" name="Freeform 30">
            <a:extLst>
              <a:ext uri="{FF2B5EF4-FFF2-40B4-BE49-F238E27FC236}">
                <a16:creationId xmlns:a16="http://schemas.microsoft.com/office/drawing/2014/main" id="{92627F86-AE13-47F8-9DB4-135D9C37A2CE}"/>
              </a:ext>
            </a:extLst>
          </p:cNvPr>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6" name="Rectangle 31">
            <a:extLst>
              <a:ext uri="{FF2B5EF4-FFF2-40B4-BE49-F238E27FC236}">
                <a16:creationId xmlns:a16="http://schemas.microsoft.com/office/drawing/2014/main" id="{1BD2186C-8660-4D7D-93CC-F0EE866628B4}"/>
              </a:ext>
            </a:extLst>
          </p:cNvPr>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dirty="0">
                <a:solidFill>
                  <a:srgbClr val="0000FF"/>
                </a:solidFill>
                <a:latin typeface="Arial" panose="020B0604020202020204" pitchFamily="34" charset="0"/>
              </a:rPr>
              <a:t>CPU write miss:</a:t>
            </a:r>
          </a:p>
          <a:p>
            <a:pPr algn="l" eaLnBrk="0" hangingPunct="0">
              <a:spcBef>
                <a:spcPct val="0"/>
              </a:spcBef>
              <a:buClrTx/>
              <a:buSzTx/>
              <a:buFontTx/>
              <a:buNone/>
            </a:pPr>
            <a:r>
              <a:rPr lang="en-US" altLang="zh-CN" sz="1800" b="1" dirty="0">
                <a:solidFill>
                  <a:srgbClr val="008000"/>
                </a:solidFill>
                <a:latin typeface="Arial" panose="020B0604020202020204" pitchFamily="34" charset="0"/>
              </a:rPr>
              <a:t>Data Write Back</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and send Write Miss to home </a:t>
            </a:r>
          </a:p>
          <a:p>
            <a:pPr algn="l" eaLnBrk="0" hangingPunct="0">
              <a:spcBef>
                <a:spcPct val="0"/>
              </a:spcBef>
              <a:buClrTx/>
              <a:buSzTx/>
              <a:buFontTx/>
              <a:buNone/>
            </a:pPr>
            <a:r>
              <a:rPr lang="en-US" altLang="zh-CN" sz="1800" b="1" dirty="0">
                <a:solidFill>
                  <a:srgbClr val="000000"/>
                </a:solidFill>
                <a:latin typeface="Arial" panose="020B0604020202020204" pitchFamily="34" charset="0"/>
              </a:rPr>
              <a:t>directory</a:t>
            </a:r>
          </a:p>
        </p:txBody>
      </p:sp>
      <p:sp>
        <p:nvSpPr>
          <p:cNvPr id="47" name="Rectangle 32">
            <a:extLst>
              <a:ext uri="{FF2B5EF4-FFF2-40B4-BE49-F238E27FC236}">
                <a16:creationId xmlns:a16="http://schemas.microsoft.com/office/drawing/2014/main" id="{B54DE802-7D27-4E43-B8A1-D41FE9F7497B}"/>
              </a:ext>
            </a:extLst>
          </p:cNvPr>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eaLnBrk="0" hangingPunct="0">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rgbClr val="FFE2C5"/>
                </a:solidFill>
                <a:latin typeface="Arial" panose="020B0604020202020204" pitchFamily="34" charset="0"/>
              </a:rPr>
              <a:t>: </a:t>
            </a:r>
          </a:p>
          <a:p>
            <a:pPr algn="l" eaLnBrk="0" hangingPunct="0">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solidFill>
                  <a:srgbClr val="000000"/>
                </a:solidFill>
                <a:latin typeface="Arial" panose="020B0604020202020204" pitchFamily="34" charset="0"/>
              </a:rPr>
              <a:t> and </a:t>
            </a:r>
          </a:p>
          <a:p>
            <a:pPr algn="l" eaLnBrk="0" hangingPunct="0">
              <a:spcBef>
                <a:spcPct val="0"/>
              </a:spcBef>
              <a:buClrTx/>
              <a:buSzTx/>
              <a:buFontTx/>
              <a:buNone/>
            </a:pPr>
            <a:r>
              <a:rPr lang="en-US" altLang="zh-CN" sz="1800" b="1">
                <a:solidFill>
                  <a:srgbClr val="000000"/>
                </a:solidFill>
                <a:latin typeface="Arial" panose="020B0604020202020204" pitchFamily="34" charset="0"/>
              </a:rPr>
              <a:t>Send read miss to home directory</a:t>
            </a:r>
          </a:p>
        </p:txBody>
      </p:sp>
      <p:sp>
        <p:nvSpPr>
          <p:cNvPr id="48" name="Line 33">
            <a:extLst>
              <a:ext uri="{FF2B5EF4-FFF2-40B4-BE49-F238E27FC236}">
                <a16:creationId xmlns:a16="http://schemas.microsoft.com/office/drawing/2014/main" id="{4E85C3AF-2314-40DD-9231-439F005B97BB}"/>
              </a:ext>
            </a:extLst>
          </p:cNvPr>
          <p:cNvSpPr>
            <a:spLocks noChangeShapeType="1"/>
          </p:cNvSpPr>
          <p:nvPr/>
        </p:nvSpPr>
        <p:spPr bwMode="auto">
          <a:xfrm flipV="1">
            <a:off x="3967163" y="2566988"/>
            <a:ext cx="2438400" cy="2438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49" name="Line 34">
            <a:extLst>
              <a:ext uri="{FF2B5EF4-FFF2-40B4-BE49-F238E27FC236}">
                <a16:creationId xmlns:a16="http://schemas.microsoft.com/office/drawing/2014/main" id="{2C1D5D75-6088-4C2C-A4D0-DB935187925C}"/>
              </a:ext>
            </a:extLst>
          </p:cNvPr>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pPr algn="l" eaLnBrk="0" hangingPunct="0"/>
            <a:endParaRPr lang="zh-CN" altLang="en-US" sz="4400">
              <a:solidFill>
                <a:srgbClr val="E40000"/>
              </a:solidFill>
              <a:latin typeface="Arial" panose="020B0604020202020204" pitchFamily="34" charset="0"/>
              <a:ea typeface="宋体" panose="02010600030101010101" pitchFamily="2" charset="-122"/>
            </a:endParaRPr>
          </a:p>
        </p:txBody>
      </p:sp>
      <p:sp>
        <p:nvSpPr>
          <p:cNvPr id="50" name="Rectangle 35">
            <a:extLst>
              <a:ext uri="{FF2B5EF4-FFF2-40B4-BE49-F238E27FC236}">
                <a16:creationId xmlns:a16="http://schemas.microsoft.com/office/drawing/2014/main" id="{FAFB8963-EBA5-4120-B759-1F6977124740}"/>
              </a:ext>
            </a:extLst>
          </p:cNvPr>
          <p:cNvSpPr>
            <a:spLocks noChangeArrowheads="1"/>
          </p:cNvSpPr>
          <p:nvPr/>
        </p:nvSpPr>
        <p:spPr bwMode="auto">
          <a:xfrm>
            <a:off x="5435600" y="3573463"/>
            <a:ext cx="3317875" cy="6381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a:ln>
                  <a:noFill/>
                </a:ln>
                <a:solidFill>
                  <a:srgbClr val="D60093"/>
                </a:solidFill>
                <a:effectLst/>
                <a:uLnTx/>
                <a:uFillTx/>
                <a:latin typeface="Arial" panose="020B0604020202020204" pitchFamily="34" charset="0"/>
                <a:ea typeface="宋体" panose="02010600030101010101" pitchFamily="2" charset="-122"/>
              </a:rPr>
              <a:t>CPU Write miss:</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Send </a:t>
            </a:r>
            <a:b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b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Write Miss to home directory</a:t>
            </a:r>
          </a:p>
        </p:txBody>
      </p:sp>
    </p:spTree>
    <p:extLst>
      <p:ext uri="{BB962C8B-B14F-4D97-AF65-F5344CB8AC3E}">
        <p14:creationId xmlns:p14="http://schemas.microsoft.com/office/powerpoint/2010/main" val="2357208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7F0A95-747D-4F35-9636-D69181FA69B8}"/>
              </a:ext>
            </a:extLst>
          </p:cNvPr>
          <p:cNvSpPr>
            <a:spLocks noGrp="1"/>
          </p:cNvSpPr>
          <p:nvPr>
            <p:ph idx="1"/>
          </p:nvPr>
        </p:nvSpPr>
        <p:spPr/>
        <p:txBody>
          <a:bodyPr/>
          <a:lstStyle/>
          <a:p>
            <a:r>
              <a:rPr lang="en-US" altLang="zh-CN" dirty="0"/>
              <a:t>Serialization exclusive access by </a:t>
            </a:r>
            <a:r>
              <a:rPr lang="en-US" altLang="zh-CN" b="1" dirty="0"/>
              <a:t>Home directory</a:t>
            </a:r>
          </a:p>
          <a:p>
            <a:pPr lvl="1"/>
            <a:r>
              <a:rPr lang="en-US" altLang="zh-CN" dirty="0"/>
              <a:t>Buffer all the request (write miss/ invalidate ); </a:t>
            </a:r>
          </a:p>
          <a:p>
            <a:pPr lvl="1"/>
            <a:r>
              <a:rPr lang="en-US" altLang="zh-CN" dirty="0"/>
              <a:t>Process the request in order; </a:t>
            </a:r>
          </a:p>
          <a:p>
            <a:pPr lvl="1"/>
            <a:r>
              <a:rPr lang="en-US" altLang="zh-CN" dirty="0"/>
              <a:t>Only start to process the new request until complete the previous one.</a:t>
            </a:r>
          </a:p>
        </p:txBody>
      </p:sp>
      <p:sp>
        <p:nvSpPr>
          <p:cNvPr id="3" name="标题 2">
            <a:extLst>
              <a:ext uri="{FF2B5EF4-FFF2-40B4-BE49-F238E27FC236}">
                <a16:creationId xmlns:a16="http://schemas.microsoft.com/office/drawing/2014/main" id="{732BA32B-BBA1-4B5A-A090-D8BA928A02DA}"/>
              </a:ext>
            </a:extLst>
          </p:cNvPr>
          <p:cNvSpPr>
            <a:spLocks noGrp="1"/>
          </p:cNvSpPr>
          <p:nvPr>
            <p:ph type="title"/>
          </p:nvPr>
        </p:nvSpPr>
        <p:spPr/>
        <p:txBody>
          <a:bodyPr/>
          <a:lstStyle/>
          <a:p>
            <a:r>
              <a:rPr lang="en-US" altLang="zh-CN" dirty="0"/>
              <a:t>How to assure write serialization ? </a:t>
            </a:r>
            <a:endParaRPr lang="zh-CN" altLang="en-US" dirty="0"/>
          </a:p>
        </p:txBody>
      </p:sp>
    </p:spTree>
    <p:extLst>
      <p:ext uri="{BB962C8B-B14F-4D97-AF65-F5344CB8AC3E}">
        <p14:creationId xmlns:p14="http://schemas.microsoft.com/office/powerpoint/2010/main" val="2756423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3DEC21-DB05-4801-978B-C2238FA78581}"/>
              </a:ext>
            </a:extLst>
          </p:cNvPr>
          <p:cNvSpPr>
            <a:spLocks noGrp="1"/>
          </p:cNvSpPr>
          <p:nvPr>
            <p:ph idx="1"/>
          </p:nvPr>
        </p:nvSpPr>
        <p:spPr/>
        <p:txBody>
          <a:bodyPr/>
          <a:lstStyle/>
          <a:p>
            <a:r>
              <a:rPr lang="en-US" altLang="zh-CN" dirty="0"/>
              <a:t>How does the processor know who is the winner?</a:t>
            </a:r>
          </a:p>
          <a:p>
            <a:pPr lvl="1"/>
            <a:r>
              <a:rPr lang="en-US" altLang="zh-CN" dirty="0"/>
              <a:t>Get acknowledgement message from home directory</a:t>
            </a:r>
          </a:p>
          <a:p>
            <a:pPr lvl="1"/>
            <a:r>
              <a:rPr lang="en-US" altLang="zh-CN" dirty="0"/>
              <a:t>Date Reply (For write miss)</a:t>
            </a:r>
          </a:p>
          <a:p>
            <a:pPr lvl="1"/>
            <a:r>
              <a:rPr lang="en-US" altLang="zh-CN" dirty="0"/>
              <a:t>Explicit ACK (For invalidate)</a:t>
            </a:r>
          </a:p>
          <a:p>
            <a:pPr lvl="1"/>
            <a:r>
              <a:rPr lang="en-US" altLang="zh-CN" dirty="0"/>
              <a:t>About the loser:</a:t>
            </a:r>
          </a:p>
          <a:p>
            <a:pPr lvl="1"/>
            <a:r>
              <a:rPr lang="en-US" altLang="zh-CN" dirty="0"/>
              <a:t>Simplest: home directory send a NAK  to loser.</a:t>
            </a:r>
          </a:p>
          <a:p>
            <a:r>
              <a:rPr lang="en-US" altLang="zh-CN" dirty="0"/>
              <a:t>How to know the invalidations are completed?</a:t>
            </a:r>
          </a:p>
          <a:p>
            <a:pPr lvl="1"/>
            <a:r>
              <a:rPr lang="en-US" altLang="zh-CN" dirty="0"/>
              <a:t>1. Directory collect  and count ACK messages from remote nodes, and then send confirmation to requester.</a:t>
            </a:r>
          </a:p>
          <a:p>
            <a:pPr lvl="1"/>
            <a:r>
              <a:rPr lang="en-US" altLang="zh-CN" dirty="0"/>
              <a:t>2. Home node collect and count ACK messages from remote nodes directly.</a:t>
            </a:r>
            <a:endParaRPr lang="zh-CN" altLang="en-US" dirty="0"/>
          </a:p>
        </p:txBody>
      </p:sp>
      <p:sp>
        <p:nvSpPr>
          <p:cNvPr id="3" name="标题 2">
            <a:extLst>
              <a:ext uri="{FF2B5EF4-FFF2-40B4-BE49-F238E27FC236}">
                <a16:creationId xmlns:a16="http://schemas.microsoft.com/office/drawing/2014/main" id="{A4705E0E-E806-4073-87F6-091AE345B547}"/>
              </a:ext>
            </a:extLst>
          </p:cNvPr>
          <p:cNvSpPr>
            <a:spLocks noGrp="1"/>
          </p:cNvSpPr>
          <p:nvPr>
            <p:ph type="title"/>
          </p:nvPr>
        </p:nvSpPr>
        <p:spPr/>
        <p:txBody>
          <a:bodyPr/>
          <a:lstStyle/>
          <a:p>
            <a:r>
              <a:rPr lang="en-US" altLang="zh-CN" dirty="0"/>
              <a:t>How to solve the “race” ?</a:t>
            </a:r>
            <a:endParaRPr lang="zh-CN" altLang="en-US" dirty="0"/>
          </a:p>
        </p:txBody>
      </p:sp>
    </p:spTree>
    <p:extLst>
      <p:ext uri="{BB962C8B-B14F-4D97-AF65-F5344CB8AC3E}">
        <p14:creationId xmlns:p14="http://schemas.microsoft.com/office/powerpoint/2010/main" val="2796236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D8554D-ED64-47C4-866D-7E9CA47C2C8A}"/>
              </a:ext>
            </a:extLst>
          </p:cNvPr>
          <p:cNvSpPr>
            <a:spLocks noGrp="1"/>
          </p:cNvSpPr>
          <p:nvPr>
            <p:ph idx="1"/>
          </p:nvPr>
        </p:nvSpPr>
        <p:spPr/>
        <p:txBody>
          <a:bodyPr/>
          <a:lstStyle/>
          <a:p>
            <a:r>
              <a:rPr lang="en-US" altLang="zh-CN" dirty="0"/>
              <a:t>Large amount of buffers required</a:t>
            </a:r>
          </a:p>
          <a:p>
            <a:r>
              <a:rPr lang="en-US" altLang="zh-CN" dirty="0"/>
              <a:t>A write miss may produce a large amount invalidate message</a:t>
            </a:r>
          </a:p>
          <a:p>
            <a:r>
              <a:rPr lang="en-US" altLang="zh-CN" dirty="0"/>
              <a:t>Prefetch scheme might be used</a:t>
            </a:r>
          </a:p>
          <a:p>
            <a:r>
              <a:rPr lang="en-US" altLang="zh-CN" dirty="0"/>
              <a:t>Multiple outstanding misses</a:t>
            </a:r>
          </a:p>
          <a:p>
            <a:r>
              <a:rPr lang="en-US" altLang="zh-CN" dirty="0"/>
              <a:t>Limited buffer in practice</a:t>
            </a:r>
          </a:p>
        </p:txBody>
      </p:sp>
      <p:sp>
        <p:nvSpPr>
          <p:cNvPr id="3" name="标题 2">
            <a:extLst>
              <a:ext uri="{FF2B5EF4-FFF2-40B4-BE49-F238E27FC236}">
                <a16:creationId xmlns:a16="http://schemas.microsoft.com/office/drawing/2014/main" id="{B300EB9B-E8D3-47BD-B5E5-D58F1B5CFA64}"/>
              </a:ext>
            </a:extLst>
          </p:cNvPr>
          <p:cNvSpPr>
            <a:spLocks noGrp="1"/>
          </p:cNvSpPr>
          <p:nvPr>
            <p:ph type="title"/>
          </p:nvPr>
        </p:nvSpPr>
        <p:spPr/>
        <p:txBody>
          <a:bodyPr/>
          <a:lstStyle/>
          <a:p>
            <a:r>
              <a:rPr lang="en-US" altLang="zh-CN" dirty="0"/>
              <a:t>Buffer requirement</a:t>
            </a:r>
            <a:endParaRPr lang="zh-CN" altLang="en-US" dirty="0"/>
          </a:p>
        </p:txBody>
      </p:sp>
    </p:spTree>
    <p:extLst>
      <p:ext uri="{BB962C8B-B14F-4D97-AF65-F5344CB8AC3E}">
        <p14:creationId xmlns:p14="http://schemas.microsoft.com/office/powerpoint/2010/main" val="135119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6ABFE0C-6A70-456E-8BDB-1AD49644A3D5}"/>
              </a:ext>
            </a:extLst>
          </p:cNvPr>
          <p:cNvSpPr>
            <a:spLocks noGrp="1"/>
          </p:cNvSpPr>
          <p:nvPr>
            <p:ph idx="1"/>
          </p:nvPr>
        </p:nvSpPr>
        <p:spPr/>
        <p:txBody>
          <a:bodyPr/>
          <a:lstStyle/>
          <a:p>
            <a:r>
              <a:rPr lang="en-US" altLang="zh-CN" dirty="0"/>
              <a:t>Deadlock arises from three properties</a:t>
            </a:r>
          </a:p>
          <a:p>
            <a:pPr lvl="1"/>
            <a:r>
              <a:rPr lang="en-US" altLang="zh-CN" dirty="0"/>
              <a:t>More than one resource is needed to complete a transaction</a:t>
            </a:r>
          </a:p>
          <a:p>
            <a:pPr lvl="1"/>
            <a:r>
              <a:rPr lang="en-US" altLang="zh-CN" dirty="0"/>
              <a:t>Buffers for request, reply, and accept message</a:t>
            </a:r>
          </a:p>
          <a:p>
            <a:r>
              <a:rPr lang="en-US" altLang="zh-CN" dirty="0"/>
              <a:t>Resources are held until a nonatomic transaction completes</a:t>
            </a:r>
          </a:p>
          <a:p>
            <a:r>
              <a:rPr lang="en-US" altLang="zh-CN" dirty="0"/>
              <a:t>There is no global partial order on the acquisition of resource</a:t>
            </a:r>
            <a:endParaRPr lang="zh-CN" altLang="en-US" dirty="0"/>
          </a:p>
        </p:txBody>
      </p:sp>
      <p:sp>
        <p:nvSpPr>
          <p:cNvPr id="3" name="标题 2">
            <a:extLst>
              <a:ext uri="{FF2B5EF4-FFF2-40B4-BE49-F238E27FC236}">
                <a16:creationId xmlns:a16="http://schemas.microsoft.com/office/drawing/2014/main" id="{A7EA82EF-DE31-4713-8E98-44F155DCCC74}"/>
              </a:ext>
            </a:extLst>
          </p:cNvPr>
          <p:cNvSpPr>
            <a:spLocks noGrp="1"/>
          </p:cNvSpPr>
          <p:nvPr>
            <p:ph type="title"/>
          </p:nvPr>
        </p:nvSpPr>
        <p:spPr/>
        <p:txBody>
          <a:bodyPr/>
          <a:lstStyle/>
          <a:p>
            <a:r>
              <a:rPr lang="en-US" altLang="zh-CN" dirty="0"/>
              <a:t>Avoid deadlock with limited buffering</a:t>
            </a:r>
            <a:endParaRPr lang="zh-CN" altLang="en-US" dirty="0"/>
          </a:p>
        </p:txBody>
      </p:sp>
    </p:spTree>
    <p:extLst>
      <p:ext uri="{BB962C8B-B14F-4D97-AF65-F5344CB8AC3E}">
        <p14:creationId xmlns:p14="http://schemas.microsoft.com/office/powerpoint/2010/main" val="11821850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B5382B-66D0-4278-9C1C-5985CFDC7314}"/>
              </a:ext>
            </a:extLst>
          </p:cNvPr>
          <p:cNvSpPr>
            <a:spLocks noGrp="1"/>
          </p:cNvSpPr>
          <p:nvPr>
            <p:ph idx="1"/>
          </p:nvPr>
        </p:nvSpPr>
        <p:spPr/>
        <p:txBody>
          <a:bodyPr/>
          <a:lstStyle/>
          <a:p>
            <a:r>
              <a:rPr lang="en-US" altLang="zh-CN" dirty="0"/>
              <a:t>Strategy: Try to ensure that the resources will always be available.</a:t>
            </a:r>
          </a:p>
          <a:p>
            <a:pPr lvl="1"/>
            <a:r>
              <a:rPr lang="en-US" altLang="zh-CN" b="1" dirty="0"/>
              <a:t>Separate network </a:t>
            </a:r>
            <a:r>
              <a:rPr lang="en-US" altLang="zh-CN" dirty="0"/>
              <a:t>is used for request and replies.</a:t>
            </a:r>
          </a:p>
          <a:p>
            <a:pPr lvl="1"/>
            <a:r>
              <a:rPr lang="en-US" altLang="zh-CN" dirty="0"/>
              <a:t>Every request need a reply </a:t>
            </a:r>
            <a:r>
              <a:rPr lang="en-US" altLang="zh-CN" b="1" dirty="0"/>
              <a:t>allocate the space </a:t>
            </a:r>
            <a:r>
              <a:rPr lang="en-US" altLang="zh-CN" dirty="0"/>
              <a:t>to accept reply  when the request is generated.</a:t>
            </a:r>
          </a:p>
          <a:p>
            <a:pPr lvl="2"/>
            <a:r>
              <a:rPr lang="en-US" altLang="zh-CN" dirty="0"/>
              <a:t>Replier can free the reply buffer.</a:t>
            </a:r>
          </a:p>
          <a:p>
            <a:pPr lvl="1"/>
            <a:r>
              <a:rPr lang="en-US" altLang="zh-CN" dirty="0"/>
              <a:t>Any controller can reject any </a:t>
            </a:r>
            <a:r>
              <a:rPr lang="en-US" altLang="zh-CN" b="1" dirty="0"/>
              <a:t>request with a NAK</a:t>
            </a:r>
            <a:r>
              <a:rPr lang="en-US" altLang="zh-CN" dirty="0"/>
              <a:t>, but never NAK a reply.</a:t>
            </a:r>
          </a:p>
          <a:p>
            <a:pPr lvl="1"/>
            <a:r>
              <a:rPr lang="en-US" altLang="zh-CN" dirty="0"/>
              <a:t>Any request that receives a NAK is simply retried.</a:t>
            </a:r>
            <a:endParaRPr lang="zh-CN" altLang="en-US" dirty="0"/>
          </a:p>
        </p:txBody>
      </p:sp>
      <p:sp>
        <p:nvSpPr>
          <p:cNvPr id="3" name="标题 2">
            <a:extLst>
              <a:ext uri="{FF2B5EF4-FFF2-40B4-BE49-F238E27FC236}">
                <a16:creationId xmlns:a16="http://schemas.microsoft.com/office/drawing/2014/main" id="{87B25C8E-7F2C-4995-8B98-80AF340B0EB1}"/>
              </a:ext>
            </a:extLst>
          </p:cNvPr>
          <p:cNvSpPr>
            <a:spLocks noGrp="1"/>
          </p:cNvSpPr>
          <p:nvPr>
            <p:ph type="title"/>
          </p:nvPr>
        </p:nvSpPr>
        <p:spPr/>
        <p:txBody>
          <a:bodyPr/>
          <a:lstStyle/>
          <a:p>
            <a:r>
              <a:rPr lang="en-US" altLang="zh-CN" dirty="0"/>
              <a:t>Resolution</a:t>
            </a:r>
            <a:endParaRPr lang="zh-CN" altLang="en-US" dirty="0"/>
          </a:p>
        </p:txBody>
      </p:sp>
    </p:spTree>
    <p:extLst>
      <p:ext uri="{BB962C8B-B14F-4D97-AF65-F5344CB8AC3E}">
        <p14:creationId xmlns:p14="http://schemas.microsoft.com/office/powerpoint/2010/main" val="13832496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A1A64D-F563-481F-959A-D4708007D3B1}"/>
              </a:ext>
            </a:extLst>
          </p:cNvPr>
          <p:cNvSpPr>
            <a:spLocks noGrp="1"/>
          </p:cNvSpPr>
          <p:nvPr>
            <p:ph idx="1"/>
          </p:nvPr>
        </p:nvSpPr>
        <p:spPr/>
        <p:txBody>
          <a:bodyPr/>
          <a:lstStyle/>
          <a:p>
            <a:r>
              <a:rPr lang="en-US" altLang="zh-CN" dirty="0"/>
              <a:t>Directory controller must be </a:t>
            </a:r>
            <a:r>
              <a:rPr lang="en-US" altLang="zh-CN" b="1" dirty="0"/>
              <a:t>reentrant</a:t>
            </a:r>
            <a:r>
              <a:rPr lang="en-US" altLang="zh-CN" dirty="0"/>
              <a:t>.</a:t>
            </a:r>
          </a:p>
          <a:p>
            <a:pPr lvl="1"/>
            <a:r>
              <a:rPr lang="en-US" altLang="zh-CN" dirty="0"/>
              <a:t>Handle incoming requests for independent blocks before the previous one finished.</a:t>
            </a:r>
          </a:p>
          <a:p>
            <a:r>
              <a:rPr lang="en-US" altLang="zh-CN" dirty="0"/>
              <a:t>Control state need be saved and restored while a fetch(or fetch//invalidate) is outstanding</a:t>
            </a:r>
          </a:p>
          <a:p>
            <a:r>
              <a:rPr lang="en-US" altLang="zh-CN" dirty="0"/>
              <a:t>Owner node can provide the data directly to the requester as well as to the home node to reduce latency.</a:t>
            </a:r>
          </a:p>
          <a:p>
            <a:r>
              <a:rPr lang="en-US" altLang="zh-CN" dirty="0"/>
              <a:t>Can limit the outstanding transaction numbers via NAK to new requests.</a:t>
            </a:r>
            <a:endParaRPr lang="zh-CN" altLang="en-US" dirty="0"/>
          </a:p>
        </p:txBody>
      </p:sp>
      <p:sp>
        <p:nvSpPr>
          <p:cNvPr id="3" name="标题 2">
            <a:extLst>
              <a:ext uri="{FF2B5EF4-FFF2-40B4-BE49-F238E27FC236}">
                <a16:creationId xmlns:a16="http://schemas.microsoft.com/office/drawing/2014/main" id="{D7CE81D2-D4FD-465C-8931-FE18594C3FBA}"/>
              </a:ext>
            </a:extLst>
          </p:cNvPr>
          <p:cNvSpPr>
            <a:spLocks noGrp="1"/>
          </p:cNvSpPr>
          <p:nvPr>
            <p:ph type="title"/>
          </p:nvPr>
        </p:nvSpPr>
        <p:spPr/>
        <p:txBody>
          <a:bodyPr/>
          <a:lstStyle/>
          <a:p>
            <a:r>
              <a:rPr lang="en-US" altLang="zh-CN" dirty="0"/>
              <a:t>Multithreaded directory to handle multiple blocks</a:t>
            </a:r>
            <a:endParaRPr lang="zh-CN" altLang="en-US" dirty="0"/>
          </a:p>
        </p:txBody>
      </p:sp>
    </p:spTree>
    <p:extLst>
      <p:ext uri="{BB962C8B-B14F-4D97-AF65-F5344CB8AC3E}">
        <p14:creationId xmlns:p14="http://schemas.microsoft.com/office/powerpoint/2010/main" val="288303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A821B-2D78-4D1D-A9C5-CE1EF48DD43F}"/>
              </a:ext>
            </a:extLst>
          </p:cNvPr>
          <p:cNvSpPr>
            <a:spLocks noGrp="1"/>
          </p:cNvSpPr>
          <p:nvPr>
            <p:ph type="title"/>
          </p:nvPr>
        </p:nvSpPr>
        <p:spPr/>
        <p:txBody>
          <a:bodyPr/>
          <a:lstStyle/>
          <a:p>
            <a:r>
              <a:rPr lang="en-US" altLang="zh-CN" dirty="0"/>
              <a:t>Cache incoherence due to write</a:t>
            </a:r>
            <a:endParaRPr lang="zh-CN" altLang="en-US" dirty="0"/>
          </a:p>
        </p:txBody>
      </p:sp>
      <p:pic>
        <p:nvPicPr>
          <p:cNvPr id="3" name="Picture 3">
            <a:extLst>
              <a:ext uri="{FF2B5EF4-FFF2-40B4-BE49-F238E27FC236}">
                <a16:creationId xmlns:a16="http://schemas.microsoft.com/office/drawing/2014/main" id="{E5C74F35-9CAE-444A-B63B-139BBE097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5344" y="1169988"/>
            <a:ext cx="6916188" cy="4759325"/>
          </a:xfrm>
          <a:prstGeom prst="rect">
            <a:avLst/>
          </a:prstGeom>
        </p:spPr>
      </p:pic>
    </p:spTree>
    <p:extLst>
      <p:ext uri="{BB962C8B-B14F-4D97-AF65-F5344CB8AC3E}">
        <p14:creationId xmlns:p14="http://schemas.microsoft.com/office/powerpoint/2010/main" val="639920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A20A53-2025-4A49-940A-316352AEFC9C}"/>
              </a:ext>
            </a:extLst>
          </p:cNvPr>
          <p:cNvSpPr>
            <a:spLocks noGrp="1"/>
          </p:cNvSpPr>
          <p:nvPr>
            <p:ph idx="1"/>
          </p:nvPr>
        </p:nvSpPr>
        <p:spPr/>
        <p:txBody>
          <a:bodyPr/>
          <a:lstStyle/>
          <a:p>
            <a:r>
              <a:rPr lang="en-US" altLang="zh-CN" dirty="0"/>
              <a:t>How to know which is the original transaction?</a:t>
            </a:r>
          </a:p>
          <a:p>
            <a:pPr lvl="1"/>
            <a:r>
              <a:rPr lang="en-US" altLang="zh-CN" dirty="0"/>
              <a:t>1. processor keep track of its outstanding requests </a:t>
            </a:r>
          </a:p>
          <a:p>
            <a:pPr lvl="1"/>
            <a:r>
              <a:rPr lang="en-US" altLang="zh-CN" dirty="0"/>
              <a:t>2. Pack the original request into NAK.</a:t>
            </a:r>
          </a:p>
          <a:p>
            <a:pPr lvl="1"/>
            <a:r>
              <a:rPr lang="en-US" altLang="zh-CN" dirty="0"/>
              <a:t>3. The buffer holding the return slot for the   request can also hold info about the request.</a:t>
            </a:r>
          </a:p>
          <a:p>
            <a:r>
              <a:rPr lang="en-US" altLang="zh-CN" dirty="0"/>
              <a:t>So that when  receives NAK, the processor know to resend the request.</a:t>
            </a:r>
            <a:endParaRPr lang="zh-CN" altLang="en-US" dirty="0"/>
          </a:p>
        </p:txBody>
      </p:sp>
      <p:sp>
        <p:nvSpPr>
          <p:cNvPr id="3" name="标题 2">
            <a:extLst>
              <a:ext uri="{FF2B5EF4-FFF2-40B4-BE49-F238E27FC236}">
                <a16:creationId xmlns:a16="http://schemas.microsoft.com/office/drawing/2014/main" id="{EC990937-1D7E-4855-AE60-6AE1A1D59FB6}"/>
              </a:ext>
            </a:extLst>
          </p:cNvPr>
          <p:cNvSpPr>
            <a:spLocks noGrp="1"/>
          </p:cNvSpPr>
          <p:nvPr>
            <p:ph type="title"/>
          </p:nvPr>
        </p:nvSpPr>
        <p:spPr/>
        <p:txBody>
          <a:bodyPr/>
          <a:lstStyle/>
          <a:p>
            <a:r>
              <a:rPr lang="en-US" altLang="zh-CN" dirty="0"/>
              <a:t>How to deal with NAK ?</a:t>
            </a:r>
            <a:endParaRPr lang="zh-CN" altLang="en-US" dirty="0"/>
          </a:p>
        </p:txBody>
      </p:sp>
    </p:spTree>
    <p:extLst>
      <p:ext uri="{BB962C8B-B14F-4D97-AF65-F5344CB8AC3E}">
        <p14:creationId xmlns:p14="http://schemas.microsoft.com/office/powerpoint/2010/main" val="21769989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E4E49D-88B7-4148-A407-82A9D5D11090}"/>
              </a:ext>
            </a:extLst>
          </p:cNvPr>
          <p:cNvSpPr>
            <a:spLocks noGrp="1"/>
          </p:cNvSpPr>
          <p:nvPr>
            <p:ph idx="1"/>
          </p:nvPr>
        </p:nvSpPr>
        <p:spPr/>
        <p:txBody>
          <a:bodyPr/>
          <a:lstStyle/>
          <a:p>
            <a:r>
              <a:rPr lang="en-US" altLang="zh-CN" dirty="0"/>
              <a:t>Caches contain all information on state of cached memory blocks </a:t>
            </a:r>
          </a:p>
          <a:p>
            <a:r>
              <a:rPr lang="en-US" altLang="zh-CN" dirty="0"/>
              <a:t>Snooping and Directory Protocols similar; bus makes snooping easier because of broadcast (snooping =&gt; uniform memory access)</a:t>
            </a:r>
          </a:p>
          <a:p>
            <a:r>
              <a:rPr lang="en-US" altLang="zh-CN" b="1" dirty="0"/>
              <a:t>Directory has extra data structure to keep track of state of all cache blocks</a:t>
            </a:r>
          </a:p>
          <a:p>
            <a:r>
              <a:rPr lang="en-US" altLang="zh-CN" dirty="0"/>
              <a:t>Distributing directory =&gt; scalable shared address multiprocessor </a:t>
            </a:r>
            <a:br>
              <a:rPr lang="en-US" altLang="zh-CN" dirty="0"/>
            </a:br>
            <a:r>
              <a:rPr lang="en-US" altLang="zh-CN" dirty="0"/>
              <a:t>=&gt; Cache coherent, Non uniform memory access</a:t>
            </a:r>
          </a:p>
        </p:txBody>
      </p:sp>
      <p:sp>
        <p:nvSpPr>
          <p:cNvPr id="3" name="标题 2">
            <a:extLst>
              <a:ext uri="{FF2B5EF4-FFF2-40B4-BE49-F238E27FC236}">
                <a16:creationId xmlns:a16="http://schemas.microsoft.com/office/drawing/2014/main" id="{2C2E1ADD-BD42-4FA0-A74B-5610F9D693DE}"/>
              </a:ext>
            </a:extLst>
          </p:cNvPr>
          <p:cNvSpPr>
            <a:spLocks noGrp="1"/>
          </p:cNvSpPr>
          <p:nvPr>
            <p:ph type="title"/>
          </p:nvPr>
        </p:nvSpPr>
        <p:spPr/>
        <p:txBody>
          <a:bodyPr/>
          <a:lstStyle/>
          <a:p>
            <a:r>
              <a:rPr lang="en-US" altLang="zh-CN" dirty="0"/>
              <a:t>Summary</a:t>
            </a:r>
            <a:endParaRPr lang="zh-CN" altLang="en-US" dirty="0"/>
          </a:p>
        </p:txBody>
      </p:sp>
    </p:spTree>
    <p:extLst>
      <p:ext uri="{BB962C8B-B14F-4D97-AF65-F5344CB8AC3E}">
        <p14:creationId xmlns:p14="http://schemas.microsoft.com/office/powerpoint/2010/main" val="4018504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7DC4-E7D7-461F-B608-E8C5EA33032C}"/>
              </a:ext>
            </a:extLst>
          </p:cNvPr>
          <p:cNvSpPr>
            <a:spLocks noGrp="1"/>
          </p:cNvSpPr>
          <p:nvPr>
            <p:ph type="title"/>
          </p:nvPr>
        </p:nvSpPr>
        <p:spPr/>
        <p:txBody>
          <a:bodyPr/>
          <a:lstStyle/>
          <a:p>
            <a:r>
              <a:rPr lang="en-US" altLang="zh-CN" sz="2400" dirty="0"/>
              <a:t>How about write through cache with write invalidate?</a:t>
            </a:r>
            <a:endParaRPr lang="zh-CN" altLang="en-US" sz="2400" dirty="0"/>
          </a:p>
        </p:txBody>
      </p:sp>
      <p:grpSp>
        <p:nvGrpSpPr>
          <p:cNvPr id="3" name="Group 3">
            <a:extLst>
              <a:ext uri="{FF2B5EF4-FFF2-40B4-BE49-F238E27FC236}">
                <a16:creationId xmlns:a16="http://schemas.microsoft.com/office/drawing/2014/main" id="{811ED77E-44FA-4FBE-BB63-BEB7EB39A289}"/>
              </a:ext>
            </a:extLst>
          </p:cNvPr>
          <p:cNvGrpSpPr>
            <a:grpSpLocks/>
          </p:cNvGrpSpPr>
          <p:nvPr/>
        </p:nvGrpSpPr>
        <p:grpSpPr bwMode="auto">
          <a:xfrm>
            <a:off x="762000" y="2514600"/>
            <a:ext cx="7772400" cy="2162175"/>
            <a:chOff x="864" y="1152"/>
            <a:chExt cx="4896" cy="1362"/>
          </a:xfrm>
        </p:grpSpPr>
        <p:sp>
          <p:nvSpPr>
            <p:cNvPr id="4" name="Rectangle 4">
              <a:extLst>
                <a:ext uri="{FF2B5EF4-FFF2-40B4-BE49-F238E27FC236}">
                  <a16:creationId xmlns:a16="http://schemas.microsoft.com/office/drawing/2014/main" id="{05AAB40E-0A37-4A4F-95F1-86BF7C6A13DF}"/>
                </a:ext>
              </a:extLst>
            </p:cNvPr>
            <p:cNvSpPr>
              <a:spLocks noChangeArrowheads="1"/>
            </p:cNvSpPr>
            <p:nvPr/>
          </p:nvSpPr>
          <p:spPr bwMode="auto">
            <a:xfrm>
              <a:off x="1036" y="1489"/>
              <a:ext cx="520" cy="21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Invalid</a:t>
              </a:r>
            </a:p>
          </p:txBody>
        </p:sp>
        <p:sp>
          <p:nvSpPr>
            <p:cNvPr id="5" name="Rectangle 5">
              <a:extLst>
                <a:ext uri="{FF2B5EF4-FFF2-40B4-BE49-F238E27FC236}">
                  <a16:creationId xmlns:a16="http://schemas.microsoft.com/office/drawing/2014/main" id="{6A3401F5-783C-4DE7-9C06-B4EDF7DE816F}"/>
                </a:ext>
              </a:extLst>
            </p:cNvPr>
            <p:cNvSpPr>
              <a:spLocks noChangeArrowheads="1"/>
            </p:cNvSpPr>
            <p:nvPr/>
          </p:nvSpPr>
          <p:spPr bwMode="auto">
            <a:xfrm>
              <a:off x="3237" y="1389"/>
              <a:ext cx="1163" cy="36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Valid</a:t>
              </a: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 name="Oval 6">
              <a:extLst>
                <a:ext uri="{FF2B5EF4-FFF2-40B4-BE49-F238E27FC236}">
                  <a16:creationId xmlns:a16="http://schemas.microsoft.com/office/drawing/2014/main" id="{F914445F-17B4-4D19-869D-56600A4BF172}"/>
                </a:ext>
              </a:extLst>
            </p:cNvPr>
            <p:cNvSpPr>
              <a:spLocks noChangeArrowheads="1"/>
            </p:cNvSpPr>
            <p:nvPr/>
          </p:nvSpPr>
          <p:spPr bwMode="auto">
            <a:xfrm>
              <a:off x="3301" y="1237"/>
              <a:ext cx="993" cy="67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7" name="Line 7">
              <a:extLst>
                <a:ext uri="{FF2B5EF4-FFF2-40B4-BE49-F238E27FC236}">
                  <a16:creationId xmlns:a16="http://schemas.microsoft.com/office/drawing/2014/main" id="{81362B98-35CD-47B1-8F39-3B9667525FAD}"/>
                </a:ext>
              </a:extLst>
            </p:cNvPr>
            <p:cNvSpPr>
              <a:spLocks noChangeShapeType="1"/>
            </p:cNvSpPr>
            <p:nvPr/>
          </p:nvSpPr>
          <p:spPr bwMode="auto">
            <a:xfrm>
              <a:off x="1920" y="1488"/>
              <a:ext cx="1344" cy="0"/>
            </a:xfrm>
            <a:prstGeom prst="line">
              <a:avLst/>
            </a:prstGeom>
            <a:noFill/>
            <a:ln w="25400">
              <a:solidFill>
                <a:srgbClr val="000000"/>
              </a:solidFill>
              <a:round/>
              <a:headEnd/>
              <a:tailEnd type="stealth" w="med" len="med"/>
            </a:ln>
            <a:extLst>
              <a:ext uri="{909E8E84-426E-40DD-AFC4-6F175D3DCCD1}">
                <a14:hiddenFill xmlns:a14="http://schemas.microsoft.com/office/drawing/2010/main">
                  <a:noFill/>
                </a14:hiddenFill>
              </a:ext>
            </a:extLst>
          </p:spPr>
          <p:txBody>
            <a:bodyPr wrap="none" anchor="ct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8" name="Oval 8">
              <a:extLst>
                <a:ext uri="{FF2B5EF4-FFF2-40B4-BE49-F238E27FC236}">
                  <a16:creationId xmlns:a16="http://schemas.microsoft.com/office/drawing/2014/main" id="{E8B97BF7-A44E-4938-B63A-60C97258D187}"/>
                </a:ext>
              </a:extLst>
            </p:cNvPr>
            <p:cNvSpPr>
              <a:spLocks noChangeArrowheads="1"/>
            </p:cNvSpPr>
            <p:nvPr/>
          </p:nvSpPr>
          <p:spPr bwMode="auto">
            <a:xfrm>
              <a:off x="864" y="1200"/>
              <a:ext cx="993" cy="67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ct val="20000"/>
                </a:spcBef>
                <a:spcAft>
                  <a:spcPts val="0"/>
                </a:spcAft>
                <a:buClr>
                  <a:srgbClr val="E1F4FF"/>
                </a:buClr>
                <a:buSzPct val="80000"/>
                <a:buFont typeface="Wingdings" panose="05000000000000000000" pitchFamily="2" charset="2"/>
                <a:buNone/>
                <a:tabLst/>
                <a:defRPr/>
              </a:pPr>
              <a:endParaRPr kumimoji="1" lang="zh-CN" altLang="zh-CN" sz="2000" b="1" i="0" u="none" strike="noStrike" kern="0" cap="none" spc="0" normalizeH="0" baseline="0" noProof="0">
                <a:ln>
                  <a:noFill/>
                </a:ln>
                <a:solidFill>
                  <a:srgbClr val="FF3300"/>
                </a:solidFill>
                <a:effectLst/>
                <a:uLnTx/>
                <a:uFillTx/>
                <a:latin typeface="Arial" panose="020B0604020202020204" pitchFamily="34" charset="0"/>
                <a:ea typeface="宋体" panose="02010600030101010101" pitchFamily="2" charset="-122"/>
              </a:endParaRPr>
            </a:p>
          </p:txBody>
        </p:sp>
        <p:sp>
          <p:nvSpPr>
            <p:cNvPr id="9" name="Rectangle 9">
              <a:extLst>
                <a:ext uri="{FF2B5EF4-FFF2-40B4-BE49-F238E27FC236}">
                  <a16:creationId xmlns:a16="http://schemas.microsoft.com/office/drawing/2014/main" id="{8FC7A1CA-740D-4D9B-A358-7D5F558FFF71}"/>
                </a:ext>
              </a:extLst>
            </p:cNvPr>
            <p:cNvSpPr>
              <a:spLocks noChangeArrowheads="1"/>
            </p:cNvSpPr>
            <p:nvPr/>
          </p:nvSpPr>
          <p:spPr bwMode="auto">
            <a:xfrm>
              <a:off x="2016" y="1488"/>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PR</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 BR miss on bus]</a:t>
              </a:r>
            </a:p>
          </p:txBody>
        </p:sp>
        <p:sp>
          <p:nvSpPr>
            <p:cNvPr id="10" name="Freeform 10">
              <a:extLst>
                <a:ext uri="{FF2B5EF4-FFF2-40B4-BE49-F238E27FC236}">
                  <a16:creationId xmlns:a16="http://schemas.microsoft.com/office/drawing/2014/main" id="{7161B144-6452-4B59-8654-6A2E443390BA}"/>
                </a:ext>
              </a:extLst>
            </p:cNvPr>
            <p:cNvSpPr>
              <a:spLocks/>
            </p:cNvSpPr>
            <p:nvPr/>
          </p:nvSpPr>
          <p:spPr bwMode="auto">
            <a:xfrm>
              <a:off x="1728" y="1824"/>
              <a:ext cx="1680" cy="480"/>
            </a:xfrm>
            <a:custGeom>
              <a:avLst/>
              <a:gdLst>
                <a:gd name="T0" fmla="*/ 0 w 1680"/>
                <a:gd name="T1" fmla="*/ 0 h 480"/>
                <a:gd name="T2" fmla="*/ 912 w 1680"/>
                <a:gd name="T3" fmla="*/ 480 h 480"/>
                <a:gd name="T4" fmla="*/ 1680 w 1680"/>
                <a:gd name="T5" fmla="*/ 0 h 480"/>
                <a:gd name="T6" fmla="*/ 0 60000 65536"/>
                <a:gd name="T7" fmla="*/ 0 60000 65536"/>
                <a:gd name="T8" fmla="*/ 0 60000 65536"/>
                <a:gd name="T9" fmla="*/ 0 w 1680"/>
                <a:gd name="T10" fmla="*/ 0 h 480"/>
                <a:gd name="T11" fmla="*/ 1680 w 1680"/>
                <a:gd name="T12" fmla="*/ 480 h 480"/>
              </a:gdLst>
              <a:ahLst/>
              <a:cxnLst>
                <a:cxn ang="T6">
                  <a:pos x="T0" y="T1"/>
                </a:cxn>
                <a:cxn ang="T7">
                  <a:pos x="T2" y="T3"/>
                </a:cxn>
                <a:cxn ang="T8">
                  <a:pos x="T4" y="T5"/>
                </a:cxn>
              </a:cxnLst>
              <a:rect l="T9" t="T10" r="T11" b="T12"/>
              <a:pathLst>
                <a:path w="1680" h="480">
                  <a:moveTo>
                    <a:pt x="0" y="0"/>
                  </a:moveTo>
                  <a:cubicBezTo>
                    <a:pt x="316" y="240"/>
                    <a:pt x="632" y="480"/>
                    <a:pt x="912" y="480"/>
                  </a:cubicBezTo>
                  <a:cubicBezTo>
                    <a:pt x="1192" y="480"/>
                    <a:pt x="1552" y="80"/>
                    <a:pt x="1680" y="0"/>
                  </a:cubicBezTo>
                </a:path>
              </a:pathLst>
            </a:custGeom>
            <a:noFill/>
            <a:ln w="2540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sp>
          <p:nvSpPr>
            <p:cNvPr id="11" name="Rectangle 11">
              <a:extLst>
                <a:ext uri="{FF2B5EF4-FFF2-40B4-BE49-F238E27FC236}">
                  <a16:creationId xmlns:a16="http://schemas.microsoft.com/office/drawing/2014/main" id="{B985F2FB-A216-4803-A8C8-08553C4CFFE9}"/>
                </a:ext>
              </a:extLst>
            </p:cNvPr>
            <p:cNvSpPr>
              <a:spLocks noChangeArrowheads="1"/>
            </p:cNvSpPr>
            <p:nvPr/>
          </p:nvSpPr>
          <p:spPr bwMode="auto">
            <a:xfrm>
              <a:off x="2016" y="1152"/>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PW</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 BW miss on bus]</a:t>
              </a:r>
            </a:p>
          </p:txBody>
        </p:sp>
        <p:sp>
          <p:nvSpPr>
            <p:cNvPr id="12" name="Rectangle 12">
              <a:extLst>
                <a:ext uri="{FF2B5EF4-FFF2-40B4-BE49-F238E27FC236}">
                  <a16:creationId xmlns:a16="http://schemas.microsoft.com/office/drawing/2014/main" id="{0D1C8D90-623A-4A3E-B465-3A3722849A21}"/>
                </a:ext>
              </a:extLst>
            </p:cNvPr>
            <p:cNvSpPr>
              <a:spLocks noChangeArrowheads="1"/>
            </p:cNvSpPr>
            <p:nvPr/>
          </p:nvSpPr>
          <p:spPr bwMode="auto">
            <a:xfrm>
              <a:off x="2400" y="2304"/>
              <a:ext cx="4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a:ln>
                    <a:noFill/>
                  </a:ln>
                  <a:solidFill>
                    <a:srgbClr val="0000FF"/>
                  </a:solidFill>
                  <a:effectLst/>
                  <a:uLnTx/>
                  <a:uFillTx/>
                  <a:latin typeface="Arial" panose="020B0604020202020204" pitchFamily="34" charset="0"/>
                  <a:ea typeface="宋体" panose="02010600030101010101" pitchFamily="2" charset="-122"/>
                </a:rPr>
                <a:t>BW</a:t>
              </a:r>
            </a:p>
          </p:txBody>
        </p:sp>
        <p:sp>
          <p:nvSpPr>
            <p:cNvPr id="13" name="Rectangle 13">
              <a:extLst>
                <a:ext uri="{FF2B5EF4-FFF2-40B4-BE49-F238E27FC236}">
                  <a16:creationId xmlns:a16="http://schemas.microsoft.com/office/drawing/2014/main" id="{9D697EA6-0CB4-48CD-B73A-B67C377D078A}"/>
                </a:ext>
              </a:extLst>
            </p:cNvPr>
            <p:cNvSpPr>
              <a:spLocks noChangeArrowheads="1"/>
            </p:cNvSpPr>
            <p:nvPr/>
          </p:nvSpPr>
          <p:spPr bwMode="auto">
            <a:xfrm>
              <a:off x="4896" y="1248"/>
              <a:ext cx="8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BR, PR</a:t>
              </a:r>
            </a:p>
            <a:p>
              <a:pPr marL="0" marR="0" lvl="0" indent="0" algn="l" defTabSz="914400" eaLnBrk="0" fontAlgn="auto" latinLnBrk="0" hangingPunct="0">
                <a:lnSpc>
                  <a:spcPct val="100000"/>
                </a:lnSpc>
                <a:spcBef>
                  <a:spcPct val="0"/>
                </a:spcBef>
                <a:spcAft>
                  <a:spcPts val="0"/>
                </a:spcAft>
                <a:buClrTx/>
                <a:buSzTx/>
                <a:buFontTx/>
                <a:buNone/>
                <a:tabLst/>
                <a:defRPr/>
              </a:pPr>
              <a:endParaRPr kumimoji="0" lang="en-US" altLang="zh-CN" sz="16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endParaRP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PW</a:t>
              </a:r>
            </a:p>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1600" b="1" i="0" u="none" strike="noStrike" kern="0" cap="none" spc="0" normalizeH="0" baseline="0" noProof="0" dirty="0">
                  <a:ln>
                    <a:noFill/>
                  </a:ln>
                  <a:solidFill>
                    <a:srgbClr val="00B0F0"/>
                  </a:solidFill>
                  <a:effectLst/>
                  <a:uLnTx/>
                  <a:uFillTx/>
                  <a:latin typeface="Arial" panose="020B0604020202020204" pitchFamily="34" charset="0"/>
                  <a:ea typeface="宋体" panose="02010600030101010101" pitchFamily="2" charset="-122"/>
                </a:rPr>
                <a:t>[send BW]</a:t>
              </a:r>
            </a:p>
          </p:txBody>
        </p:sp>
        <p:sp>
          <p:nvSpPr>
            <p:cNvPr id="14" name="Freeform 14">
              <a:extLst>
                <a:ext uri="{FF2B5EF4-FFF2-40B4-BE49-F238E27FC236}">
                  <a16:creationId xmlns:a16="http://schemas.microsoft.com/office/drawing/2014/main" id="{370013D4-CD7C-430B-A19D-30F6FEF545AF}"/>
                </a:ext>
              </a:extLst>
            </p:cNvPr>
            <p:cNvSpPr>
              <a:spLocks/>
            </p:cNvSpPr>
            <p:nvPr/>
          </p:nvSpPr>
          <p:spPr bwMode="auto">
            <a:xfrm>
              <a:off x="4272" y="1224"/>
              <a:ext cx="576" cy="776"/>
            </a:xfrm>
            <a:custGeom>
              <a:avLst/>
              <a:gdLst>
                <a:gd name="T0" fmla="*/ 0 w 576"/>
                <a:gd name="T1" fmla="*/ 216 h 776"/>
                <a:gd name="T2" fmla="*/ 336 w 576"/>
                <a:gd name="T3" fmla="*/ 24 h 776"/>
                <a:gd name="T4" fmla="*/ 576 w 576"/>
                <a:gd name="T5" fmla="*/ 360 h 776"/>
                <a:gd name="T6" fmla="*/ 336 w 576"/>
                <a:gd name="T7" fmla="*/ 744 h 776"/>
                <a:gd name="T8" fmla="*/ 0 w 576"/>
                <a:gd name="T9" fmla="*/ 552 h 776"/>
                <a:gd name="T10" fmla="*/ 0 60000 65536"/>
                <a:gd name="T11" fmla="*/ 0 60000 65536"/>
                <a:gd name="T12" fmla="*/ 0 60000 65536"/>
                <a:gd name="T13" fmla="*/ 0 60000 65536"/>
                <a:gd name="T14" fmla="*/ 0 60000 65536"/>
                <a:gd name="T15" fmla="*/ 0 w 576"/>
                <a:gd name="T16" fmla="*/ 0 h 776"/>
                <a:gd name="T17" fmla="*/ 576 w 576"/>
                <a:gd name="T18" fmla="*/ 776 h 776"/>
              </a:gdLst>
              <a:ahLst/>
              <a:cxnLst>
                <a:cxn ang="T10">
                  <a:pos x="T0" y="T1"/>
                </a:cxn>
                <a:cxn ang="T11">
                  <a:pos x="T2" y="T3"/>
                </a:cxn>
                <a:cxn ang="T12">
                  <a:pos x="T4" y="T5"/>
                </a:cxn>
                <a:cxn ang="T13">
                  <a:pos x="T6" y="T7"/>
                </a:cxn>
                <a:cxn ang="T14">
                  <a:pos x="T8" y="T9"/>
                </a:cxn>
              </a:cxnLst>
              <a:rect l="T15" t="T16" r="T17" b="T18"/>
              <a:pathLst>
                <a:path w="576" h="776">
                  <a:moveTo>
                    <a:pt x="0" y="216"/>
                  </a:moveTo>
                  <a:cubicBezTo>
                    <a:pt x="120" y="108"/>
                    <a:pt x="240" y="0"/>
                    <a:pt x="336" y="24"/>
                  </a:cubicBezTo>
                  <a:cubicBezTo>
                    <a:pt x="432" y="48"/>
                    <a:pt x="576" y="240"/>
                    <a:pt x="576" y="360"/>
                  </a:cubicBezTo>
                  <a:cubicBezTo>
                    <a:pt x="576" y="480"/>
                    <a:pt x="432" y="712"/>
                    <a:pt x="336" y="744"/>
                  </a:cubicBezTo>
                  <a:cubicBezTo>
                    <a:pt x="240" y="776"/>
                    <a:pt x="56" y="584"/>
                    <a:pt x="0" y="552"/>
                  </a:cubicBezTo>
                </a:path>
              </a:pathLst>
            </a:custGeom>
            <a:noFill/>
            <a:ln w="25400">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E40000"/>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68612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73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9935FE-6474-4F4A-BC6F-29ADC15DF1DA}"/>
              </a:ext>
            </a:extLst>
          </p:cNvPr>
          <p:cNvSpPr>
            <a:spLocks noGrp="1"/>
          </p:cNvSpPr>
          <p:nvPr>
            <p:ph idx="1"/>
          </p:nvPr>
        </p:nvSpPr>
        <p:spPr>
          <a:xfrm>
            <a:off x="609600" y="1052736"/>
            <a:ext cx="7924800" cy="4419600"/>
          </a:xfrm>
        </p:spPr>
        <p:txBody>
          <a:bodyPr/>
          <a:lstStyle/>
          <a:p>
            <a:r>
              <a:rPr lang="en-US" altLang="zh-CN" dirty="0"/>
              <a:t>Informally:</a:t>
            </a:r>
          </a:p>
          <a:p>
            <a:pPr lvl="1"/>
            <a:r>
              <a:rPr lang="en-US" altLang="zh-CN" b="1" dirty="0"/>
              <a:t>“Any read must return the most recent write”</a:t>
            </a:r>
          </a:p>
          <a:p>
            <a:pPr lvl="1"/>
            <a:r>
              <a:rPr lang="en-US" altLang="zh-CN" dirty="0"/>
              <a:t>Too strict and too difficult to implement</a:t>
            </a:r>
          </a:p>
          <a:p>
            <a:r>
              <a:rPr lang="en-US" altLang="zh-CN" dirty="0"/>
              <a:t>Better:</a:t>
            </a:r>
          </a:p>
          <a:p>
            <a:pPr lvl="1"/>
            <a:r>
              <a:rPr lang="en-US" altLang="zh-CN" dirty="0"/>
              <a:t>“Any write must eventually be seen by a read”</a:t>
            </a:r>
          </a:p>
          <a:p>
            <a:pPr lvl="1"/>
            <a:r>
              <a:rPr lang="en-US" altLang="zh-CN" b="1" dirty="0"/>
              <a:t>All writes are seen in proper order </a:t>
            </a:r>
            <a:r>
              <a:rPr lang="en-US" altLang="zh-CN" dirty="0"/>
              <a:t>(“</a:t>
            </a:r>
            <a:r>
              <a:rPr lang="en-US" altLang="zh-CN" b="1" dirty="0"/>
              <a:t>serialization</a:t>
            </a:r>
            <a:r>
              <a:rPr lang="en-US" altLang="zh-CN" dirty="0"/>
              <a:t>”)</a:t>
            </a:r>
          </a:p>
          <a:p>
            <a:r>
              <a:rPr lang="en-US" altLang="zh-CN" dirty="0"/>
              <a:t>Two rules to ensure this:</a:t>
            </a:r>
          </a:p>
          <a:p>
            <a:pPr lvl="1"/>
            <a:r>
              <a:rPr lang="en-US" altLang="zh-CN" dirty="0"/>
              <a:t>“If P writes x and P1 reads it, P’s write will be seen by P1 if the read and write are sufficiently far apart”</a:t>
            </a:r>
          </a:p>
          <a:p>
            <a:pPr lvl="1"/>
            <a:r>
              <a:rPr lang="en-US" altLang="zh-CN" dirty="0"/>
              <a:t>Writes to a single location are serialized:</a:t>
            </a:r>
            <a:br>
              <a:rPr lang="en-US" altLang="zh-CN" dirty="0"/>
            </a:br>
            <a:r>
              <a:rPr lang="en-US" altLang="zh-CN" dirty="0"/>
              <a:t>seen in one order</a:t>
            </a:r>
          </a:p>
          <a:p>
            <a:pPr lvl="1"/>
            <a:r>
              <a:rPr lang="en-US" altLang="zh-CN" dirty="0"/>
              <a:t>Latest write will be seen</a:t>
            </a:r>
          </a:p>
          <a:p>
            <a:pPr lvl="2"/>
            <a:r>
              <a:rPr lang="en-US" altLang="zh-CN" dirty="0"/>
              <a:t>Otherwise could see writes in illogical order</a:t>
            </a:r>
            <a:br>
              <a:rPr lang="en-US" altLang="zh-CN" dirty="0"/>
            </a:br>
            <a:r>
              <a:rPr lang="en-US" altLang="zh-CN" dirty="0"/>
              <a:t> (could see older value after a newer value)</a:t>
            </a:r>
          </a:p>
          <a:p>
            <a:endParaRPr lang="zh-CN" altLang="en-US" dirty="0"/>
          </a:p>
        </p:txBody>
      </p:sp>
      <p:sp>
        <p:nvSpPr>
          <p:cNvPr id="3" name="标题 2">
            <a:extLst>
              <a:ext uri="{FF2B5EF4-FFF2-40B4-BE49-F238E27FC236}">
                <a16:creationId xmlns:a16="http://schemas.microsoft.com/office/drawing/2014/main" id="{65E650DC-ECE5-4AAC-85F3-E06717A64201}"/>
              </a:ext>
            </a:extLst>
          </p:cNvPr>
          <p:cNvSpPr>
            <a:spLocks noGrp="1"/>
          </p:cNvSpPr>
          <p:nvPr>
            <p:ph type="title"/>
          </p:nvPr>
        </p:nvSpPr>
        <p:spPr/>
        <p:txBody>
          <a:bodyPr/>
          <a:lstStyle/>
          <a:p>
            <a:r>
              <a:rPr lang="en-US" altLang="zh-CN" dirty="0"/>
              <a:t>What Does Coherency Mean?</a:t>
            </a:r>
            <a:endParaRPr lang="zh-CN" altLang="en-US" dirty="0"/>
          </a:p>
        </p:txBody>
      </p:sp>
    </p:spTree>
    <p:extLst>
      <p:ext uri="{BB962C8B-B14F-4D97-AF65-F5344CB8AC3E}">
        <p14:creationId xmlns:p14="http://schemas.microsoft.com/office/powerpoint/2010/main" val="3721044686"/>
      </p:ext>
    </p:extLst>
  </p:cSld>
  <p:clrMapOvr>
    <a:masterClrMapping/>
  </p:clrMapOvr>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v5_arch_8</Template>
  <TotalTime>1897</TotalTime>
  <Words>5295</Words>
  <Application>Microsoft Office PowerPoint</Application>
  <PresentationFormat>全屏显示(4:3)</PresentationFormat>
  <Paragraphs>977</Paragraphs>
  <Slides>83</Slides>
  <Notes>9</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83</vt:i4>
      </vt:variant>
    </vt:vector>
  </HeadingPairs>
  <TitlesOfParts>
    <vt:vector size="101" baseType="lpstr">
      <vt:lpstr>MS UI Gothic</vt:lpstr>
      <vt:lpstr>黑体</vt:lpstr>
      <vt:lpstr>微软雅黑</vt:lpstr>
      <vt:lpstr>Arial</vt:lpstr>
      <vt:lpstr>Calibri</vt:lpstr>
      <vt:lpstr>Comic Sans MS</vt:lpstr>
      <vt:lpstr>Imprint MT Shadow</vt:lpstr>
      <vt:lpstr>Tahoma</vt:lpstr>
      <vt:lpstr>Times New Roman</vt:lpstr>
      <vt:lpstr>Wingdings</vt:lpstr>
      <vt:lpstr>射线</vt:lpstr>
      <vt:lpstr>Office 主题</vt:lpstr>
      <vt:lpstr>Picture</vt:lpstr>
      <vt:lpstr>文档</vt:lpstr>
      <vt:lpstr>工作表</vt:lpstr>
      <vt:lpstr>Worksheet</vt:lpstr>
      <vt:lpstr>图片</vt:lpstr>
      <vt:lpstr>Microsoft Excel 97-2003 工作表</vt:lpstr>
      <vt:lpstr>Computer Architecture  ----A Quantitative Approach</vt:lpstr>
      <vt:lpstr>Centralized Shared-Memory Architecture</vt:lpstr>
      <vt:lpstr>Major issues for Shared Memory</vt:lpstr>
      <vt:lpstr>What is Multiprocessor Cache Coherence?</vt:lpstr>
      <vt:lpstr>Cache coherence in uniprocessor</vt:lpstr>
      <vt:lpstr>Cache Coherence in Multiprocessor</vt:lpstr>
      <vt:lpstr>Cache incoherence due to write</vt:lpstr>
      <vt:lpstr>Cache incoherence due to write</vt:lpstr>
      <vt:lpstr>What Does Coherency Mean?</vt:lpstr>
      <vt:lpstr>Definition of Cache coherence</vt:lpstr>
      <vt:lpstr>HW Coherence Protocols</vt:lpstr>
      <vt:lpstr>Snooping solution</vt:lpstr>
      <vt:lpstr>Snooping implementation</vt:lpstr>
      <vt:lpstr>Basic Snoopy Protocols</vt:lpstr>
      <vt:lpstr>EX: write back Cache, write invalidate</vt:lpstr>
      <vt:lpstr>Ex: Write back Cache, update (Broadcast)</vt:lpstr>
      <vt:lpstr>Bus-based protocols (Snooping)</vt:lpstr>
      <vt:lpstr>Cache coherence state encoding</vt:lpstr>
      <vt:lpstr>5 snooping protocols</vt:lpstr>
      <vt:lpstr>Simple write-invalidate protocol</vt:lpstr>
      <vt:lpstr>Snoopy-Cache State Machine-I </vt:lpstr>
      <vt:lpstr>Snoopy-Cache State Machine-II</vt:lpstr>
      <vt:lpstr>Snoopy-Cache State Machine-III</vt:lpstr>
      <vt:lpstr>Example</vt:lpstr>
      <vt:lpstr>Example: step 1</vt:lpstr>
      <vt:lpstr>Example: step 2</vt:lpstr>
      <vt:lpstr>Example: step 3</vt:lpstr>
      <vt:lpstr>Example: step 4</vt:lpstr>
      <vt:lpstr>Example: step 5 </vt:lpstr>
      <vt:lpstr>示例</vt:lpstr>
      <vt:lpstr>Snooping Cache Variations</vt:lpstr>
      <vt:lpstr>MESI (Illinois protocol) (write back cache) </vt:lpstr>
      <vt:lpstr>Directory-based Cache coherence</vt:lpstr>
      <vt:lpstr>Directory protocol</vt:lpstr>
      <vt:lpstr>Distributed Directory MPs</vt:lpstr>
      <vt:lpstr>Directory protocol implementation</vt:lpstr>
      <vt:lpstr>Directory Protocol</vt:lpstr>
      <vt:lpstr>Messages</vt:lpstr>
      <vt:lpstr>State Transition Diagram for an Individual Cache Block in a Directory Based System</vt:lpstr>
      <vt:lpstr>CPU -Cache State Machine</vt:lpstr>
      <vt:lpstr>CPU -Cache State Machine</vt:lpstr>
      <vt:lpstr>CPU -Cache State Machine</vt:lpstr>
      <vt:lpstr>CPU -Cache State Machine</vt:lpstr>
      <vt:lpstr>State Transition Diagram for the Directory </vt:lpstr>
      <vt:lpstr>Directory State Machine</vt:lpstr>
      <vt:lpstr>Directory State Machine</vt:lpstr>
      <vt:lpstr>Directory State Machine</vt:lpstr>
      <vt:lpstr>Directory State Machine</vt:lpstr>
      <vt:lpstr>Example Directory Protocol</vt:lpstr>
      <vt:lpstr>Example Directory Protocol</vt:lpstr>
      <vt:lpstr>Case Study: p1 write 888 to x</vt:lpstr>
      <vt:lpstr>P2 write 999 to X</vt:lpstr>
      <vt:lpstr>Answer for P2 write 999 to X </vt:lpstr>
      <vt:lpstr>More Cases for Cache Coherence of Directory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initial</vt:lpstr>
      <vt:lpstr>Example: P1 write 10 to A1</vt:lpstr>
      <vt:lpstr>Example: P1 read A1, P2 read A1</vt:lpstr>
      <vt:lpstr>Example: P2 write 20 to A1</vt:lpstr>
      <vt:lpstr>Example: P2 write 40 to A2</vt:lpstr>
      <vt:lpstr>Implementation of Directory-base Coherence</vt:lpstr>
      <vt:lpstr>Assumptions for implementation simplicity</vt:lpstr>
      <vt:lpstr>Deadlock example</vt:lpstr>
      <vt:lpstr>CPU -Cache State Machine</vt:lpstr>
      <vt:lpstr>How to assure write serialization ? </vt:lpstr>
      <vt:lpstr>How to solve the “race” ?</vt:lpstr>
      <vt:lpstr>Buffer requirement</vt:lpstr>
      <vt:lpstr>Avoid deadlock with limited buffering</vt:lpstr>
      <vt:lpstr>Resolution</vt:lpstr>
      <vt:lpstr>Multithreaded directory to handle multiple blocks</vt:lpstr>
      <vt:lpstr>How to deal with NAK ?</vt:lpstr>
      <vt:lpstr>Summary</vt:lpstr>
      <vt:lpstr>How about write through cache with write invalidate?</vt:lpstr>
      <vt:lpstr>PowerPoint 演示文稿</vt:lpstr>
    </vt:vector>
  </TitlesOfParts>
  <Company>CADCG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for pipelining</dc:title>
  <dc:creator>wzchen</dc:creator>
  <cp:lastModifiedBy>天泽</cp:lastModifiedBy>
  <cp:revision>406</cp:revision>
  <dcterms:created xsi:type="dcterms:W3CDTF">2003-04-16T06:14:29Z</dcterms:created>
  <dcterms:modified xsi:type="dcterms:W3CDTF">2021-12-03T07:08:05Z</dcterms:modified>
</cp:coreProperties>
</file>