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9"/>
  </p:notesMasterIdLst>
  <p:handoutMasterIdLst>
    <p:handoutMasterId r:id="rId160"/>
  </p:handoutMasterIdLst>
  <p:sldIdLst>
    <p:sldId id="552" r:id="rId2"/>
    <p:sldId id="256" r:id="rId3"/>
    <p:sldId id="258" r:id="rId4"/>
    <p:sldId id="259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77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4" r:id="rId25"/>
    <p:sldId id="573" r:id="rId26"/>
    <p:sldId id="575" r:id="rId27"/>
    <p:sldId id="576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702" r:id="rId37"/>
    <p:sldId id="546" r:id="rId38"/>
    <p:sldId id="547" r:id="rId39"/>
    <p:sldId id="548" r:id="rId40"/>
    <p:sldId id="549" r:id="rId41"/>
    <p:sldId id="550" r:id="rId42"/>
    <p:sldId id="551" r:id="rId43"/>
    <p:sldId id="703" r:id="rId44"/>
    <p:sldId id="553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711" r:id="rId53"/>
    <p:sldId id="712" r:id="rId54"/>
    <p:sldId id="713" r:id="rId55"/>
    <p:sldId id="714" r:id="rId56"/>
    <p:sldId id="715" r:id="rId57"/>
    <p:sldId id="716" r:id="rId58"/>
    <p:sldId id="717" r:id="rId59"/>
    <p:sldId id="718" r:id="rId60"/>
    <p:sldId id="719" r:id="rId61"/>
    <p:sldId id="720" r:id="rId62"/>
    <p:sldId id="607" r:id="rId63"/>
    <p:sldId id="608" r:id="rId64"/>
    <p:sldId id="609" r:id="rId65"/>
    <p:sldId id="610" r:id="rId66"/>
    <p:sldId id="611" r:id="rId67"/>
    <p:sldId id="612" r:id="rId68"/>
    <p:sldId id="613" r:id="rId69"/>
    <p:sldId id="614" r:id="rId70"/>
    <p:sldId id="615" r:id="rId71"/>
    <p:sldId id="616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7" r:id="rId83"/>
    <p:sldId id="628" r:id="rId84"/>
    <p:sldId id="629" r:id="rId85"/>
    <p:sldId id="630" r:id="rId86"/>
    <p:sldId id="631" r:id="rId87"/>
    <p:sldId id="632" r:id="rId88"/>
    <p:sldId id="633" r:id="rId89"/>
    <p:sldId id="634" r:id="rId90"/>
    <p:sldId id="635" r:id="rId91"/>
    <p:sldId id="636" r:id="rId92"/>
    <p:sldId id="637" r:id="rId93"/>
    <p:sldId id="638" r:id="rId94"/>
    <p:sldId id="639" r:id="rId95"/>
    <p:sldId id="640" r:id="rId96"/>
    <p:sldId id="641" r:id="rId97"/>
    <p:sldId id="642" r:id="rId98"/>
    <p:sldId id="643" r:id="rId99"/>
    <p:sldId id="644" r:id="rId100"/>
    <p:sldId id="645" r:id="rId101"/>
    <p:sldId id="646" r:id="rId102"/>
    <p:sldId id="647" r:id="rId103"/>
    <p:sldId id="648" r:id="rId104"/>
    <p:sldId id="649" r:id="rId105"/>
    <p:sldId id="650" r:id="rId106"/>
    <p:sldId id="651" r:id="rId107"/>
    <p:sldId id="652" r:id="rId108"/>
    <p:sldId id="653" r:id="rId109"/>
    <p:sldId id="654" r:id="rId110"/>
    <p:sldId id="655" r:id="rId111"/>
    <p:sldId id="656" r:id="rId112"/>
    <p:sldId id="657" r:id="rId113"/>
    <p:sldId id="658" r:id="rId114"/>
    <p:sldId id="659" r:id="rId115"/>
    <p:sldId id="660" r:id="rId116"/>
    <p:sldId id="661" r:id="rId117"/>
    <p:sldId id="662" r:id="rId118"/>
    <p:sldId id="663" r:id="rId119"/>
    <p:sldId id="664" r:id="rId120"/>
    <p:sldId id="665" r:id="rId121"/>
    <p:sldId id="667" r:id="rId122"/>
    <p:sldId id="666" r:id="rId123"/>
    <p:sldId id="668" r:id="rId124"/>
    <p:sldId id="669" r:id="rId125"/>
    <p:sldId id="670" r:id="rId126"/>
    <p:sldId id="671" r:id="rId127"/>
    <p:sldId id="672" r:id="rId128"/>
    <p:sldId id="673" r:id="rId129"/>
    <p:sldId id="674" r:id="rId130"/>
    <p:sldId id="676" r:id="rId131"/>
    <p:sldId id="677" r:id="rId132"/>
    <p:sldId id="678" r:id="rId133"/>
    <p:sldId id="679" r:id="rId134"/>
    <p:sldId id="675" r:id="rId135"/>
    <p:sldId id="680" r:id="rId136"/>
    <p:sldId id="681" r:id="rId137"/>
    <p:sldId id="682" r:id="rId138"/>
    <p:sldId id="683" r:id="rId139"/>
    <p:sldId id="684" r:id="rId140"/>
    <p:sldId id="685" r:id="rId141"/>
    <p:sldId id="686" r:id="rId142"/>
    <p:sldId id="687" r:id="rId143"/>
    <p:sldId id="688" r:id="rId144"/>
    <p:sldId id="689" r:id="rId145"/>
    <p:sldId id="690" r:id="rId146"/>
    <p:sldId id="691" r:id="rId147"/>
    <p:sldId id="692" r:id="rId148"/>
    <p:sldId id="693" r:id="rId149"/>
    <p:sldId id="694" r:id="rId150"/>
    <p:sldId id="695" r:id="rId151"/>
    <p:sldId id="696" r:id="rId152"/>
    <p:sldId id="697" r:id="rId153"/>
    <p:sldId id="698" r:id="rId154"/>
    <p:sldId id="699" r:id="rId155"/>
    <p:sldId id="700" r:id="rId156"/>
    <p:sldId id="701" r:id="rId157"/>
    <p:sldId id="554" r:id="rId1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84" d="100"/>
          <a:sy n="84" d="100"/>
        </p:scale>
        <p:origin x="7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2021/11/8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9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0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2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3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4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5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6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7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9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1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2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3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4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5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6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7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78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79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80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8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82.e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83.e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84.e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85.e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86.e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87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88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89.e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90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9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92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93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94.e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95.e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96.e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97.e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8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0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6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7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FB986B-929C-4624-9E3C-BE06DE5E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Name dependence</a:t>
            </a:r>
            <a:r>
              <a:rPr lang="en-US" altLang="zh-CN" dirty="0"/>
              <a:t>: when 2 instructions use same register or memory location, called a </a:t>
            </a:r>
            <a:r>
              <a:rPr lang="en-US" altLang="zh-CN" b="1" dirty="0"/>
              <a:t>name</a:t>
            </a:r>
            <a:r>
              <a:rPr lang="en-US" altLang="zh-CN" dirty="0"/>
              <a:t>, but no flow of data between the instructions associated with that name; </a:t>
            </a:r>
          </a:p>
          <a:p>
            <a:r>
              <a:rPr lang="en-US" altLang="zh-CN" dirty="0" err="1"/>
              <a:t>Instr</a:t>
            </a:r>
            <a:r>
              <a:rPr lang="en-US" altLang="zh-CN" baseline="-25000" dirty="0" err="1"/>
              <a:t>J</a:t>
            </a:r>
            <a:r>
              <a:rPr lang="en-US" altLang="zh-CN" dirty="0"/>
              <a:t> writes operand </a:t>
            </a:r>
            <a:r>
              <a:rPr lang="en-US" altLang="zh-CN" b="1" dirty="0"/>
              <a:t>before</a:t>
            </a:r>
            <a:r>
              <a:rPr lang="en-US" altLang="zh-CN" dirty="0"/>
              <a:t> </a:t>
            </a:r>
            <a:r>
              <a:rPr lang="en-US" altLang="zh-CN" dirty="0" err="1"/>
              <a:t>Instr</a:t>
            </a:r>
            <a:r>
              <a:rPr lang="en-US" altLang="zh-CN" baseline="-25000" dirty="0" err="1"/>
              <a:t>I</a:t>
            </a:r>
            <a:r>
              <a:rPr lang="en-US" altLang="zh-CN" dirty="0"/>
              <a:t> reads it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90C9B6-ABD1-46ED-8287-7AFDC10C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Dependence 1:Anti-dependence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73AD32-8845-453B-BA16-30ACD42AD215}"/>
              </a:ext>
            </a:extLst>
          </p:cNvPr>
          <p:cNvGrpSpPr>
            <a:grpSpLocks/>
          </p:cNvGrpSpPr>
          <p:nvPr/>
        </p:nvGrpSpPr>
        <p:grpSpPr bwMode="auto">
          <a:xfrm>
            <a:off x="3473450" y="3356992"/>
            <a:ext cx="2197100" cy="936104"/>
            <a:chOff x="1505" y="2256"/>
            <a:chExt cx="1384" cy="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FC7C8C-1F2D-4F95-8650-FA32EE4B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1209" cy="58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I: sub r4,</a:t>
              </a:r>
              <a:r>
                <a:rPr lang="en-US" alt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J: add </a:t>
              </a:r>
              <a:r>
                <a:rPr lang="en-US" alt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K: </a:t>
              </a:r>
              <a:r>
                <a:rPr lang="en-US" alt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r6,r1,r7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E3E1177-8CEC-4745-9C9C-73369D25E8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5" y="2352"/>
              <a:ext cx="295" cy="176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E71BB4D-2C43-4C5F-80ED-7C43AF456E3D}"/>
              </a:ext>
            </a:extLst>
          </p:cNvPr>
          <p:cNvSpPr txBox="1">
            <a:spLocks/>
          </p:cNvSpPr>
          <p:nvPr/>
        </p:nvSpPr>
        <p:spPr>
          <a:xfrm>
            <a:off x="614748" y="4254461"/>
            <a:ext cx="7924800" cy="176682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 lvl="1" indent="0">
              <a:buNone/>
            </a:pPr>
            <a:r>
              <a:rPr lang="en-US" altLang="zh-CN" kern="0" dirty="0"/>
              <a:t>called an “</a:t>
            </a:r>
            <a:r>
              <a:rPr lang="en-US" altLang="zh-CN" b="1" kern="0" dirty="0"/>
              <a:t>anti-dependence</a:t>
            </a:r>
            <a:r>
              <a:rPr lang="en-US" altLang="zh-CN" kern="0" dirty="0"/>
              <a:t>” by compiler writers.</a:t>
            </a:r>
            <a:br>
              <a:rPr lang="en-US" altLang="zh-CN" kern="0" dirty="0"/>
            </a:br>
            <a:r>
              <a:rPr lang="en-US" altLang="zh-CN" kern="0" dirty="0"/>
              <a:t>This results from reuse of the name “</a:t>
            </a:r>
            <a:r>
              <a:rPr lang="en-US" altLang="zh-CN" b="1" kern="0" dirty="0"/>
              <a:t>r1</a:t>
            </a:r>
            <a:r>
              <a:rPr lang="en-US" altLang="zh-CN" kern="0" dirty="0"/>
              <a:t>”</a:t>
            </a:r>
          </a:p>
          <a:p>
            <a:r>
              <a:rPr lang="en-US" altLang="zh-CN" kern="0" dirty="0"/>
              <a:t>If anti-dependence caused a hazard in the pipeline, called a </a:t>
            </a:r>
            <a:r>
              <a:rPr lang="en-US" altLang="zh-CN" b="1" kern="0" dirty="0"/>
              <a:t>Write After Read (WAR) hazard</a:t>
            </a:r>
          </a:p>
        </p:txBody>
      </p:sp>
    </p:spTree>
    <p:extLst>
      <p:ext uri="{BB962C8B-B14F-4D97-AF65-F5344CB8AC3E}">
        <p14:creationId xmlns:p14="http://schemas.microsoft.com/office/powerpoint/2010/main" val="3166321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5D73-B0F0-4A5A-9A6F-164A01B6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2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D397881-454C-48E7-965E-CB7527542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16975"/>
              </p:ext>
            </p:extLst>
          </p:nvPr>
        </p:nvGraphicFramePr>
        <p:xfrm>
          <a:off x="565150" y="1052736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4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52736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4533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7146-831B-462C-A5DD-910265E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3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D6574-08F9-46B7-B33B-53400C22EE2F}"/>
              </a:ext>
            </a:extLst>
          </p:cNvPr>
          <p:cNvSpPr txBox="1">
            <a:spLocks noChangeArrowheads="1"/>
          </p:cNvSpPr>
          <p:nvPr/>
        </p:nvSpPr>
        <p:spPr>
          <a:xfrm>
            <a:off x="627919" y="5726112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Implicit renaming sets up “DataFlow” graph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40E8A76-5F89-460A-B3A8-CAE8ECB40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169"/>
              </p:ext>
            </p:extLst>
          </p:nvPr>
        </p:nvGraphicFramePr>
        <p:xfrm>
          <a:off x="551719" y="1077912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19" y="1077912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>
            <a:extLst>
              <a:ext uri="{FF2B5EF4-FFF2-40B4-BE49-F238E27FC236}">
                <a16:creationId xmlns:a16="http://schemas.microsoft.com/office/drawing/2014/main" id="{E32E1A96-3E2D-42D5-A052-77B640E6D9E4}"/>
              </a:ext>
            </a:extLst>
          </p:cNvPr>
          <p:cNvGrpSpPr>
            <a:grpSpLocks/>
          </p:cNvGrpSpPr>
          <p:nvPr/>
        </p:nvGrpSpPr>
        <p:grpSpPr bwMode="auto">
          <a:xfrm>
            <a:off x="4742719" y="1839912"/>
            <a:ext cx="3657600" cy="2514600"/>
            <a:chOff x="2208" y="1056"/>
            <a:chExt cx="2640" cy="1776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46C9BFC8-5B2C-4802-A65D-33365E881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eaLnBrk="0" hangingPunct="0">
                <a:lnSpc>
                  <a:spcPct val="85000"/>
                </a:lnSpc>
                <a:spcBef>
                  <a:spcPct val="10000"/>
                </a:spcBef>
                <a:buFontTx/>
                <a:buChar char="•"/>
              </a:pPr>
              <a:endParaRPr lang="zh-CN" altLang="en-US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2F28430-BBAF-4976-AE2C-74B98AEA1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eaLnBrk="0" hangingPunct="0">
                <a:lnSpc>
                  <a:spcPct val="85000"/>
                </a:lnSpc>
                <a:spcBef>
                  <a:spcPct val="10000"/>
                </a:spcBef>
                <a:buFontTx/>
                <a:buChar char="•"/>
              </a:pPr>
              <a:endParaRPr lang="zh-CN" altLang="en-US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B2F83-96D2-49C7-B06C-2F600B83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4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5B83748-4284-4AC6-A7BD-25674EAD6DCA}"/>
              </a:ext>
            </a:extLst>
          </p:cNvPr>
          <p:cNvSpPr txBox="1">
            <a:spLocks noChangeArrowheads="1"/>
          </p:cNvSpPr>
          <p:nvPr/>
        </p:nvSpPr>
        <p:spPr>
          <a:xfrm>
            <a:off x="641350" y="5821016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Dispatching SUBI Instruction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45F4FD9-BDD7-4F81-A774-65966737F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12856"/>
              </p:ext>
            </p:extLst>
          </p:nvPr>
        </p:nvGraphicFramePr>
        <p:xfrm>
          <a:off x="565150" y="980728"/>
          <a:ext cx="80137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2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6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64AD-80AC-4AA7-AD55-8D59205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5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0DDEDE-C67F-46F3-A342-E0D3F0323136}"/>
              </a:ext>
            </a:extLst>
          </p:cNvPr>
          <p:cNvSpPr txBox="1">
            <a:spLocks noChangeArrowheads="1"/>
          </p:cNvSpPr>
          <p:nvPr/>
        </p:nvSpPr>
        <p:spPr>
          <a:xfrm>
            <a:off x="627919" y="5777136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And, BNEZ instruction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14F16DE-6EF3-4D70-B5DF-2A7C07E88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62263"/>
              </p:ext>
            </p:extLst>
          </p:nvPr>
        </p:nvGraphicFramePr>
        <p:xfrm>
          <a:off x="551719" y="1052736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19" y="1052736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1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0270-E53F-42DB-9520-CDF45D4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6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69E059-57E5-4F4C-BCE6-548BB50F1126}"/>
              </a:ext>
            </a:extLst>
          </p:cNvPr>
          <p:cNvSpPr txBox="1">
            <a:spLocks noChangeArrowheads="1"/>
          </p:cNvSpPr>
          <p:nvPr/>
        </p:nvSpPr>
        <p:spPr>
          <a:xfrm>
            <a:off x="1295649" y="5781675"/>
            <a:ext cx="7405687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Notice that F0 never sees Load from location 80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DD3C6CD-6131-46E6-A661-4C5C43FF9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04664"/>
              </p:ext>
            </p:extLst>
          </p:nvPr>
        </p:nvGraphicFramePr>
        <p:xfrm>
          <a:off x="395536" y="10287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Worksheet" r:id="rId3" imgW="8924849" imgH="5848502" progId="Excel.Sheet.8">
                  <p:embed/>
                </p:oleObj>
              </mc:Choice>
              <mc:Fallback>
                <p:oleObj name="Worksheet" r:id="rId3" imgW="8924849" imgH="5848502" progId="Excel.Sheet.8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287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990C-7F98-4232-94C2-3C35854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7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CEBC4C-E1A3-4CA2-98E3-8110D14BD6C8}"/>
              </a:ext>
            </a:extLst>
          </p:cNvPr>
          <p:cNvSpPr txBox="1">
            <a:spLocks noChangeArrowheads="1"/>
          </p:cNvSpPr>
          <p:nvPr/>
        </p:nvSpPr>
        <p:spPr>
          <a:xfrm>
            <a:off x="399728" y="5319936"/>
            <a:ext cx="8229600" cy="6858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90000"/>
              </a:lnSpc>
            </a:pPr>
            <a:r>
              <a:rPr lang="en-US" altLang="zh-CN" kern="0">
                <a:solidFill>
                  <a:srgbClr val="0000FF"/>
                </a:solidFill>
                <a:latin typeface="Comic Sans MS" pitchFamily="66" charset="0"/>
              </a:rPr>
              <a:t>Register file completely detached from computation</a:t>
            </a:r>
          </a:p>
          <a:p>
            <a:pPr marL="285750" indent="-285750">
              <a:lnSpc>
                <a:spcPct val="70000"/>
              </a:lnSpc>
            </a:pPr>
            <a:r>
              <a:rPr lang="en-US" altLang="zh-CN" kern="0">
                <a:solidFill>
                  <a:srgbClr val="FF0000"/>
                </a:solidFill>
                <a:latin typeface="Comic Sans MS" pitchFamily="66" charset="0"/>
              </a:rPr>
              <a:t>First and Second iteration completely overlapped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D3EC2DE-2D7C-4DF2-A667-A481B125D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61291"/>
              </p:ext>
            </p:extLst>
          </p:nvPr>
        </p:nvGraphicFramePr>
        <p:xfrm>
          <a:off x="323528" y="1052736"/>
          <a:ext cx="80137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80137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3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1279E-CEFA-4005-AAE5-B22135A3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8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41CC76-F1CF-401E-AC97-BFCD859E5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75750"/>
              </p:ext>
            </p:extLst>
          </p:nvPr>
        </p:nvGraphicFramePr>
        <p:xfrm>
          <a:off x="467544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458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00047-4283-48F6-B5D0-E31B8A42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9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7F82722-9EFE-4607-94FC-F5DF1897763E}"/>
              </a:ext>
            </a:extLst>
          </p:cNvPr>
          <p:cNvSpPr txBox="1">
            <a:spLocks noChangeArrowheads="1"/>
          </p:cNvSpPr>
          <p:nvPr/>
        </p:nvSpPr>
        <p:spPr>
          <a:xfrm>
            <a:off x="399728" y="5476528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Load1 completing: who is waiting?</a:t>
            </a:r>
          </a:p>
          <a:p>
            <a:pPr marL="285750" indent="-285750"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Note: Dispatching SUBI</a:t>
            </a:r>
            <a:endParaRPr lang="en-US" altLang="zh-CN" sz="2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A4250C2-617A-4542-BEB4-FA233BC7B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39439"/>
              </p:ext>
            </p:extLst>
          </p:nvPr>
        </p:nvGraphicFramePr>
        <p:xfrm>
          <a:off x="323528" y="980728"/>
          <a:ext cx="8013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0137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098D-9986-4713-A33F-1D45F63D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10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D21BB-421F-473E-8035-01D02E25B9CD}"/>
              </a:ext>
            </a:extLst>
          </p:cNvPr>
          <p:cNvSpPr txBox="1">
            <a:spLocks noChangeArrowheads="1"/>
          </p:cNvSpPr>
          <p:nvPr/>
        </p:nvSpPr>
        <p:spPr>
          <a:xfrm>
            <a:off x="399728" y="5552728"/>
            <a:ext cx="8001000" cy="6858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Load2 completing: who is waiting?</a:t>
            </a:r>
          </a:p>
          <a:p>
            <a:pPr marL="285750" indent="-285750"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Note: Dispatching BNEZ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84C1F20-CAB6-4CBC-828F-53CA0FCC8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27228"/>
              </p:ext>
            </p:extLst>
          </p:nvPr>
        </p:nvGraphicFramePr>
        <p:xfrm>
          <a:off x="323528" y="980728"/>
          <a:ext cx="8013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0137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959A-AAC6-4BDC-B34A-FAB3EEF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11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D16348-1711-4F8B-BFBC-4D838D498AC6}"/>
              </a:ext>
            </a:extLst>
          </p:cNvPr>
          <p:cNvSpPr txBox="1">
            <a:spLocks noChangeArrowheads="1"/>
          </p:cNvSpPr>
          <p:nvPr/>
        </p:nvSpPr>
        <p:spPr>
          <a:xfrm>
            <a:off x="501440" y="5624165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Next load in sequence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062259E-CAAB-4C40-9DD6-492272E18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04232"/>
              </p:ext>
            </p:extLst>
          </p:nvPr>
        </p:nvGraphicFramePr>
        <p:xfrm>
          <a:off x="430002" y="98072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02" y="98072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3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649D64-2F27-44DE-BD89-75DDF42C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Instr</a:t>
            </a:r>
            <a:r>
              <a:rPr lang="en-US" altLang="zh-CN" baseline="-25000" dirty="0" err="1"/>
              <a:t>J</a:t>
            </a:r>
            <a:r>
              <a:rPr lang="en-US" altLang="zh-CN" dirty="0"/>
              <a:t> writes operand </a:t>
            </a:r>
            <a:r>
              <a:rPr lang="en-US" altLang="zh-CN" b="1" dirty="0"/>
              <a:t>before</a:t>
            </a:r>
            <a:r>
              <a:rPr lang="en-US" altLang="zh-CN" dirty="0"/>
              <a:t> </a:t>
            </a:r>
            <a:r>
              <a:rPr lang="en-US" altLang="zh-CN" dirty="0" err="1"/>
              <a:t>Instr</a:t>
            </a:r>
            <a:r>
              <a:rPr lang="en-US" altLang="zh-CN" baseline="-25000" dirty="0" err="1"/>
              <a:t>I</a:t>
            </a:r>
            <a:r>
              <a:rPr lang="en-US" altLang="zh-CN" dirty="0"/>
              <a:t> writes it.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Called an “</a:t>
            </a:r>
            <a:r>
              <a:rPr lang="en-US" altLang="zh-CN" b="1" dirty="0"/>
              <a:t>output dependence</a:t>
            </a:r>
            <a:r>
              <a:rPr lang="en-US" altLang="zh-CN" dirty="0"/>
              <a:t>” by compiler writers</a:t>
            </a:r>
            <a:br>
              <a:rPr lang="en-US" altLang="zh-CN" dirty="0"/>
            </a:br>
            <a:r>
              <a:rPr lang="en-US" altLang="zh-CN" dirty="0"/>
              <a:t>This also results from the reuse of name “</a:t>
            </a:r>
            <a:r>
              <a:rPr lang="en-US" altLang="zh-CN" b="1" dirty="0"/>
              <a:t>r1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If anti-dependence caused a hazard in the pipeline, called a </a:t>
            </a:r>
            <a:r>
              <a:rPr lang="en-US" altLang="zh-CN" b="1" dirty="0"/>
              <a:t>Write After Write (WAW) hazard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EB0231-0C80-4519-9827-AD18C401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Dependence 2: Output dependence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A02205-634B-4B3A-977A-A29534BF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44824"/>
            <a:ext cx="3352800" cy="92076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sub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J: add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r6,r1,r7</a:t>
            </a:r>
          </a:p>
        </p:txBody>
      </p:sp>
      <p:sp>
        <p:nvSpPr>
          <p:cNvPr id="5" name="Arc 5">
            <a:extLst>
              <a:ext uri="{FF2B5EF4-FFF2-40B4-BE49-F238E27FC236}">
                <a16:creationId xmlns:a16="http://schemas.microsoft.com/office/drawing/2014/main" id="{7272D455-E0D7-43EE-8615-92A9371C0714}"/>
              </a:ext>
            </a:extLst>
          </p:cNvPr>
          <p:cNvSpPr>
            <a:spLocks/>
          </p:cNvSpPr>
          <p:nvPr/>
        </p:nvSpPr>
        <p:spPr bwMode="auto">
          <a:xfrm flipH="1" flipV="1">
            <a:off x="3131839" y="2076606"/>
            <a:ext cx="468313" cy="275722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195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D4579-DEAB-4AE7-AF31-234ADC24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12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30CA45-6877-48A1-A04C-AF1A97ECF194}"/>
              </a:ext>
            </a:extLst>
          </p:cNvPr>
          <p:cNvSpPr txBox="1">
            <a:spLocks noChangeArrowheads="1"/>
          </p:cNvSpPr>
          <p:nvPr/>
        </p:nvSpPr>
        <p:spPr>
          <a:xfrm>
            <a:off x="1053778" y="5829524"/>
            <a:ext cx="8032750" cy="50165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Why not issue third multiply?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45590C9-BDFF-4B9C-9A18-269114B69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98236"/>
              </p:ext>
            </p:extLst>
          </p:nvPr>
        </p:nvGraphicFramePr>
        <p:xfrm>
          <a:off x="323528" y="1052736"/>
          <a:ext cx="801370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8013700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E103-0E60-4ED5-83B6-2350DCB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13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054E0A3-256D-41E1-B541-CFE839003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25723"/>
              </p:ext>
            </p:extLst>
          </p:nvPr>
        </p:nvGraphicFramePr>
        <p:xfrm>
          <a:off x="548296" y="1028700"/>
          <a:ext cx="8013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96" y="1028700"/>
                        <a:ext cx="80137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1602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C9231-436C-407D-BCF2-E5A2199A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14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86CB48-B6AB-4DF7-808C-2AEABB7D7BB3}"/>
              </a:ext>
            </a:extLst>
          </p:cNvPr>
          <p:cNvSpPr txBox="1">
            <a:spLocks noChangeArrowheads="1"/>
          </p:cNvSpPr>
          <p:nvPr/>
        </p:nvSpPr>
        <p:spPr>
          <a:xfrm>
            <a:off x="383853" y="5736878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Mult1 completing.  Who is waiting?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04BA238-0002-47F1-8D7F-7087CAE7A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07646"/>
              </p:ext>
            </p:extLst>
          </p:nvPr>
        </p:nvGraphicFramePr>
        <p:xfrm>
          <a:off x="323528" y="980728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3133-E917-44B1-A2FD-C000C1D1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15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5BA1F4-0003-44FE-91C3-17CB09FCA82A}"/>
              </a:ext>
            </a:extLst>
          </p:cNvPr>
          <p:cNvSpPr txBox="1">
            <a:spLocks noChangeArrowheads="1"/>
          </p:cNvSpPr>
          <p:nvPr/>
        </p:nvSpPr>
        <p:spPr>
          <a:xfrm>
            <a:off x="455861" y="5808886"/>
            <a:ext cx="8032750" cy="444500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2800" kern="0">
                <a:solidFill>
                  <a:srgbClr val="0000FF"/>
                </a:solidFill>
                <a:latin typeface="Comic Sans MS" pitchFamily="66" charset="0"/>
              </a:rPr>
              <a:t>Mult2 completing.  Who is waiting?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821A141-8E27-4D5D-AA6A-EBBE6711D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49857"/>
              </p:ext>
            </p:extLst>
          </p:nvPr>
        </p:nvGraphicFramePr>
        <p:xfrm>
          <a:off x="395536" y="1052736"/>
          <a:ext cx="80137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59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80137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B2B3-8544-4700-A5CA-0BBD2DCC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16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E6829DC-A1A1-4EBD-8557-054D082D9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71683"/>
              </p:ext>
            </p:extLst>
          </p:nvPr>
        </p:nvGraphicFramePr>
        <p:xfrm>
          <a:off x="565150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5306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23EF-650C-4036-AE25-53B1FFDB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17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88D41A-04E2-4B08-BA40-E3302656D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03960"/>
              </p:ext>
            </p:extLst>
          </p:nvPr>
        </p:nvGraphicFramePr>
        <p:xfrm>
          <a:off x="565150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3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0886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B85FA-31AF-4F4A-8292-6B4C93C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18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00645F-D9CA-4B55-B614-0D10FBFE7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38128"/>
              </p:ext>
            </p:extLst>
          </p:nvPr>
        </p:nvGraphicFramePr>
        <p:xfrm>
          <a:off x="565150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5192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C75E-EBD8-4480-AA89-F6513940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19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1B31090-A342-4712-AA1C-17AEEE9A8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6271"/>
              </p:ext>
            </p:extLst>
          </p:nvPr>
        </p:nvGraphicFramePr>
        <p:xfrm>
          <a:off x="565150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3591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59B9F-7AE9-4B6C-A018-6A532600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20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A25FFA5-CF0C-4A09-AB7D-E5005457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22368"/>
              </p:ext>
            </p:extLst>
          </p:nvPr>
        </p:nvGraphicFramePr>
        <p:xfrm>
          <a:off x="565150" y="980728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80728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7536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C6FCF8-153F-488D-A1C5-A4F7D9B7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Reservations stations: </a:t>
            </a:r>
            <a:r>
              <a:rPr lang="en-US" altLang="zh-CN" b="1" dirty="0"/>
              <a:t>implicit register renaming </a:t>
            </a:r>
            <a:r>
              <a:rPr lang="en-US" altLang="zh-CN" dirty="0"/>
              <a:t>to larger set of registers </a:t>
            </a:r>
            <a:r>
              <a:rPr lang="en-US" altLang="zh-CN" b="1" dirty="0"/>
              <a:t>+ buffering source operands</a:t>
            </a:r>
          </a:p>
          <a:p>
            <a:pPr lvl="1"/>
            <a:r>
              <a:rPr lang="en-US" altLang="zh-CN" dirty="0"/>
              <a:t>Prevents registers as bottleneck</a:t>
            </a:r>
          </a:p>
          <a:p>
            <a:pPr lvl="1"/>
            <a:r>
              <a:rPr lang="en-US" altLang="zh-CN" dirty="0"/>
              <a:t>Avoids WAR, WAW hazards of Scoreboard</a:t>
            </a:r>
          </a:p>
          <a:p>
            <a:pPr lvl="1"/>
            <a:r>
              <a:rPr lang="en-US" altLang="zh-CN" dirty="0"/>
              <a:t>Allows loop unrolling in HW</a:t>
            </a:r>
          </a:p>
          <a:p>
            <a:r>
              <a:rPr lang="en-US" altLang="zh-CN" dirty="0"/>
              <a:t>Not limited to basic blocks </a:t>
            </a:r>
          </a:p>
          <a:p>
            <a:pPr lvl="1"/>
            <a:r>
              <a:rPr lang="en-US" altLang="zh-CN" dirty="0"/>
              <a:t>(integer units gets ahead, beyond branches)</a:t>
            </a:r>
          </a:p>
          <a:p>
            <a:r>
              <a:rPr lang="en-US" altLang="zh-CN" dirty="0"/>
              <a:t>Lasting Contributions</a:t>
            </a:r>
          </a:p>
          <a:p>
            <a:pPr lvl="1"/>
            <a:r>
              <a:rPr lang="en-US" altLang="zh-CN" dirty="0"/>
              <a:t>Dynamic scheduling</a:t>
            </a:r>
          </a:p>
          <a:p>
            <a:pPr lvl="1"/>
            <a:r>
              <a:rPr lang="en-US" altLang="zh-CN" b="1" dirty="0"/>
              <a:t>Register renaming</a:t>
            </a:r>
          </a:p>
          <a:p>
            <a:pPr lvl="1"/>
            <a:r>
              <a:rPr lang="en-US" altLang="zh-CN" dirty="0"/>
              <a:t>Load/store disambiguation</a:t>
            </a:r>
          </a:p>
          <a:p>
            <a:r>
              <a:rPr lang="en-US" altLang="zh-CN" dirty="0"/>
              <a:t>360/91 descendants are Pentium III; PowerPC 604; MIPS R10000; HP-PA 8000; Alpha 21264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818A95-F4DB-4176-B626-84507C86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</a:t>
            </a:r>
            <a:r>
              <a:rPr lang="en-US" altLang="zh-CN" dirty="0" err="1"/>
              <a:t>Tomasulo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97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B203D1-9B6D-4A62-A9B2-DA556AD6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752528"/>
          </a:xfrm>
        </p:spPr>
        <p:txBody>
          <a:bodyPr/>
          <a:lstStyle/>
          <a:p>
            <a:r>
              <a:rPr lang="en-US" altLang="zh-CN" dirty="0"/>
              <a:t>HW/SW must preserve </a:t>
            </a:r>
            <a:r>
              <a:rPr lang="en-US" altLang="zh-CN" b="1" dirty="0"/>
              <a:t>program order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order instructions would execute in if executed sequentially 1 at a time as determined by original source program</a:t>
            </a:r>
          </a:p>
          <a:p>
            <a:r>
              <a:rPr lang="en-US" altLang="zh-CN" dirty="0"/>
              <a:t>HW/SW goal: exploit parallelism by preserving program order </a:t>
            </a:r>
            <a:r>
              <a:rPr lang="en-US" altLang="zh-CN" b="1" dirty="0"/>
              <a:t>only where it affects the outcome of the program</a:t>
            </a:r>
          </a:p>
          <a:p>
            <a:r>
              <a:rPr lang="en-US" altLang="zh-CN" dirty="0"/>
              <a:t>Instructions involved in a name dependence can execute simultaneously </a:t>
            </a:r>
            <a:r>
              <a:rPr lang="en-US" altLang="zh-CN" b="1" dirty="0"/>
              <a:t>if name used </a:t>
            </a:r>
            <a:r>
              <a:rPr lang="en-US" altLang="zh-CN" dirty="0"/>
              <a:t>in instructions </a:t>
            </a:r>
            <a:r>
              <a:rPr lang="en-US" altLang="zh-CN" b="1" dirty="0"/>
              <a:t>is changed</a:t>
            </a:r>
            <a:r>
              <a:rPr lang="en-US" altLang="zh-CN" dirty="0"/>
              <a:t> so instructions do not conflict</a:t>
            </a:r>
          </a:p>
          <a:p>
            <a:pPr lvl="1"/>
            <a:r>
              <a:rPr lang="en-US" altLang="zh-CN" b="1" dirty="0"/>
              <a:t>Register renaming </a:t>
            </a:r>
            <a:r>
              <a:rPr lang="en-US" altLang="zh-CN" dirty="0"/>
              <a:t>resolves name dependence for regs</a:t>
            </a:r>
          </a:p>
          <a:p>
            <a:pPr lvl="1"/>
            <a:r>
              <a:rPr lang="en-US" altLang="zh-CN" dirty="0"/>
              <a:t>Either by </a:t>
            </a:r>
            <a:r>
              <a:rPr lang="en-US" altLang="zh-CN" b="1" dirty="0"/>
              <a:t>compiler</a:t>
            </a:r>
            <a:r>
              <a:rPr lang="en-US" altLang="zh-CN" dirty="0"/>
              <a:t> or by </a:t>
            </a:r>
            <a:r>
              <a:rPr lang="en-US" altLang="zh-CN" b="1" dirty="0"/>
              <a:t>HW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5F8ED4-ED49-4596-81EA-E46B97CE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and Data Hazards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9433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4DBAB6-8966-49AD-9897-A1864BDB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had: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In-order issue, out-of-order execution, and out-of-order completion</a:t>
            </a:r>
          </a:p>
          <a:p>
            <a:endParaRPr lang="en-US" altLang="zh-CN" dirty="0"/>
          </a:p>
          <a:p>
            <a:r>
              <a:rPr lang="en-US" altLang="zh-CN" dirty="0"/>
              <a:t>Need to “fix” the out-of-order completion aspect so that we can find precise breakpoint in instruction stream.</a:t>
            </a:r>
          </a:p>
          <a:p>
            <a:pPr lvl="1"/>
            <a:r>
              <a:rPr lang="en-US" altLang="zh-CN" dirty="0"/>
              <a:t>Speculation</a:t>
            </a:r>
            <a:r>
              <a:rPr lang="zh-CN" altLang="en-US" dirty="0"/>
              <a:t>，</a:t>
            </a:r>
            <a:r>
              <a:rPr lang="en-US" altLang="zh-CN" dirty="0"/>
              <a:t>Reorder buffer ! (later)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FF5C53-3069-4BA6-A172-743BBB0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Precise Interrupts?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32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900F02-79B7-4E03-9EE9-92EAFDDA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vs. </a:t>
            </a:r>
            <a:r>
              <a:rPr lang="en-US" altLang="zh-CN" dirty="0" err="1"/>
              <a:t>Tomasulo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EE9A8CB-3E58-426B-86FD-81F7FF0E4B40}"/>
              </a:ext>
            </a:extLst>
          </p:cNvPr>
          <p:cNvSpPr txBox="1">
            <a:spLocks/>
          </p:cNvSpPr>
          <p:nvPr/>
        </p:nvSpPr>
        <p:spPr>
          <a:xfrm>
            <a:off x="395537" y="1484784"/>
            <a:ext cx="3888432" cy="4575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特点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Multiple multiplier, etc.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Funcs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Issue in order, Complete OOO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 Issue, Ro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4 stages pipeline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Scoreboare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centralized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control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缺点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Stall when WAW, WAR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C3A75760-DEC3-486B-957C-F3D63BC77617}"/>
              </a:ext>
            </a:extLst>
          </p:cNvPr>
          <p:cNvSpPr txBox="1">
            <a:spLocks/>
          </p:cNvSpPr>
          <p:nvPr/>
        </p:nvSpPr>
        <p:spPr>
          <a:xfrm>
            <a:off x="4581674" y="1489547"/>
            <a:ext cx="4007706" cy="4575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sym typeface="Wingdings" pitchFamily="2" charset="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Fewer Func, unpipelined 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Issue in order, Complete OOO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FP op. queue, Reservation station, LD/ST buffer, CDB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Reg. RenameNo WAW, WAR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Reduce structural hazard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RAW detection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decentralized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—reservation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CDB forwarding path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EFED227-3917-4904-8CDC-791692F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77" y="5075559"/>
            <a:ext cx="8572500" cy="585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24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Can Scoreboard avoid WAW, WAR with Reg. Rename?</a:t>
            </a:r>
            <a:endParaRPr lang="zh-CN" altLang="en-US" sz="2400" b="1" dirty="0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9532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C7BDB3-2F13-4FD4-8F2A-F64FC832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46" y="737630"/>
            <a:ext cx="7924800" cy="4419600"/>
          </a:xfrm>
        </p:spPr>
        <p:txBody>
          <a:bodyPr/>
          <a:lstStyle/>
          <a:p>
            <a:r>
              <a:rPr lang="en-US" altLang="zh-CN" dirty="0"/>
              <a:t>Issue: a instruction is issued when</a:t>
            </a:r>
          </a:p>
          <a:p>
            <a:pPr lvl="1"/>
            <a:r>
              <a:rPr lang="en-US" altLang="zh-CN" dirty="0"/>
              <a:t>The functional unit is available and </a:t>
            </a:r>
          </a:p>
          <a:p>
            <a:pPr lvl="1"/>
            <a:r>
              <a:rPr lang="en-US" altLang="zh-CN" dirty="0"/>
              <a:t>No other active instruction has the same destination register.</a:t>
            </a:r>
          </a:p>
          <a:p>
            <a:pPr lvl="1"/>
            <a:r>
              <a:rPr lang="en-US" altLang="zh-CN" dirty="0"/>
              <a:t>Avoid </a:t>
            </a:r>
            <a:r>
              <a:rPr lang="en-US" altLang="zh-CN" b="1" dirty="0"/>
              <a:t>structural</a:t>
            </a:r>
            <a:r>
              <a:rPr lang="en-US" altLang="zh-CN" dirty="0"/>
              <a:t> hazard and </a:t>
            </a:r>
            <a:r>
              <a:rPr lang="en-US" altLang="zh-CN" b="1" dirty="0"/>
              <a:t>WAW</a:t>
            </a:r>
            <a:r>
              <a:rPr lang="en-US" altLang="zh-CN" dirty="0"/>
              <a:t> hazard</a:t>
            </a:r>
          </a:p>
          <a:p>
            <a:r>
              <a:rPr lang="en-US" altLang="zh-CN" dirty="0"/>
              <a:t>Read Operands (RD) </a:t>
            </a:r>
          </a:p>
          <a:p>
            <a:pPr lvl="1"/>
            <a:r>
              <a:rPr lang="en-US" altLang="zh-CN" dirty="0"/>
              <a:t>The read operation is delayed until both the operands are available. </a:t>
            </a:r>
          </a:p>
          <a:p>
            <a:pPr lvl="1"/>
            <a:r>
              <a:rPr lang="en-US" altLang="zh-CN" dirty="0"/>
              <a:t>This means that no previously issued but not completed instruction has the operand as its destination. </a:t>
            </a:r>
          </a:p>
          <a:p>
            <a:pPr lvl="1"/>
            <a:r>
              <a:rPr lang="en-US" altLang="zh-CN" dirty="0"/>
              <a:t>This resolves RAW hazards dynamically </a:t>
            </a:r>
          </a:p>
          <a:p>
            <a:r>
              <a:rPr lang="en-US" altLang="zh-CN" dirty="0"/>
              <a:t>Execution (EX) </a:t>
            </a:r>
          </a:p>
          <a:p>
            <a:pPr lvl="1"/>
            <a:r>
              <a:rPr lang="en-US" altLang="zh-CN" dirty="0"/>
              <a:t>Notify the scoreboard when completed so the functional unit can be reused.</a:t>
            </a:r>
          </a:p>
          <a:p>
            <a:r>
              <a:rPr lang="en-US" altLang="zh-CN" dirty="0"/>
              <a:t>Write result (WB) </a:t>
            </a:r>
          </a:p>
          <a:p>
            <a:pPr lvl="1"/>
            <a:r>
              <a:rPr lang="en-US" altLang="zh-CN" dirty="0"/>
              <a:t>The scoreboard checks for WAR hazards and stalls the completing instruction if necessary.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969971-5FD4-4E6C-9E4D-137FA437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Pipeline stage 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552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D3D8D0-5DBB-4318-BCBD-17FD7352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Scoreboard-takes full responsibility for instruction issue and execution</a:t>
            </a:r>
          </a:p>
          <a:p>
            <a:pPr lvl="1"/>
            <a:r>
              <a:rPr lang="en-US" altLang="zh-CN" dirty="0"/>
              <a:t>Create the dependence records</a:t>
            </a:r>
          </a:p>
          <a:p>
            <a:pPr lvl="1"/>
            <a:r>
              <a:rPr lang="en-US" altLang="zh-CN" dirty="0"/>
              <a:t>Decide when to fetch the operand</a:t>
            </a:r>
          </a:p>
          <a:p>
            <a:pPr lvl="1"/>
            <a:r>
              <a:rPr lang="en-US" altLang="zh-CN" dirty="0"/>
              <a:t>Decide when to enter execution</a:t>
            </a:r>
          </a:p>
          <a:p>
            <a:pPr lvl="1"/>
            <a:r>
              <a:rPr lang="en-US" altLang="zh-CN" dirty="0"/>
              <a:t>Decide when the result can be written into the register file</a:t>
            </a:r>
          </a:p>
          <a:p>
            <a:r>
              <a:rPr lang="en-US" altLang="zh-CN" dirty="0"/>
              <a:t>Three data structure</a:t>
            </a:r>
          </a:p>
          <a:p>
            <a:pPr lvl="1"/>
            <a:r>
              <a:rPr lang="en-US" altLang="zh-CN" dirty="0"/>
              <a:t>Instruction status: </a:t>
            </a:r>
          </a:p>
          <a:p>
            <a:pPr lvl="2"/>
            <a:r>
              <a:rPr lang="en-US" altLang="zh-CN" dirty="0"/>
              <a:t>which of the four steps the instruction is in</a:t>
            </a:r>
          </a:p>
          <a:p>
            <a:pPr lvl="1"/>
            <a:r>
              <a:rPr lang="en-US" altLang="zh-CN" dirty="0"/>
              <a:t>Functional unit status: busy, op, Fi, Fj, </a:t>
            </a:r>
            <a:r>
              <a:rPr lang="en-US" altLang="zh-CN" dirty="0" err="1"/>
              <a:t>Fk</a:t>
            </a:r>
            <a:r>
              <a:rPr lang="en-US" altLang="zh-CN" dirty="0"/>
              <a:t>, </a:t>
            </a:r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Qk</a:t>
            </a:r>
            <a:r>
              <a:rPr lang="en-US" altLang="zh-CN" dirty="0"/>
              <a:t>, </a:t>
            </a:r>
            <a:r>
              <a:rPr lang="en-US" altLang="zh-CN" dirty="0" err="1"/>
              <a:t>Rj</a:t>
            </a:r>
            <a:r>
              <a:rPr lang="en-US" altLang="zh-CN" dirty="0"/>
              <a:t>, </a:t>
            </a:r>
            <a:r>
              <a:rPr lang="en-US" altLang="zh-CN" dirty="0" err="1"/>
              <a:t>Rk</a:t>
            </a:r>
            <a:endParaRPr lang="en-US" altLang="zh-CN" dirty="0"/>
          </a:p>
          <a:p>
            <a:pPr lvl="1"/>
            <a:r>
              <a:rPr lang="en-US" altLang="zh-CN" dirty="0"/>
              <a:t>Register result status:</a:t>
            </a:r>
          </a:p>
          <a:p>
            <a:pPr lvl="2"/>
            <a:r>
              <a:rPr lang="en-US" altLang="zh-CN" dirty="0"/>
              <a:t>which functional unit will write that register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3C2B02-EAEC-460A-A741-F5DD4DC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scoreboard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2696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5CA93-5BE7-4526-9B26-82B5B569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dirty="0"/>
              <a:t>Make use of a physical register file that is larger than number of registers specified by ISA</a:t>
            </a:r>
          </a:p>
          <a:p>
            <a:r>
              <a:rPr lang="en-US" altLang="zh-CN" dirty="0"/>
              <a:t>Key insight: </a:t>
            </a:r>
            <a:r>
              <a:rPr lang="en-US" altLang="zh-CN" b="1" dirty="0"/>
              <a:t>Allocate a new physical destination register for every instruction that writes</a:t>
            </a:r>
          </a:p>
          <a:p>
            <a:pPr lvl="1"/>
            <a:r>
              <a:rPr lang="en-US" altLang="zh-CN" dirty="0"/>
              <a:t>Very similar to a compiler transformation called </a:t>
            </a:r>
            <a:r>
              <a:rPr lang="en-US" altLang="zh-CN" b="1" dirty="0"/>
              <a:t>Static Single Assignment (SSA) </a:t>
            </a:r>
            <a:r>
              <a:rPr lang="en-US" altLang="zh-CN" dirty="0"/>
              <a:t>form — but in hardware!</a:t>
            </a:r>
          </a:p>
          <a:p>
            <a:pPr lvl="1"/>
            <a:r>
              <a:rPr lang="en-US" altLang="zh-CN" dirty="0"/>
              <a:t>Removes all chance of WAR or WAW hazards</a:t>
            </a:r>
          </a:p>
          <a:p>
            <a:pPr lvl="1"/>
            <a:r>
              <a:rPr lang="en-US" altLang="zh-CN" dirty="0"/>
              <a:t>Like </a:t>
            </a:r>
            <a:r>
              <a:rPr lang="en-US" altLang="zh-CN" dirty="0" err="1"/>
              <a:t>Tomasulo</a:t>
            </a:r>
            <a:r>
              <a:rPr lang="en-US" altLang="zh-CN" dirty="0"/>
              <a:t>, good for allowing full out-of-order completion</a:t>
            </a:r>
          </a:p>
          <a:p>
            <a:pPr lvl="1"/>
            <a:r>
              <a:rPr lang="en-US" altLang="zh-CN" dirty="0"/>
              <a:t>Like hardware-based dynamic compilation?</a:t>
            </a:r>
          </a:p>
          <a:p>
            <a:r>
              <a:rPr lang="en-US" altLang="zh-CN" dirty="0"/>
              <a:t>Mechanism?  Keep a </a:t>
            </a:r>
            <a:r>
              <a:rPr lang="en-US" altLang="zh-CN" b="1" dirty="0"/>
              <a:t>translation table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ISA register </a:t>
            </a:r>
            <a:r>
              <a:rPr lang="zh-CN" altLang="en-US" dirty="0"/>
              <a:t>→</a:t>
            </a:r>
            <a:r>
              <a:rPr lang="en-US" altLang="zh-CN" dirty="0"/>
              <a:t> physical register mapping</a:t>
            </a:r>
          </a:p>
          <a:p>
            <a:pPr lvl="1"/>
            <a:r>
              <a:rPr lang="en-US" altLang="zh-CN" dirty="0"/>
              <a:t>When register written, replace entry with new register from </a:t>
            </a:r>
            <a:r>
              <a:rPr lang="en-US" altLang="zh-CN" dirty="0" err="1"/>
              <a:t>freelist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Physical register becomes free when not used by any active instructions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E974FE-9AF0-43C0-8489-0B028177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Register Renaming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0205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BF43A5-3FAD-4F2A-9AAB-42784AA1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Decouples </a:t>
            </a:r>
            <a:r>
              <a:rPr lang="en-US" altLang="zh-CN" b="1" dirty="0"/>
              <a:t>renaming</a:t>
            </a:r>
            <a:r>
              <a:rPr lang="en-US" altLang="zh-CN" dirty="0"/>
              <a:t> from </a:t>
            </a:r>
            <a:r>
              <a:rPr lang="en-US" altLang="zh-CN" b="1" dirty="0"/>
              <a:t>scheduling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Pipeline can be exactly like “standard” MIPS pipeline (perhaps with multiple operations issued per cycle)</a:t>
            </a:r>
          </a:p>
          <a:p>
            <a:pPr lvl="1"/>
            <a:r>
              <a:rPr lang="en-US" altLang="zh-CN" dirty="0"/>
              <a:t>Or, pipeline could be </a:t>
            </a:r>
            <a:r>
              <a:rPr lang="en-US" altLang="zh-CN" dirty="0" err="1"/>
              <a:t>Tomasulo</a:t>
            </a:r>
            <a:r>
              <a:rPr lang="en-US" altLang="zh-CN" dirty="0"/>
              <a:t>-like or a scoreboard, etc.</a:t>
            </a:r>
          </a:p>
          <a:p>
            <a:pPr lvl="1"/>
            <a:r>
              <a:rPr lang="en-US" altLang="zh-CN" dirty="0"/>
              <a:t>Standard forwarding or bypassing could be used</a:t>
            </a:r>
          </a:p>
          <a:p>
            <a:r>
              <a:rPr lang="en-US" altLang="zh-CN" dirty="0"/>
              <a:t>Allows data to be fetched from single register file</a:t>
            </a:r>
          </a:p>
          <a:p>
            <a:pPr lvl="1"/>
            <a:r>
              <a:rPr lang="en-US" altLang="zh-CN" dirty="0"/>
              <a:t>No need to bypass values from </a:t>
            </a:r>
            <a:r>
              <a:rPr lang="en-US" altLang="zh-CN" b="1" dirty="0"/>
              <a:t>reservation station</a:t>
            </a:r>
            <a:r>
              <a:rPr lang="en-US" altLang="zh-CN" dirty="0"/>
              <a:t> or </a:t>
            </a:r>
            <a:r>
              <a:rPr lang="en-US" altLang="zh-CN" b="1" dirty="0"/>
              <a:t>reorder buffer </a:t>
            </a:r>
          </a:p>
          <a:p>
            <a:pPr lvl="1"/>
            <a:r>
              <a:rPr lang="en-US" altLang="zh-CN" dirty="0"/>
              <a:t>This can be important for balancing pipeline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E45B98-9B1C-45C7-BFFD-A8BBAE5D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Explicit Renaming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7516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993926-744C-4E75-B701-D8A026F5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processors use a variant of this technique:</a:t>
            </a:r>
          </a:p>
          <a:p>
            <a:pPr lvl="1"/>
            <a:r>
              <a:rPr lang="en-US" altLang="zh-CN" dirty="0"/>
              <a:t>R10000, Alpha 21264, HP PA8000</a:t>
            </a:r>
          </a:p>
          <a:p>
            <a:endParaRPr lang="en-US" altLang="zh-CN" dirty="0"/>
          </a:p>
          <a:p>
            <a:r>
              <a:rPr lang="en-US" altLang="zh-CN" dirty="0"/>
              <a:t>Another way to get </a:t>
            </a:r>
            <a:r>
              <a:rPr lang="en-US" altLang="zh-CN" b="1" dirty="0"/>
              <a:t>precise interrupt points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All that needs to be “undone” for precise break point</a:t>
            </a:r>
            <a:br>
              <a:rPr lang="en-US" altLang="zh-CN" dirty="0"/>
            </a:br>
            <a:r>
              <a:rPr lang="en-US" altLang="zh-CN" dirty="0"/>
              <a:t>is to undo the table mappings</a:t>
            </a:r>
          </a:p>
          <a:p>
            <a:pPr lvl="1"/>
            <a:r>
              <a:rPr lang="en-US" altLang="zh-CN" dirty="0"/>
              <a:t>Provides an interesting mix between reorder buffer and </a:t>
            </a:r>
            <a:r>
              <a:rPr lang="en-US" altLang="zh-CN" b="1" dirty="0"/>
              <a:t>future file</a:t>
            </a:r>
          </a:p>
          <a:p>
            <a:pPr lvl="2"/>
            <a:r>
              <a:rPr lang="en-US" altLang="zh-CN" dirty="0"/>
              <a:t>Results are written immediately back to register file</a:t>
            </a:r>
          </a:p>
          <a:p>
            <a:pPr lvl="2"/>
            <a:r>
              <a:rPr lang="en-US" altLang="zh-CN" dirty="0"/>
              <a:t>Registers names are “freed” in program order (by ROB)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1F19C7-44B3-491C-90EB-5E6C93B4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Adv. Explicit Renaming (cont.)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19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A39057-62EB-45A9-B4AE-FB2B6A4D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Rapid access to a table of translations</a:t>
            </a:r>
          </a:p>
          <a:p>
            <a:r>
              <a:rPr lang="en-US" altLang="zh-CN" dirty="0"/>
              <a:t>A physical register file that has more registers than specified by the ISA</a:t>
            </a:r>
          </a:p>
          <a:p>
            <a:r>
              <a:rPr lang="en-US" altLang="zh-CN" dirty="0"/>
              <a:t>Ability to figure out which physical registers are free.</a:t>
            </a:r>
          </a:p>
          <a:p>
            <a:pPr lvl="1"/>
            <a:r>
              <a:rPr lang="en-US" altLang="zh-CN" dirty="0"/>
              <a:t>No free registers </a:t>
            </a:r>
            <a:r>
              <a:rPr lang="zh-CN" altLang="en-US" dirty="0"/>
              <a:t>→</a:t>
            </a:r>
            <a:r>
              <a:rPr lang="en-US" altLang="zh-CN" dirty="0"/>
              <a:t> stall on issue</a:t>
            </a:r>
          </a:p>
          <a:p>
            <a:r>
              <a:rPr lang="en-US" altLang="zh-CN" dirty="0"/>
              <a:t>Thus, register renaming doesn’t require reservation stations.  However:</a:t>
            </a:r>
          </a:p>
          <a:p>
            <a:pPr lvl="1"/>
            <a:r>
              <a:rPr lang="en-US" altLang="zh-CN" dirty="0"/>
              <a:t>Many modern architectures use </a:t>
            </a:r>
            <a:r>
              <a:rPr lang="en-US" altLang="zh-CN" b="1" dirty="0"/>
              <a:t>explicit register renaming + </a:t>
            </a:r>
            <a:r>
              <a:rPr lang="en-US" altLang="zh-CN" b="1" dirty="0" err="1"/>
              <a:t>Tomasulo</a:t>
            </a:r>
            <a:r>
              <a:rPr lang="en-US" altLang="zh-CN" b="1" dirty="0"/>
              <a:t>-like reservation stations</a:t>
            </a:r>
            <a:r>
              <a:rPr lang="en-US" altLang="zh-CN" dirty="0"/>
              <a:t> to control execution. </a:t>
            </a:r>
          </a:p>
          <a:p>
            <a:r>
              <a:rPr lang="en-US" altLang="zh-CN" dirty="0"/>
              <a:t>Two Questions:</a:t>
            </a:r>
          </a:p>
          <a:p>
            <a:pPr lvl="1"/>
            <a:r>
              <a:rPr lang="en-US" altLang="zh-CN" dirty="0"/>
              <a:t>How do we manage the “free list”?</a:t>
            </a:r>
          </a:p>
          <a:p>
            <a:pPr lvl="1"/>
            <a:r>
              <a:rPr lang="en-US" altLang="zh-CN" dirty="0"/>
              <a:t>How does Explicit Register Renaming mix with Precise Interrupts?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FA336D-0A69-4819-859B-ED6E5E69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Renaming Support Includes: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2801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92EFE1-BEBB-46F6-AD5F-2A4A63F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FF62E023-64E6-4759-987F-F578EA3D3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868863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/>
              <a:t>Physical register file larger than ISA register file</a:t>
            </a:r>
          </a:p>
          <a:p>
            <a:pPr eaLnBrk="1" hangingPunct="1"/>
            <a:r>
              <a:rPr lang="en-US" altLang="zh-CN" sz="2800"/>
              <a:t>On issue, each instruction that modifies a register is allocated new physical register from freelist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0435AD7B-7E1D-49FC-9858-2DBA0056629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981200"/>
            <a:ext cx="4475163" cy="2514600"/>
            <a:chOff x="2661" y="1824"/>
            <a:chExt cx="2819" cy="1584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CD22EC07-A02B-4623-B95A-3A10D62D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34C15233-E105-4A4C-B356-9EE2C835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3" name="Rectangle 6">
              <a:extLst>
                <a:ext uri="{FF2B5EF4-FFF2-40B4-BE49-F238E27FC236}">
                  <a16:creationId xmlns:a16="http://schemas.microsoft.com/office/drawing/2014/main" id="{06F81BE3-7C9B-4C3A-AD42-56884EDE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id="{9DF5C4DE-A393-4B57-A1BE-066A6E34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9CC524-AB8C-415F-81D8-6C736090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6" name="Rectangle 9">
              <a:extLst>
                <a:ext uri="{FF2B5EF4-FFF2-40B4-BE49-F238E27FC236}">
                  <a16:creationId xmlns:a16="http://schemas.microsoft.com/office/drawing/2014/main" id="{89F1107E-A730-47B9-92FE-7C137077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7" name="Rectangle 10">
              <a:extLst>
                <a:ext uri="{FF2B5EF4-FFF2-40B4-BE49-F238E27FC236}">
                  <a16:creationId xmlns:a16="http://schemas.microsoft.com/office/drawing/2014/main" id="{EB473E16-310B-4C6F-BE34-CD1A76251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id="{CD684A0F-4CBF-460C-B6EF-39E47D1F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9" name="Rectangle 12">
              <a:extLst>
                <a:ext uri="{FF2B5EF4-FFF2-40B4-BE49-F238E27FC236}">
                  <a16:creationId xmlns:a16="http://schemas.microsoft.com/office/drawing/2014/main" id="{2FC65256-E874-4D3E-978D-20F98583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Rectangle 13">
              <a:extLst>
                <a:ext uri="{FF2B5EF4-FFF2-40B4-BE49-F238E27FC236}">
                  <a16:creationId xmlns:a16="http://schemas.microsoft.com/office/drawing/2014/main" id="{10886B2A-9471-4D59-9C74-C5563AE4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5206224E-0FB8-4CE2-B27B-9F58AE39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2" name="Rectangle 15">
              <a:extLst>
                <a:ext uri="{FF2B5EF4-FFF2-40B4-BE49-F238E27FC236}">
                  <a16:creationId xmlns:a16="http://schemas.microsoft.com/office/drawing/2014/main" id="{A0237A46-0E0D-43C6-9F7B-74E3097F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3" name="Rectangle 16">
              <a:extLst>
                <a:ext uri="{FF2B5EF4-FFF2-40B4-BE49-F238E27FC236}">
                  <a16:creationId xmlns:a16="http://schemas.microsoft.com/office/drawing/2014/main" id="{5EC6DBB2-7153-40C0-8E34-F9F50AE4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17">
              <a:extLst>
                <a:ext uri="{FF2B5EF4-FFF2-40B4-BE49-F238E27FC236}">
                  <a16:creationId xmlns:a16="http://schemas.microsoft.com/office/drawing/2014/main" id="{2098B801-D4E5-475C-91C0-79802199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5" name="Rectangle 18">
              <a:extLst>
                <a:ext uri="{FF2B5EF4-FFF2-40B4-BE49-F238E27FC236}">
                  <a16:creationId xmlns:a16="http://schemas.microsoft.com/office/drawing/2014/main" id="{5747F6B7-0A8B-4801-B222-1F4471D2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6" name="Rectangle 19">
              <a:extLst>
                <a:ext uri="{FF2B5EF4-FFF2-40B4-BE49-F238E27FC236}">
                  <a16:creationId xmlns:a16="http://schemas.microsoft.com/office/drawing/2014/main" id="{6C029B90-DADB-4D04-990F-6B1D832F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7" name="Rectangle 20">
              <a:extLst>
                <a:ext uri="{FF2B5EF4-FFF2-40B4-BE49-F238E27FC236}">
                  <a16:creationId xmlns:a16="http://schemas.microsoft.com/office/drawing/2014/main" id="{79D0B8A0-F9CE-4F37-B923-B061F789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20DC040B-A7D8-4B13-B6C2-3178BF62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CBE835C1-234E-4D4A-892B-AF7F099BC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2A6BC0E9-29CD-485B-88CC-D565B6520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56E56A95-453A-4531-AAED-0B03E9D2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19AEFC9E-7DCC-4685-87BA-CB35D04B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id="{F61F102F-7DA7-4C43-9A2E-5A9AAF9E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2119009B-36B5-48DF-9457-A6158D2F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4E7FA04A-7C74-4CC2-B35A-C5506DDA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E43C06B2-7A16-4053-A1F0-DE8C08FC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id="{3429F0DC-55F7-45C7-8B08-AE4D15E75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8" name="Rectangle 31">
              <a:extLst>
                <a:ext uri="{FF2B5EF4-FFF2-40B4-BE49-F238E27FC236}">
                  <a16:creationId xmlns:a16="http://schemas.microsoft.com/office/drawing/2014/main" id="{40B37476-E853-4E8E-AD40-DB5B5CA3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9" name="Text Box 32">
              <a:extLst>
                <a:ext uri="{FF2B5EF4-FFF2-40B4-BE49-F238E27FC236}">
                  <a16:creationId xmlns:a16="http://schemas.microsoft.com/office/drawing/2014/main" id="{21675C95-DF1C-4EFA-BFB9-27738503D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100" name="Group 33">
              <a:extLst>
                <a:ext uri="{FF2B5EF4-FFF2-40B4-BE49-F238E27FC236}">
                  <a16:creationId xmlns:a16="http://schemas.microsoft.com/office/drawing/2014/main" id="{2CBAF40B-7E69-4406-BE79-F19393342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101" name="AutoShape 34">
                <a:extLst>
                  <a:ext uri="{FF2B5EF4-FFF2-40B4-BE49-F238E27FC236}">
                    <a16:creationId xmlns:a16="http://schemas.microsoft.com/office/drawing/2014/main" id="{FF9FED7A-11FC-4321-BDD5-622EAB4AD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Text Box 35">
                <a:extLst>
                  <a:ext uri="{FF2B5EF4-FFF2-40B4-BE49-F238E27FC236}">
                    <a16:creationId xmlns:a16="http://schemas.microsoft.com/office/drawing/2014/main" id="{DD05C776-5786-47B8-9DFF-086BF371E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103" name="Text Box 36">
                <a:extLst>
                  <a:ext uri="{FF2B5EF4-FFF2-40B4-BE49-F238E27FC236}">
                    <a16:creationId xmlns:a16="http://schemas.microsoft.com/office/drawing/2014/main" id="{61C61E98-81EE-4B7E-9025-8ACF31A91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104" name="Group 37">
            <a:extLst>
              <a:ext uri="{FF2B5EF4-FFF2-40B4-BE49-F238E27FC236}">
                <a16:creationId xmlns:a16="http://schemas.microsoft.com/office/drawing/2014/main" id="{7A4363A1-7AE8-4794-9AF5-1CA1B2FAB07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9176D611-0677-4343-84FE-A2C0ECF4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106" name="Rectangle 39">
              <a:extLst>
                <a:ext uri="{FF2B5EF4-FFF2-40B4-BE49-F238E27FC236}">
                  <a16:creationId xmlns:a16="http://schemas.microsoft.com/office/drawing/2014/main" id="{EE8367B0-F288-422A-AC88-212CE0AD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DF7EF322-F57A-4463-8164-E801275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171E35C3-68CF-4D0C-BA06-8D609CB3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id="{B8B1A9D0-A748-4D45-BB91-CD855ECF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id="{66424439-000A-41D0-81BA-7B8ED2F5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id="{F4FC58A5-C808-4D69-AF13-276D4D6F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94F87EF-9BB5-4D02-A625-C15DDE49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id="{D3CACB2A-8F0B-4220-A495-5AC6AC27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114" name="Rectangle 47">
              <a:extLst>
                <a:ext uri="{FF2B5EF4-FFF2-40B4-BE49-F238E27FC236}">
                  <a16:creationId xmlns:a16="http://schemas.microsoft.com/office/drawing/2014/main" id="{92308783-8686-41F6-8D5B-05D3AB18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752E0FFA-4AE8-4138-9424-D7148589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116" name="Rectangle 49">
              <a:extLst>
                <a:ext uri="{FF2B5EF4-FFF2-40B4-BE49-F238E27FC236}">
                  <a16:creationId xmlns:a16="http://schemas.microsoft.com/office/drawing/2014/main" id="{DA1D5458-9978-401B-8A28-B93A169A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117" name="Rectangle 50">
              <a:extLst>
                <a:ext uri="{FF2B5EF4-FFF2-40B4-BE49-F238E27FC236}">
                  <a16:creationId xmlns:a16="http://schemas.microsoft.com/office/drawing/2014/main" id="{C4A9027B-786C-4A1C-A67F-FD81A353D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118" name="Rectangle 51">
              <a:extLst>
                <a:ext uri="{FF2B5EF4-FFF2-40B4-BE49-F238E27FC236}">
                  <a16:creationId xmlns:a16="http://schemas.microsoft.com/office/drawing/2014/main" id="{2C93E3E2-9C48-465E-8432-5FCCFA3D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3C8F3A9E-C6E5-4541-9741-1819C7AA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120" name="Rectangle 53">
              <a:extLst>
                <a:ext uri="{FF2B5EF4-FFF2-40B4-BE49-F238E27FC236}">
                  <a16:creationId xmlns:a16="http://schemas.microsoft.com/office/drawing/2014/main" id="{640CC377-DD1C-471C-A8C3-68E5BC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21" name="Group 54">
            <a:extLst>
              <a:ext uri="{FF2B5EF4-FFF2-40B4-BE49-F238E27FC236}">
                <a16:creationId xmlns:a16="http://schemas.microsoft.com/office/drawing/2014/main" id="{2FCB47D3-A82F-467A-B203-77852D58C22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122" name="Group 55">
              <a:extLst>
                <a:ext uri="{FF2B5EF4-FFF2-40B4-BE49-F238E27FC236}">
                  <a16:creationId xmlns:a16="http://schemas.microsoft.com/office/drawing/2014/main" id="{A2798C24-1638-4BFD-A95E-1E500C097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126" name="Rectangle 56">
                <a:extLst>
                  <a:ext uri="{FF2B5EF4-FFF2-40B4-BE49-F238E27FC236}">
                    <a16:creationId xmlns:a16="http://schemas.microsoft.com/office/drawing/2014/main" id="{E0F70793-5ED2-4531-8676-B298ADD7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P32</a:t>
                </a:r>
              </a:p>
            </p:txBody>
          </p:sp>
          <p:sp>
            <p:nvSpPr>
              <p:cNvPr id="127" name="Rectangle 57">
                <a:extLst>
                  <a:ext uri="{FF2B5EF4-FFF2-40B4-BE49-F238E27FC236}">
                    <a16:creationId xmlns:a16="http://schemas.microsoft.com/office/drawing/2014/main" id="{FF6F16BE-3934-472F-86E0-B477E5065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F0F852FE-B982-4A4E-9DDD-5A428DAE4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DB8C80F4-FDFC-4B70-98A9-4A45CB9FD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</p:grp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BDFE32B8-463A-462B-9EA8-BBC1CFA5C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AEA93467-6C05-4619-9BA5-56D050950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9654EDD-4361-41FD-80EB-539EBB35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30" name="Freeform 63">
            <a:extLst>
              <a:ext uri="{FF2B5EF4-FFF2-40B4-BE49-F238E27FC236}">
                <a16:creationId xmlns:a16="http://schemas.microsoft.com/office/drawing/2014/main" id="{8C1AF8C5-BFB8-431A-8668-78BE5419CD33}"/>
              </a:ext>
            </a:extLst>
          </p:cNvPr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Freeform 64">
            <a:extLst>
              <a:ext uri="{FF2B5EF4-FFF2-40B4-BE49-F238E27FC236}">
                <a16:creationId xmlns:a16="http://schemas.microsoft.com/office/drawing/2014/main" id="{A019D639-B96E-4492-84AB-1412FE790084}"/>
              </a:ext>
            </a:extLst>
          </p:cNvPr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Text Box 65">
            <a:extLst>
              <a:ext uri="{FF2B5EF4-FFF2-40B4-BE49-F238E27FC236}">
                <a16:creationId xmlns:a16="http://schemas.microsoft.com/office/drawing/2014/main" id="{0627CAB4-1E97-41EF-A5FA-C6983180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33" name="Text Box 66">
            <a:extLst>
              <a:ext uri="{FF2B5EF4-FFF2-40B4-BE49-F238E27FC236}">
                <a16:creationId xmlns:a16="http://schemas.microsoft.com/office/drawing/2014/main" id="{99D34B55-2A44-4E95-8E62-339A7E376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  <p:extLst>
      <p:ext uri="{BB962C8B-B14F-4D97-AF65-F5344CB8AC3E}">
        <p14:creationId xmlns:p14="http://schemas.microsoft.com/office/powerpoint/2010/main" val="1416871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7923C7-F368-4F3F-B37B-70C327E3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C79CBF33-E446-471F-A440-FC89281BE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100" y="4618261"/>
            <a:ext cx="8763000" cy="16764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/>
              <a:t>Note that physical register P0 is “dead” (or not “live”) past the point of this load.</a:t>
            </a:r>
            <a:r>
              <a:rPr lang="en-US" altLang="zh-CN"/>
              <a:t>  </a:t>
            </a:r>
          </a:p>
          <a:p>
            <a:pPr lvl="1" eaLnBrk="1" hangingPunct="1"/>
            <a:r>
              <a:rPr lang="en-US" altLang="zh-CN" sz="2800" b="1">
                <a:solidFill>
                  <a:srgbClr val="0000FF"/>
                </a:solidFill>
              </a:rPr>
              <a:t>When we go to commit the load, we free up  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2F1D8A6F-AD88-4E74-A681-CEF4D210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0433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F8ADB3D9-8EBA-46EF-A2DD-3BCF33B6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481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275B5B05-BC83-41DC-9E08-A687E6ED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529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5EC5746-BBA9-4A92-A869-75332A28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577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17E831EC-DD13-4C95-B45D-08FB5C40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625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923339C9-F779-49F8-9017-D38C7E0A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673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AF663D11-6CA2-4BF5-A629-417CCFD0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721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B275A830-7845-4EFA-A72C-71FC608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433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39B2CC09-1CE8-4A0E-A160-33B6CDC1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481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9" name="Rectangle 12">
            <a:extLst>
              <a:ext uri="{FF2B5EF4-FFF2-40B4-BE49-F238E27FC236}">
                <a16:creationId xmlns:a16="http://schemas.microsoft.com/office/drawing/2014/main" id="{CB36A81E-46BF-48AD-B2D0-BE7E826C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529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FA0A682D-7DAB-432F-96A0-B23EA289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577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" name="Rectangle 14">
            <a:extLst>
              <a:ext uri="{FF2B5EF4-FFF2-40B4-BE49-F238E27FC236}">
                <a16:creationId xmlns:a16="http://schemas.microsoft.com/office/drawing/2014/main" id="{B1CB8E66-716F-43EF-A39E-75308A38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625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2" name="Rectangle 15">
            <a:extLst>
              <a:ext uri="{FF2B5EF4-FFF2-40B4-BE49-F238E27FC236}">
                <a16:creationId xmlns:a16="http://schemas.microsoft.com/office/drawing/2014/main" id="{02E5FEFB-AF8C-402C-9247-D06EEC40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673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C4EA4E0E-7D44-4E3F-88B0-12BA02820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72136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B007976F-318C-41CD-A983-959219E1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33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5" name="Rectangle 18">
            <a:extLst>
              <a:ext uri="{FF2B5EF4-FFF2-40B4-BE49-F238E27FC236}">
                <a16:creationId xmlns:a16="http://schemas.microsoft.com/office/drawing/2014/main" id="{FCF649EA-14B0-42DE-A8DD-CFB295AA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81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6" name="Rectangle 19">
            <a:extLst>
              <a:ext uri="{FF2B5EF4-FFF2-40B4-BE49-F238E27FC236}">
                <a16:creationId xmlns:a16="http://schemas.microsoft.com/office/drawing/2014/main" id="{08AC1579-C145-4677-AA22-08C7DC76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433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13B46765-BE4C-46BB-A414-0858F938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481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D12736DC-82BF-4BD2-81B8-89A3C7FA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529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Rectangle 22">
            <a:extLst>
              <a:ext uri="{FF2B5EF4-FFF2-40B4-BE49-F238E27FC236}">
                <a16:creationId xmlns:a16="http://schemas.microsoft.com/office/drawing/2014/main" id="{EF60584D-F28B-4F11-9077-4F0120B5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529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ABEA77D8-9DB1-4587-9F19-D7E6D18C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77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1" name="Rectangle 24">
            <a:extLst>
              <a:ext uri="{FF2B5EF4-FFF2-40B4-BE49-F238E27FC236}">
                <a16:creationId xmlns:a16="http://schemas.microsoft.com/office/drawing/2014/main" id="{EE7E44B3-E12E-480C-9F75-4DF42687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9577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08D1320D-0870-4188-9B14-DF89D923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625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365D9322-7B6B-409E-A6DC-73373361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73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1CD1D84D-3A36-4686-A7AB-EDDB8C3C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72136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3DC7E90-3DD9-4A6D-A11A-E06161A3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625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D2CB6D2F-7526-4FD2-9947-16267E99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673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7" name="Rectangle 30">
            <a:extLst>
              <a:ext uri="{FF2B5EF4-FFF2-40B4-BE49-F238E27FC236}">
                <a16:creationId xmlns:a16="http://schemas.microsoft.com/office/drawing/2014/main" id="{8E4B1DDC-095A-45E3-9545-CFDFC3B9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72136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93D9C9B-C935-42B3-B441-DAAA18D7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62336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99" name="Group 32">
            <a:extLst>
              <a:ext uri="{FF2B5EF4-FFF2-40B4-BE49-F238E27FC236}">
                <a16:creationId xmlns:a16="http://schemas.microsoft.com/office/drawing/2014/main" id="{FFDDB6F0-751B-4B52-A2CE-9D388C2337A7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2119536"/>
            <a:ext cx="1003300" cy="2043113"/>
            <a:chOff x="5128" y="1248"/>
            <a:chExt cx="632" cy="1287"/>
          </a:xfrm>
        </p:grpSpPr>
        <p:sp>
          <p:nvSpPr>
            <p:cNvPr id="100" name="AutoShape 33">
              <a:extLst>
                <a:ext uri="{FF2B5EF4-FFF2-40B4-BE49-F238E27FC236}">
                  <a16:creationId xmlns:a16="http://schemas.microsoft.com/office/drawing/2014/main" id="{57C88F6E-B2E7-4696-B3E7-0E38B7A310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C60136C2-7FCE-4A6D-97A8-95CC1A57E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F3C3EB0B-15C2-4941-9A8B-2952439C0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03" name="Group 36">
            <a:extLst>
              <a:ext uri="{FF2B5EF4-FFF2-40B4-BE49-F238E27FC236}">
                <a16:creationId xmlns:a16="http://schemas.microsoft.com/office/drawing/2014/main" id="{032A83E2-FA9E-461A-9B5C-4EDBE54E9DF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52736"/>
            <a:ext cx="7467600" cy="533400"/>
            <a:chOff x="288" y="816"/>
            <a:chExt cx="4128" cy="288"/>
          </a:xfrm>
        </p:grpSpPr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id="{30ED1C5F-D895-4C5D-B8B8-A3F6A9C7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B51A94CA-7F04-476E-A6C4-6C550BDA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106" name="Rectangle 39">
              <a:extLst>
                <a:ext uri="{FF2B5EF4-FFF2-40B4-BE49-F238E27FC236}">
                  <a16:creationId xmlns:a16="http://schemas.microsoft.com/office/drawing/2014/main" id="{F374F4E3-2C67-40D9-8930-3A92D61B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C751C194-7A5F-4457-8AA6-4372EB9A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D35ABB41-99CD-4088-AC6C-A0FAF566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id="{A8266A2C-AA4B-40A7-A22B-2E4BF804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id="{799A11E2-148B-41F1-A834-71E40E8F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id="{64B52BB3-CD40-412D-AE95-4C8C6E8F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C4B7B2C2-BB9C-4D52-9579-87BF45B95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id="{9EABACC8-091C-4664-83FA-BDDB96A8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114" name="Rectangle 47">
              <a:extLst>
                <a:ext uri="{FF2B5EF4-FFF2-40B4-BE49-F238E27FC236}">
                  <a16:creationId xmlns:a16="http://schemas.microsoft.com/office/drawing/2014/main" id="{956C3475-39B0-4F05-A72D-692AD4E11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D6B13B22-FFC1-4AEC-A226-E125ED7D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116" name="Rectangle 49">
              <a:extLst>
                <a:ext uri="{FF2B5EF4-FFF2-40B4-BE49-F238E27FC236}">
                  <a16:creationId xmlns:a16="http://schemas.microsoft.com/office/drawing/2014/main" id="{E4F205C9-79AE-4063-A11E-005710AD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117" name="Rectangle 50">
              <a:extLst>
                <a:ext uri="{FF2B5EF4-FFF2-40B4-BE49-F238E27FC236}">
                  <a16:creationId xmlns:a16="http://schemas.microsoft.com/office/drawing/2014/main" id="{50164CC5-E8EF-43F8-81F1-7AA96F3F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118" name="Rectangle 51">
              <a:extLst>
                <a:ext uri="{FF2B5EF4-FFF2-40B4-BE49-F238E27FC236}">
                  <a16:creationId xmlns:a16="http://schemas.microsoft.com/office/drawing/2014/main" id="{CC87A457-A149-44B3-9E43-BDC30B782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A5FBAE47-3321-4AE9-A1EB-5D0A20AA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20" name="Group 53">
            <a:extLst>
              <a:ext uri="{FF2B5EF4-FFF2-40B4-BE49-F238E27FC236}">
                <a16:creationId xmlns:a16="http://schemas.microsoft.com/office/drawing/2014/main" id="{54F650EB-D4F8-4D8E-B698-3FE07F1EC18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05336"/>
            <a:ext cx="3276600" cy="638175"/>
            <a:chOff x="336" y="3102"/>
            <a:chExt cx="2064" cy="402"/>
          </a:xfrm>
        </p:grpSpPr>
        <p:grpSp>
          <p:nvGrpSpPr>
            <p:cNvPr id="121" name="Group 54">
              <a:extLst>
                <a:ext uri="{FF2B5EF4-FFF2-40B4-BE49-F238E27FC236}">
                  <a16:creationId xmlns:a16="http://schemas.microsoft.com/office/drawing/2014/main" id="{697DA1F1-A944-4B27-B206-ECD38E110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125" name="Rectangle 55">
                <a:extLst>
                  <a:ext uri="{FF2B5EF4-FFF2-40B4-BE49-F238E27FC236}">
                    <a16:creationId xmlns:a16="http://schemas.microsoft.com/office/drawing/2014/main" id="{5252FD4F-36B7-4EED-A47A-7C6B7FE6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P34</a:t>
                </a:r>
              </a:p>
            </p:txBody>
          </p:sp>
          <p:sp>
            <p:nvSpPr>
              <p:cNvPr id="126" name="Rectangle 56">
                <a:extLst>
                  <a:ext uri="{FF2B5EF4-FFF2-40B4-BE49-F238E27FC236}">
                    <a16:creationId xmlns:a16="http://schemas.microsoft.com/office/drawing/2014/main" id="{708AA536-E42E-493D-99C1-EB3825419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127" name="Rectangle 57">
                <a:extLst>
                  <a:ext uri="{FF2B5EF4-FFF2-40B4-BE49-F238E27FC236}">
                    <a16:creationId xmlns:a16="http://schemas.microsoft.com/office/drawing/2014/main" id="{7FC67118-18CC-4273-8A8F-E38D7F52F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21A4B40D-D612-4D7B-B5EB-F13941B20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</p:grpSp>
        <p:sp>
          <p:nvSpPr>
            <p:cNvPr id="122" name="Text Box 59">
              <a:extLst>
                <a:ext uri="{FF2B5EF4-FFF2-40B4-BE49-F238E27FC236}">
                  <a16:creationId xmlns:a16="http://schemas.microsoft.com/office/drawing/2014/main" id="{F5905B01-015C-43DF-97FB-812EDB1A0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123" name="Rectangle 60">
              <a:extLst>
                <a:ext uri="{FF2B5EF4-FFF2-40B4-BE49-F238E27FC236}">
                  <a16:creationId xmlns:a16="http://schemas.microsoft.com/office/drawing/2014/main" id="{2070C3FD-1B2D-490C-84EF-DD98C08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5805A75C-D9B5-4E8F-91EA-00F6D4D8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129" name="Freeform 62">
            <a:extLst>
              <a:ext uri="{FF2B5EF4-FFF2-40B4-BE49-F238E27FC236}">
                <a16:creationId xmlns:a16="http://schemas.microsoft.com/office/drawing/2014/main" id="{A5616ADB-BEE8-4446-A2E0-DD0DC212CFC1}"/>
              </a:ext>
            </a:extLst>
          </p:cNvPr>
          <p:cNvSpPr>
            <a:spLocks/>
          </p:cNvSpPr>
          <p:nvPr/>
        </p:nvSpPr>
        <p:spPr bwMode="auto">
          <a:xfrm>
            <a:off x="3378200" y="3491136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Freeform 63">
            <a:extLst>
              <a:ext uri="{FF2B5EF4-FFF2-40B4-BE49-F238E27FC236}">
                <a16:creationId xmlns:a16="http://schemas.microsoft.com/office/drawing/2014/main" id="{4594F1FD-04C2-442E-B3E4-266CC129B2C1}"/>
              </a:ext>
            </a:extLst>
          </p:cNvPr>
          <p:cNvSpPr>
            <a:spLocks/>
          </p:cNvSpPr>
          <p:nvPr/>
        </p:nvSpPr>
        <p:spPr bwMode="auto">
          <a:xfrm>
            <a:off x="609600" y="2144936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 Box 64">
            <a:extLst>
              <a:ext uri="{FF2B5EF4-FFF2-40B4-BE49-F238E27FC236}">
                <a16:creationId xmlns:a16="http://schemas.microsoft.com/office/drawing/2014/main" id="{04CC24BC-59D7-445D-B1DC-EBA34E15C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08374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32" name="Text Box 65">
            <a:extLst>
              <a:ext uri="{FF2B5EF4-FFF2-40B4-BE49-F238E27FC236}">
                <a16:creationId xmlns:a16="http://schemas.microsoft.com/office/drawing/2014/main" id="{F5E6329A-FA8D-4974-9128-56E4B925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43536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  <p:extLst>
      <p:ext uri="{BB962C8B-B14F-4D97-AF65-F5344CB8AC3E}">
        <p14:creationId xmlns:p14="http://schemas.microsoft.com/office/powerpoint/2010/main" val="3614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00582B-ADDA-40B4-A7AC-95DC094C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instruction is </a:t>
            </a:r>
            <a:r>
              <a:rPr lang="en-US" altLang="zh-CN" b="1" dirty="0"/>
              <a:t>control dependent </a:t>
            </a:r>
            <a:r>
              <a:rPr lang="en-US" altLang="zh-CN" dirty="0"/>
              <a:t>on some set of branches, and, in general, these control dependencies must be preserved to preserve program order</a:t>
            </a:r>
          </a:p>
          <a:p>
            <a:pPr marL="0" indent="0">
              <a:buNone/>
            </a:pPr>
            <a:r>
              <a:rPr lang="en-US" altLang="zh-CN" dirty="0"/>
              <a:t>	if p1 {</a:t>
            </a:r>
          </a:p>
          <a:p>
            <a:pPr marL="0" indent="0">
              <a:buNone/>
            </a:pPr>
            <a:r>
              <a:rPr lang="en-US" altLang="zh-CN" dirty="0"/>
              <a:t>		S1;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r>
              <a:rPr lang="en-US" altLang="zh-CN" dirty="0"/>
              <a:t>	if p2 {</a:t>
            </a:r>
          </a:p>
          <a:p>
            <a:pPr marL="0" indent="0">
              <a:buNone/>
            </a:pPr>
            <a:r>
              <a:rPr lang="en-US" altLang="zh-CN" dirty="0"/>
              <a:t>		S2;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en-US" altLang="zh-CN" dirty="0"/>
              <a:t>S1 is control dependent on p1, and S2 is control dependent on p2 but not on p1.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6A4E0B-A0DD-4540-96EA-3D7EA2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568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5B07FC-4300-4030-9E98-497F4C78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3EC25-2D92-49FF-A5A7-B049B1EE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E505-C6A8-4020-824D-B6791B87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1669B-7122-487E-8504-17571499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45440-0EBD-45F7-B6FF-D039F668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A6400-1A67-45F9-A5AE-148966CF1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670E9-F578-4F5A-A48F-CEF774DE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045FE-4DC6-4DE4-AEE2-59E669BD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34C23-ACFA-47A2-BCCB-4FA1A5EE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D738A-CFFF-44A1-8B88-BC319C08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2AC2-C429-45FC-81EC-716DE77D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D594-845A-4752-BC65-FF305301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0C599-54BA-44A0-BB1C-C7F9E692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3C998-3DDB-4081-B559-137B31EB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862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4D24-16D0-46CA-9944-9873A1E4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A8819-DF77-442F-8F01-B9DBE3DD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AE237-11A8-4D73-96AE-E47BEA51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1617E-E33D-4FA2-A86C-CA4C1FA0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62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D72D4-0C8C-4F3F-B9B5-EDB48820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7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F2FCA-0F9E-47DD-BC42-92B7A512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4EE36-64E9-4F05-A5C3-2F61AC45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9718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351DA-8A3D-47EC-9321-4DA730BE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B815E1-4E26-4432-8F7F-D5D3E20A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17B59C-09D0-40DD-A512-D908C34E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020485-2786-4CBC-82F2-5433313B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855513-2AD2-45BE-BC69-E5D7C8ED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D1CE1-41FD-4F79-8253-A2D4BEB9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1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A36B89-755C-457E-91C0-EF7E1BDF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86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8411FB-95FE-472C-A09A-BD56691C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4E9BD16-F785-4337-AE1A-826ADD749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9170F1-3841-40AC-82DD-5D62098D93FB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2438400"/>
            <a:ext cx="1003300" cy="2043113"/>
            <a:chOff x="5128" y="1248"/>
            <a:chExt cx="632" cy="1287"/>
          </a:xfrm>
        </p:grpSpPr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7B2B9E26-DB0E-4A25-A7DD-037BDBE481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2E4B45D0-71D6-4DC6-9434-7D2F4B7C9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C575382C-48BF-438E-9461-E74D761B4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153B7-D5DB-4F40-88F5-46367A6653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7467600" cy="533400"/>
            <a:chOff x="288" y="816"/>
            <a:chExt cx="4128" cy="2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4D7C37-AE3C-497F-8125-718A34CA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47F893-C65D-4941-A498-CB39D030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173799-2C2A-4109-868B-5D5A41F8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F5E8F-66BD-4EA6-A263-ACFD4D00F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C81095-47C5-476D-8D4F-230559E74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431E24-33A4-404E-8359-D22CDBC86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4E4D04-D9D8-4300-A8CD-0492A1EB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7CCC-AB95-4E5C-A98F-FAFC5B34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CE1CC2-7050-48E8-8E24-A01CB33E6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0D13E5-EB94-477F-873C-A21CF8B5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89644D3-023D-441D-83A9-1FD81060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AEAAF3-C7D5-438A-9FF4-32733579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9BDC79-7661-46D9-A0D4-FB282C679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7D1E76-F2B1-4405-87AE-C921EB00E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1FE464-9C1F-491F-94EE-147638564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75EA5A-5FF4-4D9A-9482-7EB675CC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BA9BA4-8EE1-4928-9A88-ABFFCD4DAD4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3276600" cy="638175"/>
            <a:chOff x="336" y="3102"/>
            <a:chExt cx="2064" cy="40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84746B-1D1C-4BDC-BBB9-CB649BA93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6F632C4A-8F10-4FB2-840E-F4F054B11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P36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651CCB65-1A51-4B77-83BB-1F77AB30D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67C13C78-CD99-44F4-8750-E81AD650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67C3B5C1-2F32-4BDA-AE51-2B076DD2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</p:grp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5F36D6B5-7AFB-4829-ADEA-0D8E92673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5CDA8FBD-617D-42E4-94BB-44806C504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AA76D197-CC51-42A8-A229-1F23BCC5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F0464D1D-4386-4C4F-82AB-074D48F55FD0}"/>
              </a:ext>
            </a:extLst>
          </p:cNvPr>
          <p:cNvSpPr>
            <a:spLocks/>
          </p:cNvSpPr>
          <p:nvPr/>
        </p:nvSpPr>
        <p:spPr bwMode="auto">
          <a:xfrm>
            <a:off x="3378200" y="3810000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9439E94-0AE6-4D18-ABD9-27B28A9F7EEF}"/>
              </a:ext>
            </a:extLst>
          </p:cNvPr>
          <p:cNvSpPr>
            <a:spLocks/>
          </p:cNvSpPr>
          <p:nvPr/>
        </p:nvSpPr>
        <p:spPr bwMode="auto">
          <a:xfrm>
            <a:off x="609600" y="2463800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047B8DCF-1A4A-4E6E-AD7F-49500A72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027238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5DE26EA8-2D09-4DA1-A3FD-42E5C5CCF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</p:spTree>
    <p:extLst>
      <p:ext uri="{BB962C8B-B14F-4D97-AF65-F5344CB8AC3E}">
        <p14:creationId xmlns:p14="http://schemas.microsoft.com/office/powerpoint/2010/main" val="19322313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BD2EC3-767E-4045-9CEC-41A1221D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32EF55-8CB2-4D43-BBD7-DA77C0894F9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8608"/>
            <a:ext cx="4475163" cy="2514600"/>
            <a:chOff x="2661" y="1824"/>
            <a:chExt cx="2819" cy="1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9B7F8-1621-4223-872F-D66CA0E8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6861FA-93CA-4950-ACD6-3666EF4E6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272285-D4DC-49D2-B78D-3924F4AD6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5D1CD9-14DF-41A8-B561-12EF5519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61D772-AE24-4578-A717-EBEE13121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BB0B6-D5C5-49E6-BD21-B184340B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C45676-15DF-488A-BA50-CD4276679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9312B-8743-410F-AE7C-C3E36816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06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8015C-A1F1-483A-AC97-E9CA03A27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25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EBFA85-D25A-467B-A523-0364A64C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448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3990A8-349B-4B47-9CA6-0DC02103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640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BB09FF-2802-447E-A8A9-271C1A38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832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820016-02ED-42E1-899D-7AD84153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24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775F04-8A36-4D1D-85A2-12417FA28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6"/>
              <a:ext cx="288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2B6433-1EC8-4680-BC6F-23C7B2586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06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CA00C9-C14C-4179-975B-48AA387A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25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67FF3A-CFD9-4594-A085-66F0CC44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06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EDC2C3-3F9B-4791-9165-DA02597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25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91E814-C0C9-4348-825C-D409A204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44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BF3922-C059-4BCC-87FC-2C5A33C8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44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6A3F67-3600-4E23-A45C-A563CD90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64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BNE P36,&lt;…&gt;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DA47F7-A5A5-4D44-856A-F203B9FB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B2225B-CE94-496A-94CB-680556B6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83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DIVD P36,P34,P6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B50446-C657-4684-A3C9-4FD38812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02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ADDD P34,P4,P32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224C36-47F6-4608-8A28-DFE7E4476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321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LD P32,10(R2)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2DBE60-5B4C-45C4-AC75-A6AA8C857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83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7559AB-B0C4-4068-BF01-B36FFA12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02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6EE01C-D371-40FF-B7B0-304E34EA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21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N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750C2665-CD42-446E-A785-7BF474C60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824"/>
              <a:ext cx="533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Done?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9791493-438A-47F2-B1F8-2D355FE82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12"/>
              <a:ext cx="632" cy="1287"/>
              <a:chOff x="5128" y="1248"/>
              <a:chExt cx="632" cy="1287"/>
            </a:xfrm>
          </p:grpSpPr>
          <p:sp>
            <p:nvSpPr>
              <p:cNvPr id="35" name="AutoShape 34">
                <a:extLst>
                  <a:ext uri="{FF2B5EF4-FFF2-40B4-BE49-F238E27FC236}">
                    <a16:creationId xmlns:a16="http://schemas.microsoft.com/office/drawing/2014/main" id="{75AD3DC4-061A-4BED-A487-7A9D3D951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300" y="1536"/>
                <a:ext cx="288" cy="720"/>
              </a:xfrm>
              <a:prstGeom prst="up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35">
                <a:extLst>
                  <a:ext uri="{FF2B5EF4-FFF2-40B4-BE49-F238E27FC236}">
                    <a16:creationId xmlns:a16="http://schemas.microsoft.com/office/drawing/2014/main" id="{DD1D7A59-4A46-4924-B7BC-4ED598905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7" y="2304"/>
                <a:ext cx="57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Oldest</a:t>
                </a:r>
              </a:p>
            </p:txBody>
          </p:sp>
          <p:sp>
            <p:nvSpPr>
              <p:cNvPr id="37" name="Text Box 36">
                <a:extLst>
                  <a:ext uri="{FF2B5EF4-FFF2-40B4-BE49-F238E27FC236}">
                    <a16:creationId xmlns:a16="http://schemas.microsoft.com/office/drawing/2014/main" id="{8C0F1875-6CAA-40A4-9CED-7D23FB38D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8" y="1248"/>
                <a:ext cx="63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Newest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282F5F-8A05-4075-ABF6-F0FCE1AA8E1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9008"/>
            <a:ext cx="7467600" cy="533400"/>
            <a:chOff x="288" y="816"/>
            <a:chExt cx="4128" cy="28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5C6EFC-7150-4CCB-AE54-CDFABC11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CE326D-5012-4EDE-AECD-468EA2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489409-77DD-4308-A5F5-9CFDCDA6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2482C4-F2D2-4C1B-B866-42DFC4899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30F8C5-235B-4367-A052-B199794C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8CF517-4B40-4DA7-9278-F26E0D9A3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45883B-8D7B-46EE-91BA-800EC566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DD883D-DCB9-46B1-9BD7-7051A841C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AF7CDE-8F41-4209-9AC8-65BC768B6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8D098A-8A49-4C23-ACB6-00C0DFEF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42B9E7-4841-4A45-8BB7-DA026230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CCD979-4E1A-4A16-9844-EF31CB31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09B8B3-A88D-40E1-B3A7-B982C07BE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82BCFF-0791-4348-9EA2-EEAF7D9A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C67A96-F2FB-44DB-BDFB-2DF002AB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9D164C-2F95-4F9F-A08D-34E07286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0AE1BA-E3E9-494A-9124-93C5C43D0D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51608"/>
            <a:ext cx="3276600" cy="638175"/>
            <a:chOff x="336" y="3102"/>
            <a:chExt cx="2064" cy="4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E15B3A1-2AED-4CA8-A3B8-1586B7BAD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B019A35C-E5F0-459F-869B-E0A59B799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E91817D9-4978-45D9-BF86-DD802443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F00C9B2D-497A-411B-A272-3BE898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6A9BE86E-89F7-4A9B-8296-BEDFA8677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57" name="Text Box 60">
              <a:extLst>
                <a:ext uri="{FF2B5EF4-FFF2-40B4-BE49-F238E27FC236}">
                  <a16:creationId xmlns:a16="http://schemas.microsoft.com/office/drawing/2014/main" id="{827E3780-5404-4FEB-B917-9B0932F3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58" name="Rectangle 61">
              <a:extLst>
                <a:ext uri="{FF2B5EF4-FFF2-40B4-BE49-F238E27FC236}">
                  <a16:creationId xmlns:a16="http://schemas.microsoft.com/office/drawing/2014/main" id="{B205667E-0666-419F-9002-C12F5BBF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F501D07C-11C8-4AC1-8A96-C376D8F3B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64" name="Freeform 63">
            <a:extLst>
              <a:ext uri="{FF2B5EF4-FFF2-40B4-BE49-F238E27FC236}">
                <a16:creationId xmlns:a16="http://schemas.microsoft.com/office/drawing/2014/main" id="{5624CFD9-4CA4-4063-AE16-C6F25D07031D}"/>
              </a:ext>
            </a:extLst>
          </p:cNvPr>
          <p:cNvSpPr>
            <a:spLocks/>
          </p:cNvSpPr>
          <p:nvPr/>
        </p:nvSpPr>
        <p:spPr bwMode="auto">
          <a:xfrm>
            <a:off x="3378200" y="3437408"/>
            <a:ext cx="1417638" cy="1008063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267F381-90E5-41F1-9429-4239248B1F57}"/>
              </a:ext>
            </a:extLst>
          </p:cNvPr>
          <p:cNvSpPr>
            <a:spLocks/>
          </p:cNvSpPr>
          <p:nvPr/>
        </p:nvSpPr>
        <p:spPr bwMode="auto">
          <a:xfrm>
            <a:off x="609600" y="2091208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F46F1C45-088C-4302-90C9-7B457562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54646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EC8F7546-ACB9-453D-971B-58C67431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9808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62C60A-0876-4F51-950F-F7931BC1E6E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12171"/>
            <a:ext cx="7467600" cy="533400"/>
            <a:chOff x="288" y="816"/>
            <a:chExt cx="4128" cy="28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0A6039A-42B7-4A00-B07E-698C74B4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B6AD476-6470-4E9A-B741-87826FA91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B102F4-5966-4B59-A9F8-64D15A21B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B9AD329-E542-4582-9E62-E48278A6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C4D920-97C6-4705-B9F7-2E6E1C2E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4E9F91-4AEA-4C93-8211-2C308929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6A859F-4C62-4CF6-BF6A-9EFE71F53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9C075B4-96F2-4A08-A697-24CB65C2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19913B-38D1-456B-A70E-B6592896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A213019-3154-4133-8F1F-EC301D98A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DD13E-B6F8-484F-A0BF-45FE3D37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4DBE24-942F-4026-9149-1BDB5477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23D610-A867-498F-8A3B-DA2B130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0BB7DC8-500C-41E6-88B0-1B9A754B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BCCE736-9182-4672-B882-182F494D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6550806-3C52-410C-BEAF-BD86CFE0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A5216F-9ED4-41DF-8C9D-E9FA97F5054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02746"/>
            <a:ext cx="1828800" cy="457200"/>
            <a:chOff x="912" y="3168"/>
            <a:chExt cx="960" cy="19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A4ACFBA-64F2-4C83-ADD1-702D0DDF1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AAE6D4-E90F-4A2B-B271-07AAC8712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D5268B-3030-4B4A-B8A9-DE69F6CF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8FE9E8E-C896-4A1D-91A9-4641C0200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90" name="Text Box 89">
            <a:extLst>
              <a:ext uri="{FF2B5EF4-FFF2-40B4-BE49-F238E27FC236}">
                <a16:creationId xmlns:a16="http://schemas.microsoft.com/office/drawing/2014/main" id="{76F2CD84-2A96-49D3-816D-98F4A747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321771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CEC9EF-C3FA-45A0-9AC8-D5B9107C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5502746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8E96F8-BB11-4AA8-BCFF-5FDBF55F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502746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93" name="AutoShape 92">
            <a:extLst>
              <a:ext uri="{FF2B5EF4-FFF2-40B4-BE49-F238E27FC236}">
                <a16:creationId xmlns:a16="http://schemas.microsoft.com/office/drawing/2014/main" id="{53CB719A-23DC-4B59-811B-B1CC72FE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4559771"/>
            <a:ext cx="7840662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93">
            <a:extLst>
              <a:ext uri="{FF2B5EF4-FFF2-40B4-BE49-F238E27FC236}">
                <a16:creationId xmlns:a16="http://schemas.microsoft.com/office/drawing/2014/main" id="{8769E659-79A8-48A4-B55D-81FDCD42D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5459883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95" name="Line 94">
            <a:extLst>
              <a:ext uri="{FF2B5EF4-FFF2-40B4-BE49-F238E27FC236}">
                <a16:creationId xmlns:a16="http://schemas.microsoft.com/office/drawing/2014/main" id="{73B21866-2536-4A3A-933F-544A093DB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32608"/>
            <a:ext cx="2286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821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469295-91A3-4E4D-A6BF-444C126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205655C0-92EB-4FEF-A674-42C25C2E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0520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829EDA14-75E2-4E22-9598-AD5C6C02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568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96" name="Rectangle 5">
            <a:extLst>
              <a:ext uri="{FF2B5EF4-FFF2-40B4-BE49-F238E27FC236}">
                <a16:creationId xmlns:a16="http://schemas.microsoft.com/office/drawing/2014/main" id="{061E1451-314B-4397-9C63-6FE0F89F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16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F4</a:t>
            </a:r>
          </a:p>
        </p:txBody>
      </p:sp>
      <p:sp>
        <p:nvSpPr>
          <p:cNvPr id="97" name="Rectangle 6">
            <a:extLst>
              <a:ext uri="{FF2B5EF4-FFF2-40B4-BE49-F238E27FC236}">
                <a16:creationId xmlns:a16="http://schemas.microsoft.com/office/drawing/2014/main" id="{4F09CAAA-F7F3-45F1-BEEB-CBFC6AEE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664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--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6CFDCFBC-63FB-4228-A758-A42550E6A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12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525FF027-8923-4AB4-B685-FD78C7C6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76091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48497A81-D7BF-4360-8607-80C74A99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0891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EE456427-DD6E-4878-BCF0-D2B7E89F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2091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" name="Rectangle 11">
            <a:extLst>
              <a:ext uri="{FF2B5EF4-FFF2-40B4-BE49-F238E27FC236}">
                <a16:creationId xmlns:a16="http://schemas.microsoft.com/office/drawing/2014/main" id="{EB8B50EF-BB77-40D6-96A5-70DCF5E4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56891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P32</a:t>
            </a: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9FA58DB2-DC34-40ED-8211-176A3F78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1691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P4</a:t>
            </a:r>
          </a:p>
        </p:txBody>
      </p:sp>
      <p:sp>
        <p:nvSpPr>
          <p:cNvPr id="104" name="Rectangle 13">
            <a:extLst>
              <a:ext uri="{FF2B5EF4-FFF2-40B4-BE49-F238E27FC236}">
                <a16:creationId xmlns:a16="http://schemas.microsoft.com/office/drawing/2014/main" id="{93222398-908A-46CE-8C61-08DA330D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66491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5" name="Rectangle 14">
            <a:extLst>
              <a:ext uri="{FF2B5EF4-FFF2-40B4-BE49-F238E27FC236}">
                <a16:creationId xmlns:a16="http://schemas.microsoft.com/office/drawing/2014/main" id="{967527D5-29C8-4AB3-810C-2B276D06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1291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106" name="Rectangle 15">
            <a:extLst>
              <a:ext uri="{FF2B5EF4-FFF2-40B4-BE49-F238E27FC236}">
                <a16:creationId xmlns:a16="http://schemas.microsoft.com/office/drawing/2014/main" id="{E184F1C3-8490-4087-815D-07E61CBC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76091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107" name="Rectangle 16">
            <a:extLst>
              <a:ext uri="{FF2B5EF4-FFF2-40B4-BE49-F238E27FC236}">
                <a16:creationId xmlns:a16="http://schemas.microsoft.com/office/drawing/2014/main" id="{210898E4-EF15-44A2-8A28-42778ABB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80891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108" name="Rectangle 17">
            <a:extLst>
              <a:ext uri="{FF2B5EF4-FFF2-40B4-BE49-F238E27FC236}">
                <a16:creationId xmlns:a16="http://schemas.microsoft.com/office/drawing/2014/main" id="{A76D908E-FB1C-45CE-8B93-EF7C529E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2091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ST 0(R3),P40</a:t>
            </a: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213F03C6-80BB-44B8-A231-BD4B988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56891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P40,P38,P6</a:t>
            </a:r>
          </a:p>
        </p:txBody>
      </p:sp>
      <p:sp>
        <p:nvSpPr>
          <p:cNvPr id="110" name="Rectangle 19">
            <a:extLst>
              <a:ext uri="{FF2B5EF4-FFF2-40B4-BE49-F238E27FC236}">
                <a16:creationId xmlns:a16="http://schemas.microsoft.com/office/drawing/2014/main" id="{D9E5637F-5218-4F31-B0C3-0131AFE9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520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11" name="Rectangle 20">
            <a:extLst>
              <a:ext uri="{FF2B5EF4-FFF2-40B4-BE49-F238E27FC236}">
                <a16:creationId xmlns:a16="http://schemas.microsoft.com/office/drawing/2014/main" id="{F001A5EC-E5EE-4E07-968E-656E8862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568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12" name="Rectangle 21">
            <a:extLst>
              <a:ext uri="{FF2B5EF4-FFF2-40B4-BE49-F238E27FC236}">
                <a16:creationId xmlns:a16="http://schemas.microsoft.com/office/drawing/2014/main" id="{20DF033B-314F-4382-8C22-49F848F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1691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P38,0(R3)</a:t>
            </a:r>
          </a:p>
        </p:txBody>
      </p:sp>
      <p:sp>
        <p:nvSpPr>
          <p:cNvPr id="113" name="Rectangle 22">
            <a:extLst>
              <a:ext uri="{FF2B5EF4-FFF2-40B4-BE49-F238E27FC236}">
                <a16:creationId xmlns:a16="http://schemas.microsoft.com/office/drawing/2014/main" id="{59B9A773-CD82-4879-B9AB-1B6E58C4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16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14" name="Rectangle 23">
            <a:extLst>
              <a:ext uri="{FF2B5EF4-FFF2-40B4-BE49-F238E27FC236}">
                <a16:creationId xmlns:a16="http://schemas.microsoft.com/office/drawing/2014/main" id="{3B8B28C4-037D-41BA-948B-68CA80E3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66491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BNE P36,&lt;…&gt;</a:t>
            </a:r>
          </a:p>
        </p:txBody>
      </p:sp>
      <p:sp>
        <p:nvSpPr>
          <p:cNvPr id="115" name="Rectangle 24">
            <a:extLst>
              <a:ext uri="{FF2B5EF4-FFF2-40B4-BE49-F238E27FC236}">
                <a16:creationId xmlns:a16="http://schemas.microsoft.com/office/drawing/2014/main" id="{61036BFB-4463-4D39-88A9-D2334BD3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9664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9E36102C-6DA1-4DE4-9DF9-82A0C770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1291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117" name="Rectangle 26">
            <a:extLst>
              <a:ext uri="{FF2B5EF4-FFF2-40B4-BE49-F238E27FC236}">
                <a16:creationId xmlns:a16="http://schemas.microsoft.com/office/drawing/2014/main" id="{B510670D-6E38-4B2A-84E4-0F5617E0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76091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118" name="Rectangle 27">
            <a:extLst>
              <a:ext uri="{FF2B5EF4-FFF2-40B4-BE49-F238E27FC236}">
                <a16:creationId xmlns:a16="http://schemas.microsoft.com/office/drawing/2014/main" id="{DAA22FA6-6422-4614-B0B8-58BB1C0B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0891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119" name="Rectangle 28">
            <a:extLst>
              <a:ext uri="{FF2B5EF4-FFF2-40B4-BE49-F238E27FC236}">
                <a16:creationId xmlns:a16="http://schemas.microsoft.com/office/drawing/2014/main" id="{7C322D1E-0ED7-4C40-B6B7-202C2CC5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1291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120" name="Rectangle 29">
            <a:extLst>
              <a:ext uri="{FF2B5EF4-FFF2-40B4-BE49-F238E27FC236}">
                <a16:creationId xmlns:a16="http://schemas.microsoft.com/office/drawing/2014/main" id="{26091A1A-9040-451B-B8E4-8922C909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76091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21" name="Rectangle 30">
            <a:extLst>
              <a:ext uri="{FF2B5EF4-FFF2-40B4-BE49-F238E27FC236}">
                <a16:creationId xmlns:a16="http://schemas.microsoft.com/office/drawing/2014/main" id="{6E2AE826-5150-4065-AA95-4C02D0B5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80891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122" name="Text Box 31">
            <a:extLst>
              <a:ext uri="{FF2B5EF4-FFF2-40B4-BE49-F238E27FC236}">
                <a16:creationId xmlns:a16="http://schemas.microsoft.com/office/drawing/2014/main" id="{7862783E-AAC8-46EE-AAFD-543C66E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1091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123" name="Group 32">
            <a:extLst>
              <a:ext uri="{FF2B5EF4-FFF2-40B4-BE49-F238E27FC236}">
                <a16:creationId xmlns:a16="http://schemas.microsoft.com/office/drawing/2014/main" id="{0F43BD59-1FC8-454B-B52A-83E81565EA1B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2128291"/>
            <a:ext cx="1003300" cy="2043113"/>
            <a:chOff x="5128" y="1248"/>
            <a:chExt cx="632" cy="1287"/>
          </a:xfrm>
        </p:grpSpPr>
        <p:sp>
          <p:nvSpPr>
            <p:cNvPr id="124" name="AutoShape 33">
              <a:extLst>
                <a:ext uri="{FF2B5EF4-FFF2-40B4-BE49-F238E27FC236}">
                  <a16:creationId xmlns:a16="http://schemas.microsoft.com/office/drawing/2014/main" id="{0C940230-58B9-410A-9BCD-00CB570BC5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34">
              <a:extLst>
                <a:ext uri="{FF2B5EF4-FFF2-40B4-BE49-F238E27FC236}">
                  <a16:creationId xmlns:a16="http://schemas.microsoft.com/office/drawing/2014/main" id="{EBEFBE0E-7DD6-441A-8DA8-8DD25EC68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126" name="Text Box 35">
              <a:extLst>
                <a:ext uri="{FF2B5EF4-FFF2-40B4-BE49-F238E27FC236}">
                  <a16:creationId xmlns:a16="http://schemas.microsoft.com/office/drawing/2014/main" id="{BB6EEC2E-2ADC-4953-A47D-07E3025F4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grpSp>
        <p:nvGrpSpPr>
          <p:cNvPr id="127" name="Group 36">
            <a:extLst>
              <a:ext uri="{FF2B5EF4-FFF2-40B4-BE49-F238E27FC236}">
                <a16:creationId xmlns:a16="http://schemas.microsoft.com/office/drawing/2014/main" id="{D2FBC456-9B04-408C-8FDC-55EF12EF798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1491"/>
            <a:ext cx="7467600" cy="533400"/>
            <a:chOff x="288" y="816"/>
            <a:chExt cx="4128" cy="288"/>
          </a:xfrm>
        </p:grpSpPr>
        <p:sp>
          <p:nvSpPr>
            <p:cNvPr id="128" name="Rectangle 37">
              <a:extLst>
                <a:ext uri="{FF2B5EF4-FFF2-40B4-BE49-F238E27FC236}">
                  <a16:creationId xmlns:a16="http://schemas.microsoft.com/office/drawing/2014/main" id="{AC36F79E-8455-4F32-8EA1-F007D80A5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129" name="Rectangle 38">
              <a:extLst>
                <a:ext uri="{FF2B5EF4-FFF2-40B4-BE49-F238E27FC236}">
                  <a16:creationId xmlns:a16="http://schemas.microsoft.com/office/drawing/2014/main" id="{413AF1D0-259D-4EF6-B771-DB8DB2D1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130" name="Rectangle 39">
              <a:extLst>
                <a:ext uri="{FF2B5EF4-FFF2-40B4-BE49-F238E27FC236}">
                  <a16:creationId xmlns:a16="http://schemas.microsoft.com/office/drawing/2014/main" id="{7BC6F1A8-F6C7-4B65-96ED-1E1AB0F1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CBAA4104-6EB5-4E09-B5B3-13E94061D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id="{96BB6A5C-04ED-4E6A-AC91-0BFE5F8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133" name="Rectangle 42">
              <a:extLst>
                <a:ext uri="{FF2B5EF4-FFF2-40B4-BE49-F238E27FC236}">
                  <a16:creationId xmlns:a16="http://schemas.microsoft.com/office/drawing/2014/main" id="{547C8E0A-AAA1-4886-A3EF-A958C7BE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134" name="Rectangle 43">
              <a:extLst>
                <a:ext uri="{FF2B5EF4-FFF2-40B4-BE49-F238E27FC236}">
                  <a16:creationId xmlns:a16="http://schemas.microsoft.com/office/drawing/2014/main" id="{FC69F483-A4B1-45CA-A51F-5F64E2C0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135" name="Rectangle 44">
              <a:extLst>
                <a:ext uri="{FF2B5EF4-FFF2-40B4-BE49-F238E27FC236}">
                  <a16:creationId xmlns:a16="http://schemas.microsoft.com/office/drawing/2014/main" id="{7078C821-9FE0-45C8-BDFD-386209A0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136" name="Rectangle 45">
              <a:extLst>
                <a:ext uri="{FF2B5EF4-FFF2-40B4-BE49-F238E27FC236}">
                  <a16:creationId xmlns:a16="http://schemas.microsoft.com/office/drawing/2014/main" id="{09196295-C383-4914-BE6E-BE1EE2F5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137" name="Rectangle 46">
              <a:extLst>
                <a:ext uri="{FF2B5EF4-FFF2-40B4-BE49-F238E27FC236}">
                  <a16:creationId xmlns:a16="http://schemas.microsoft.com/office/drawing/2014/main" id="{B3F89719-AE4B-4AB4-8054-9289E5E4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138" name="Rectangle 47">
              <a:extLst>
                <a:ext uri="{FF2B5EF4-FFF2-40B4-BE49-F238E27FC236}">
                  <a16:creationId xmlns:a16="http://schemas.microsoft.com/office/drawing/2014/main" id="{16840413-613C-4C8C-AF8C-4D74ABEAA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139" name="Rectangle 48">
              <a:extLst>
                <a:ext uri="{FF2B5EF4-FFF2-40B4-BE49-F238E27FC236}">
                  <a16:creationId xmlns:a16="http://schemas.microsoft.com/office/drawing/2014/main" id="{88B72F8B-330A-4CE5-92EF-DAD3A350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140" name="Rectangle 49">
              <a:extLst>
                <a:ext uri="{FF2B5EF4-FFF2-40B4-BE49-F238E27FC236}">
                  <a16:creationId xmlns:a16="http://schemas.microsoft.com/office/drawing/2014/main" id="{22D04B78-AD5F-4EE4-A4A5-EEC286397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141" name="Rectangle 50">
              <a:extLst>
                <a:ext uri="{FF2B5EF4-FFF2-40B4-BE49-F238E27FC236}">
                  <a16:creationId xmlns:a16="http://schemas.microsoft.com/office/drawing/2014/main" id="{C205EAF4-E113-482F-8262-C0307952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142" name="Rectangle 51">
              <a:extLst>
                <a:ext uri="{FF2B5EF4-FFF2-40B4-BE49-F238E27FC236}">
                  <a16:creationId xmlns:a16="http://schemas.microsoft.com/office/drawing/2014/main" id="{48488BD9-7173-4262-8AE2-FB16374D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143" name="Rectangle 52">
              <a:extLst>
                <a:ext uri="{FF2B5EF4-FFF2-40B4-BE49-F238E27FC236}">
                  <a16:creationId xmlns:a16="http://schemas.microsoft.com/office/drawing/2014/main" id="{9262FAFC-05F3-4D14-8DC5-8327CF63F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44" name="Group 53">
            <a:extLst>
              <a:ext uri="{FF2B5EF4-FFF2-40B4-BE49-F238E27FC236}">
                <a16:creationId xmlns:a16="http://schemas.microsoft.com/office/drawing/2014/main" id="{145FDD38-C90B-4C9E-B8B8-FCEC5F5BCE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14091"/>
            <a:ext cx="3276600" cy="638175"/>
            <a:chOff x="336" y="3102"/>
            <a:chExt cx="2064" cy="402"/>
          </a:xfrm>
        </p:grpSpPr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325A786-65AB-45BC-A09D-36A1ACD11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149" name="Rectangle 55">
                <a:extLst>
                  <a:ext uri="{FF2B5EF4-FFF2-40B4-BE49-F238E27FC236}">
                    <a16:creationId xmlns:a16="http://schemas.microsoft.com/office/drawing/2014/main" id="{4759DA2A-6FF8-4931-A36D-B9D7F43D9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P42</a:t>
                </a:r>
              </a:p>
            </p:txBody>
          </p:sp>
          <p:sp>
            <p:nvSpPr>
              <p:cNvPr id="150" name="Rectangle 56">
                <a:extLst>
                  <a:ext uri="{FF2B5EF4-FFF2-40B4-BE49-F238E27FC236}">
                    <a16:creationId xmlns:a16="http://schemas.microsoft.com/office/drawing/2014/main" id="{80A01C78-76F7-44D4-B3D9-A02E92DF9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151" name="Rectangle 57">
                <a:extLst>
                  <a:ext uri="{FF2B5EF4-FFF2-40B4-BE49-F238E27FC236}">
                    <a16:creationId xmlns:a16="http://schemas.microsoft.com/office/drawing/2014/main" id="{36BC65F7-A6DE-4F8E-909A-B8C110D6D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  <p:sp>
            <p:nvSpPr>
              <p:cNvPr id="152" name="Rectangle 58">
                <a:extLst>
                  <a:ext uri="{FF2B5EF4-FFF2-40B4-BE49-F238E27FC236}">
                    <a16:creationId xmlns:a16="http://schemas.microsoft.com/office/drawing/2014/main" id="{5C3011A2-FDC9-46E2-922C-B5330F2AF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P50</a:t>
                </a:r>
              </a:p>
            </p:txBody>
          </p:sp>
        </p:grpSp>
        <p:sp>
          <p:nvSpPr>
            <p:cNvPr id="146" name="Text Box 59">
              <a:extLst>
                <a:ext uri="{FF2B5EF4-FFF2-40B4-BE49-F238E27FC236}">
                  <a16:creationId xmlns:a16="http://schemas.microsoft.com/office/drawing/2014/main" id="{0CA9F1CB-F252-46CA-A582-1666C83F5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147" name="Rectangle 60">
              <a:extLst>
                <a:ext uri="{FF2B5EF4-FFF2-40B4-BE49-F238E27FC236}">
                  <a16:creationId xmlns:a16="http://schemas.microsoft.com/office/drawing/2014/main" id="{11380E3D-80B1-4587-B7D3-074FDE33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P0</a:t>
              </a:r>
            </a:p>
          </p:txBody>
        </p:sp>
        <p:sp>
          <p:nvSpPr>
            <p:cNvPr id="148" name="Rectangle 61">
              <a:extLst>
                <a:ext uri="{FF2B5EF4-FFF2-40B4-BE49-F238E27FC236}">
                  <a16:creationId xmlns:a16="http://schemas.microsoft.com/office/drawing/2014/main" id="{E35A016F-FEF0-4FF6-ABB0-D6926A16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P10</a:t>
              </a:r>
            </a:p>
          </p:txBody>
        </p:sp>
      </p:grpSp>
      <p:sp>
        <p:nvSpPr>
          <p:cNvPr id="153" name="Freeform 62">
            <a:extLst>
              <a:ext uri="{FF2B5EF4-FFF2-40B4-BE49-F238E27FC236}">
                <a16:creationId xmlns:a16="http://schemas.microsoft.com/office/drawing/2014/main" id="{773CCCB9-D6FC-48D9-9FF1-9F1F9899F12C}"/>
              </a:ext>
            </a:extLst>
          </p:cNvPr>
          <p:cNvSpPr>
            <a:spLocks/>
          </p:cNvSpPr>
          <p:nvPr/>
        </p:nvSpPr>
        <p:spPr bwMode="auto">
          <a:xfrm rot="21330591">
            <a:off x="3429000" y="3347491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Freeform 63">
            <a:extLst>
              <a:ext uri="{FF2B5EF4-FFF2-40B4-BE49-F238E27FC236}">
                <a16:creationId xmlns:a16="http://schemas.microsoft.com/office/drawing/2014/main" id="{B53FA5CB-F453-4777-96A8-9EF9CD887C27}"/>
              </a:ext>
            </a:extLst>
          </p:cNvPr>
          <p:cNvSpPr>
            <a:spLocks/>
          </p:cNvSpPr>
          <p:nvPr/>
        </p:nvSpPr>
        <p:spPr bwMode="auto">
          <a:xfrm>
            <a:off x="609600" y="2153691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64">
            <a:extLst>
              <a:ext uri="{FF2B5EF4-FFF2-40B4-BE49-F238E27FC236}">
                <a16:creationId xmlns:a16="http://schemas.microsoft.com/office/drawing/2014/main" id="{79A98E02-F96D-4A69-95FE-21E13C4C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17129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156" name="Text Box 65">
            <a:extLst>
              <a:ext uri="{FF2B5EF4-FFF2-40B4-BE49-F238E27FC236}">
                <a16:creationId xmlns:a16="http://schemas.microsoft.com/office/drawing/2014/main" id="{EBF4D76C-2FBF-4897-A68B-C2932224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2291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157" name="Group 66">
            <a:extLst>
              <a:ext uri="{FF2B5EF4-FFF2-40B4-BE49-F238E27FC236}">
                <a16:creationId xmlns:a16="http://schemas.microsoft.com/office/drawing/2014/main" id="{ACC36C15-5F17-4508-96CD-F4D72631BD3F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4784179"/>
            <a:ext cx="7467600" cy="533400"/>
            <a:chOff x="288" y="816"/>
            <a:chExt cx="4128" cy="288"/>
          </a:xfrm>
        </p:grpSpPr>
        <p:sp>
          <p:nvSpPr>
            <p:cNvPr id="158" name="Rectangle 67">
              <a:extLst>
                <a:ext uri="{FF2B5EF4-FFF2-40B4-BE49-F238E27FC236}">
                  <a16:creationId xmlns:a16="http://schemas.microsoft.com/office/drawing/2014/main" id="{7C67277D-FCBB-4E45-B0E7-E41EF117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159" name="Rectangle 68">
              <a:extLst>
                <a:ext uri="{FF2B5EF4-FFF2-40B4-BE49-F238E27FC236}">
                  <a16:creationId xmlns:a16="http://schemas.microsoft.com/office/drawing/2014/main" id="{9491E10B-D2C9-40A6-AC5F-32C4F047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160" name="Rectangle 69">
              <a:extLst>
                <a:ext uri="{FF2B5EF4-FFF2-40B4-BE49-F238E27FC236}">
                  <a16:creationId xmlns:a16="http://schemas.microsoft.com/office/drawing/2014/main" id="{EF426084-25CB-4FC4-A41D-AED81C91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161" name="Rectangle 70">
              <a:extLst>
                <a:ext uri="{FF2B5EF4-FFF2-40B4-BE49-F238E27FC236}">
                  <a16:creationId xmlns:a16="http://schemas.microsoft.com/office/drawing/2014/main" id="{C8A9B1BE-8C67-4D69-9A1D-F90C72A2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162" name="Rectangle 71">
              <a:extLst>
                <a:ext uri="{FF2B5EF4-FFF2-40B4-BE49-F238E27FC236}">
                  <a16:creationId xmlns:a16="http://schemas.microsoft.com/office/drawing/2014/main" id="{629DE125-511A-4D31-AF0C-6E2675FC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163" name="Rectangle 72">
              <a:extLst>
                <a:ext uri="{FF2B5EF4-FFF2-40B4-BE49-F238E27FC236}">
                  <a16:creationId xmlns:a16="http://schemas.microsoft.com/office/drawing/2014/main" id="{F7A9349C-BC42-4014-A6AE-918881DD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164" name="Rectangle 73">
              <a:extLst>
                <a:ext uri="{FF2B5EF4-FFF2-40B4-BE49-F238E27FC236}">
                  <a16:creationId xmlns:a16="http://schemas.microsoft.com/office/drawing/2014/main" id="{7CD6E24B-4337-4EED-BCFC-55E1053B6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165" name="Rectangle 74">
              <a:extLst>
                <a:ext uri="{FF2B5EF4-FFF2-40B4-BE49-F238E27FC236}">
                  <a16:creationId xmlns:a16="http://schemas.microsoft.com/office/drawing/2014/main" id="{BA48190A-41B5-4602-B60A-ABE1D891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166" name="Rectangle 75">
              <a:extLst>
                <a:ext uri="{FF2B5EF4-FFF2-40B4-BE49-F238E27FC236}">
                  <a16:creationId xmlns:a16="http://schemas.microsoft.com/office/drawing/2014/main" id="{48B02C6B-EA0A-415C-AE4F-62E8B4182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167" name="Rectangle 76">
              <a:extLst>
                <a:ext uri="{FF2B5EF4-FFF2-40B4-BE49-F238E27FC236}">
                  <a16:creationId xmlns:a16="http://schemas.microsoft.com/office/drawing/2014/main" id="{C08C37D8-97F6-4918-AA2F-B0C0728B7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168" name="Rectangle 77">
              <a:extLst>
                <a:ext uri="{FF2B5EF4-FFF2-40B4-BE49-F238E27FC236}">
                  <a16:creationId xmlns:a16="http://schemas.microsoft.com/office/drawing/2014/main" id="{9F17DF9A-6D70-47AA-97BE-15A3DFBF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169" name="Rectangle 78">
              <a:extLst>
                <a:ext uri="{FF2B5EF4-FFF2-40B4-BE49-F238E27FC236}">
                  <a16:creationId xmlns:a16="http://schemas.microsoft.com/office/drawing/2014/main" id="{4AD747C2-6569-413D-BEB6-335B8502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170" name="Rectangle 79">
              <a:extLst>
                <a:ext uri="{FF2B5EF4-FFF2-40B4-BE49-F238E27FC236}">
                  <a16:creationId xmlns:a16="http://schemas.microsoft.com/office/drawing/2014/main" id="{A2CDB4AF-5E0E-4EA4-90AB-F3A31EBD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171" name="Rectangle 80">
              <a:extLst>
                <a:ext uri="{FF2B5EF4-FFF2-40B4-BE49-F238E27FC236}">
                  <a16:creationId xmlns:a16="http://schemas.microsoft.com/office/drawing/2014/main" id="{BF34B6C2-0A15-4677-9379-CC13373A1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172" name="Rectangle 81">
              <a:extLst>
                <a:ext uri="{FF2B5EF4-FFF2-40B4-BE49-F238E27FC236}">
                  <a16:creationId xmlns:a16="http://schemas.microsoft.com/office/drawing/2014/main" id="{0AB53FC5-89A6-4E32-9D2C-B4DE8912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173" name="Rectangle 82">
              <a:extLst>
                <a:ext uri="{FF2B5EF4-FFF2-40B4-BE49-F238E27FC236}">
                  <a16:creationId xmlns:a16="http://schemas.microsoft.com/office/drawing/2014/main" id="{EDB1B364-3C67-4DFE-8672-6F8B6EF2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174" name="Group 83">
            <a:extLst>
              <a:ext uri="{FF2B5EF4-FFF2-40B4-BE49-F238E27FC236}">
                <a16:creationId xmlns:a16="http://schemas.microsoft.com/office/drawing/2014/main" id="{5684313B-5305-4723-ACED-292284D3C5D0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5574754"/>
            <a:ext cx="1828800" cy="457200"/>
            <a:chOff x="912" y="3168"/>
            <a:chExt cx="960" cy="192"/>
          </a:xfrm>
        </p:grpSpPr>
        <p:sp>
          <p:nvSpPr>
            <p:cNvPr id="175" name="Rectangle 84">
              <a:extLst>
                <a:ext uri="{FF2B5EF4-FFF2-40B4-BE49-F238E27FC236}">
                  <a16:creationId xmlns:a16="http://schemas.microsoft.com/office/drawing/2014/main" id="{B5D0378D-9E16-444E-AEFF-3A4E5070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176" name="Rectangle 85">
              <a:extLst>
                <a:ext uri="{FF2B5EF4-FFF2-40B4-BE49-F238E27FC236}">
                  <a16:creationId xmlns:a16="http://schemas.microsoft.com/office/drawing/2014/main" id="{85391ED1-D7F9-4D8D-917B-37FB6561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177" name="Rectangle 86">
              <a:extLst>
                <a:ext uri="{FF2B5EF4-FFF2-40B4-BE49-F238E27FC236}">
                  <a16:creationId xmlns:a16="http://schemas.microsoft.com/office/drawing/2014/main" id="{9809BA21-B041-409E-B49B-F2A195D4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178" name="Rectangle 87">
              <a:extLst>
                <a:ext uri="{FF2B5EF4-FFF2-40B4-BE49-F238E27FC236}">
                  <a16:creationId xmlns:a16="http://schemas.microsoft.com/office/drawing/2014/main" id="{E98A5622-CC69-42B7-882F-CC6D18A9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179" name="Text Box 88">
            <a:extLst>
              <a:ext uri="{FF2B5EF4-FFF2-40B4-BE49-F238E27FC236}">
                <a16:creationId xmlns:a16="http://schemas.microsoft.com/office/drawing/2014/main" id="{7B0917CA-42C1-43CD-92D6-0C5E8648C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5393779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80" name="Rectangle 89">
            <a:extLst>
              <a:ext uri="{FF2B5EF4-FFF2-40B4-BE49-F238E27FC236}">
                <a16:creationId xmlns:a16="http://schemas.microsoft.com/office/drawing/2014/main" id="{3439FDF2-E0F5-45CE-93F5-48161C9A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5574754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181" name="Rectangle 90">
            <a:extLst>
              <a:ext uri="{FF2B5EF4-FFF2-40B4-BE49-F238E27FC236}">
                <a16:creationId xmlns:a16="http://schemas.microsoft.com/office/drawing/2014/main" id="{ED4EB06F-B14B-4FB7-832E-049DD7BC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5574754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182" name="AutoShape 91">
            <a:extLst>
              <a:ext uri="{FF2B5EF4-FFF2-40B4-BE49-F238E27FC236}">
                <a16:creationId xmlns:a16="http://schemas.microsoft.com/office/drawing/2014/main" id="{0AB78959-7704-4B15-8976-6614A9A9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31779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Text Box 92">
            <a:extLst>
              <a:ext uri="{FF2B5EF4-FFF2-40B4-BE49-F238E27FC236}">
                <a16:creationId xmlns:a16="http://schemas.microsoft.com/office/drawing/2014/main" id="{1CF75221-5786-4AB8-AD77-98E22BB02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5531891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8354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58A263-7D3C-407C-A9DD-CA61389D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Explicit register renaming: (R1000 Style)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F946E-355D-493A-B999-BBD1C3A0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843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2EF3-1647-49CD-952B-71F7A1F1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891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ED8E1-E567-4000-9B45-DD6C2AC0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939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88216-E56C-44E1-B14A-DF7787D4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987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0BBAB-71AE-45BC-8CFC-EFD47D32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035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674D57-CE4C-42DA-8FDF-4271CFB6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08387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9D95C-8535-475C-928A-94ABF4E6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13187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65D12-0016-4AE7-A22E-4B428FAC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84387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EEEAE-4A04-40A3-9DC1-FAE32C88F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89187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046520-0BB5-4594-97B4-5725CAE4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93987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7DD5C-9DE7-41E3-9A49-1E9FDBE6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98787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DDA02-F85F-4EDE-99CF-02333F58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03587"/>
            <a:ext cx="4572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CD849-EDD7-49DE-829D-2065A2E1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08387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C729E2-0E8A-4466-97FA-DCEFB658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13187"/>
            <a:ext cx="4572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F7D77-F490-4165-A873-D915C1FD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4387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BA1FF-1FE5-43CA-BF75-6CDB9255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89187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CFDB5-11C1-4229-A8D1-25E88CE6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843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7363A0-9C84-4613-868D-181DFE47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891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6B3CFB-9E07-4218-B985-838EC323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987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E3FD06-E603-4D53-A77E-54134105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4939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208E89-FCBF-43B2-B1D1-2BEC7928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98787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C0D9E-8FAB-4BE8-AB13-12948FD7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987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F96F8-5E53-4129-82A5-3B4B4F73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3587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DIVD P36,P34,P6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01D44C-A788-4163-8E82-60E0E7F3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08387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ADDD P34,P4,P32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C9C03B-1673-4F9C-A0FF-2143B015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13187"/>
            <a:ext cx="21336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LD P32,10(R2)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38A51-1E40-4FEF-8D1B-456A25C0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03587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F12BAD-B0E1-43EE-9992-3D425687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408387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75ED6-4DD0-4497-B6D9-9AF9EE97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13187"/>
            <a:ext cx="381000" cy="304800"/>
          </a:xfrm>
          <a:prstGeom prst="rect">
            <a:avLst/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916A921D-40D0-4FC2-B7F3-88D618AA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03387"/>
            <a:ext cx="846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Done?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DDD59A-53DE-4403-97E6-E4646C2335FF}"/>
              </a:ext>
            </a:extLst>
          </p:cNvPr>
          <p:cNvGrpSpPr>
            <a:grpSpLocks/>
          </p:cNvGrpSpPr>
          <p:nvPr/>
        </p:nvGrpSpPr>
        <p:grpSpPr bwMode="auto">
          <a:xfrm>
            <a:off x="7739063" y="1960587"/>
            <a:ext cx="1003300" cy="2043113"/>
            <a:chOff x="5128" y="1248"/>
            <a:chExt cx="632" cy="1287"/>
          </a:xfrm>
        </p:grpSpPr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92196EEB-851B-4E4A-A95A-225B4CCBCE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00" y="1536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90B039A8-BCF8-4C15-A101-7EC2CCD3F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304"/>
              <a:ext cx="5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Oldest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EFAF8FB1-0E42-4C01-B1BB-CE0ECB0E3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1248"/>
              <a:ext cx="6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Newest</a:t>
              </a:r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B0CB37CF-16CB-4429-B9F9-2C9815DF1355}"/>
              </a:ext>
            </a:extLst>
          </p:cNvPr>
          <p:cNvSpPr>
            <a:spLocks/>
          </p:cNvSpPr>
          <p:nvPr/>
        </p:nvSpPr>
        <p:spPr bwMode="auto">
          <a:xfrm>
            <a:off x="609600" y="1985987"/>
            <a:ext cx="3581400" cy="812800"/>
          </a:xfrm>
          <a:custGeom>
            <a:avLst/>
            <a:gdLst>
              <a:gd name="T0" fmla="*/ 0 w 2256"/>
              <a:gd name="T1" fmla="*/ 2147483647 h 512"/>
              <a:gd name="T2" fmla="*/ 2147483647 w 2256"/>
              <a:gd name="T3" fmla="*/ 2147483647 h 512"/>
              <a:gd name="T4" fmla="*/ 2147483647 w 2256"/>
              <a:gd name="T5" fmla="*/ 2147483647 h 512"/>
              <a:gd name="T6" fmla="*/ 0 60000 65536"/>
              <a:gd name="T7" fmla="*/ 0 60000 65536"/>
              <a:gd name="T8" fmla="*/ 0 60000 65536"/>
              <a:gd name="T9" fmla="*/ 0 w 2256"/>
              <a:gd name="T10" fmla="*/ 0 h 512"/>
              <a:gd name="T11" fmla="*/ 2256 w 2256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12">
                <a:moveTo>
                  <a:pt x="0" y="512"/>
                </a:moveTo>
                <a:cubicBezTo>
                  <a:pt x="172" y="336"/>
                  <a:pt x="344" y="160"/>
                  <a:pt x="720" y="80"/>
                </a:cubicBezTo>
                <a:cubicBezTo>
                  <a:pt x="1096" y="0"/>
                  <a:pt x="1676" y="16"/>
                  <a:pt x="2256" y="3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924A83FC-E0FE-4D04-B331-F412A333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549425"/>
            <a:ext cx="227806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Current Map Table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374F038D-BB92-4781-8171-C1EC2A4E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84587"/>
            <a:ext cx="10334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Freelist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05DD45-8356-422F-A423-3AFA71FDE6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56187"/>
            <a:ext cx="7467600" cy="533400"/>
            <a:chOff x="288" y="816"/>
            <a:chExt cx="4128" cy="28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88B0F0-1163-41B6-8173-4D605BC8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E50F10-50D9-4983-942D-89E3F452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E89DE5-93B0-45ED-B6BC-DFCF1C66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7FDCE3-4D95-435C-AC3B-AD275D05E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FA048E-77F3-4B1B-8C3C-4FE1964B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CEE349-B96C-408A-BE7B-2381235A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9671CC-6E4D-4916-991A-D85B68F1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935359-AFC8-4E20-AEA4-E18474CA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DD6F70-B841-45EA-8563-0884AA4A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0F1D17-AC6F-4C9B-8590-5C9ADC47F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D01D60-F4F2-4495-A143-CAA8F3B3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D183D4-862A-46F4-9371-D1E3C7E32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124AA0-8053-4FB6-A88C-ED1AAB9B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4A3D78-8711-4E56-B8D9-1DF5C98F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183F54-8B56-4460-887F-9795E0981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0A749B-A583-42B1-A890-802856DE0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A13A65-5A08-4EDF-B61F-CA12214CBF6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46762"/>
            <a:ext cx="1828800" cy="457200"/>
            <a:chOff x="912" y="3168"/>
            <a:chExt cx="960" cy="1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60E262-CA04-4C64-9298-0DFAC7EF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36FA09-3B60-45D8-98A5-CACD65E07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154302-D5ED-4766-BFFA-C2A89CC5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1A614EB-3191-4C15-B61E-6D96DBF8E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24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P48</a:t>
              </a:r>
            </a:p>
          </p:txBody>
        </p: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12824BD-357F-4E52-8E71-067F78AE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5465787"/>
            <a:ext cx="5905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tx1"/>
                </a:solidFill>
                <a:sym typeface="Symbol" pitchFamily="18" charset="2"/>
              </a:rPr>
              <a:t>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E370C-F613-46C0-94BF-DA091253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46762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946A99-1B5C-45D3-A743-8D7EAA9D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46762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P62</a:t>
            </a:r>
          </a:p>
        </p:txBody>
      </p:sp>
      <p:sp>
        <p:nvSpPr>
          <p:cNvPr id="65" name="AutoShape 64">
            <a:extLst>
              <a:ext uri="{FF2B5EF4-FFF2-40B4-BE49-F238E27FC236}">
                <a16:creationId xmlns:a16="http://schemas.microsoft.com/office/drawing/2014/main" id="{A2015C1F-8F3A-4812-8205-DF913553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03787"/>
            <a:ext cx="7840663" cy="15335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8550460D-6E5B-4651-B297-C6B39B0A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5603900"/>
            <a:ext cx="3892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</a:rPr>
              <a:t>Checkpoint at BNE instruction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AAEB613-342B-4E6B-8A33-2F60E21B150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93787"/>
            <a:ext cx="7467600" cy="533400"/>
            <a:chOff x="288" y="816"/>
            <a:chExt cx="4128" cy="28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AFEF3-D04E-4318-910B-3824820B9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78BFBE7-4039-4DEA-B336-F32F3CCBE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77D44C-1190-4777-AEF8-3656B485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32E2C7-FC81-4E9D-9121-88F51AAB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5D7AA37-8CC7-4C20-8E4C-E72FCD0B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F8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71D508-7D3A-4ADE-85A2-B0872D16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P34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40E604-83F9-44DC-9380-1008058AB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BBBCBD-AC87-41A4-82B3-B0D5A95E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D9B6BE-4BBC-46E3-B6D3-FDDDBA11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58473B-8016-4F33-B792-145FA403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P18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9D8EE9-6919-47FD-AA65-482A3BDC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8B9D37-69B7-4660-A7AA-90068A30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9EA1E2C-3CC9-4000-9E35-42E89EE73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646BE18-8566-4F7D-9084-E4DA5C6F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p26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B130CA0-B4A2-478B-8F04-0C151159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P28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4957601-1733-4C3E-B860-D8F4F605B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816"/>
              <a:ext cx="25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P30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4F1B1A-0F0F-4A92-8865-0EDBB1607CB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46387"/>
            <a:ext cx="3276600" cy="638175"/>
            <a:chOff x="336" y="3102"/>
            <a:chExt cx="2064" cy="40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CF2B2A6-1ABD-4FF8-98FD-389EAE076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1152" cy="288"/>
              <a:chOff x="912" y="3168"/>
              <a:chExt cx="960" cy="192"/>
            </a:xfrm>
          </p:grpSpPr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2268F42B-6010-41D1-9703-7FE47470B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P38</a:t>
                </a: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90557203-FA68-496E-843F-7A7CC3608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P40</a:t>
                </a: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FEAE28F3-16B6-44A3-AE67-130387BD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P44</a:t>
                </a: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9973E6B3-A2EB-4F1E-8DB6-982D8EB2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>
                    <a:solidFill>
                      <a:schemeClr val="tx1"/>
                    </a:solidFill>
                    <a:latin typeface="Courier New" pitchFamily="49" charset="0"/>
                  </a:rPr>
                  <a:t>P48</a:t>
                </a:r>
              </a:p>
            </p:txBody>
          </p:sp>
        </p:grpSp>
        <p:sp>
          <p:nvSpPr>
            <p:cNvPr id="86" name="Text Box 89">
              <a:extLst>
                <a:ext uri="{FF2B5EF4-FFF2-40B4-BE49-F238E27FC236}">
                  <a16:creationId xmlns:a16="http://schemas.microsoft.com/office/drawing/2014/main" id="{071E54EC-56B5-4CA1-ADD3-27DCC841E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102"/>
              <a:ext cx="37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</a:t>
              </a:r>
              <a:endParaRPr lang="en-US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87" name="Rectangle 90">
              <a:extLst>
                <a:ext uri="{FF2B5EF4-FFF2-40B4-BE49-F238E27FC236}">
                  <a16:creationId xmlns:a16="http://schemas.microsoft.com/office/drawing/2014/main" id="{5D11C176-D8F5-4C0C-A706-3E4E6492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P60</a:t>
              </a:r>
            </a:p>
          </p:txBody>
        </p:sp>
        <p:sp>
          <p:nvSpPr>
            <p:cNvPr id="88" name="Rectangle 91">
              <a:extLst>
                <a:ext uri="{FF2B5EF4-FFF2-40B4-BE49-F238E27FC236}">
                  <a16:creationId xmlns:a16="http://schemas.microsoft.com/office/drawing/2014/main" id="{D25BA4D0-22D8-46FA-96BE-E6BF4958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16"/>
              <a:ext cx="288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P62</a:t>
              </a:r>
            </a:p>
          </p:txBody>
        </p:sp>
      </p:grpSp>
      <p:sp>
        <p:nvSpPr>
          <p:cNvPr id="93" name="Freeform 92">
            <a:extLst>
              <a:ext uri="{FF2B5EF4-FFF2-40B4-BE49-F238E27FC236}">
                <a16:creationId xmlns:a16="http://schemas.microsoft.com/office/drawing/2014/main" id="{220BE2C0-B12E-4ACD-B4E9-8B94E3DA7361}"/>
              </a:ext>
            </a:extLst>
          </p:cNvPr>
          <p:cNvSpPr>
            <a:spLocks/>
          </p:cNvSpPr>
          <p:nvPr/>
        </p:nvSpPr>
        <p:spPr bwMode="auto">
          <a:xfrm rot="21330591">
            <a:off x="3429000" y="3179787"/>
            <a:ext cx="1371600" cy="457200"/>
          </a:xfrm>
          <a:custGeom>
            <a:avLst/>
            <a:gdLst>
              <a:gd name="T0" fmla="*/ 2147483647 w 893"/>
              <a:gd name="T1" fmla="*/ 2147483647 h 635"/>
              <a:gd name="T2" fmla="*/ 2147483647 w 893"/>
              <a:gd name="T3" fmla="*/ 2147483647 h 635"/>
              <a:gd name="T4" fmla="*/ 2147483647 w 893"/>
              <a:gd name="T5" fmla="*/ 2147483647 h 635"/>
              <a:gd name="T6" fmla="*/ 2147483647 w 893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635"/>
              <a:gd name="T14" fmla="*/ 893 w 893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635">
                <a:moveTo>
                  <a:pt x="893" y="444"/>
                </a:moveTo>
                <a:cubicBezTo>
                  <a:pt x="858" y="470"/>
                  <a:pt x="826" y="585"/>
                  <a:pt x="696" y="600"/>
                </a:cubicBezTo>
                <a:cubicBezTo>
                  <a:pt x="566" y="615"/>
                  <a:pt x="227" y="635"/>
                  <a:pt x="114" y="535"/>
                </a:cubicBezTo>
                <a:cubicBezTo>
                  <a:pt x="1" y="435"/>
                  <a:pt x="0" y="223"/>
                  <a:pt x="17" y="0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93">
            <a:extLst>
              <a:ext uri="{FF2B5EF4-FFF2-40B4-BE49-F238E27FC236}">
                <a16:creationId xmlns:a16="http://schemas.microsoft.com/office/drawing/2014/main" id="{B06883AB-EE99-44B1-8EE0-2FF43DB3B812}"/>
              </a:ext>
            </a:extLst>
          </p:cNvPr>
          <p:cNvSpPr>
            <a:spLocks noChangeArrowheads="1"/>
          </p:cNvSpPr>
          <p:nvPr/>
        </p:nvSpPr>
        <p:spPr bwMode="auto">
          <a:xfrm rot="19882704">
            <a:off x="1981200" y="2036787"/>
            <a:ext cx="1371600" cy="2971800"/>
          </a:xfrm>
          <a:prstGeom prst="upArrow">
            <a:avLst>
              <a:gd name="adj1" fmla="val 50000"/>
              <a:gd name="adj2" fmla="val 54167"/>
            </a:avLst>
          </a:prstGeom>
          <a:solidFill>
            <a:srgbClr val="A6F6E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95" name="Text Box 94">
            <a:extLst>
              <a:ext uri="{FF2B5EF4-FFF2-40B4-BE49-F238E27FC236}">
                <a16:creationId xmlns:a16="http://schemas.microsoft.com/office/drawing/2014/main" id="{398C6006-C07F-4565-9DFD-8432FA90E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94187"/>
            <a:ext cx="90392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Speculation error fixed by restoring map table and freelist</a:t>
            </a:r>
          </a:p>
        </p:txBody>
      </p:sp>
    </p:spTree>
    <p:extLst>
      <p:ext uri="{BB962C8B-B14F-4D97-AF65-F5344CB8AC3E}">
        <p14:creationId xmlns:p14="http://schemas.microsoft.com/office/powerpoint/2010/main" val="35205261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1E8-49A9-4D64-89D1-9DA7F944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Can we use explicit register renaming with scoreboard?</a:t>
            </a:r>
            <a:endParaRPr lang="zh-CN" altLang="en-US" sz="2400" dirty="0"/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D2E7D5D9-50AB-4242-BB3A-2AF82ED2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98" y="5218113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Rename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Table</a:t>
            </a:r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id="{DE2263E1-7580-49E7-BDA3-E1087E5BDA61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485900"/>
            <a:ext cx="5457825" cy="3886200"/>
            <a:chOff x="0" y="749"/>
            <a:chExt cx="5655" cy="3331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F34FCDD-C6FB-46E0-BDFE-65F1C101F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1241 w 240"/>
                <a:gd name="T3" fmla="*/ 2400 h 2400"/>
                <a:gd name="T4" fmla="*/ 1241 w 240"/>
                <a:gd name="T5" fmla="*/ 0 h 240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0"/>
                <a:gd name="T11" fmla="*/ 240 w 240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6">
              <a:extLst>
                <a:ext uri="{FF2B5EF4-FFF2-40B4-BE49-F238E27FC236}">
                  <a16:creationId xmlns:a16="http://schemas.microsoft.com/office/drawing/2014/main" id="{0207D4FC-64A6-4A25-86C7-C86596D5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Functional Units</a:t>
              </a:r>
            </a:p>
          </p:txBody>
        </p:sp>
        <p:sp>
          <p:nvSpPr>
            <p:cNvPr id="93" name="Text Box 7">
              <a:extLst>
                <a:ext uri="{FF2B5EF4-FFF2-40B4-BE49-F238E27FC236}">
                  <a16:creationId xmlns:a16="http://schemas.microsoft.com/office/drawing/2014/main" id="{C7149A78-3EA9-407A-B86C-6C574B623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Registers</a:t>
              </a:r>
            </a:p>
          </p:txBody>
        </p:sp>
        <p:grpSp>
          <p:nvGrpSpPr>
            <p:cNvPr id="94" name="Group 8">
              <a:extLst>
                <a:ext uri="{FF2B5EF4-FFF2-40B4-BE49-F238E27FC236}">
                  <a16:creationId xmlns:a16="http://schemas.microsoft.com/office/drawing/2014/main" id="{12F0F0F8-DA8F-41D7-B5BF-E700B785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99" name="Group 9">
                <a:extLst>
                  <a:ext uri="{FF2B5EF4-FFF2-40B4-BE49-F238E27FC236}">
                    <a16:creationId xmlns:a16="http://schemas.microsoft.com/office/drawing/2014/main" id="{027B2287-78F0-4EC1-92C6-B0720A2A04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129" name="Rectangle 10">
                  <a:extLst>
                    <a:ext uri="{FF2B5EF4-FFF2-40B4-BE49-F238E27FC236}">
                      <a16:creationId xmlns:a16="http://schemas.microsoft.com/office/drawing/2014/main" id="{43E6D9DC-31EB-45C2-AD46-92D2DD2F8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0" name="Rectangle 11">
                  <a:extLst>
                    <a:ext uri="{FF2B5EF4-FFF2-40B4-BE49-F238E27FC236}">
                      <a16:creationId xmlns:a16="http://schemas.microsoft.com/office/drawing/2014/main" id="{8797E6C0-0D4B-4E1C-B71B-9D684552B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0" name="Group 12">
                <a:extLst>
                  <a:ext uri="{FF2B5EF4-FFF2-40B4-BE49-F238E27FC236}">
                    <a16:creationId xmlns:a16="http://schemas.microsoft.com/office/drawing/2014/main" id="{406953AC-9E14-4CCA-8688-D959CC4BB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127" name="Rectangle 13">
                  <a:extLst>
                    <a:ext uri="{FF2B5EF4-FFF2-40B4-BE49-F238E27FC236}">
                      <a16:creationId xmlns:a16="http://schemas.microsoft.com/office/drawing/2014/main" id="{2BEF4A8C-D7EA-4D3E-A810-BD2A06304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8" name="Rectangle 14">
                  <a:extLst>
                    <a:ext uri="{FF2B5EF4-FFF2-40B4-BE49-F238E27FC236}">
                      <a16:creationId xmlns:a16="http://schemas.microsoft.com/office/drawing/2014/main" id="{D5040247-A15C-43E8-8210-A8F9F86BF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1" name="Group 15">
                <a:extLst>
                  <a:ext uri="{FF2B5EF4-FFF2-40B4-BE49-F238E27FC236}">
                    <a16:creationId xmlns:a16="http://schemas.microsoft.com/office/drawing/2014/main" id="{10EA7B5F-9B69-4ED3-A681-BA9940E3A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125" name="Rectangle 16">
                  <a:extLst>
                    <a:ext uri="{FF2B5EF4-FFF2-40B4-BE49-F238E27FC236}">
                      <a16:creationId xmlns:a16="http://schemas.microsoft.com/office/drawing/2014/main" id="{AC95C4CD-F421-4DF7-9242-8017B4A69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6" name="Rectangle 17">
                  <a:extLst>
                    <a:ext uri="{FF2B5EF4-FFF2-40B4-BE49-F238E27FC236}">
                      <a16:creationId xmlns:a16="http://schemas.microsoft.com/office/drawing/2014/main" id="{BDA36DFE-118A-41B4-988D-73B0784CC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2" name="Group 18">
                <a:extLst>
                  <a:ext uri="{FF2B5EF4-FFF2-40B4-BE49-F238E27FC236}">
                    <a16:creationId xmlns:a16="http://schemas.microsoft.com/office/drawing/2014/main" id="{B2D899C9-6FCB-4A5B-B9E2-DD8218150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123" name="Rectangle 19">
                  <a:extLst>
                    <a:ext uri="{FF2B5EF4-FFF2-40B4-BE49-F238E27FC236}">
                      <a16:creationId xmlns:a16="http://schemas.microsoft.com/office/drawing/2014/main" id="{98E3CD52-CCA1-4797-89EE-D7FBF2FC1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4" name="Rectangle 20">
                  <a:extLst>
                    <a:ext uri="{FF2B5EF4-FFF2-40B4-BE49-F238E27FC236}">
                      <a16:creationId xmlns:a16="http://schemas.microsoft.com/office/drawing/2014/main" id="{4CBC247E-5F37-4935-86A6-687D862A5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44185318-7FA6-4926-B7DA-4D492010E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FP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Mult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id="{88082832-538E-437B-B501-ACA9C80D3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1110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FP Mult</a:t>
                </a:r>
              </a:p>
            </p:txBody>
          </p:sp>
          <p:sp>
            <p:nvSpPr>
              <p:cNvPr id="105" name="Rectangle 23">
                <a:extLst>
                  <a:ext uri="{FF2B5EF4-FFF2-40B4-BE49-F238E27FC236}">
                    <a16:creationId xmlns:a16="http://schemas.microsoft.com/office/drawing/2014/main" id="{D2B6D1FD-BC5A-42C9-9DDC-7307D9882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1708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FP Divide</a:t>
                </a:r>
              </a:p>
            </p:txBody>
          </p:sp>
          <p:sp>
            <p:nvSpPr>
              <p:cNvPr id="106" name="Rectangle 24">
                <a:extLst>
                  <a:ext uri="{FF2B5EF4-FFF2-40B4-BE49-F238E27FC236}">
                    <a16:creationId xmlns:a16="http://schemas.microsoft.com/office/drawing/2014/main" id="{5A96DD12-BCCF-466C-8E3C-55D6709BD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236"/>
                <a:ext cx="816" cy="21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FP Add</a:t>
                </a:r>
              </a:p>
            </p:txBody>
          </p:sp>
          <p:sp>
            <p:nvSpPr>
              <p:cNvPr id="107" name="Rectangle 25">
                <a:extLst>
                  <a:ext uri="{FF2B5EF4-FFF2-40B4-BE49-F238E27FC236}">
                    <a16:creationId xmlns:a16="http://schemas.microsoft.com/office/drawing/2014/main" id="{CF7B0417-4236-4588-A067-D7BA73F9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Integer</a:t>
                </a:r>
              </a:p>
            </p:txBody>
          </p:sp>
          <p:sp>
            <p:nvSpPr>
              <p:cNvPr id="108" name="Line 26">
                <a:extLst>
                  <a:ext uri="{FF2B5EF4-FFF2-40B4-BE49-F238E27FC236}">
                    <a16:creationId xmlns:a16="http://schemas.microsoft.com/office/drawing/2014/main" id="{C1592D36-F07B-4804-84F4-497CF660D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27">
                <a:extLst>
                  <a:ext uri="{FF2B5EF4-FFF2-40B4-BE49-F238E27FC236}">
                    <a16:creationId xmlns:a16="http://schemas.microsoft.com/office/drawing/2014/main" id="{943EC6E2-6305-4422-975A-53A7BDC9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28">
                <a:extLst>
                  <a:ext uri="{FF2B5EF4-FFF2-40B4-BE49-F238E27FC236}">
                    <a16:creationId xmlns:a16="http://schemas.microsoft.com/office/drawing/2014/main" id="{D39C9BB0-82F2-499C-BBAF-24833B0B9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29">
                <a:extLst>
                  <a:ext uri="{FF2B5EF4-FFF2-40B4-BE49-F238E27FC236}">
                    <a16:creationId xmlns:a16="http://schemas.microsoft.com/office/drawing/2014/main" id="{1C39ED9F-731F-4AE1-953F-23ED0E08C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30">
                <a:extLst>
                  <a:ext uri="{FF2B5EF4-FFF2-40B4-BE49-F238E27FC236}">
                    <a16:creationId xmlns:a16="http://schemas.microsoft.com/office/drawing/2014/main" id="{9D7CEA54-6BCB-43B7-A082-A71EEFBCD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31">
                <a:extLst>
                  <a:ext uri="{FF2B5EF4-FFF2-40B4-BE49-F238E27FC236}">
                    <a16:creationId xmlns:a16="http://schemas.microsoft.com/office/drawing/2014/main" id="{01DA21D7-CFAD-4645-92ED-81390906C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32">
                <a:extLst>
                  <a:ext uri="{FF2B5EF4-FFF2-40B4-BE49-F238E27FC236}">
                    <a16:creationId xmlns:a16="http://schemas.microsoft.com/office/drawing/2014/main" id="{4FE027A2-6A64-43F2-907A-8A8741163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33">
                <a:extLst>
                  <a:ext uri="{FF2B5EF4-FFF2-40B4-BE49-F238E27FC236}">
                    <a16:creationId xmlns:a16="http://schemas.microsoft.com/office/drawing/2014/main" id="{D5E0FA4C-1CB6-4A8B-902C-16A5E9415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Freeform 34">
                <a:extLst>
                  <a:ext uri="{FF2B5EF4-FFF2-40B4-BE49-F238E27FC236}">
                    <a16:creationId xmlns:a16="http://schemas.microsoft.com/office/drawing/2014/main" id="{47517272-C6C6-4450-9ED2-97B538D8D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23 h 240"/>
                  <a:gd name="T4" fmla="*/ 240 w 240"/>
                  <a:gd name="T5" fmla="*/ 12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A7D2BECF-E8FF-4B3B-BD51-BE61CFD34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53 h 240"/>
                  <a:gd name="T4" fmla="*/ 3384 w 240"/>
                  <a:gd name="T5" fmla="*/ 53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Freeform 36">
                <a:extLst>
                  <a:ext uri="{FF2B5EF4-FFF2-40B4-BE49-F238E27FC236}">
                    <a16:creationId xmlns:a16="http://schemas.microsoft.com/office/drawing/2014/main" id="{FFDAE8BB-B85B-42DE-9A9C-72C8F3604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Freeform 37">
                <a:extLst>
                  <a:ext uri="{FF2B5EF4-FFF2-40B4-BE49-F238E27FC236}">
                    <a16:creationId xmlns:a16="http://schemas.microsoft.com/office/drawing/2014/main" id="{0068D5F0-6616-49F7-B3F2-10D8D614B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Freeform 38">
                <a:extLst>
                  <a:ext uri="{FF2B5EF4-FFF2-40B4-BE49-F238E27FC236}">
                    <a16:creationId xmlns:a16="http://schemas.microsoft.com/office/drawing/2014/main" id="{D11D3A26-6B53-4657-911E-9A673A548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Freeform 39">
                <a:extLst>
                  <a:ext uri="{FF2B5EF4-FFF2-40B4-BE49-F238E27FC236}">
                    <a16:creationId xmlns:a16="http://schemas.microsoft.com/office/drawing/2014/main" id="{96557B84-94D8-46D0-9901-17FEB3CD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04"/>
                  <a:gd name="T13" fmla="*/ 0 h 240"/>
                  <a:gd name="T14" fmla="*/ 3504 w 350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Freeform 40">
                <a:extLst>
                  <a:ext uri="{FF2B5EF4-FFF2-40B4-BE49-F238E27FC236}">
                    <a16:creationId xmlns:a16="http://schemas.microsoft.com/office/drawing/2014/main" id="{88385BD4-ABC0-451A-AF49-84C659A3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92"/>
                  <a:gd name="T11" fmla="*/ 288 w 288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" name="Line 41">
              <a:extLst>
                <a:ext uri="{FF2B5EF4-FFF2-40B4-BE49-F238E27FC236}">
                  <a16:creationId xmlns:a16="http://schemas.microsoft.com/office/drawing/2014/main" id="{CFFEA037-F5DC-4D8B-9D8D-C8E536D52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42">
              <a:extLst>
                <a:ext uri="{FF2B5EF4-FFF2-40B4-BE49-F238E27FC236}">
                  <a16:creationId xmlns:a16="http://schemas.microsoft.com/office/drawing/2014/main" id="{34EF4EEA-EF65-44F7-9E72-071329ACD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97" name="Rectangle 43">
              <a:extLst>
                <a:ext uri="{FF2B5EF4-FFF2-40B4-BE49-F238E27FC236}">
                  <a16:creationId xmlns:a16="http://schemas.microsoft.com/office/drawing/2014/main" id="{8D0C360C-9407-4064-B03C-34102B62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207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>
                  <a:solidFill>
                    <a:schemeClr val="tx1"/>
                  </a:solidFill>
                </a:rPr>
                <a:t>SCOREBOARD</a:t>
              </a:r>
            </a:p>
          </p:txBody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217AD2C7-4B79-468F-8528-BF4E7A96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473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" name="Freeform 45">
            <a:extLst>
              <a:ext uri="{FF2B5EF4-FFF2-40B4-BE49-F238E27FC236}">
                <a16:creationId xmlns:a16="http://schemas.microsoft.com/office/drawing/2014/main" id="{91F591D0-5BAE-4500-8CEA-62ED99478007}"/>
              </a:ext>
            </a:extLst>
          </p:cNvPr>
          <p:cNvSpPr>
            <a:spLocks/>
          </p:cNvSpPr>
          <p:nvPr/>
        </p:nvSpPr>
        <p:spPr bwMode="auto">
          <a:xfrm>
            <a:off x="2987898" y="5446713"/>
            <a:ext cx="1676400" cy="228600"/>
          </a:xfrm>
          <a:custGeom>
            <a:avLst/>
            <a:gdLst>
              <a:gd name="T0" fmla="*/ 2147483647 w 1008"/>
              <a:gd name="T1" fmla="*/ 0 h 144"/>
              <a:gd name="T2" fmla="*/ 2147483647 w 1008"/>
              <a:gd name="T3" fmla="*/ 2147483647 h 144"/>
              <a:gd name="T4" fmla="*/ 0 w 1008"/>
              <a:gd name="T5" fmla="*/ 2147483647 h 144"/>
              <a:gd name="T6" fmla="*/ 0 60000 65536"/>
              <a:gd name="T7" fmla="*/ 0 60000 65536"/>
              <a:gd name="T8" fmla="*/ 0 60000 65536"/>
              <a:gd name="T9" fmla="*/ 0 w 1008"/>
              <a:gd name="T10" fmla="*/ 0 h 144"/>
              <a:gd name="T11" fmla="*/ 1008 w 100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001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C570BE-EE1F-4104-99ED-DA0E3640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b="1" dirty="0"/>
              <a:t>Issue</a:t>
            </a:r>
            <a:r>
              <a:rPr lang="en-US" altLang="zh-CN" dirty="0"/>
              <a:t>—decode instructions &amp; check for structural hazards </a:t>
            </a:r>
            <a:r>
              <a:rPr lang="en-US" altLang="zh-CN" b="1" dirty="0"/>
              <a:t>&amp; allocate new physical register for result</a:t>
            </a:r>
          </a:p>
          <a:p>
            <a:pPr lvl="1"/>
            <a:r>
              <a:rPr lang="en-US" altLang="zh-CN" dirty="0"/>
              <a:t>Instructions issued in program order (for hazard checking)</a:t>
            </a:r>
          </a:p>
          <a:p>
            <a:pPr lvl="1"/>
            <a:r>
              <a:rPr lang="en-US" altLang="zh-CN" b="1" dirty="0"/>
              <a:t>Don’t issue if no free physical registers</a:t>
            </a:r>
          </a:p>
          <a:p>
            <a:pPr lvl="1"/>
            <a:r>
              <a:rPr lang="en-US" altLang="zh-CN" dirty="0"/>
              <a:t>Don’t issue if structural hazard</a:t>
            </a:r>
          </a:p>
          <a:p>
            <a:r>
              <a:rPr lang="en-US" altLang="zh-CN" b="1" dirty="0"/>
              <a:t>Read operands</a:t>
            </a:r>
            <a:r>
              <a:rPr lang="en-US" altLang="zh-CN" dirty="0"/>
              <a:t>—wait until no hazards, read operands </a:t>
            </a:r>
          </a:p>
          <a:p>
            <a:pPr lvl="1"/>
            <a:r>
              <a:rPr lang="en-US" altLang="zh-CN" dirty="0"/>
              <a:t>All real dependencies (RAW hazards) resolved in this stage, since we wait for instructions to write back data.</a:t>
            </a:r>
          </a:p>
          <a:p>
            <a:r>
              <a:rPr lang="en-US" altLang="zh-CN" b="1" dirty="0"/>
              <a:t>Execution</a:t>
            </a:r>
            <a:r>
              <a:rPr lang="en-US" altLang="zh-CN" dirty="0"/>
              <a:t>—operate on operands</a:t>
            </a:r>
          </a:p>
          <a:p>
            <a:pPr lvl="1"/>
            <a:r>
              <a:rPr lang="en-US" altLang="zh-CN" dirty="0"/>
              <a:t>The functional unit begins execution upon receiving operands. When the result is ready, it notifies the scoreboard</a:t>
            </a:r>
          </a:p>
          <a:p>
            <a:r>
              <a:rPr lang="en-US" altLang="zh-CN" b="1" dirty="0"/>
              <a:t>Write result</a:t>
            </a:r>
            <a:r>
              <a:rPr lang="en-US" altLang="zh-CN" dirty="0"/>
              <a:t>—finish execution</a:t>
            </a:r>
          </a:p>
          <a:p>
            <a:r>
              <a:rPr lang="en-US" altLang="zh-CN" dirty="0"/>
              <a:t>Note: No checks for WAR or WAW hazards!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8B7B5-2DB3-4EAC-9767-B6E37507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Four Stages of Scoreboard Control With Explicit Renaming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2303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7298-F185-4739-94A7-1B647EF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With Explicit Renaming</a:t>
            </a:r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3BA7E70-16B9-4CC2-BFCB-CA4A000243DD}"/>
              </a:ext>
            </a:extLst>
          </p:cNvPr>
          <p:cNvGraphicFramePr>
            <a:graphicFrameLocks/>
          </p:cNvGraphicFramePr>
          <p:nvPr/>
        </p:nvGraphicFramePr>
        <p:xfrm>
          <a:off x="381000" y="7620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2" name="Worksheet" r:id="rId3" imgW="8944200" imgH="6332760" progId="Excel.Sheet.8">
                  <p:embed/>
                </p:oleObj>
              </mc:Choice>
              <mc:Fallback>
                <p:oleObj name="Worksheet" r:id="rId3" imgW="8944200" imgH="6332760" progId="Excel.Sheet.8">
                  <p:embed/>
                  <p:pic>
                    <p:nvPicPr>
                      <p:cNvPr id="6553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22AC9AA-FA65-47EF-95E3-7E2E08EB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8496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Initialized Rename Table </a:t>
            </a:r>
          </a:p>
        </p:txBody>
      </p:sp>
    </p:spTree>
    <p:extLst>
      <p:ext uri="{BB962C8B-B14F-4D97-AF65-F5344CB8AC3E}">
        <p14:creationId xmlns:p14="http://schemas.microsoft.com/office/powerpoint/2010/main" val="27157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5989-271B-46B8-AF7C-54D28A9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F17EC1-A3D3-4059-93F5-12D896A720DC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6656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>
            <a:extLst>
              <a:ext uri="{FF2B5EF4-FFF2-40B4-BE49-F238E27FC236}">
                <a16:creationId xmlns:a16="http://schemas.microsoft.com/office/drawing/2014/main" id="{6AF69FAC-D41B-41E7-B9FA-F8C92542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021388"/>
            <a:ext cx="576263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ADA1981-4B47-4CB2-9F8D-8BB9039D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789363"/>
            <a:ext cx="576262" cy="3603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3366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E42491-5548-4404-87EE-2DDACDB7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8496300" cy="8651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Each instruction allocates free register </a:t>
            </a:r>
          </a:p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Similar to single-assignment compiler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754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72FF-2821-47A1-A9A2-BA5F1EC9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2</a:t>
            </a:r>
            <a:endParaRPr lang="zh-CN" altLang="en-US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CF42B37-FA88-448C-B37A-460FFA981BF8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675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581F90D2-76A6-47CB-AFE0-62DC3C56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716338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8E0354F-3FEA-4CC5-9E01-5128ED3E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8578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18303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0E23-6B9D-4A45-8332-EFBEF43C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3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5C8B0BE-E531-49EC-8D26-753A0848755A}"/>
              </a:ext>
            </a:extLst>
          </p:cNvPr>
          <p:cNvGraphicFramePr>
            <a:graphicFrameLocks/>
          </p:cNvGraphicFramePr>
          <p:nvPr/>
        </p:nvGraphicFramePr>
        <p:xfrm>
          <a:off x="392113" y="769938"/>
          <a:ext cx="8202612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6861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769938"/>
                        <a:ext cx="8202612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>
            <a:extLst>
              <a:ext uri="{FF2B5EF4-FFF2-40B4-BE49-F238E27FC236}">
                <a16:creationId xmlns:a16="http://schemas.microsoft.com/office/drawing/2014/main" id="{71F7EC94-3A72-4BF9-A11A-86D893E2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0847CEA-B07C-4697-8405-53BC5725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29260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8BDED67-ACE5-46F9-B167-55760E3E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8769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8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AC5BCF-8D5A-4BE5-98F6-1C654ABF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 dependence need </a:t>
            </a:r>
            <a:r>
              <a:rPr lang="en-US" altLang="zh-CN" b="1" dirty="0"/>
              <a:t>not</a:t>
            </a:r>
            <a:r>
              <a:rPr lang="en-US" altLang="zh-CN" dirty="0"/>
              <a:t> be preserved</a:t>
            </a:r>
          </a:p>
          <a:p>
            <a:pPr lvl="1"/>
            <a:r>
              <a:rPr lang="en-US" altLang="zh-CN" dirty="0"/>
              <a:t>willing to execute instructions that should not have been executed, thereby violating the control dependences, </a:t>
            </a:r>
            <a:r>
              <a:rPr lang="en-US" altLang="zh-CN" b="1" dirty="0"/>
              <a:t>if</a:t>
            </a:r>
            <a:r>
              <a:rPr lang="en-US" altLang="zh-CN" dirty="0"/>
              <a:t> can do so without affecting correctness of the program </a:t>
            </a:r>
          </a:p>
          <a:p>
            <a:r>
              <a:rPr lang="en-US" altLang="zh-CN" dirty="0"/>
              <a:t>Instead, 2 properties critical to program correctness are </a:t>
            </a:r>
            <a:r>
              <a:rPr lang="en-US" altLang="zh-CN" b="1" dirty="0"/>
              <a:t>exception behavior </a:t>
            </a:r>
            <a:r>
              <a:rPr lang="en-US" altLang="zh-CN" dirty="0"/>
              <a:t>and </a:t>
            </a:r>
            <a:r>
              <a:rPr lang="en-US" altLang="zh-CN" b="1" dirty="0"/>
              <a:t>data flow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ADCAB1-E010-4AF3-A7DE-EBAABA8C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Dependence Ignored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2094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C6EA1-12DF-47E3-BE3B-904ED6D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3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5733CF-FF5D-4E08-B197-16725426B8A4}"/>
              </a:ext>
            </a:extLst>
          </p:cNvPr>
          <p:cNvGraphicFramePr>
            <a:graphicFrameLocks/>
          </p:cNvGraphicFramePr>
          <p:nvPr/>
        </p:nvGraphicFramePr>
        <p:xfrm>
          <a:off x="469900" y="836613"/>
          <a:ext cx="786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6963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36613"/>
                        <a:ext cx="786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AFB17E69-9B3D-4E82-B697-A2DD5FE2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32F2077-C238-4867-9E6B-8BCA693B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81525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5FD43BE-8E25-4A92-B60A-97F5BB09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949950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B9296C9-DD77-41E9-9A7B-3FBC87D3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97ABD-4A3E-4619-8C23-FA8A8A4E7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35D845-A451-44FF-943E-D3A9B06C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8769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6C39458-0C57-4ABB-AFBD-C39E6CC6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Next step Int1 will write result, where need</a:t>
            </a:r>
          </a:p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 the value?</a:t>
            </a:r>
          </a:p>
        </p:txBody>
      </p:sp>
    </p:spTree>
    <p:extLst>
      <p:ext uri="{BB962C8B-B14F-4D97-AF65-F5344CB8AC3E}">
        <p14:creationId xmlns:p14="http://schemas.microsoft.com/office/powerpoint/2010/main" val="35164076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35A8-5388-451A-9CB3-F7A4B89A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5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9DD1A2-AA46-4723-9A93-37039A2851C2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工作表" r:id="rId3" imgW="8972702" imgH="6362700" progId="Excel.Sheet.8">
                  <p:embed/>
                </p:oleObj>
              </mc:Choice>
              <mc:Fallback>
                <p:oleObj name="工作表" r:id="rId3" imgW="8972702" imgH="6362700" progId="Excel.Sheet.8">
                  <p:embed/>
                  <p:pic>
                    <p:nvPicPr>
                      <p:cNvPr id="7065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97AFA2FE-D589-4DFE-81DF-9B176A5B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1D311AA-1D4C-4A74-A379-31E01E29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9418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1C96DB8-E9B1-4372-BA9E-4C118E15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6021388"/>
            <a:ext cx="5762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126FCF-A24D-455D-A6F4-C45CEB544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0"/>
            <a:ext cx="8483600" cy="858838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Next step Int2 will write result, where need</a:t>
            </a:r>
          </a:p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 the value?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4B964AC-CE16-4938-82F9-80DE31F4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652963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2F10B6F-0400-4FC7-9C1E-34A50C26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82F3AA5-BBF1-490E-B32E-A44D1B6D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602138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A949EB4-83B4-43DC-A5E1-7B3A9BBE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628775"/>
            <a:ext cx="431800" cy="360363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C2FB1143-D163-49C7-A501-0370AD97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492375"/>
            <a:ext cx="5762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CC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5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B7F8-88D8-40FF-848D-6053A51F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6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2E113F6-6F47-49ED-BBEF-4A48CFC711AC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168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10">
            <a:extLst>
              <a:ext uri="{FF2B5EF4-FFF2-40B4-BE49-F238E27FC236}">
                <a16:creationId xmlns:a16="http://schemas.microsoft.com/office/drawing/2014/main" id="{A5D1DDCD-1472-4D97-A548-1F357979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214813"/>
            <a:ext cx="1071563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0CE3C9E7-C047-47EF-B4B8-52FAC28A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0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Why ADDD not issue ? Structure hazard ! Adder is occupied by with SUBD.</a:t>
            </a:r>
          </a:p>
        </p:txBody>
      </p:sp>
    </p:spTree>
    <p:extLst>
      <p:ext uri="{BB962C8B-B14F-4D97-AF65-F5344CB8AC3E}">
        <p14:creationId xmlns:p14="http://schemas.microsoft.com/office/powerpoint/2010/main" val="31475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BFB33-12A8-432F-9D4C-F6A736C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7</a:t>
            </a:r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D6A2D21-24CA-4BF3-90E8-012CF69EE49C}"/>
              </a:ext>
            </a:extLst>
          </p:cNvPr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270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4">
            <a:extLst>
              <a:ext uri="{FF2B5EF4-FFF2-40B4-BE49-F238E27FC236}">
                <a16:creationId xmlns:a16="http://schemas.microsoft.com/office/drawing/2014/main" id="{192DC0AC-AA40-46C3-B3A9-6906F8A5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28813"/>
            <a:ext cx="287338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CD780F3-4D2F-45E9-A91E-65453016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357688"/>
            <a:ext cx="1000125" cy="649287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7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0F24-D79C-4877-AEF1-3082D2E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8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EC55C70-0D77-4896-81C5-BD38E23B47D9}"/>
              </a:ext>
            </a:extLst>
          </p:cNvPr>
          <p:cNvGraphicFramePr>
            <a:graphicFrameLocks/>
          </p:cNvGraphicFramePr>
          <p:nvPr/>
        </p:nvGraphicFramePr>
        <p:xfrm>
          <a:off x="214313" y="714375"/>
          <a:ext cx="8929687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373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14375"/>
                        <a:ext cx="8929687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A566924F-6116-45F4-8E90-423533F87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7504"/>
            <a:ext cx="8483600" cy="45720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Next step Adder will complete execution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8A23136-4234-49C1-AA1A-BA37AF50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286250"/>
            <a:ext cx="287338" cy="59055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A14B93-04ED-4310-AF95-83ECBB02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57375"/>
            <a:ext cx="285750" cy="571500"/>
          </a:xfrm>
          <a:prstGeom prst="ellipse">
            <a:avLst/>
          </a:prstGeom>
          <a:noFill/>
          <a:ln w="28575" algn="ctr">
            <a:solidFill>
              <a:srgbClr val="00FF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DB5B-54F0-4B4A-8793-C764888A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9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FB14755-F994-449F-A8CB-923FA8372278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8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475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394F9D2E-3CAB-497E-B1F7-6406E7DA3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85813"/>
            <a:ext cx="8483600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Next step Adder will write result, where need  the value?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BAECADD3-757D-4455-A0CC-5CAC336AB393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2143125"/>
            <a:ext cx="4176713" cy="4103688"/>
            <a:chOff x="1156" y="1344"/>
            <a:chExt cx="2631" cy="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560833-8CE2-4AC5-A4A6-F1CA093B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840"/>
              <a:ext cx="181" cy="226"/>
            </a:xfrm>
            <a:prstGeom prst="ellipse">
              <a:avLst/>
            </a:prstGeom>
            <a:noFill/>
            <a:ln w="2857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l" eaLnBrk="0" hangingPunct="0">
                <a:lnSpc>
                  <a:spcPct val="85000"/>
                </a:lnSpc>
                <a:spcBef>
                  <a:spcPct val="10000"/>
                </a:spcBef>
                <a:buFontTx/>
                <a:buChar char="•"/>
              </a:pPr>
              <a:endParaRPr lang="zh-CN" altLang="en-US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691829C-737E-476B-BB3B-B180238F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702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l" eaLnBrk="0" hangingPunct="0">
                <a:lnSpc>
                  <a:spcPct val="85000"/>
                </a:lnSpc>
                <a:spcBef>
                  <a:spcPct val="10000"/>
                </a:spcBef>
                <a:buFontTx/>
                <a:buChar char="•"/>
              </a:pPr>
              <a:endParaRPr lang="zh-CN" altLang="en-US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27B6FA61-2566-4006-BD66-2633E796B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34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l" eaLnBrk="0" hangingPunct="0">
                <a:lnSpc>
                  <a:spcPct val="85000"/>
                </a:lnSpc>
                <a:spcBef>
                  <a:spcPct val="10000"/>
                </a:spcBef>
                <a:buFontTx/>
                <a:buChar char="•"/>
              </a:pPr>
              <a:endParaRPr lang="zh-CN" altLang="en-US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1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25BF-F8EB-4CC9-B9F3-F0E40BBA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10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6688AA-F307-4132-8E89-F2C88B9A9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448629"/>
              </p:ext>
            </p:extLst>
          </p:nvPr>
        </p:nvGraphicFramePr>
        <p:xfrm>
          <a:off x="379413" y="903462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577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903462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B89D842A-F9D8-4252-831B-A744AD06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6970"/>
            <a:ext cx="7821613" cy="815975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800" b="1" dirty="0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Adder is cleared, so ADDD can be issued next cycle.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71F773D-09FD-4317-A795-D7470D703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695499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 lIns="90487" tIns="44450" rIns="90487" bIns="44450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67726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2157D-D3B3-4042-B69D-F76E7020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Scoreboard11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3DF2C9F-5C69-4F67-887E-01D54DA89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759746"/>
              </p:ext>
            </p:extLst>
          </p:nvPr>
        </p:nvGraphicFramePr>
        <p:xfrm>
          <a:off x="446535" y="882352"/>
          <a:ext cx="8143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680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35" y="882352"/>
                        <a:ext cx="8143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>
            <a:extLst>
              <a:ext uri="{FF2B5EF4-FFF2-40B4-BE49-F238E27FC236}">
                <a16:creationId xmlns:a16="http://schemas.microsoft.com/office/drawing/2014/main" id="{3A3A074A-5E2C-4F02-899C-B6189E4FCEFD}"/>
              </a:ext>
            </a:extLst>
          </p:cNvPr>
          <p:cNvGrpSpPr>
            <a:grpSpLocks/>
          </p:cNvGrpSpPr>
          <p:nvPr/>
        </p:nvGrpSpPr>
        <p:grpSpPr bwMode="auto">
          <a:xfrm>
            <a:off x="4834385" y="4101802"/>
            <a:ext cx="3186112" cy="1108075"/>
            <a:chOff x="2989" y="2478"/>
            <a:chExt cx="2007" cy="698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A6243077-7E68-492E-A7E2-C44249A0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021"/>
              <a:ext cx="336" cy="1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94026D4-7194-4040-9CED-37E38C04B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" y="2550"/>
              <a:ext cx="662" cy="472"/>
            </a:xfrm>
            <a:custGeom>
              <a:avLst/>
              <a:gdLst>
                <a:gd name="T0" fmla="*/ 0 w 624"/>
                <a:gd name="T1" fmla="*/ 979 h 408"/>
                <a:gd name="T2" fmla="*/ 734 w 624"/>
                <a:gd name="T3" fmla="*/ 90 h 408"/>
                <a:gd name="T4" fmla="*/ 1061 w 624"/>
                <a:gd name="T5" fmla="*/ 1517 h 408"/>
                <a:gd name="T6" fmla="*/ 0 60000 65536"/>
                <a:gd name="T7" fmla="*/ 0 60000 65536"/>
                <a:gd name="T8" fmla="*/ 0 60000 65536"/>
                <a:gd name="T9" fmla="*/ 0 w 624"/>
                <a:gd name="T10" fmla="*/ 0 h 408"/>
                <a:gd name="T11" fmla="*/ 624 w 62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>
              <a:solidFill>
                <a:srgbClr val="0066CC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CF9E7D0-7359-4BF5-9004-095F6C68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478"/>
              <a:ext cx="143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WAR Hazard gone!</a:t>
              </a: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A391DA89-8743-48C4-958A-EFB27D249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0" y="188615"/>
            <a:ext cx="6985000" cy="765175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Notice that P32 not listed in Rename Table</a:t>
            </a:r>
          </a:p>
          <a:p>
            <a:pPr marL="685800" lvl="1" indent="-228600"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–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Still live.  Must not be reallocated by accident</a:t>
            </a:r>
            <a:r>
              <a:rPr lang="en-US" altLang="zh-CN" sz="2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grpSp>
        <p:nvGrpSpPr>
          <p:cNvPr id="9" name="Group 19">
            <a:extLst>
              <a:ext uri="{FF2B5EF4-FFF2-40B4-BE49-F238E27FC236}">
                <a16:creationId xmlns:a16="http://schemas.microsoft.com/office/drawing/2014/main" id="{69A568CC-D3C9-4E13-AF60-C79887EC32E0}"/>
              </a:ext>
            </a:extLst>
          </p:cNvPr>
          <p:cNvGrpSpPr>
            <a:grpSpLocks/>
          </p:cNvGrpSpPr>
          <p:nvPr/>
        </p:nvGrpSpPr>
        <p:grpSpPr bwMode="auto">
          <a:xfrm>
            <a:off x="3005585" y="2876252"/>
            <a:ext cx="2447925" cy="3457575"/>
            <a:chOff x="1837" y="1706"/>
            <a:chExt cx="1542" cy="2178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741AE2BF-0051-4EE8-AD12-1EC6117DC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0"/>
              <a:ext cx="336" cy="1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D3CFB87C-F307-475F-B91B-0699F5F4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66CC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CA349D5-8268-487B-B6A1-AF39D27C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702"/>
              <a:ext cx="363" cy="18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66CC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82C046F3-1E33-44D3-9833-353073AFA402}"/>
              </a:ext>
            </a:extLst>
          </p:cNvPr>
          <p:cNvGrpSpPr>
            <a:grpSpLocks/>
          </p:cNvGrpSpPr>
          <p:nvPr/>
        </p:nvGrpSpPr>
        <p:grpSpPr bwMode="auto">
          <a:xfrm>
            <a:off x="1708597" y="2588915"/>
            <a:ext cx="4897438" cy="757237"/>
            <a:chOff x="1020" y="1525"/>
            <a:chExt cx="3085" cy="477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4DB1107-98EA-4A4F-8204-88A0A134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525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67D9BDC-850A-4148-B61C-C0EA3497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06"/>
              <a:ext cx="181" cy="181"/>
            </a:xfrm>
            <a:prstGeom prst="ellipse">
              <a:avLst/>
            </a:prstGeom>
            <a:noFill/>
            <a:ln w="2540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B25295B-1CB3-406B-A44A-88738341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1" y="1616"/>
              <a:ext cx="862" cy="90"/>
            </a:xfrm>
            <a:prstGeom prst="line">
              <a:avLst/>
            </a:prstGeom>
            <a:noFill/>
            <a:ln w="28575">
              <a:solidFill>
                <a:srgbClr val="E40000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75AAB7EB-9092-46A8-B374-5654F7870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16"/>
              <a:ext cx="1724" cy="21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285750" marR="0" lvl="0" indent="-28575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1657350" algn="l"/>
                  <a:tab pos="3028950" algn="l"/>
                </a:tabLst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    WAR dependence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96DBBF2-3F26-4144-9B20-828762CC2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706"/>
              <a:ext cx="1406" cy="296"/>
            </a:xfrm>
            <a:custGeom>
              <a:avLst/>
              <a:gdLst>
                <a:gd name="T0" fmla="*/ 1406 w 1406"/>
                <a:gd name="T1" fmla="*/ 0 h 296"/>
                <a:gd name="T2" fmla="*/ 725 w 1406"/>
                <a:gd name="T3" fmla="*/ 273 h 296"/>
                <a:gd name="T4" fmla="*/ 0 w 1406"/>
                <a:gd name="T5" fmla="*/ 136 h 296"/>
                <a:gd name="T6" fmla="*/ 0 60000 65536"/>
                <a:gd name="T7" fmla="*/ 0 60000 65536"/>
                <a:gd name="T8" fmla="*/ 0 60000 65536"/>
                <a:gd name="T9" fmla="*/ 0 w 1406"/>
                <a:gd name="T10" fmla="*/ 0 h 296"/>
                <a:gd name="T11" fmla="*/ 1406 w 1406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296">
                  <a:moveTo>
                    <a:pt x="1406" y="0"/>
                  </a:moveTo>
                  <a:cubicBezTo>
                    <a:pt x="1182" y="125"/>
                    <a:pt x="959" y="250"/>
                    <a:pt x="725" y="273"/>
                  </a:cubicBezTo>
                  <a:cubicBezTo>
                    <a:pt x="491" y="296"/>
                    <a:pt x="245" y="216"/>
                    <a:pt x="0" y="136"/>
                  </a:cubicBezTo>
                </a:path>
              </a:pathLst>
            </a:custGeom>
            <a:noFill/>
            <a:ln w="28575">
              <a:solidFill>
                <a:srgbClr val="E40000"/>
              </a:solidFill>
              <a:round/>
              <a:headEnd/>
              <a:tailEnd type="triangle" w="med" len="med"/>
            </a:ln>
          </p:spPr>
          <p:txBody>
            <a:bodyPr lIns="90487" tIns="44450" rIns="90487" bIns="44450"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7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4CB44-37A7-4634-9954-ABB59816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12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7249CF5-E794-44A5-B279-8189E351DFB4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782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>
            <a:extLst>
              <a:ext uri="{FF2B5EF4-FFF2-40B4-BE49-F238E27FC236}">
                <a16:creationId xmlns:a16="http://schemas.microsoft.com/office/drawing/2014/main" id="{3E256E3D-C8F2-4385-AF89-DF249817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6A640E9-844A-47D9-909C-08E9B0B2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45015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7E44-A39E-400E-8902-C45DFDC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13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E06B498-1AB9-4A0F-B824-21564B233959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88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>
            <a:extLst>
              <a:ext uri="{FF2B5EF4-FFF2-40B4-BE49-F238E27FC236}">
                <a16:creationId xmlns:a16="http://schemas.microsoft.com/office/drawing/2014/main" id="{6EFC4621-FAFD-4446-B1A7-33F63FEC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36838"/>
            <a:ext cx="358775" cy="3603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F44B748B-0BD8-42C2-8711-98E5CDE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508500"/>
            <a:ext cx="358775" cy="3603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4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AD73D8-BD65-47CB-9D95-21EE4A63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Preserving exception behavior </a:t>
            </a:r>
          </a:p>
          <a:p>
            <a:pPr lvl="1"/>
            <a:r>
              <a:rPr lang="en-US" altLang="zh-CN" dirty="0"/>
              <a:t>=&gt; any changes in instruction execution order must not change how exceptions are raised in program </a:t>
            </a:r>
          </a:p>
          <a:p>
            <a:pPr lvl="1"/>
            <a:r>
              <a:rPr lang="en-US" altLang="zh-CN" dirty="0"/>
              <a:t>(=&gt; no new exceptions)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DADDU		R2,R3,R4</a:t>
            </a:r>
            <a:br>
              <a:rPr lang="en-US" altLang="zh-CN" dirty="0"/>
            </a:br>
            <a:r>
              <a:rPr lang="en-US" altLang="zh-CN" dirty="0"/>
              <a:t>		BEQZ		R2,L1</a:t>
            </a:r>
            <a:br>
              <a:rPr lang="en-US" altLang="zh-CN" dirty="0"/>
            </a:br>
            <a:r>
              <a:rPr lang="en-US" altLang="zh-CN" dirty="0"/>
              <a:t>		LW		R1,0(R2)</a:t>
            </a:r>
            <a:br>
              <a:rPr lang="en-US" altLang="zh-CN" dirty="0"/>
            </a:br>
            <a:r>
              <a:rPr lang="en-US" altLang="zh-CN" dirty="0"/>
              <a:t>		L1:        ……</a:t>
            </a:r>
          </a:p>
          <a:p>
            <a:r>
              <a:rPr lang="en-US" altLang="zh-CN" dirty="0"/>
              <a:t>Problem with moving LW before BEQZ?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9A16EC-257B-4357-A433-2A494947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Behavior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300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43F73-831B-4BC2-8B8A-5EA071ED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14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C1A0A40-6936-4FCF-90D6-CFFF4E7B04AE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7987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>
            <a:extLst>
              <a:ext uri="{FF2B5EF4-FFF2-40B4-BE49-F238E27FC236}">
                <a16:creationId xmlns:a16="http://schemas.microsoft.com/office/drawing/2014/main" id="{473145B6-AEF0-496B-8EFC-54DC7F84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636838"/>
            <a:ext cx="360362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E8F97DC-0357-4DEC-AD3F-B1C3837B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2DC39F0-7639-4128-A087-C86931C1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465638"/>
            <a:ext cx="431800" cy="360362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3718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A2E8-45F6-4870-9A45-6297DF6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15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C7CD91A-DC7D-44C4-A846-6042289D5889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8089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995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61C8-3B62-4A56-925B-34380FEE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16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549687D-AB6A-4EB4-BEBB-4F740562E040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202612" cy="58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3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8192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202612" cy="587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846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BAFB8-0C57-45AA-9195-193C2A5B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17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9B2A967-8EF1-427B-96D6-ED00859E86A8}"/>
              </a:ext>
            </a:extLst>
          </p:cNvPr>
          <p:cNvGraphicFramePr>
            <a:graphicFrameLocks/>
          </p:cNvGraphicFramePr>
          <p:nvPr/>
        </p:nvGraphicFramePr>
        <p:xfrm>
          <a:off x="379413" y="758825"/>
          <a:ext cx="8143875" cy="567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829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67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>
            <a:extLst>
              <a:ext uri="{FF2B5EF4-FFF2-40B4-BE49-F238E27FC236}">
                <a16:creationId xmlns:a16="http://schemas.microsoft.com/office/drawing/2014/main" id="{2634F968-115A-4270-BF8C-011968F0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92881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14F0425-9581-4B0A-8594-72AF9EA0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221163"/>
            <a:ext cx="35877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D7B76D6-2648-417C-A68B-514FC1BA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797425"/>
            <a:ext cx="433387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5866655-B654-4DB4-9034-128D4A61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876925"/>
            <a:ext cx="504825" cy="288925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14962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E7F1F-5450-4AD3-BE8A-1D17B763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18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F0ABC48-A3DC-4BDB-BC6E-D60B1BC5D66E}"/>
              </a:ext>
            </a:extLst>
          </p:cNvPr>
          <p:cNvGraphicFramePr>
            <a:graphicFrameLocks/>
          </p:cNvGraphicFramePr>
          <p:nvPr/>
        </p:nvGraphicFramePr>
        <p:xfrm>
          <a:off x="379413" y="758825"/>
          <a:ext cx="814387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1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8397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8825"/>
                        <a:ext cx="8143875" cy="590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2971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308B9-E5A0-4C95-ADE9-6DDFFE00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Renamed Scoreboard 19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8E992E-61C6-430B-9BE0-A3D9165BB2F5}"/>
              </a:ext>
            </a:extLst>
          </p:cNvPr>
          <p:cNvGraphicFramePr>
            <a:graphicFrameLocks/>
          </p:cNvGraphicFramePr>
          <p:nvPr/>
        </p:nvGraphicFramePr>
        <p:xfrm>
          <a:off x="379413" y="757238"/>
          <a:ext cx="8177212" cy="566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Worksheet" r:id="rId3" imgW="8972702" imgH="6362700" progId="Excel.Sheet.8">
                  <p:embed/>
                </p:oleObj>
              </mc:Choice>
              <mc:Fallback>
                <p:oleObj name="Worksheet" r:id="rId3" imgW="8972702" imgH="6362700" progId="Excel.Sheet.8">
                  <p:embed/>
                  <p:pic>
                    <p:nvPicPr>
                      <p:cNvPr id="8499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757238"/>
                        <a:ext cx="8177212" cy="566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5">
            <a:extLst>
              <a:ext uri="{FF2B5EF4-FFF2-40B4-BE49-F238E27FC236}">
                <a16:creationId xmlns:a16="http://schemas.microsoft.com/office/drawing/2014/main" id="{2FFE1AF2-0180-4B34-A5B7-E8CF074A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428875"/>
            <a:ext cx="354013" cy="28257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ADB2A49-0CC9-4AF0-876A-D41C84D1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97425"/>
            <a:ext cx="360362" cy="2889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4889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1183D8-0306-4306-A089-C1B0D854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 Renaming: </a:t>
            </a:r>
            <a:r>
              <a:rPr lang="en-US" altLang="zh-CN" b="1" dirty="0"/>
              <a:t>more physical registers </a:t>
            </a:r>
            <a:r>
              <a:rPr lang="en-US" altLang="zh-CN" dirty="0"/>
              <a:t>than needed by ISA.  </a:t>
            </a:r>
          </a:p>
          <a:p>
            <a:pPr lvl="1"/>
            <a:r>
              <a:rPr lang="en-US" altLang="zh-CN" dirty="0"/>
              <a:t>Separates renaming from scheduling </a:t>
            </a:r>
          </a:p>
          <a:p>
            <a:pPr lvl="2"/>
            <a:r>
              <a:rPr lang="en-US" altLang="zh-CN" dirty="0"/>
              <a:t>Opens up lots of options for resolving RAW hazards</a:t>
            </a:r>
          </a:p>
          <a:p>
            <a:pPr lvl="1"/>
            <a:r>
              <a:rPr lang="en-US" altLang="zh-CN" b="1" dirty="0"/>
              <a:t>Rename table</a:t>
            </a:r>
            <a:r>
              <a:rPr lang="en-US" altLang="zh-CN" dirty="0"/>
              <a:t>: tracks current association between architectural registers and physical registers</a:t>
            </a:r>
          </a:p>
          <a:p>
            <a:pPr lvl="1"/>
            <a:r>
              <a:rPr lang="en-US" altLang="zh-CN" dirty="0"/>
              <a:t>Potentially complicated rename table management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EBABC2-E160-4042-9E8C-4EAC363D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#2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322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C034CF-32AA-4F49-ABFB-07BD2A99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flow</a:t>
            </a:r>
            <a:r>
              <a:rPr lang="en-US" altLang="zh-CN" dirty="0"/>
              <a:t>: actual flow of data values among instructions that produce results and those that consume them</a:t>
            </a:r>
          </a:p>
          <a:p>
            <a:pPr lvl="1"/>
            <a:r>
              <a:rPr lang="en-US" altLang="zh-CN" dirty="0"/>
              <a:t>branches make flow dynamic, determine which instruction is supplier of data</a:t>
            </a:r>
          </a:p>
          <a:p>
            <a:r>
              <a:rPr lang="en-US" altLang="zh-CN" dirty="0"/>
              <a:t>Example:</a:t>
            </a:r>
          </a:p>
          <a:p>
            <a:pPr marL="400050" lvl="1" indent="0">
              <a:buNone/>
            </a:pPr>
            <a:r>
              <a:rPr lang="en-US" altLang="zh-CN" dirty="0"/>
              <a:t>DADDU	R1,R2,R3</a:t>
            </a:r>
            <a:br>
              <a:rPr lang="en-US" altLang="zh-CN" dirty="0"/>
            </a:br>
            <a:r>
              <a:rPr lang="en-US" altLang="zh-CN" dirty="0"/>
              <a:t>BEQZ	R4,L</a:t>
            </a:r>
            <a:br>
              <a:rPr lang="en-US" altLang="zh-CN" dirty="0"/>
            </a:br>
            <a:r>
              <a:rPr lang="en-US" altLang="zh-CN" dirty="0"/>
              <a:t>DSUBU	R1,R5,R6</a:t>
            </a:r>
            <a:br>
              <a:rPr lang="en-US" altLang="zh-CN" dirty="0"/>
            </a:br>
            <a:r>
              <a:rPr lang="en-US" altLang="zh-CN" dirty="0"/>
              <a:t>L:	…</a:t>
            </a:r>
            <a:br>
              <a:rPr lang="en-US" altLang="zh-CN" dirty="0"/>
            </a:br>
            <a:r>
              <a:rPr lang="en-US" altLang="zh-CN" dirty="0"/>
              <a:t>OR		R7,R1,R8</a:t>
            </a:r>
          </a:p>
          <a:p>
            <a:r>
              <a:rPr lang="en-US" altLang="zh-CN" b="1" dirty="0"/>
              <a:t>OR</a:t>
            </a:r>
            <a:r>
              <a:rPr lang="en-US" altLang="zh-CN" dirty="0"/>
              <a:t> depends on </a:t>
            </a:r>
            <a:r>
              <a:rPr lang="en-US" altLang="zh-CN" b="1" dirty="0"/>
              <a:t>DADDU</a:t>
            </a:r>
            <a:r>
              <a:rPr lang="en-US" altLang="zh-CN" dirty="0"/>
              <a:t> or </a:t>
            </a:r>
            <a:r>
              <a:rPr lang="en-US" altLang="zh-CN" b="1" dirty="0"/>
              <a:t>DSUBU</a:t>
            </a:r>
            <a:r>
              <a:rPr lang="en-US" altLang="zh-CN" dirty="0"/>
              <a:t>? </a:t>
            </a:r>
            <a:br>
              <a:rPr lang="en-US" altLang="zh-CN" dirty="0"/>
            </a:br>
            <a:r>
              <a:rPr lang="en-US" altLang="zh-CN" dirty="0"/>
              <a:t>Must preserve data flow on execution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11F207-8846-4108-9F24-CC09BE84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6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322871-3E43-4798-9854-7404804F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ILP</a:t>
            </a:r>
          </a:p>
          <a:p>
            <a:pPr lvl="1"/>
            <a:r>
              <a:rPr lang="en-US" altLang="zh-CN" b="1" dirty="0"/>
              <a:t>The potential overlap among instructions</a:t>
            </a:r>
          </a:p>
          <a:p>
            <a:r>
              <a:rPr lang="en-US" altLang="zh-CN" dirty="0"/>
              <a:t>Reduce stalls from </a:t>
            </a:r>
          </a:p>
          <a:p>
            <a:pPr lvl="1"/>
            <a:r>
              <a:rPr lang="en-US" altLang="zh-CN" dirty="0"/>
              <a:t>Structural hazards</a:t>
            </a:r>
          </a:p>
          <a:p>
            <a:pPr lvl="1"/>
            <a:r>
              <a:rPr lang="en-US" altLang="zh-CN" dirty="0"/>
              <a:t>Data hazards </a:t>
            </a:r>
          </a:p>
          <a:p>
            <a:pPr lvl="1"/>
            <a:r>
              <a:rPr lang="en-US" altLang="zh-CN" dirty="0"/>
              <a:t>Control hazards</a:t>
            </a:r>
          </a:p>
          <a:p>
            <a:r>
              <a:rPr lang="en-US" altLang="zh-CN" dirty="0"/>
              <a:t>To keep the program correctness, we should </a:t>
            </a:r>
          </a:p>
          <a:p>
            <a:pPr lvl="1"/>
            <a:r>
              <a:rPr lang="en-US" altLang="zh-CN" b="1" dirty="0"/>
              <a:t>Preserving Data flow</a:t>
            </a:r>
          </a:p>
          <a:p>
            <a:pPr lvl="1"/>
            <a:r>
              <a:rPr lang="en-US" altLang="zh-CN" b="1" dirty="0"/>
              <a:t>Preserving exception behavior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6A691B-53AE-4092-AFFF-6F68F9C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 short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92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6FF50C-AF11-4AE5-8EE6-54F89F19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Basic Compiler Technique for Exposing ILP</a:t>
            </a:r>
          </a:p>
          <a:p>
            <a:pPr lvl="1"/>
            <a:r>
              <a:rPr lang="en-US" altLang="zh-CN" dirty="0"/>
              <a:t>Loop unrolling</a:t>
            </a:r>
          </a:p>
          <a:p>
            <a:r>
              <a:rPr lang="en-US" altLang="zh-CN" b="1" dirty="0"/>
              <a:t>Static Branch Prediction</a:t>
            </a:r>
          </a:p>
          <a:p>
            <a:r>
              <a:rPr lang="en-US" altLang="zh-CN" b="1" dirty="0"/>
              <a:t>Static multiple Issue: VLIW</a:t>
            </a:r>
          </a:p>
          <a:p>
            <a:r>
              <a:rPr lang="en-US" altLang="zh-CN" b="1" dirty="0"/>
              <a:t>Advanced </a:t>
            </a:r>
            <a:r>
              <a:rPr lang="en-US" altLang="zh-CN" b="1" dirty="0" err="1"/>
              <a:t>Compilor</a:t>
            </a:r>
            <a:r>
              <a:rPr lang="en-US" altLang="zh-CN" b="1" dirty="0"/>
              <a:t> Support </a:t>
            </a:r>
            <a:r>
              <a:rPr lang="en-US" altLang="zh-CN" dirty="0"/>
              <a:t>for Exposing and Exploiting ILP</a:t>
            </a:r>
          </a:p>
          <a:p>
            <a:pPr lvl="1"/>
            <a:r>
              <a:rPr lang="en-US" altLang="zh-CN" dirty="0"/>
              <a:t>Software pipelining</a:t>
            </a:r>
          </a:p>
          <a:p>
            <a:pPr lvl="1"/>
            <a:r>
              <a:rPr lang="en-US" altLang="zh-CN" dirty="0"/>
              <a:t>Global Code scheduling</a:t>
            </a:r>
          </a:p>
          <a:p>
            <a:r>
              <a:rPr lang="en-US" altLang="zh-CN" b="1" dirty="0"/>
              <a:t>Hardware Support </a:t>
            </a:r>
            <a:r>
              <a:rPr lang="en-US" altLang="zh-CN" dirty="0"/>
              <a:t>for Exposing More Parallelism at compile time</a:t>
            </a:r>
          </a:p>
          <a:p>
            <a:pPr lvl="1"/>
            <a:r>
              <a:rPr lang="en-US" altLang="zh-CN" dirty="0"/>
              <a:t>Conditional or Predicated instructions</a:t>
            </a:r>
          </a:p>
          <a:p>
            <a:pPr lvl="1"/>
            <a:r>
              <a:rPr lang="en-US" altLang="zh-CN" dirty="0"/>
              <a:t>Compiler speculation with hardware support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1A8B89-DA20-4FED-ACC8-EA57B480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Lecture for ILP: Software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06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3E0B6B-DBF9-4D0D-AF63-D5460DF9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 Loop: Where are the Hazards?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8A45F-3126-4D78-BCA0-368DFBF0FF5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8D775-B078-4439-B1FD-BCB9A5E9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87" y="3309380"/>
            <a:ext cx="7584826" cy="225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	Instruction	Execution	Latency 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 result	using result 	in cycles		in cycles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ALU op	Another FP ALU op	     4		   3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ALU op	Store double	     3		   2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double	FP ALU op	     1		   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double	Store double	     1		   0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2057400" algn="l"/>
                <a:tab pos="45720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op	Integer op	     1		  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FD3DE-7901-4770-A6D1-C3C0D0F3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9" y="5751513"/>
            <a:ext cx="3830191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Where are the stalls?</a:t>
            </a:r>
          </a:p>
        </p:txBody>
      </p:sp>
    </p:spTree>
    <p:extLst>
      <p:ext uri="{BB962C8B-B14F-4D97-AF65-F5344CB8AC3E}">
        <p14:creationId xmlns:p14="http://schemas.microsoft.com/office/powerpoint/2010/main" val="198185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ILP: Concepts and Challenge</a:t>
            </a:r>
          </a:p>
          <a:p>
            <a:r>
              <a:rPr lang="en-US" altLang="zh-CN" dirty="0"/>
              <a:t>Basic compiler Techniques for exposing ILP</a:t>
            </a:r>
          </a:p>
          <a:p>
            <a:r>
              <a:rPr lang="en-US" altLang="zh-CN" dirty="0"/>
              <a:t>Overcoming Data Hazards with Dynamic   Scheduling</a:t>
            </a:r>
          </a:p>
          <a:p>
            <a:r>
              <a:rPr lang="en-US" altLang="zh-CN" dirty="0"/>
              <a:t>Reducing Branch Costs with Dynamic Hardware Prediction</a:t>
            </a:r>
          </a:p>
          <a:p>
            <a:r>
              <a:rPr lang="en-US" altLang="zh-CN" dirty="0"/>
              <a:t>HP instruction Delivery &amp; Multiple Issue</a:t>
            </a:r>
          </a:p>
          <a:p>
            <a:r>
              <a:rPr lang="en-US" altLang="zh-CN" dirty="0"/>
              <a:t>Hardware-based Speculation</a:t>
            </a:r>
          </a:p>
          <a:p>
            <a:r>
              <a:rPr lang="en-US" altLang="zh-CN" dirty="0"/>
              <a:t>Thread-level Parallelism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A7B2F8-80BB-4324-B588-34027061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8534400" cy="4419600"/>
          </a:xfrm>
        </p:spPr>
        <p:txBody>
          <a:bodyPr/>
          <a:lstStyle/>
          <a:p>
            <a:r>
              <a:rPr lang="en-US" altLang="zh-CN" dirty="0"/>
              <a:t>ALU  F1, -,- :   IF  ID   FD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 WB  </a:t>
            </a:r>
          </a:p>
          <a:p>
            <a:r>
              <a:rPr lang="en-US" altLang="zh-CN" dirty="0"/>
              <a:t>ALU  -, F1,-:         IF    ID   s     </a:t>
            </a:r>
            <a:r>
              <a:rPr lang="en-US" altLang="zh-CN" dirty="0" err="1"/>
              <a:t>s</a:t>
            </a:r>
            <a:r>
              <a:rPr lang="en-US" altLang="zh-CN" dirty="0"/>
              <a:t>     </a:t>
            </a:r>
            <a:r>
              <a:rPr lang="en-US" altLang="zh-CN" dirty="0" err="1"/>
              <a:t>s</a:t>
            </a:r>
            <a:r>
              <a:rPr lang="en-US" altLang="zh-CN" dirty="0"/>
              <a:t>    FD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</a:t>
            </a:r>
            <a:r>
              <a:rPr lang="en-US" altLang="zh-CN" dirty="0" err="1"/>
              <a:t>FD</a:t>
            </a:r>
            <a:r>
              <a:rPr lang="en-US" altLang="zh-CN" dirty="0"/>
              <a:t>  WB</a:t>
            </a:r>
          </a:p>
          <a:p>
            <a:endParaRPr lang="en-US" altLang="zh-CN" dirty="0"/>
          </a:p>
          <a:p>
            <a:r>
              <a:rPr lang="en-US" altLang="zh-CN" dirty="0"/>
              <a:t>ALU:   IF  ID   FD  </a:t>
            </a:r>
            <a:r>
              <a:rPr lang="en-US" altLang="zh-CN" dirty="0" err="1"/>
              <a:t>FD</a:t>
            </a:r>
            <a:r>
              <a:rPr lang="en-US" altLang="zh-CN" dirty="0"/>
              <a:t>   </a:t>
            </a:r>
            <a:r>
              <a:rPr lang="en-US" altLang="zh-CN" dirty="0" err="1"/>
              <a:t>FD</a:t>
            </a:r>
            <a:r>
              <a:rPr lang="en-US" altLang="zh-CN" dirty="0"/>
              <a:t>   </a:t>
            </a:r>
            <a:r>
              <a:rPr lang="en-US" altLang="zh-CN" dirty="0" err="1"/>
              <a:t>FD</a:t>
            </a:r>
            <a:r>
              <a:rPr lang="en-US" altLang="zh-CN" dirty="0"/>
              <a:t>   WB</a:t>
            </a:r>
          </a:p>
          <a:p>
            <a:r>
              <a:rPr lang="en-US" altLang="zh-CN" dirty="0"/>
              <a:t>SW:         IF    ID   s     </a:t>
            </a:r>
            <a:r>
              <a:rPr lang="en-US" altLang="zh-CN" dirty="0" err="1"/>
              <a:t>s</a:t>
            </a:r>
            <a:r>
              <a:rPr lang="en-US" altLang="zh-CN" dirty="0"/>
              <a:t>    EX    DM       </a:t>
            </a:r>
          </a:p>
          <a:p>
            <a:endParaRPr lang="en-US" altLang="zh-CN" dirty="0"/>
          </a:p>
          <a:p>
            <a:r>
              <a:rPr lang="en-US" altLang="zh-CN" dirty="0"/>
              <a:t>LW  F1, - :      IF  ID   EX  DM   WB</a:t>
            </a:r>
          </a:p>
          <a:p>
            <a:r>
              <a:rPr lang="en-US" altLang="zh-CN" dirty="0"/>
              <a:t>SW: F1, 8(R1):     IF    ID   EX   DM  WB</a:t>
            </a:r>
          </a:p>
          <a:p>
            <a:r>
              <a:rPr lang="en-US" altLang="zh-CN" dirty="0"/>
              <a:t>    MEM/WB.LDMR --DM  input port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8D3D39-E8D3-4030-AC99-26A91F78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 for the latency</a:t>
            </a:r>
            <a:endParaRPr lang="zh-CN" altLang="en-US" dirty="0"/>
          </a:p>
        </p:txBody>
      </p:sp>
      <p:cxnSp>
        <p:nvCxnSpPr>
          <p:cNvPr id="4" name="直接箭头连接符 8">
            <a:extLst>
              <a:ext uri="{FF2B5EF4-FFF2-40B4-BE49-F238E27FC236}">
                <a16:creationId xmlns:a16="http://schemas.microsoft.com/office/drawing/2014/main" id="{3C513330-458A-4738-AE38-85B40C21B54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16587" y="4436541"/>
            <a:ext cx="500062" cy="3571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0139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9CB636-4105-431B-931E-F17A9079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28" y="232287"/>
            <a:ext cx="8230851" cy="505343"/>
          </a:xfrm>
        </p:spPr>
        <p:txBody>
          <a:bodyPr/>
          <a:lstStyle/>
          <a:p>
            <a:r>
              <a:rPr lang="en-US" altLang="zh-CN" sz="2400" dirty="0"/>
              <a:t>Reducing stalls from scheduling in BB and delayed branch</a:t>
            </a: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3ED4F-FBFE-47D3-89F3-C7B3EB42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772816"/>
            <a:ext cx="302433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Loop: LD   F0, 0(R1)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ADDD F4, F0, F2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SD   0(R1),  F4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SUBI R1, R1, #8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</a:rPr>
              <a:t>         BNEZ R1, Loop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F  D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1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2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3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4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F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D  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  </a:t>
            </a:r>
            <a:r>
              <a:rPr kumimoji="1" lang="en-US" altLang="zh-CN" b="0" dirty="0" err="1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X  M 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    F   s  </a:t>
            </a:r>
            <a:r>
              <a:rPr kumimoji="1" lang="en-US" altLang="zh-CN" b="0" dirty="0" err="1">
                <a:solidFill>
                  <a:schemeClr val="tx1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D  X M 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                  F 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D  X M W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en-US" altLang="zh-CN" dirty="0">
                <a:solidFill>
                  <a:srgbClr val="0000FF"/>
                </a:solidFill>
                <a:latin typeface="宋体" pitchFamily="2" charset="-122"/>
              </a:rPr>
              <a:t>10 CC</a:t>
            </a: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      F </a:t>
            </a:r>
            <a:r>
              <a:rPr kumimoji="1" lang="en-US" altLang="zh-CN" b="0" dirty="0" err="1">
                <a:solidFill>
                  <a:schemeClr val="tx1"/>
                </a:solidFill>
                <a:latin typeface="宋体" pitchFamily="2" charset="-122"/>
              </a:rPr>
              <a:t>F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205D5C47-A874-4FA2-A549-45750DD7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864" y="3501007"/>
            <a:ext cx="0" cy="18722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62884A3-B5A4-43B4-B3E2-8E89869D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800" y="3933056"/>
            <a:ext cx="144016" cy="3600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8E462539-D501-4A69-8110-6FE6958F1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832" y="4604742"/>
            <a:ext cx="144016" cy="40843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8A19E7D-4FB7-487A-8DC5-55CB7FD37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3645024"/>
            <a:ext cx="288032" cy="3600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9977F38-FF90-49AE-AFA9-28E0D230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50" y="1748913"/>
            <a:ext cx="2520278" cy="384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066FF"/>
                </a:solidFill>
              </a:rPr>
              <a:t>Loop: LD   F0, 0(R1)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066FF"/>
                </a:solidFill>
              </a:rPr>
              <a:t>      SUBI R1, R1,#8 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066FF"/>
                </a:solidFill>
              </a:rPr>
              <a:t>      ADDD F4, F0, F2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066FF"/>
                </a:solidFill>
              </a:rPr>
              <a:t>      BNEZ R1, Loop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0066FF"/>
                </a:solidFill>
              </a:rPr>
              <a:t>      </a:t>
            </a:r>
            <a:r>
              <a:rPr kumimoji="1" lang="en-US" altLang="zh-CN" dirty="0">
                <a:solidFill>
                  <a:srgbClr val="FF0000"/>
                </a:solidFill>
              </a:rPr>
              <a:t>SD   +8(R1),  F4</a:t>
            </a:r>
            <a:endParaRPr kumimoji="1" lang="en-US" altLang="zh-CN" b="0" dirty="0">
              <a:solidFill>
                <a:srgbClr val="FF0000"/>
              </a:solidFill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F  D X M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F D 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Arial Narrow" pitchFamily="34" charset="0"/>
              </a:rPr>
              <a:t>4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F D X M W</a:t>
            </a: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kumimoji="1" lang="en-US" altLang="zh-CN" b="0" dirty="0">
                <a:solidFill>
                  <a:srgbClr val="0066FF"/>
                </a:solidFill>
                <a:latin typeface="Arial Narrow" pitchFamily="34" charset="0"/>
              </a:rPr>
              <a:t>F D s  X M W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en-US" altLang="zh-CN" b="0" dirty="0">
                <a:solidFill>
                  <a:srgbClr val="0000FF"/>
                </a:solidFill>
                <a:latin typeface="Arial Narrow" pitchFamily="34" charset="0"/>
              </a:rPr>
              <a:t>6  CC</a:t>
            </a: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 F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kumimoji="1" lang="en-US" altLang="zh-CN" b="0" dirty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Arial Narrow" pitchFamily="34" charset="0"/>
              </a:rPr>
              <a:t>D X M W</a:t>
            </a:r>
            <a:endParaRPr kumimoji="1" lang="en-US" altLang="zh-CN" b="0" dirty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8FF021B4-BC01-4D0A-A6B4-9E9C026EE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092" y="3429000"/>
            <a:ext cx="0" cy="20162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0B5E7503-B0AC-4958-8A32-6962D4604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4149080"/>
            <a:ext cx="0" cy="13324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9F8EB80C-26B2-4F7F-9211-0AC7B4701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230" y="4236318"/>
            <a:ext cx="94568" cy="57606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15257705-1836-452B-AAC6-195F08A47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576" y="3609206"/>
            <a:ext cx="94568" cy="53987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B818650-E21F-49D5-9129-BC526E3FE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576" y="3933056"/>
            <a:ext cx="94568" cy="576064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arrow" w="sm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2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E81EC2-20B6-4992-986F-F351D28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Unroll Loop Four Times (straightforward way)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79B28-F1D9-4B0B-9EB7-DD03CA75B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60" y="1196752"/>
            <a:ext cx="7432128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 Loop:	LD	F0,0(R1)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		ADDD	F4,F0,F2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3		SD	0(R1),F4 	</a:t>
            </a:r>
            <a:r>
              <a:rPr lang="en-US" altLang="zh-CN" dirty="0">
                <a:solidFill>
                  <a:srgbClr val="FFE2C5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drop SUBI &amp; BNEZ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		LD	F6,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-8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		ADDD	F8,F6,F2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		SD	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-8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(R1),F8 	</a:t>
            </a:r>
            <a:r>
              <a:rPr lang="en-US" altLang="zh-CN" dirty="0">
                <a:solidFill>
                  <a:srgbClr val="FFE2C5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drop SUBI &amp; BNEZ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		LD	F10,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-16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		ADDD	F12,F10,F2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		SD	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-16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(R1),F12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10		LD	F14,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-24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11		ADDD 	F16,F14,F2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12		SUBI	R1,R1,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#32</a:t>
            </a:r>
            <a:r>
              <a:rPr lang="en-US" altLang="zh-CN" dirty="0">
                <a:solidFill>
                  <a:srgbClr val="FFE2C5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	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alter to 4*8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13		SD	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+8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(R1),F16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14		BNEZ	R1,LOOP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457200" indent="-457200" algn="l" eaLnBrk="0" hangingPunct="0"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 	NOP</a:t>
            </a: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14 + 3 x (1+2) +1 +1 +1= 26 clock cycles, or 6.5 per iteration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457200" indent="-457200"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 Assumes R1 is multiple of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C5D36-D58D-44E3-B7D4-A28578C894D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272857" y="980728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31EE301-780F-4F2E-AF1D-FCB39940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117" y="1196752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cycle stall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A4F5BCD-4F70-4F96-B93C-4C7C79D3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75358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cycle stall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6F22203-A908-4A82-8FB6-7EB4413A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118" y="3645247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cycle stall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B793D53-C889-421F-A91B-C56CED13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443" y="3937675"/>
            <a:ext cx="2970044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cycle stall </a:t>
            </a:r>
            <a:r>
              <a:rPr lang="en-US" altLang="zh-CN" dirty="0">
                <a:solidFill>
                  <a:srgbClr val="FF0000"/>
                </a:solidFill>
              </a:rPr>
              <a:t>waiting for F16</a:t>
            </a:r>
            <a:endParaRPr lang="en-US" altLang="zh-CN" sz="18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B769ED33-A842-411B-8EFB-C7C70BC4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118" y="4735881"/>
            <a:ext cx="2133918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cycle control stall</a:t>
            </a: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B31D9673-6CC9-494A-BB4B-DB56E6F17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849" y="1410618"/>
            <a:ext cx="907381" cy="8480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BB2FB896-1223-4B14-8297-003D7C4A3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424" y="1665977"/>
            <a:ext cx="878805" cy="14377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167ECCCD-BF1B-4BCF-94F7-62A5352D5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6699" y="3876675"/>
            <a:ext cx="581025" cy="123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292D0D5-AD25-4195-A870-F766B744E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499" y="4152899"/>
            <a:ext cx="638175" cy="352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09B133E9-89E0-45B9-B170-0078EB954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4274" y="4938600"/>
            <a:ext cx="904873" cy="1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6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BEC9D8-C236-424A-8256-E74D4F50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Unrolled Loop That Minimizes Stalls</a:t>
            </a:r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85D4BF-7EB0-4D35-B090-04A398BA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52736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 Loop:	LD	F0,0(R1)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2	LD	F6,-8(R1)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3	LD	F10,-16(R1)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4	LD	F14,-24(R1)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5	ADDD	F4,F0,F2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6	ADDD	F8,F6,F2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7	ADDD	F12,F10,F2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8	ADDD	F16,F14,F2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9	SD	0(R1),F4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10	SD	-8(R1),F8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11	SUBI	R1,R1,#32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12	SD	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itchFamily="2" charset="-122"/>
              </a:rPr>
              <a:t>+16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(R1),F12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13	BNEZ	R1,LOOP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14	SD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itchFamily="2" charset="-122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宋体" pitchFamily="2" charset="-122"/>
              </a:rPr>
              <a:t>(R1),F16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pitchFamily="2" charset="-122"/>
              </a:rPr>
              <a:t>; 8-32 = -24</a:t>
            </a:r>
            <a:br>
              <a:rPr lang="en-US" altLang="zh-CN" dirty="0">
                <a:solidFill>
                  <a:srgbClr val="FFE2C5"/>
                </a:solidFill>
                <a:latin typeface="+mn-lt"/>
                <a:ea typeface="宋体" pitchFamily="2" charset="-122"/>
              </a:rPr>
            </a:br>
            <a:endParaRPr lang="en-US" altLang="zh-CN" dirty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14 clock cycles, or 3.5 per iteration</a:t>
            </a:r>
          </a:p>
          <a:p>
            <a:pPr algn="l" eaLnBrk="0" hangingPunct="0">
              <a:tabLst>
                <a:tab pos="971550" algn="l"/>
                <a:tab pos="1885950" algn="l"/>
                <a:tab pos="3657600" algn="l"/>
              </a:tabLst>
            </a:pPr>
            <a:endParaRPr lang="en-US" altLang="zh-CN" sz="2400" dirty="0">
              <a:solidFill>
                <a:srgbClr val="0066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B375D2-874B-4AA6-BCFB-93CE5562077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076056" y="1340768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/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/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dirty="0"/>
              <a:t>When is it safe for compiler to do such changes?</a:t>
            </a:r>
          </a:p>
        </p:txBody>
      </p:sp>
    </p:spTree>
    <p:extLst>
      <p:ext uri="{BB962C8B-B14F-4D97-AF65-F5344CB8AC3E}">
        <p14:creationId xmlns:p14="http://schemas.microsoft.com/office/powerpoint/2010/main" val="317500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Ideas to Reduce Stalls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6BED97-2777-4B7C-A982-8C9D06127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550" y="908720"/>
          <a:ext cx="840105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Document" r:id="rId3" imgW="8162351" imgH="5410211" progId="Word.Document.8">
                  <p:embed/>
                </p:oleObj>
              </mc:Choice>
              <mc:Fallback>
                <p:oleObj name="Document" r:id="rId3" imgW="8162351" imgH="5410211" progId="Word.Documen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D76BED97-2777-4B7C-A982-8C9D06127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50" y="908720"/>
                        <a:ext cx="840105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0351B38F-F28E-4DC6-BF19-4ED2DAF8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3" y="3011750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D920CA7C-4D50-4818-BEA4-1EA63D45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27" y="2204864"/>
            <a:ext cx="1" cy="223224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95D6F81-4313-43EF-B001-C394E2F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2" y="4706727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</a:rPr>
              <a:t>G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78311537-3305-40D7-82B0-6B4D75313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28" y="4437112"/>
            <a:ext cx="1" cy="976911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020BE98-EEE1-403D-B0DA-E1812ED6F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49" y="1185614"/>
            <a:ext cx="16150" cy="101925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0466BE6D-71DD-42F0-AD32-4B3140C8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2" y="1443977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4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A66135-08B2-4051-8F71-8A0086BE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7"/>
            <a:ext cx="7924800" cy="5284945"/>
          </a:xfrm>
        </p:spPr>
        <p:txBody>
          <a:bodyPr/>
          <a:lstStyle/>
          <a:p>
            <a:r>
              <a:rPr lang="en-US" altLang="zh-CN" dirty="0"/>
              <a:t>Example1 :</a:t>
            </a:r>
          </a:p>
          <a:p>
            <a:pPr lvl="1"/>
            <a:r>
              <a:rPr lang="en-US" altLang="zh-CN" dirty="0"/>
              <a:t>DIVD	F0,F2,F4</a:t>
            </a:r>
            <a:br>
              <a:rPr lang="en-US" altLang="zh-CN" dirty="0"/>
            </a:br>
            <a:r>
              <a:rPr lang="en-US" altLang="zh-CN" dirty="0"/>
              <a:t>ADDD	F10,F0,F8</a:t>
            </a:r>
            <a:br>
              <a:rPr lang="en-US" altLang="zh-CN" dirty="0"/>
            </a:br>
            <a:r>
              <a:rPr lang="en-US" altLang="zh-CN" dirty="0"/>
              <a:t>SUBD	F12,F8,F14</a:t>
            </a:r>
          </a:p>
          <a:p>
            <a:r>
              <a:rPr lang="en-US" altLang="zh-CN" dirty="0"/>
              <a:t>Example2:  Structure Hazard</a:t>
            </a:r>
          </a:p>
          <a:p>
            <a:pPr marL="400050" lvl="1" indent="0">
              <a:buNone/>
            </a:pPr>
            <a:r>
              <a:rPr lang="en-US" altLang="zh-CN" dirty="0"/>
              <a:t>DIVD	F2,F2,F4</a:t>
            </a:r>
          </a:p>
          <a:p>
            <a:pPr marL="400050" lvl="1" indent="0">
              <a:buNone/>
            </a:pPr>
            <a:r>
              <a:rPr lang="en-US" altLang="zh-CN" dirty="0"/>
              <a:t>ADDD	F10,F0,F8               ; FP </a:t>
            </a:r>
            <a:r>
              <a:rPr lang="en-US" altLang="zh-CN" dirty="0" err="1"/>
              <a:t>ADDer</a:t>
            </a:r>
            <a:r>
              <a:rPr lang="en-US" altLang="zh-CN" dirty="0"/>
              <a:t> unpipelined</a:t>
            </a:r>
          </a:p>
          <a:p>
            <a:pPr marL="400050" lvl="1" indent="0">
              <a:buNone/>
            </a:pPr>
            <a:r>
              <a:rPr lang="en-US" altLang="zh-CN" dirty="0"/>
              <a:t>ADDD    F12, F0,F4</a:t>
            </a:r>
          </a:p>
          <a:p>
            <a:pPr marL="400050" lvl="1" indent="0">
              <a:buNone/>
            </a:pPr>
            <a:r>
              <a:rPr lang="en-US" altLang="zh-CN" dirty="0"/>
              <a:t>MULD     F16, F14, F4</a:t>
            </a:r>
          </a:p>
          <a:p>
            <a:endParaRPr lang="en-US" altLang="zh-CN" dirty="0"/>
          </a:p>
          <a:p>
            <a:r>
              <a:rPr lang="en-US" altLang="zh-CN" dirty="0"/>
              <a:t>Problem:   instruction (SUBD, MULD) stalled due to irrelevant forward instructions.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2C5219-48B3-4EBE-B9DC-0CC8CA96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Dynamic Scheduling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5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7030A7-D479-4A8C-B8F3-A0BA0C22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idea: </a:t>
            </a:r>
            <a:r>
              <a:rPr lang="en-US" altLang="zh-CN" b="1" dirty="0"/>
              <a:t>Allow instructions behind stall to proceed</a:t>
            </a:r>
          </a:p>
          <a:p>
            <a:r>
              <a:rPr lang="en-US" altLang="zh-CN" dirty="0"/>
              <a:t>Enables </a:t>
            </a:r>
            <a:r>
              <a:rPr lang="en-US" altLang="zh-CN" b="1" dirty="0"/>
              <a:t>out-of-order execution </a:t>
            </a:r>
            <a:br>
              <a:rPr lang="en-US" altLang="zh-CN" dirty="0"/>
            </a:br>
            <a:r>
              <a:rPr lang="en-US" altLang="zh-CN" dirty="0"/>
              <a:t>and allows </a:t>
            </a:r>
            <a:r>
              <a:rPr lang="en-US" altLang="zh-CN" b="1" dirty="0"/>
              <a:t>out-of-order completion</a:t>
            </a:r>
          </a:p>
          <a:p>
            <a:r>
              <a:rPr lang="en-US" altLang="zh-CN" dirty="0"/>
              <a:t>Will distinguish when an instruction </a:t>
            </a:r>
            <a:r>
              <a:rPr lang="en-US" altLang="zh-CN" b="1" dirty="0"/>
              <a:t>begins execution </a:t>
            </a:r>
            <a:r>
              <a:rPr lang="en-US" altLang="zh-CN" dirty="0"/>
              <a:t>and when it </a:t>
            </a:r>
            <a:r>
              <a:rPr lang="en-US" altLang="zh-CN" b="1" dirty="0"/>
              <a:t>completes execution</a:t>
            </a:r>
            <a:r>
              <a:rPr lang="en-US" altLang="zh-CN" dirty="0"/>
              <a:t>; between 2 times, the instruction is </a:t>
            </a:r>
            <a:r>
              <a:rPr lang="en-US" altLang="zh-CN" b="1" dirty="0"/>
              <a:t>in execution</a:t>
            </a:r>
          </a:p>
          <a:p>
            <a:r>
              <a:rPr lang="en-US" altLang="zh-CN" dirty="0"/>
              <a:t>In a dynamically scheduled pipeline, all instructions pass through issue stage in order (</a:t>
            </a:r>
            <a:r>
              <a:rPr lang="en-US" altLang="zh-CN" b="1" dirty="0"/>
              <a:t>in-order issue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DB46B1-D5EB-4441-BC93-2BA475E9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Schemes: Dynamic scheduling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82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33F780-46BC-484E-B8F8-4AB4DC26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Handles cases when dependences unknown at compile time </a:t>
            </a:r>
          </a:p>
          <a:p>
            <a:pPr lvl="1"/>
            <a:r>
              <a:rPr lang="en-US" altLang="zh-CN" dirty="0"/>
              <a:t>(e.g., because they may involve a memory reference)</a:t>
            </a:r>
          </a:p>
          <a:p>
            <a:r>
              <a:rPr lang="en-US" altLang="zh-CN" dirty="0"/>
              <a:t>It </a:t>
            </a:r>
            <a:r>
              <a:rPr lang="en-US" altLang="zh-CN" b="1" dirty="0"/>
              <a:t>simplifies</a:t>
            </a:r>
            <a:r>
              <a:rPr lang="en-US" altLang="zh-CN" dirty="0"/>
              <a:t> the compiler </a:t>
            </a:r>
          </a:p>
          <a:p>
            <a:r>
              <a:rPr lang="en-US" altLang="zh-CN" dirty="0"/>
              <a:t>Allows code that compiled for one pipeline to run efficiently on a different pipeline </a:t>
            </a:r>
          </a:p>
          <a:p>
            <a:r>
              <a:rPr lang="en-US" altLang="zh-CN" dirty="0"/>
              <a:t>Hardware speculation, a technique with significant performance advantages, that builds on dynamic scheduling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DB405-EBC5-4960-9C7D-109D8C70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Adv. Of   Dynamic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44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99CBDE-B043-419E-9BC5-DC2F8126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pipeline had 1 stage to check both structural and data hazards:  Instruction Decode (ID), also called Instruction Issue</a:t>
            </a:r>
          </a:p>
          <a:p>
            <a:r>
              <a:rPr lang="en-US" altLang="zh-CN" dirty="0"/>
              <a:t>Split the ID pipe stage of simple 5-stage pipeline into 2 stages: </a:t>
            </a:r>
          </a:p>
          <a:p>
            <a:r>
              <a:rPr lang="en-US" altLang="zh-CN" b="1" dirty="0"/>
              <a:t>Issue</a:t>
            </a:r>
            <a:r>
              <a:rPr lang="en-US" altLang="zh-CN" dirty="0"/>
              <a:t>—Decode instructions, check for structural hazards </a:t>
            </a:r>
          </a:p>
          <a:p>
            <a:r>
              <a:rPr lang="en-US" altLang="zh-CN" b="1" dirty="0"/>
              <a:t>Read operands</a:t>
            </a:r>
            <a:r>
              <a:rPr lang="en-US" altLang="zh-CN" dirty="0"/>
              <a:t>—Wait until no data hazards, then read operands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A6E449-C1AE-4284-B660-72ED2C92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Scheduling Step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05D686-DD39-4FF7-94D1-26DD9506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Scoreboarding</a:t>
            </a:r>
            <a:endParaRPr lang="en-US" altLang="zh-CN" b="1" dirty="0"/>
          </a:p>
          <a:p>
            <a:pPr lvl="1"/>
            <a:r>
              <a:rPr lang="en-US" altLang="zh-CN" dirty="0"/>
              <a:t>Named after CDC6600 scoreboard</a:t>
            </a:r>
          </a:p>
          <a:p>
            <a:pPr lvl="1"/>
            <a:r>
              <a:rPr lang="en-US" altLang="zh-CN" dirty="0"/>
              <a:t>Allowing instructions to </a:t>
            </a:r>
            <a:r>
              <a:rPr lang="en-US" altLang="zh-CN" b="1" dirty="0"/>
              <a:t>execute out of order</a:t>
            </a:r>
            <a:r>
              <a:rPr lang="en-US" altLang="zh-CN" dirty="0"/>
              <a:t> when there are </a:t>
            </a:r>
            <a:r>
              <a:rPr lang="en-US" altLang="zh-CN" b="1" dirty="0"/>
              <a:t>sufficient resources </a:t>
            </a:r>
            <a:r>
              <a:rPr lang="en-US" altLang="zh-CN" dirty="0"/>
              <a:t>and no data dependences.</a:t>
            </a:r>
          </a:p>
          <a:p>
            <a:pPr lvl="1"/>
            <a:r>
              <a:rPr lang="en-US" altLang="zh-CN" b="1" dirty="0"/>
              <a:t>In-order issue</a:t>
            </a:r>
          </a:p>
          <a:p>
            <a:pPr lvl="1"/>
            <a:r>
              <a:rPr lang="en-US" altLang="zh-CN" b="1" dirty="0" err="1"/>
              <a:t>Out-of</a:t>
            </a:r>
            <a:r>
              <a:rPr lang="en-US" altLang="zh-CN" b="1" dirty="0"/>
              <a:t> order completion</a:t>
            </a:r>
          </a:p>
          <a:p>
            <a:pPr lvl="1"/>
            <a:r>
              <a:rPr lang="en-US" altLang="zh-CN" dirty="0"/>
              <a:t>Executing an instruction as early as possible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B38CFC-DFE8-4672-B22B-48BA3EF3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Scheduling with a Scoreboard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 CPI = </a:t>
            </a:r>
            <a:r>
              <a:rPr lang="en-US" altLang="zh-CN" b="1" dirty="0"/>
              <a:t>Ideal pipeline CPI + Structural Stalls + Data Hazard Stalls + Control Stalls</a:t>
            </a:r>
          </a:p>
          <a:p>
            <a:pPr lvl="1"/>
            <a:r>
              <a:rPr lang="en-US" altLang="zh-CN" b="1" dirty="0"/>
              <a:t>Ideal pipeline CPI</a:t>
            </a:r>
            <a:r>
              <a:rPr lang="en-US" altLang="zh-CN" dirty="0"/>
              <a:t>: measure of the maximum performance attainable by the implementation</a:t>
            </a:r>
          </a:p>
          <a:p>
            <a:pPr lvl="1"/>
            <a:r>
              <a:rPr lang="en-US" altLang="zh-CN" b="1" dirty="0"/>
              <a:t>Structural hazards</a:t>
            </a:r>
            <a:r>
              <a:rPr lang="en-US" altLang="zh-CN" dirty="0"/>
              <a:t>: HW cannot support this combination of instructions</a:t>
            </a:r>
          </a:p>
          <a:p>
            <a:pPr lvl="1"/>
            <a:r>
              <a:rPr lang="en-US" altLang="zh-CN" b="1" dirty="0"/>
              <a:t>Data hazards</a:t>
            </a:r>
            <a:r>
              <a:rPr lang="en-US" altLang="zh-CN" dirty="0"/>
              <a:t>: Instruction depends on result of prior instruction still in the pipeline</a:t>
            </a:r>
          </a:p>
          <a:p>
            <a:pPr lvl="1"/>
            <a:r>
              <a:rPr lang="en-US" altLang="zh-CN" b="1" dirty="0"/>
              <a:t>Control hazards</a:t>
            </a:r>
            <a:r>
              <a:rPr lang="en-US" altLang="zh-CN" dirty="0"/>
              <a:t>: Caused by delay between the fetching of instructions and decisions about changes in control flow (branches and jumps)</a:t>
            </a:r>
          </a:p>
          <a:p>
            <a:pPr lvl="1"/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 from Pipelining Review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0F196DB-715E-4A58-B4AC-F18B81E1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Basic structure of a pipelined processor with a scoreboard</a:t>
            </a:r>
            <a:endParaRPr lang="zh-CN" altLang="en-US" sz="2000" dirty="0"/>
          </a:p>
        </p:txBody>
      </p:sp>
      <p:pic>
        <p:nvPicPr>
          <p:cNvPr id="4" name="Picture 3" descr="chap4_3-3">
            <a:extLst>
              <a:ext uri="{FF2B5EF4-FFF2-40B4-BE49-F238E27FC236}">
                <a16:creationId xmlns:a16="http://schemas.microsoft.com/office/drawing/2014/main" id="{6BBB6852-502B-4F95-9DB7-CDEC4DD6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21611"/>
          <a:stretch/>
        </p:blipFill>
        <p:spPr bwMode="auto">
          <a:xfrm>
            <a:off x="755576" y="1412776"/>
            <a:ext cx="728734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06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349694-5AC3-4B79-96E6-5961DFB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CDC6600 –First Supercomputer(top1 1964-1969)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BC8C3-2C4C-4AEF-A686-A584F48A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63214"/>
            <a:ext cx="3810000" cy="2809875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BA2E1B-63C5-430C-BB6B-D78604286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152"/>
            <a:ext cx="7047608" cy="4557453"/>
          </a:xfrm>
        </p:spPr>
      </p:pic>
    </p:spTree>
    <p:extLst>
      <p:ext uri="{BB962C8B-B14F-4D97-AF65-F5344CB8AC3E}">
        <p14:creationId xmlns:p14="http://schemas.microsoft.com/office/powerpoint/2010/main" val="216575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91B78B-85C3-4DE1-9AA6-69F8B1F0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Five stages: IF, ID, EX, MEM, WB</a:t>
            </a:r>
          </a:p>
          <a:p>
            <a:pPr lvl="1"/>
            <a:r>
              <a:rPr lang="en-US" altLang="zh-CN" dirty="0"/>
              <a:t>IF: the same for all instructions</a:t>
            </a:r>
          </a:p>
          <a:p>
            <a:pPr lvl="1"/>
            <a:r>
              <a:rPr lang="en-US" altLang="zh-CN" dirty="0"/>
              <a:t>ID: </a:t>
            </a:r>
            <a:r>
              <a:rPr lang="en-US" altLang="zh-CN" b="1" dirty="0"/>
              <a:t>split into two stages: issue and read operands</a:t>
            </a:r>
          </a:p>
          <a:p>
            <a:pPr lvl="1"/>
            <a:r>
              <a:rPr lang="en-US" altLang="zh-CN" dirty="0"/>
              <a:t>EX: no change</a:t>
            </a:r>
          </a:p>
          <a:p>
            <a:pPr lvl="1"/>
            <a:r>
              <a:rPr lang="en-US" altLang="zh-CN" dirty="0"/>
              <a:t>MEM: </a:t>
            </a:r>
            <a:r>
              <a:rPr lang="en-US" altLang="zh-CN" b="1" dirty="0"/>
              <a:t>omitted</a:t>
            </a:r>
            <a:r>
              <a:rPr lang="en-US" altLang="zh-CN" dirty="0"/>
              <a:t> for only concentrating on the FP operations </a:t>
            </a:r>
          </a:p>
          <a:p>
            <a:pPr lvl="1"/>
            <a:r>
              <a:rPr lang="en-US" altLang="zh-CN" dirty="0"/>
              <a:t>WB: no change</a:t>
            </a:r>
          </a:p>
          <a:p>
            <a:r>
              <a:rPr lang="en-US" altLang="zh-CN" dirty="0"/>
              <a:t>So, the stages are: IF, IS, RO, EX,WB.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EDDB10-CE2B-42AB-8B40-F589F7F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pipeline stages with scoreboard </a:t>
            </a:r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B265BEE-5792-4175-8C75-5D0E7D22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2564904"/>
            <a:ext cx="4237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Another way to </a:t>
            </a:r>
            <a:r>
              <a:rPr lang="en-US" altLang="zh-CN" dirty="0" err="1"/>
              <a:t>lookat</a:t>
            </a:r>
            <a:r>
              <a:rPr lang="en-US" altLang="zh-CN" dirty="0"/>
              <a:t> missing MEM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8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0D1274-AB21-4CBB-9C27-60517873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Pipeline supports multiple outstanding FP operations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F2B1-9395-42DF-A710-F4FAD808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6" y="1075740"/>
            <a:ext cx="8803387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06EDDB-6129-40F3-9F6B-46F76C0A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630"/>
            <a:ext cx="7924800" cy="4419600"/>
          </a:xfrm>
        </p:spPr>
        <p:txBody>
          <a:bodyPr/>
          <a:lstStyle/>
          <a:p>
            <a:r>
              <a:rPr lang="en-US" altLang="zh-CN" dirty="0"/>
              <a:t>Issue: a instruction is issued when</a:t>
            </a:r>
          </a:p>
          <a:p>
            <a:pPr lvl="1"/>
            <a:r>
              <a:rPr lang="en-US" altLang="zh-CN" dirty="0"/>
              <a:t>The functional unit is available and </a:t>
            </a:r>
          </a:p>
          <a:p>
            <a:pPr lvl="1"/>
            <a:r>
              <a:rPr lang="en-US" altLang="zh-CN" dirty="0"/>
              <a:t>No other active instruction has the same destination register.</a:t>
            </a:r>
          </a:p>
          <a:p>
            <a:pPr lvl="1"/>
            <a:r>
              <a:rPr lang="en-US" altLang="zh-CN" dirty="0"/>
              <a:t>Avoid </a:t>
            </a:r>
            <a:r>
              <a:rPr lang="en-US" altLang="zh-CN" b="1" dirty="0"/>
              <a:t>structural</a:t>
            </a:r>
            <a:r>
              <a:rPr lang="en-US" altLang="zh-CN" dirty="0"/>
              <a:t> hazard and </a:t>
            </a:r>
            <a:r>
              <a:rPr lang="en-US" altLang="zh-CN" b="1" dirty="0"/>
              <a:t>WAW</a:t>
            </a:r>
            <a:r>
              <a:rPr lang="en-US" altLang="zh-CN" dirty="0"/>
              <a:t> hazard</a:t>
            </a:r>
          </a:p>
          <a:p>
            <a:r>
              <a:rPr lang="en-US" altLang="zh-CN" dirty="0"/>
              <a:t>Read Operands (RO) </a:t>
            </a:r>
          </a:p>
          <a:p>
            <a:pPr lvl="1"/>
            <a:r>
              <a:rPr lang="en-US" altLang="zh-CN" dirty="0"/>
              <a:t>The read operation is delayed until </a:t>
            </a:r>
            <a:r>
              <a:rPr lang="en-US" altLang="zh-CN" b="1" dirty="0"/>
              <a:t>both</a:t>
            </a:r>
            <a:r>
              <a:rPr lang="en-US" altLang="zh-CN" dirty="0"/>
              <a:t> the operands are available. </a:t>
            </a:r>
          </a:p>
          <a:p>
            <a:pPr lvl="1"/>
            <a:r>
              <a:rPr lang="en-US" altLang="zh-CN" dirty="0"/>
              <a:t>This means that no previously issued but </a:t>
            </a:r>
            <a:r>
              <a:rPr lang="en-US" altLang="zh-CN" dirty="0" err="1"/>
              <a:t>ncompleted</a:t>
            </a:r>
            <a:r>
              <a:rPr lang="en-US" altLang="zh-CN" dirty="0"/>
              <a:t> instruction has the operand as its destination. </a:t>
            </a:r>
          </a:p>
          <a:p>
            <a:pPr lvl="1"/>
            <a:r>
              <a:rPr lang="en-US" altLang="zh-CN" dirty="0"/>
              <a:t>This resolves </a:t>
            </a:r>
            <a:r>
              <a:rPr lang="en-US" altLang="zh-CN" b="1" dirty="0"/>
              <a:t>RAW</a:t>
            </a:r>
            <a:r>
              <a:rPr lang="en-US" altLang="zh-CN" dirty="0"/>
              <a:t> hazards dynamically </a:t>
            </a:r>
          </a:p>
          <a:p>
            <a:r>
              <a:rPr lang="en-US" altLang="zh-CN" dirty="0"/>
              <a:t>Execution (EX) </a:t>
            </a:r>
          </a:p>
          <a:p>
            <a:pPr lvl="1"/>
            <a:r>
              <a:rPr lang="en-US" altLang="zh-CN" dirty="0"/>
              <a:t>Notify the scoreboard when completed so the functional unit can be reused.</a:t>
            </a:r>
          </a:p>
          <a:p>
            <a:r>
              <a:rPr lang="en-US" altLang="zh-CN" dirty="0"/>
              <a:t>Write result (WB) </a:t>
            </a:r>
          </a:p>
          <a:p>
            <a:pPr lvl="1"/>
            <a:r>
              <a:rPr lang="en-US" altLang="zh-CN" dirty="0"/>
              <a:t>The scoreboard checks for </a:t>
            </a:r>
            <a:r>
              <a:rPr lang="en-US" altLang="zh-CN" b="1" dirty="0"/>
              <a:t>WAR</a:t>
            </a:r>
            <a:r>
              <a:rPr lang="en-US" altLang="zh-CN" dirty="0"/>
              <a:t> hazards and stalls the completing instruction if necessary.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3A3BF-F66E-4094-B14F-726371C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Pipeline stage 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37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5A001D-C7BC-4E19-B382-53D9FB2E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Scoreboard-takes full responsibility for instruction issue and execution</a:t>
            </a:r>
          </a:p>
          <a:p>
            <a:pPr lvl="1"/>
            <a:r>
              <a:rPr lang="en-US" altLang="zh-CN" dirty="0"/>
              <a:t>Create the dependence records</a:t>
            </a:r>
          </a:p>
          <a:p>
            <a:pPr lvl="1"/>
            <a:r>
              <a:rPr lang="en-US" altLang="zh-CN" dirty="0"/>
              <a:t>Decide when to fetch the operand</a:t>
            </a:r>
          </a:p>
          <a:p>
            <a:pPr lvl="1"/>
            <a:r>
              <a:rPr lang="en-US" altLang="zh-CN" dirty="0"/>
              <a:t>Decide when to enter execution</a:t>
            </a:r>
          </a:p>
          <a:p>
            <a:pPr lvl="1"/>
            <a:r>
              <a:rPr lang="en-US" altLang="zh-CN" dirty="0"/>
              <a:t>Decide when the result can be written into the register file</a:t>
            </a:r>
          </a:p>
          <a:p>
            <a:r>
              <a:rPr lang="en-US" altLang="zh-CN" b="1" dirty="0"/>
              <a:t>Three data structure</a:t>
            </a:r>
          </a:p>
          <a:p>
            <a:pPr lvl="1"/>
            <a:r>
              <a:rPr lang="en-US" altLang="zh-CN" dirty="0"/>
              <a:t>Instruction status: </a:t>
            </a:r>
          </a:p>
          <a:p>
            <a:pPr lvl="2"/>
            <a:r>
              <a:rPr lang="en-US" altLang="zh-CN" b="1" dirty="0"/>
              <a:t>which of the four steps the instruction is in</a:t>
            </a:r>
          </a:p>
          <a:p>
            <a:pPr lvl="1"/>
            <a:r>
              <a:rPr lang="en-US" altLang="zh-CN" dirty="0"/>
              <a:t>Functional unit status: </a:t>
            </a:r>
            <a:r>
              <a:rPr lang="en-US" altLang="zh-CN" b="1" dirty="0"/>
              <a:t>busy, op, Fi, Fj, </a:t>
            </a:r>
            <a:r>
              <a:rPr lang="en-US" altLang="zh-CN" b="1" dirty="0" err="1"/>
              <a:t>Fk</a:t>
            </a:r>
            <a:r>
              <a:rPr lang="en-US" altLang="zh-CN" b="1" dirty="0"/>
              <a:t>, </a:t>
            </a:r>
            <a:r>
              <a:rPr lang="en-US" altLang="zh-CN" b="1" dirty="0" err="1"/>
              <a:t>Qj</a:t>
            </a:r>
            <a:r>
              <a:rPr lang="en-US" altLang="zh-CN" b="1" dirty="0"/>
              <a:t>, </a:t>
            </a:r>
            <a:r>
              <a:rPr lang="en-US" altLang="zh-CN" b="1" dirty="0" err="1"/>
              <a:t>Qk</a:t>
            </a:r>
            <a:r>
              <a:rPr lang="en-US" altLang="zh-CN" b="1" dirty="0"/>
              <a:t>, </a:t>
            </a:r>
            <a:r>
              <a:rPr lang="en-US" altLang="zh-CN" b="1" dirty="0" err="1"/>
              <a:t>Rj</a:t>
            </a:r>
            <a:r>
              <a:rPr lang="en-US" altLang="zh-CN" b="1" dirty="0"/>
              <a:t>, </a:t>
            </a:r>
            <a:r>
              <a:rPr lang="en-US" altLang="zh-CN" b="1" dirty="0" err="1"/>
              <a:t>Rk</a:t>
            </a:r>
            <a:endParaRPr lang="en-US" altLang="zh-CN" b="1" dirty="0"/>
          </a:p>
          <a:p>
            <a:pPr lvl="1"/>
            <a:r>
              <a:rPr lang="en-US" altLang="zh-CN" dirty="0"/>
              <a:t>Register result status:</a:t>
            </a:r>
          </a:p>
          <a:p>
            <a:pPr lvl="2"/>
            <a:r>
              <a:rPr lang="en-US" altLang="zh-CN" b="1" dirty="0"/>
              <a:t>which functional unit will write that register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1A34EA-1CF8-4599-BA6F-A00C69A3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scoreboard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3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900117" y="1341438"/>
            <a:ext cx="4103687" cy="3382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LD         F6, 34(R2)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LD         F2, 45(R3)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MULTD F0, F2, F4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SUBD   F8, F6, F2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DIVD     F10, F0, F6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Comic Sans MS" pitchFamily="66" charset="0"/>
              </a:rPr>
              <a:t>ADDD   F6, F8, F2</a:t>
            </a:r>
          </a:p>
          <a:p>
            <a:endParaRPr lang="en-US" altLang="zh-CN">
              <a:latin typeface="Comic Sans MS" pitchFamily="66" charset="0"/>
            </a:endParaRPr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5073654" y="1447800"/>
          <a:ext cx="3533775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6" name="Document" r:id="rId3" imgW="4587777" imgH="5563299" progId="Word.Document.8">
                  <p:embed/>
                </p:oleObj>
              </mc:Choice>
              <mc:Fallback>
                <p:oleObj name="Document" r:id="rId3" imgW="4587777" imgH="5563299" progId="Word.Document.8">
                  <p:embed/>
                  <p:pic>
                    <p:nvPicPr>
                      <p:cNvPr id="532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4" y="1447800"/>
                        <a:ext cx="3533775" cy="3925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2771775" y="2205042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6" name="Line 6"/>
          <p:cNvSpPr>
            <a:spLocks noChangeShapeType="1"/>
          </p:cNvSpPr>
          <p:nvPr/>
        </p:nvSpPr>
        <p:spPr bwMode="auto">
          <a:xfrm>
            <a:off x="2771775" y="2205038"/>
            <a:ext cx="863600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2771779" y="2205042"/>
            <a:ext cx="792163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2771775" y="2636838"/>
            <a:ext cx="431800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>
            <a:off x="2627313" y="3213104"/>
            <a:ext cx="43180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 flipH="1">
            <a:off x="2625725" y="3284538"/>
            <a:ext cx="287338" cy="6477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1" name="Line 11"/>
          <p:cNvSpPr>
            <a:spLocks noChangeShapeType="1"/>
          </p:cNvSpPr>
          <p:nvPr/>
        </p:nvSpPr>
        <p:spPr bwMode="auto">
          <a:xfrm flipH="1">
            <a:off x="2700338" y="3644904"/>
            <a:ext cx="1223962" cy="360363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2" name="Line 12"/>
          <p:cNvSpPr>
            <a:spLocks noChangeShapeType="1"/>
          </p:cNvSpPr>
          <p:nvPr/>
        </p:nvSpPr>
        <p:spPr bwMode="auto">
          <a:xfrm>
            <a:off x="1403350" y="3284542"/>
            <a:ext cx="0" cy="7207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971550" y="4724404"/>
            <a:ext cx="36004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MULTD           : 10CC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DIVD               : 40CC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ADDD/SUBD  : 2CC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428A6-3F37-4040-97E1-5907765B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Instruction status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 animBg="1"/>
      <p:bldP spid="532486" grpId="0" animBg="1"/>
      <p:bldP spid="532487" grpId="0" animBg="1"/>
      <p:bldP spid="532488" grpId="0" animBg="1"/>
      <p:bldP spid="532489" grpId="0" animBg="1"/>
      <p:bldP spid="532490" grpId="0" animBg="1"/>
      <p:bldP spid="532491" grpId="0" animBg="1"/>
      <p:bldP spid="5324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12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33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6988"/>
            <a:ext cx="9144000" cy="6858001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4500563" y="328453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7451729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53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5386" name="Line 10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387" name="Text Box 11"/>
          <p:cNvSpPr txBox="1">
            <a:spLocks noChangeArrowheads="1"/>
          </p:cNvSpPr>
          <p:nvPr/>
        </p:nvSpPr>
        <p:spPr bwMode="auto">
          <a:xfrm>
            <a:off x="4500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5388" name="Text Box 12"/>
          <p:cNvSpPr txBox="1">
            <a:spLocks noChangeArrowheads="1"/>
          </p:cNvSpPr>
          <p:nvPr/>
        </p:nvSpPr>
        <p:spPr bwMode="auto">
          <a:xfrm>
            <a:off x="7451729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7380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Ideas to Reduce Stalls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6BED97-2777-4B7C-A982-8C9D06127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30793"/>
              </p:ext>
            </p:extLst>
          </p:nvPr>
        </p:nvGraphicFramePr>
        <p:xfrm>
          <a:off x="608550" y="908720"/>
          <a:ext cx="840105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Document" r:id="rId3" imgW="8162351" imgH="5410211" progId="Word.Document.8">
                  <p:embed/>
                </p:oleObj>
              </mc:Choice>
              <mc:Fallback>
                <p:oleObj name="Document" r:id="rId3" imgW="8162351" imgH="5410211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50" y="908720"/>
                        <a:ext cx="840105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0351B38F-F28E-4DC6-BF19-4ED2DAF8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3" y="3011750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D920CA7C-4D50-4818-BEA4-1EA63D45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27" y="2204864"/>
            <a:ext cx="1" cy="223224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95D6F81-4313-43EF-B001-C394E2F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2" y="4706727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</a:rPr>
              <a:t>G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78311537-3305-40D7-82B0-6B4D75313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28" y="4437112"/>
            <a:ext cx="1" cy="976911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3020BE98-EEE1-403D-B0DA-E1812ED6F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49" y="1185614"/>
            <a:ext cx="16150" cy="101925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0466BE6D-71DD-42F0-AD32-4B3140C8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2" y="1443977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74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87433" name="Line 9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500563" y="33575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IMM34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7451729" y="3357563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Yes</a:t>
            </a:r>
          </a:p>
        </p:txBody>
      </p:sp>
      <p:sp>
        <p:nvSpPr>
          <p:cNvPr id="487437" name="Line 13"/>
          <p:cNvSpPr>
            <a:spLocks noChangeShapeType="1"/>
          </p:cNvSpPr>
          <p:nvPr/>
        </p:nvSpPr>
        <p:spPr bwMode="auto">
          <a:xfrm>
            <a:off x="7380288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894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15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35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3576" name="Line 8"/>
          <p:cNvSpPr>
            <a:spLocks noChangeShapeType="1"/>
          </p:cNvSpPr>
          <p:nvPr/>
        </p:nvSpPr>
        <p:spPr bwMode="auto">
          <a:xfrm>
            <a:off x="8172450" y="35004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56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8101013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76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97672" name="Line 8"/>
          <p:cNvSpPr>
            <a:spLocks noChangeShapeType="1"/>
          </p:cNvSpPr>
          <p:nvPr/>
        </p:nvSpPr>
        <p:spPr bwMode="auto">
          <a:xfrm>
            <a:off x="8172450" y="34290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99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17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1767" name="Line 7"/>
          <p:cNvSpPr>
            <a:spLocks noChangeShapeType="1"/>
          </p:cNvSpPr>
          <p:nvPr/>
        </p:nvSpPr>
        <p:spPr bwMode="auto">
          <a:xfrm>
            <a:off x="8172450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8" name="Line 8"/>
          <p:cNvSpPr>
            <a:spLocks noChangeShapeType="1"/>
          </p:cNvSpPr>
          <p:nvPr/>
        </p:nvSpPr>
        <p:spPr bwMode="auto">
          <a:xfrm>
            <a:off x="7380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69" name="Line 9"/>
          <p:cNvSpPr>
            <a:spLocks noChangeShapeType="1"/>
          </p:cNvSpPr>
          <p:nvPr/>
        </p:nvSpPr>
        <p:spPr bwMode="auto">
          <a:xfrm>
            <a:off x="8172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0" name="Line 10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38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7451725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8243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7451725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8243888" y="43656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58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5863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F470E8-9E53-4F35-BD02-18140706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Instruction-level parallelism</a:t>
            </a:r>
          </a:p>
          <a:p>
            <a:pPr lvl="1"/>
            <a:r>
              <a:rPr lang="en-US" altLang="zh-CN" b="1" dirty="0"/>
              <a:t>The potential overlap among instructions</a:t>
            </a:r>
          </a:p>
          <a:p>
            <a:r>
              <a:rPr lang="en-US" altLang="zh-CN" b="1" dirty="0"/>
              <a:t>Basic Block ILP is quite small</a:t>
            </a:r>
          </a:p>
          <a:p>
            <a:pPr lvl="1"/>
            <a:r>
              <a:rPr lang="en-US" altLang="zh-CN" b="1" dirty="0"/>
              <a:t>Basic Block</a:t>
            </a:r>
            <a:r>
              <a:rPr lang="en-US" altLang="zh-CN" dirty="0"/>
              <a:t>: a straight-line code sequence with no branches in except to the entry and no branches out except at the exit</a:t>
            </a:r>
          </a:p>
          <a:p>
            <a:pPr lvl="1"/>
            <a:r>
              <a:rPr lang="en-US" altLang="zh-CN" dirty="0"/>
              <a:t>average dynamic branch frequency 15% to 25% </a:t>
            </a:r>
            <a:br>
              <a:rPr lang="en-US" altLang="zh-CN" dirty="0"/>
            </a:br>
            <a:r>
              <a:rPr lang="en-US" altLang="zh-CN" dirty="0"/>
              <a:t>=&gt; 4 to 7 instructions execute between a pair of branches</a:t>
            </a:r>
          </a:p>
          <a:p>
            <a:pPr lvl="1"/>
            <a:r>
              <a:rPr lang="en-US" altLang="zh-CN" dirty="0"/>
              <a:t>Plus instructions in BB likely to depend on each other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182BDD-9CCA-4398-944D-4951B6BC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Instruction-Level Parallelism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8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7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099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2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20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2007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9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0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4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4055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6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6103" name="Line 7"/>
          <p:cNvSpPr>
            <a:spLocks noChangeShapeType="1"/>
          </p:cNvSpPr>
          <p:nvPr/>
        </p:nvSpPr>
        <p:spPr bwMode="auto">
          <a:xfrm>
            <a:off x="73802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4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5" name="Line 9"/>
          <p:cNvSpPr>
            <a:spLocks noChangeShapeType="1"/>
          </p:cNvSpPr>
          <p:nvPr/>
        </p:nvSpPr>
        <p:spPr bwMode="auto">
          <a:xfrm>
            <a:off x="7380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6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8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7451725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>
            <a:off x="8243888" y="37163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0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0199" name="Line 7"/>
          <p:cNvSpPr>
            <a:spLocks noChangeShapeType="1"/>
          </p:cNvSpPr>
          <p:nvPr/>
        </p:nvSpPr>
        <p:spPr bwMode="auto">
          <a:xfrm>
            <a:off x="73802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0" name="Line 8"/>
          <p:cNvSpPr>
            <a:spLocks noChangeShapeType="1"/>
          </p:cNvSpPr>
          <p:nvPr/>
        </p:nvSpPr>
        <p:spPr bwMode="auto">
          <a:xfrm>
            <a:off x="8243888" y="37893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1" name="Line 9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2" name="Line 10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2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2247" name="Line 7"/>
          <p:cNvSpPr>
            <a:spLocks noChangeShapeType="1"/>
          </p:cNvSpPr>
          <p:nvPr/>
        </p:nvSpPr>
        <p:spPr bwMode="auto">
          <a:xfrm>
            <a:off x="7451725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82438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4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4295" name="Line 7"/>
          <p:cNvSpPr>
            <a:spLocks noChangeShapeType="1"/>
          </p:cNvSpPr>
          <p:nvPr/>
        </p:nvSpPr>
        <p:spPr bwMode="auto">
          <a:xfrm>
            <a:off x="7380288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8172450" y="42926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73802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8172450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6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6343" name="Line 7"/>
          <p:cNvSpPr>
            <a:spLocks noChangeShapeType="1"/>
          </p:cNvSpPr>
          <p:nvPr/>
        </p:nvSpPr>
        <p:spPr bwMode="auto">
          <a:xfrm>
            <a:off x="7451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8243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EF8B68-0F9B-496F-B212-28A38845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obtain substantial performance enhancements, we must exploit ILP across multiple basic blocks</a:t>
            </a:r>
          </a:p>
          <a:p>
            <a:r>
              <a:rPr lang="en-US" altLang="zh-CN" dirty="0"/>
              <a:t>Simplest: </a:t>
            </a:r>
            <a:r>
              <a:rPr lang="en-US" altLang="zh-CN" b="1" dirty="0"/>
              <a:t>loop-level parallelism </a:t>
            </a:r>
            <a:r>
              <a:rPr lang="en-US" altLang="zh-CN" dirty="0"/>
              <a:t>to exploit parallelism among iterations of a loop</a:t>
            </a:r>
          </a:p>
          <a:p>
            <a:pPr lvl="1"/>
            <a:r>
              <a:rPr lang="en-US" altLang="zh-CN" dirty="0"/>
              <a:t>Vector is one way</a:t>
            </a:r>
          </a:p>
          <a:p>
            <a:pPr lvl="1"/>
            <a:r>
              <a:rPr lang="en-US" altLang="zh-CN" dirty="0"/>
              <a:t>If not vector, then either dynamic via branch prediction or static via loop unrolling by compiler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FC37B4-FFF3-48FF-A769-A0848637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Instruction-Level Parallelism (ILP)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836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8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28391" name="Line 7"/>
          <p:cNvSpPr>
            <a:spLocks noChangeShapeType="1"/>
          </p:cNvSpPr>
          <p:nvPr/>
        </p:nvSpPr>
        <p:spPr bwMode="auto">
          <a:xfrm>
            <a:off x="7451725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8243888" y="4508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30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A5FDED-45F5-4F8C-8290-96A66C3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ILP</a:t>
            </a:r>
          </a:p>
          <a:p>
            <a:pPr lvl="1"/>
            <a:r>
              <a:rPr lang="en-US" altLang="zh-CN" dirty="0"/>
              <a:t>If we can't find independent instructions to execute, scoreboard (or any dynamic scheduling scheme for that matter) helps very little. </a:t>
            </a:r>
          </a:p>
          <a:p>
            <a:r>
              <a:rPr lang="en-US" altLang="zh-CN" b="1" dirty="0"/>
              <a:t>Size of the "issued" queue </a:t>
            </a:r>
          </a:p>
          <a:p>
            <a:pPr lvl="1"/>
            <a:r>
              <a:rPr lang="en-US" altLang="zh-CN" dirty="0"/>
              <a:t>This determines how far ahead the CPU can look for instructions to execute in parallel. </a:t>
            </a:r>
          </a:p>
          <a:p>
            <a:pPr lvl="1"/>
            <a:r>
              <a:rPr lang="en-US" altLang="zh-CN" dirty="0"/>
              <a:t>It's called the </a:t>
            </a:r>
            <a:r>
              <a:rPr lang="en-US" altLang="zh-CN" b="1" dirty="0"/>
              <a:t>window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For now, we assume that a </a:t>
            </a:r>
            <a:r>
              <a:rPr lang="en-US" altLang="zh-CN" b="1" dirty="0"/>
              <a:t>window</a:t>
            </a:r>
            <a:r>
              <a:rPr lang="en-US" altLang="zh-CN" dirty="0"/>
              <a:t> can </a:t>
            </a:r>
            <a:r>
              <a:rPr lang="en-US" altLang="zh-CN" b="1" dirty="0"/>
              <a:t>not</a:t>
            </a:r>
            <a:r>
              <a:rPr lang="en-US" altLang="zh-CN" dirty="0"/>
              <a:t> span a branch. </a:t>
            </a:r>
          </a:p>
          <a:p>
            <a:pPr lvl="1"/>
            <a:r>
              <a:rPr lang="en-US" altLang="zh-CN" dirty="0"/>
              <a:t>In other words, the window includes instructions only within basic blocks.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05E131-540A-4A65-B39C-AE11E76D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Scoreboard-1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4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C23211-8D9B-4221-985C-1743BC60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Number, types, and speed of the functional units </a:t>
            </a:r>
          </a:p>
          <a:p>
            <a:pPr lvl="1"/>
            <a:r>
              <a:rPr lang="en-US" altLang="zh-CN" dirty="0"/>
              <a:t>This determines how often a structural hazard results in stall. </a:t>
            </a:r>
          </a:p>
          <a:p>
            <a:r>
              <a:rPr lang="en-US" altLang="zh-CN" dirty="0"/>
              <a:t>The presence of anti-dependences and output dependences </a:t>
            </a:r>
          </a:p>
          <a:p>
            <a:pPr lvl="1"/>
            <a:r>
              <a:rPr lang="en-US" altLang="zh-CN" b="1" dirty="0"/>
              <a:t>WAR</a:t>
            </a:r>
            <a:r>
              <a:rPr lang="en-US" altLang="zh-CN" dirty="0"/>
              <a:t> and </a:t>
            </a:r>
            <a:r>
              <a:rPr lang="en-US" altLang="zh-CN" b="1" dirty="0"/>
              <a:t>WAW</a:t>
            </a:r>
            <a:r>
              <a:rPr lang="en-US" altLang="zh-CN" dirty="0"/>
              <a:t> hazards limit the scoreboard more than RAW hazards, </a:t>
            </a:r>
            <a:r>
              <a:rPr lang="en-US" altLang="zh-CN" b="1" dirty="0"/>
              <a:t>lead to WAR and WAW stalls. </a:t>
            </a:r>
          </a:p>
          <a:p>
            <a:pPr lvl="1"/>
            <a:r>
              <a:rPr lang="en-US" altLang="zh-CN" dirty="0"/>
              <a:t> RAW hazards are problems for any technique. </a:t>
            </a:r>
          </a:p>
          <a:p>
            <a:pPr lvl="1"/>
            <a:r>
              <a:rPr lang="en-US" altLang="zh-CN" dirty="0"/>
              <a:t>But WAR and WAW hazards can be solved in ways other than scoreboards.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D9A304-33D8-4661-BBFF-4001E2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Scoreboard-2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7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900F02-79B7-4E03-9EE9-92EAFDDA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 vs. </a:t>
            </a:r>
            <a:r>
              <a:rPr lang="en-US" altLang="zh-CN" dirty="0" err="1"/>
              <a:t>Tomasulo</a:t>
            </a:r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EE9A8CB-3E58-426B-86FD-81F7FF0E4B40}"/>
              </a:ext>
            </a:extLst>
          </p:cNvPr>
          <p:cNvSpPr txBox="1">
            <a:spLocks/>
          </p:cNvSpPr>
          <p:nvPr/>
        </p:nvSpPr>
        <p:spPr>
          <a:xfrm>
            <a:off x="395537" y="1484784"/>
            <a:ext cx="3888432" cy="4575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特点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Multiple multiplier, etc.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Funcs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Issue in order, Complete OOO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 Issue, Ro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4 stages pipeline</a:t>
            </a: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Scoreboare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centralized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control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缺点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57213" marR="0" lvl="1" indent="-214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Stall when WAW, WAR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C3A75760-DEC3-486B-957C-F3D63BC77617}"/>
              </a:ext>
            </a:extLst>
          </p:cNvPr>
          <p:cNvSpPr txBox="1">
            <a:spLocks/>
          </p:cNvSpPr>
          <p:nvPr/>
        </p:nvSpPr>
        <p:spPr>
          <a:xfrm>
            <a:off x="4581674" y="1489547"/>
            <a:ext cx="4007706" cy="4575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sym typeface="Wingdings" pitchFamily="2" charset="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Fewer Func, unpipelined 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Issue in order, Complete OOO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FP op. queue, Reservation station, LD/ST buffer, CDB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Reg. RenameNo WAW, WAR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Reduce structural hazard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RAW detection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decentralized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—reservation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F9FBF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sym typeface="Wingdings" pitchFamily="2" charset="2"/>
              </a:rPr>
              <a:t>CDB forwarding path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716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E3AEA7-3EB2-471D-B3BE-CE5C48E8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IBM 360/91 (before caches!)</a:t>
            </a:r>
          </a:p>
          <a:p>
            <a:r>
              <a:rPr lang="en-US" altLang="zh-CN" dirty="0"/>
              <a:t>Goal: </a:t>
            </a:r>
            <a:r>
              <a:rPr lang="en-US" altLang="zh-CN" b="1" dirty="0"/>
              <a:t>High Performance without special compilers</a:t>
            </a:r>
          </a:p>
          <a:p>
            <a:r>
              <a:rPr lang="en-US" altLang="zh-CN" dirty="0"/>
              <a:t>Small number of floating point registers (4 in 360) prevented interesting compiler scheduling of operations</a:t>
            </a:r>
          </a:p>
          <a:p>
            <a:pPr lvl="1"/>
            <a:r>
              <a:rPr lang="en-US" altLang="zh-CN" dirty="0"/>
              <a:t>This led </a:t>
            </a:r>
            <a:r>
              <a:rPr lang="en-US" altLang="zh-CN" dirty="0" err="1"/>
              <a:t>Tomasulo</a:t>
            </a:r>
            <a:r>
              <a:rPr lang="en-US" altLang="zh-CN" dirty="0"/>
              <a:t> to try to figure out how to get more effective registers — </a:t>
            </a:r>
            <a:r>
              <a:rPr lang="en-US" altLang="zh-CN" b="1" dirty="0"/>
              <a:t>renaming in hardware! </a:t>
            </a:r>
          </a:p>
          <a:p>
            <a:r>
              <a:rPr lang="en-US" altLang="zh-CN" dirty="0"/>
              <a:t>Why Study 1966 Computer? </a:t>
            </a:r>
          </a:p>
          <a:p>
            <a:r>
              <a:rPr lang="en-US" altLang="zh-CN" dirty="0"/>
              <a:t>The descendants of this have flourished!</a:t>
            </a:r>
          </a:p>
          <a:p>
            <a:pPr lvl="1"/>
            <a:r>
              <a:rPr lang="en-US" altLang="zh-CN" dirty="0"/>
              <a:t>Alpha 21264, HP 8000, MIPS 10000, Pentium III, PowerPC 604, 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46C529-4BA9-4EBC-95C9-F09E5019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Scheduling with </a:t>
            </a:r>
            <a:r>
              <a:rPr lang="en-US" altLang="zh-CN" dirty="0" err="1"/>
              <a:t>Tomasulo’s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94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02BF5D-78C4-422B-A1EF-8CC95E9C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 &amp; buffers </a:t>
            </a:r>
            <a:r>
              <a:rPr lang="en-US" altLang="zh-CN" b="1" dirty="0"/>
              <a:t>distributed</a:t>
            </a:r>
            <a:r>
              <a:rPr lang="en-US" altLang="zh-CN" dirty="0"/>
              <a:t> with Function Units (FU)</a:t>
            </a:r>
          </a:p>
          <a:p>
            <a:pPr lvl="1"/>
            <a:r>
              <a:rPr lang="en-US" altLang="zh-CN" dirty="0"/>
              <a:t>FU buffers called “</a:t>
            </a:r>
            <a:r>
              <a:rPr lang="en-US" altLang="zh-CN" b="1" dirty="0"/>
              <a:t>reservation stations</a:t>
            </a:r>
            <a:r>
              <a:rPr lang="en-US" altLang="zh-CN" dirty="0"/>
              <a:t>”; have pending operands</a:t>
            </a:r>
          </a:p>
          <a:p>
            <a:r>
              <a:rPr lang="en-US" altLang="zh-CN" dirty="0"/>
              <a:t>Registers in instructions replaced by values or pointers to reservation stations(RS); called </a:t>
            </a:r>
            <a:r>
              <a:rPr lang="en-US" altLang="zh-CN" b="1" dirty="0"/>
              <a:t>register renaming 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avoids WAR, WAW hazards</a:t>
            </a:r>
          </a:p>
          <a:p>
            <a:pPr lvl="1"/>
            <a:r>
              <a:rPr lang="en-US" altLang="zh-CN" dirty="0"/>
              <a:t>More reservation stations than registers, so can do optimizations compilers can’t</a:t>
            </a:r>
          </a:p>
          <a:p>
            <a:r>
              <a:rPr lang="en-US" altLang="zh-CN" dirty="0"/>
              <a:t>Results to FU from RS, </a:t>
            </a:r>
            <a:r>
              <a:rPr lang="en-US" altLang="zh-CN" b="1" dirty="0"/>
              <a:t>not through registers, over Common Data Bus </a:t>
            </a:r>
            <a:r>
              <a:rPr lang="en-US" altLang="zh-CN" dirty="0"/>
              <a:t>that broadcasts results to all FUs</a:t>
            </a:r>
          </a:p>
          <a:p>
            <a:r>
              <a:rPr lang="en-US" altLang="zh-CN" dirty="0"/>
              <a:t>Load and Stores treated as FUs with RSs as well</a:t>
            </a:r>
          </a:p>
          <a:p>
            <a:r>
              <a:rPr lang="en-US" altLang="zh-CN" dirty="0"/>
              <a:t>Integer instructions can go past branches, allowing </a:t>
            </a:r>
            <a:br>
              <a:rPr lang="en-US" altLang="zh-CN" dirty="0"/>
            </a:br>
            <a:r>
              <a:rPr lang="en-US" altLang="zh-CN" dirty="0"/>
              <a:t>FP ops beyond basic block in FP queue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F2A592-ED31-4919-984A-981666B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6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C95029-4273-455A-BFDE-58D501AC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Organization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3A67E0-46EE-4DD8-9B38-27CF3E4E5C17}"/>
              </a:ext>
            </a:extLst>
          </p:cNvPr>
          <p:cNvGrpSpPr>
            <a:grpSpLocks/>
          </p:cNvGrpSpPr>
          <p:nvPr/>
        </p:nvGrpSpPr>
        <p:grpSpPr bwMode="auto">
          <a:xfrm>
            <a:off x="0" y="692150"/>
            <a:ext cx="8943975" cy="5661025"/>
            <a:chOff x="0" y="576"/>
            <a:chExt cx="5634" cy="3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4EC375-D042-406F-BFF2-DCEF6F80D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8"/>
              <a:ext cx="5634" cy="3184"/>
              <a:chOff x="54" y="722"/>
              <a:chExt cx="5634" cy="3415"/>
            </a:xfrm>
          </p:grpSpPr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50645E1F-57D9-4EFE-B5CA-834EC160E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" y="1402"/>
                <a:ext cx="576" cy="768"/>
                <a:chOff x="1872" y="1584"/>
                <a:chExt cx="576" cy="864"/>
              </a:xfrm>
            </p:grpSpPr>
            <p:sp>
              <p:nvSpPr>
                <p:cNvPr id="70" name="Rectangle 6">
                  <a:extLst>
                    <a:ext uri="{FF2B5EF4-FFF2-40B4-BE49-F238E27FC236}">
                      <a16:creationId xmlns:a16="http://schemas.microsoft.com/office/drawing/2014/main" id="{3D247A7C-82A8-4A44-AB0F-AE24607E8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71" name="Rectangle 7">
                  <a:extLst>
                    <a:ext uri="{FF2B5EF4-FFF2-40B4-BE49-F238E27FC236}">
                      <a16:creationId xmlns:a16="http://schemas.microsoft.com/office/drawing/2014/main" id="{27C3EC2F-DC64-403C-8C5B-7187C799A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72" name="Rectangle 8">
                  <a:extLst>
                    <a:ext uri="{FF2B5EF4-FFF2-40B4-BE49-F238E27FC236}">
                      <a16:creationId xmlns:a16="http://schemas.microsoft.com/office/drawing/2014/main" id="{855078C8-1E2D-4785-BA78-CA29DF117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72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73" name="Rectangle 9">
                  <a:extLst>
                    <a:ext uri="{FF2B5EF4-FFF2-40B4-BE49-F238E27FC236}">
                      <a16:creationId xmlns:a16="http://schemas.microsoft.com/office/drawing/2014/main" id="{2D014FCF-3604-4AC8-9EF0-AEC3D19898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74" name="Rectangle 10">
                  <a:extLst>
                    <a:ext uri="{FF2B5EF4-FFF2-40B4-BE49-F238E27FC236}">
                      <a16:creationId xmlns:a16="http://schemas.microsoft.com/office/drawing/2014/main" id="{8CF71C77-3B05-4D89-9817-4D23F603C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75" name="Rectangle 11">
                  <a:extLst>
                    <a:ext uri="{FF2B5EF4-FFF2-40B4-BE49-F238E27FC236}">
                      <a16:creationId xmlns:a16="http://schemas.microsoft.com/office/drawing/2014/main" id="{6ACB9FB0-435A-4961-8223-397E620FB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304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9" name="Line 12">
                <a:extLst>
                  <a:ext uri="{FF2B5EF4-FFF2-40B4-BE49-F238E27FC236}">
                    <a16:creationId xmlns:a16="http://schemas.microsoft.com/office/drawing/2014/main" id="{9378D846-8758-4D3E-94B1-E9D5CCF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" y="1018"/>
                <a:ext cx="0" cy="38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grpSp>
            <p:nvGrpSpPr>
              <p:cNvPr id="10" name="Group 13">
                <a:extLst>
                  <a:ext uri="{FF2B5EF4-FFF2-40B4-BE49-F238E27FC236}">
                    <a16:creationId xmlns:a16="http://schemas.microsoft.com/office/drawing/2014/main" id="{26E93DA1-B670-4F6C-B355-1AB25D36F8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785"/>
                <a:ext cx="576" cy="768"/>
                <a:chOff x="1872" y="1584"/>
                <a:chExt cx="576" cy="864"/>
              </a:xfrm>
            </p:grpSpPr>
            <p:sp>
              <p:nvSpPr>
                <p:cNvPr id="64" name="Rectangle 14">
                  <a:extLst>
                    <a:ext uri="{FF2B5EF4-FFF2-40B4-BE49-F238E27FC236}">
                      <a16:creationId xmlns:a16="http://schemas.microsoft.com/office/drawing/2014/main" id="{EBAA75D1-7096-4207-974A-22E79FA04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5" name="Rectangle 15">
                  <a:extLst>
                    <a:ext uri="{FF2B5EF4-FFF2-40B4-BE49-F238E27FC236}">
                      <a16:creationId xmlns:a16="http://schemas.microsoft.com/office/drawing/2014/main" id="{89DEACBC-1641-4FF7-85C3-B08B80D5D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576" cy="14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6" name="Rectangle 16">
                  <a:extLst>
                    <a:ext uri="{FF2B5EF4-FFF2-40B4-BE49-F238E27FC236}">
                      <a16:creationId xmlns:a16="http://schemas.microsoft.com/office/drawing/2014/main" id="{B9AEA3AE-08B2-4565-9ED9-A6EEEAF61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873"/>
                  <a:ext cx="576" cy="14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7" name="Rectangle 17">
                  <a:extLst>
                    <a:ext uri="{FF2B5EF4-FFF2-40B4-BE49-F238E27FC236}">
                      <a16:creationId xmlns:a16="http://schemas.microsoft.com/office/drawing/2014/main" id="{C822AB55-5193-4954-9E72-60E4A3D45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016"/>
                  <a:ext cx="576" cy="14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8" name="Rectangle 18">
                  <a:extLst>
                    <a:ext uri="{FF2B5EF4-FFF2-40B4-BE49-F238E27FC236}">
                      <a16:creationId xmlns:a16="http://schemas.microsoft.com/office/drawing/2014/main" id="{D1423651-46CE-46F6-8988-8D199B24B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60"/>
                  <a:ext cx="576" cy="14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9" name="Rectangle 19">
                  <a:extLst>
                    <a:ext uri="{FF2B5EF4-FFF2-40B4-BE49-F238E27FC236}">
                      <a16:creationId xmlns:a16="http://schemas.microsoft.com/office/drawing/2014/main" id="{FB329A08-2C5F-4CD2-8618-2BA97BF23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305"/>
                  <a:ext cx="576" cy="14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20">
                <a:extLst>
                  <a:ext uri="{FF2B5EF4-FFF2-40B4-BE49-F238E27FC236}">
                    <a16:creationId xmlns:a16="http://schemas.microsoft.com/office/drawing/2014/main" id="{5754DB63-9BF5-4012-9D33-886FA0F26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6" y="929"/>
                <a:ext cx="1392" cy="512"/>
                <a:chOff x="3456" y="1200"/>
                <a:chExt cx="1392" cy="512"/>
              </a:xfrm>
            </p:grpSpPr>
            <p:sp>
              <p:nvSpPr>
                <p:cNvPr id="60" name="Rectangle 21">
                  <a:extLst>
                    <a:ext uri="{FF2B5EF4-FFF2-40B4-BE49-F238E27FC236}">
                      <a16:creationId xmlns:a16="http://schemas.microsoft.com/office/drawing/2014/main" id="{30A42BE1-FE0F-4AF8-9A85-D5D39363A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392" cy="12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7A7B9DA6-7009-42BC-8423-6FCD711A8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328"/>
                  <a:ext cx="1392" cy="129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2" name="Rectangle 23">
                  <a:extLst>
                    <a:ext uri="{FF2B5EF4-FFF2-40B4-BE49-F238E27FC236}">
                      <a16:creationId xmlns:a16="http://schemas.microsoft.com/office/drawing/2014/main" id="{1B701A94-494D-4B2E-AEE9-07C0D12BC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456"/>
                  <a:ext cx="1392" cy="12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63" name="Rectangle 24">
                  <a:extLst>
                    <a:ext uri="{FF2B5EF4-FFF2-40B4-BE49-F238E27FC236}">
                      <a16:creationId xmlns:a16="http://schemas.microsoft.com/office/drawing/2014/main" id="{2BB93A1A-6B33-40FD-884E-BE84E8696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1392" cy="12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25">
                <a:extLst>
                  <a:ext uri="{FF2B5EF4-FFF2-40B4-BE49-F238E27FC236}">
                    <a16:creationId xmlns:a16="http://schemas.microsoft.com/office/drawing/2014/main" id="{ACAFEF72-BAB6-4F61-A192-72AADC2F4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77" y="2122"/>
                <a:ext cx="576" cy="384"/>
                <a:chOff x="3888" y="2064"/>
                <a:chExt cx="576" cy="384"/>
              </a:xfrm>
            </p:grpSpPr>
            <p:sp>
              <p:nvSpPr>
                <p:cNvPr id="57" name="Rectangle 26">
                  <a:extLst>
                    <a:ext uri="{FF2B5EF4-FFF2-40B4-BE49-F238E27FC236}">
                      <a16:creationId xmlns:a16="http://schemas.microsoft.com/office/drawing/2014/main" id="{380E15D9-863C-40FC-9721-F14BD7885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064"/>
                  <a:ext cx="576" cy="12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8" name="Rectangle 27">
                  <a:extLst>
                    <a:ext uri="{FF2B5EF4-FFF2-40B4-BE49-F238E27FC236}">
                      <a16:creationId xmlns:a16="http://schemas.microsoft.com/office/drawing/2014/main" id="{3718B278-47B2-43C7-BA84-472BE2EF7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189"/>
                  <a:ext cx="576" cy="131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9" name="Rectangle 28">
                  <a:extLst>
                    <a:ext uri="{FF2B5EF4-FFF2-40B4-BE49-F238E27FC236}">
                      <a16:creationId xmlns:a16="http://schemas.microsoft.com/office/drawing/2014/main" id="{4A3592EB-62D8-44B0-987D-A1B25A3A7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20"/>
                  <a:ext cx="576" cy="12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29">
                <a:extLst>
                  <a:ext uri="{FF2B5EF4-FFF2-40B4-BE49-F238E27FC236}">
                    <a16:creationId xmlns:a16="http://schemas.microsoft.com/office/drawing/2014/main" id="{38C45FBE-B1F3-4D7A-9D92-796F4276A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7" y="2465"/>
                <a:ext cx="1392" cy="384"/>
                <a:chOff x="1536" y="2736"/>
                <a:chExt cx="1392" cy="384"/>
              </a:xfrm>
            </p:grpSpPr>
            <p:sp>
              <p:nvSpPr>
                <p:cNvPr id="54" name="Rectangle 30">
                  <a:extLst>
                    <a:ext uri="{FF2B5EF4-FFF2-40B4-BE49-F238E27FC236}">
                      <a16:creationId xmlns:a16="http://schemas.microsoft.com/office/drawing/2014/main" id="{B5CD5EBD-14C8-42D9-A057-5CDF72745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1392" cy="128"/>
                </a:xfrm>
                <a:prstGeom prst="rect">
                  <a:avLst/>
                </a:prstGeom>
                <a:solidFill>
                  <a:srgbClr val="E1F4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5" name="Rectangle 31">
                  <a:extLst>
                    <a:ext uri="{FF2B5EF4-FFF2-40B4-BE49-F238E27FC236}">
                      <a16:creationId xmlns:a16="http://schemas.microsoft.com/office/drawing/2014/main" id="{13F587F8-0356-403A-999D-5F103FEFF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864"/>
                  <a:ext cx="1392" cy="131"/>
                </a:xfrm>
                <a:prstGeom prst="rect">
                  <a:avLst/>
                </a:prstGeom>
                <a:solidFill>
                  <a:srgbClr val="E1F4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6" name="Rectangle 32">
                  <a:extLst>
                    <a:ext uri="{FF2B5EF4-FFF2-40B4-BE49-F238E27FC236}">
                      <a16:creationId xmlns:a16="http://schemas.microsoft.com/office/drawing/2014/main" id="{CBA0E4FA-D97C-4B68-A2C2-A2386B245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992"/>
                  <a:ext cx="1392" cy="128"/>
                </a:xfrm>
                <a:prstGeom prst="rect">
                  <a:avLst/>
                </a:prstGeom>
                <a:solidFill>
                  <a:srgbClr val="E1F4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63B46BB9-2F07-49B4-80D9-FEF16B4F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65"/>
                <a:ext cx="480" cy="38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5" name="Rectangle 34">
                <a:extLst>
                  <a:ext uri="{FF2B5EF4-FFF2-40B4-BE49-F238E27FC236}">
                    <a16:creationId xmlns:a16="http://schemas.microsoft.com/office/drawing/2014/main" id="{3C5C5DA1-A902-484A-802A-B51D2563D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7" y="3185"/>
                <a:ext cx="672" cy="192"/>
              </a:xfrm>
              <a:prstGeom prst="rect">
                <a:avLst/>
              </a:prstGeom>
              <a:solidFill>
                <a:srgbClr val="E1F4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FP adders</a:t>
                </a:r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0D2917C1-81F6-4CA2-8605-90DE51EC3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2404"/>
                <a:ext cx="398" cy="47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Add1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Add2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Add3</a:t>
                </a:r>
              </a:p>
            </p:txBody>
          </p:sp>
          <p:grpSp>
            <p:nvGrpSpPr>
              <p:cNvPr id="17" name="Group 36">
                <a:extLst>
                  <a:ext uri="{FF2B5EF4-FFF2-40B4-BE49-F238E27FC236}">
                    <a16:creationId xmlns:a16="http://schemas.microsoft.com/office/drawing/2014/main" id="{4F40DDA9-4A15-4FDA-AB70-D0AE9954EB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4" y="2561"/>
                <a:ext cx="1392" cy="240"/>
                <a:chOff x="3312" y="2688"/>
                <a:chExt cx="1392" cy="256"/>
              </a:xfrm>
            </p:grpSpPr>
            <p:sp>
              <p:nvSpPr>
                <p:cNvPr id="52" name="Rectangle 37">
                  <a:extLst>
                    <a:ext uri="{FF2B5EF4-FFF2-40B4-BE49-F238E27FC236}">
                      <a16:creationId xmlns:a16="http://schemas.microsoft.com/office/drawing/2014/main" id="{185ABC9A-DD2B-4999-987A-7059E494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688"/>
                  <a:ext cx="1392" cy="128"/>
                </a:xfrm>
                <a:prstGeom prst="rect">
                  <a:avLst/>
                </a:prstGeom>
                <a:solidFill>
                  <a:srgbClr val="E1F4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3" name="Rectangle 38">
                  <a:extLst>
                    <a:ext uri="{FF2B5EF4-FFF2-40B4-BE49-F238E27FC236}">
                      <a16:creationId xmlns:a16="http://schemas.microsoft.com/office/drawing/2014/main" id="{2F9B6C95-A890-4D2F-A506-7871210E1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17"/>
                  <a:ext cx="1392" cy="127"/>
                </a:xfrm>
                <a:prstGeom prst="rect">
                  <a:avLst/>
                </a:prstGeom>
                <a:solidFill>
                  <a:srgbClr val="E1F4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DDDDD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8" name="Rectangle 39">
                <a:extLst>
                  <a:ext uri="{FF2B5EF4-FFF2-40B4-BE49-F238E27FC236}">
                    <a16:creationId xmlns:a16="http://schemas.microsoft.com/office/drawing/2014/main" id="{8F9073CF-94D4-4110-AE96-29016513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561"/>
                <a:ext cx="480" cy="24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E261CEE6-6015-4811-BF00-465179CCA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3185"/>
                <a:ext cx="912" cy="192"/>
              </a:xfrm>
              <a:prstGeom prst="rect">
                <a:avLst/>
              </a:prstGeom>
              <a:solidFill>
                <a:srgbClr val="E1F4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FP multipliers</a:t>
                </a:r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4C9F89E3-B4C8-4EFB-9BEC-C4BD31BF3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" y="2544"/>
                <a:ext cx="425" cy="32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Mult1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Mult2</a:t>
                </a:r>
              </a:p>
            </p:txBody>
          </p:sp>
          <p:sp>
            <p:nvSpPr>
              <p:cNvPr id="21" name="Line 42">
                <a:extLst>
                  <a:ext uri="{FF2B5EF4-FFF2-40B4-BE49-F238E27FC236}">
                    <a16:creationId xmlns:a16="http://schemas.microsoft.com/office/drawing/2014/main" id="{FE5FEBFA-6E59-4845-8830-2CB1B0B12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8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2" name="Line 43">
                <a:extLst>
                  <a:ext uri="{FF2B5EF4-FFF2-40B4-BE49-F238E27FC236}">
                    <a16:creationId xmlns:a16="http://schemas.microsoft.com/office/drawing/2014/main" id="{732BC650-19FD-4A67-9598-6B52EBA6B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2849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3" name="Line 44">
                <a:extLst>
                  <a:ext uri="{FF2B5EF4-FFF2-40B4-BE49-F238E27FC236}">
                    <a16:creationId xmlns:a16="http://schemas.microsoft.com/office/drawing/2014/main" id="{C43ED541-7285-478B-994B-D8CEC771B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6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4" name="Line 45">
                <a:extLst>
                  <a:ext uri="{FF2B5EF4-FFF2-40B4-BE49-F238E27FC236}">
                    <a16:creationId xmlns:a16="http://schemas.microsoft.com/office/drawing/2014/main" id="{2E6AA88F-F5F3-40B9-A7CD-E1EC6F4EF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801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5" name="Freeform 46">
                <a:extLst>
                  <a:ext uri="{FF2B5EF4-FFF2-40B4-BE49-F238E27FC236}">
                    <a16:creationId xmlns:a16="http://schemas.microsoft.com/office/drawing/2014/main" id="{6624E236-CA4E-434F-A5DC-6EAFE4EAD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" y="1553"/>
                <a:ext cx="1248" cy="912"/>
              </a:xfrm>
              <a:custGeom>
                <a:avLst/>
                <a:gdLst>
                  <a:gd name="T0" fmla="*/ 1248 w 1248"/>
                  <a:gd name="T1" fmla="*/ 0 h 912"/>
                  <a:gd name="T2" fmla="*/ 1248 w 1248"/>
                  <a:gd name="T3" fmla="*/ 672 h 912"/>
                  <a:gd name="T4" fmla="*/ 0 w 1248"/>
                  <a:gd name="T5" fmla="*/ 672 h 912"/>
                  <a:gd name="T6" fmla="*/ 0 w 1248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912"/>
                  <a:gd name="T14" fmla="*/ 1248 w 1248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912">
                    <a:moveTo>
                      <a:pt x="1248" y="0"/>
                    </a:moveTo>
                    <a:lnTo>
                      <a:pt x="1248" y="672"/>
                    </a:lnTo>
                    <a:lnTo>
                      <a:pt x="0" y="672"/>
                    </a:lnTo>
                    <a:lnTo>
                      <a:pt x="0" y="912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6" name="Freeform 47">
                <a:extLst>
                  <a:ext uri="{FF2B5EF4-FFF2-40B4-BE49-F238E27FC236}">
                    <a16:creationId xmlns:a16="http://schemas.microsoft.com/office/drawing/2014/main" id="{B05A2B19-FFE4-4A50-A6FF-22F6A45A4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2225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768 w 768"/>
                  <a:gd name="T3" fmla="*/ 0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33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7" name="Freeform 48">
                <a:extLst>
                  <a:ext uri="{FF2B5EF4-FFF2-40B4-BE49-F238E27FC236}">
                    <a16:creationId xmlns:a16="http://schemas.microsoft.com/office/drawing/2014/main" id="{D5E4EFBB-577F-466C-97EE-F1ACE5D84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0" y="1457"/>
                <a:ext cx="1968" cy="1008"/>
              </a:xfrm>
              <a:custGeom>
                <a:avLst/>
                <a:gdLst>
                  <a:gd name="T0" fmla="*/ 1968 w 1968"/>
                  <a:gd name="T1" fmla="*/ 0 h 1008"/>
                  <a:gd name="T2" fmla="*/ 1968 w 1968"/>
                  <a:gd name="T3" fmla="*/ 528 h 1008"/>
                  <a:gd name="T4" fmla="*/ 0 w 1968"/>
                  <a:gd name="T5" fmla="*/ 528 h 1008"/>
                  <a:gd name="T6" fmla="*/ 0 w 1968"/>
                  <a:gd name="T7" fmla="*/ 1008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8"/>
                  <a:gd name="T13" fmla="*/ 0 h 1008"/>
                  <a:gd name="T14" fmla="*/ 1968 w 196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8" h="1008">
                    <a:moveTo>
                      <a:pt x="1968" y="0"/>
                    </a:moveTo>
                    <a:lnTo>
                      <a:pt x="1968" y="528"/>
                    </a:lnTo>
                    <a:lnTo>
                      <a:pt x="0" y="528"/>
                    </a:lnTo>
                    <a:lnTo>
                      <a:pt x="0" y="100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8" name="Line 49">
                <a:extLst>
                  <a:ext uri="{FF2B5EF4-FFF2-40B4-BE49-F238E27FC236}">
                    <a16:creationId xmlns:a16="http://schemas.microsoft.com/office/drawing/2014/main" id="{6B45CC3E-CFA8-4396-86E3-55B1341CE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8" y="1985"/>
                <a:ext cx="1" cy="5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9" name="Line 50">
                <a:extLst>
                  <a:ext uri="{FF2B5EF4-FFF2-40B4-BE49-F238E27FC236}">
                    <a16:creationId xmlns:a16="http://schemas.microsoft.com/office/drawing/2014/main" id="{C52EFF0D-2BDA-46C1-B6DD-FAA59954C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457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0" name="Freeform 51">
                <a:extLst>
                  <a:ext uri="{FF2B5EF4-FFF2-40B4-BE49-F238E27FC236}">
                    <a16:creationId xmlns:a16="http://schemas.microsoft.com/office/drawing/2014/main" id="{8B795C3D-427B-429B-895B-E2A72FA62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064"/>
                <a:ext cx="1920" cy="384"/>
              </a:xfrm>
              <a:custGeom>
                <a:avLst/>
                <a:gdLst>
                  <a:gd name="T0" fmla="*/ 1920 w 1920"/>
                  <a:gd name="T1" fmla="*/ 0 h 384"/>
                  <a:gd name="T2" fmla="*/ 0 w 1920"/>
                  <a:gd name="T3" fmla="*/ 0 h 384"/>
                  <a:gd name="T4" fmla="*/ 0 w 192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1920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1" name="Freeform 52">
                <a:extLst>
                  <a:ext uri="{FF2B5EF4-FFF2-40B4-BE49-F238E27FC236}">
                    <a16:creationId xmlns:a16="http://schemas.microsoft.com/office/drawing/2014/main" id="{23DD7CAD-AB26-4B04-B4E0-F3FC383BB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1786"/>
                <a:ext cx="1104" cy="336"/>
              </a:xfrm>
              <a:custGeom>
                <a:avLst/>
                <a:gdLst>
                  <a:gd name="T0" fmla="*/ 0 w 1008"/>
                  <a:gd name="T1" fmla="*/ 0 h 144"/>
                  <a:gd name="T2" fmla="*/ 2285 w 1008"/>
                  <a:gd name="T3" fmla="*/ 0 h 144"/>
                  <a:gd name="T4" fmla="*/ 2285 w 1008"/>
                  <a:gd name="T5" fmla="*/ 295209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0"/>
                    </a:moveTo>
                    <a:lnTo>
                      <a:pt x="1008" y="0"/>
                    </a:lnTo>
                    <a:lnTo>
                      <a:pt x="1008" y="144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2" name="Line 53">
                <a:extLst>
                  <a:ext uri="{FF2B5EF4-FFF2-40B4-BE49-F238E27FC236}">
                    <a16:creationId xmlns:a16="http://schemas.microsoft.com/office/drawing/2014/main" id="{4257406C-D7DE-4534-82B4-44C28B13E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5" y="2506"/>
                <a:ext cx="0" cy="38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33" name="Text Box 54">
                <a:extLst>
                  <a:ext uri="{FF2B5EF4-FFF2-40B4-BE49-F238E27FC236}">
                    <a16:creationId xmlns:a16="http://schemas.microsoft.com/office/drawing/2014/main" id="{87E29A95-77F4-4700-8806-E35FDAFE6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" y="770"/>
                <a:ext cx="842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From Mem</a:t>
                </a:r>
              </a:p>
            </p:txBody>
          </p:sp>
          <p:sp>
            <p:nvSpPr>
              <p:cNvPr id="34" name="Text Box 55">
                <a:extLst>
                  <a:ext uri="{FF2B5EF4-FFF2-40B4-BE49-F238E27FC236}">
                    <a16:creationId xmlns:a16="http://schemas.microsoft.com/office/drawing/2014/main" id="{08B22C53-CB4B-479F-86EA-BAFCD0080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722"/>
                <a:ext cx="989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FP Registers</a:t>
                </a:r>
              </a:p>
            </p:txBody>
          </p:sp>
          <p:sp>
            <p:nvSpPr>
              <p:cNvPr id="35" name="Text Box 56">
                <a:extLst>
                  <a:ext uri="{FF2B5EF4-FFF2-40B4-BE49-F238E27FC236}">
                    <a16:creationId xmlns:a16="http://schemas.microsoft.com/office/drawing/2014/main" id="{80EC49B3-55C3-44DE-8B64-83E784B2C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6" y="2851"/>
                <a:ext cx="980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Reservation 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Stations</a:t>
                </a:r>
              </a:p>
            </p:txBody>
          </p:sp>
          <p:sp>
            <p:nvSpPr>
              <p:cNvPr id="36" name="Line 57">
                <a:extLst>
                  <a:ext uri="{FF2B5EF4-FFF2-40B4-BE49-F238E27FC236}">
                    <a16:creationId xmlns:a16="http://schemas.microsoft.com/office/drawing/2014/main" id="{188F848E-52F1-4747-AF39-9D6A1BA93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33" y="2842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FFE2C5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grpSp>
            <p:nvGrpSpPr>
              <p:cNvPr id="37" name="Group 58">
                <a:extLst>
                  <a:ext uri="{FF2B5EF4-FFF2-40B4-BE49-F238E27FC236}">
                    <a16:creationId xmlns:a16="http://schemas.microsoft.com/office/drawing/2014/main" id="{0C184F61-1B1A-4441-A303-E17A448B4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1162"/>
                <a:ext cx="5235" cy="2640"/>
                <a:chOff x="453" y="1162"/>
                <a:chExt cx="5235" cy="2640"/>
              </a:xfrm>
            </p:grpSpPr>
            <p:sp>
              <p:nvSpPr>
                <p:cNvPr id="44" name="Line 59">
                  <a:extLst>
                    <a:ext uri="{FF2B5EF4-FFF2-40B4-BE49-F238E27FC236}">
                      <a16:creationId xmlns:a16="http://schemas.microsoft.com/office/drawing/2014/main" id="{991E60C4-7D02-43BE-B8F3-B91DBAE87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3802"/>
                  <a:ext cx="5235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45" name="Line 60">
                  <a:extLst>
                    <a:ext uri="{FF2B5EF4-FFF2-40B4-BE49-F238E27FC236}">
                      <a16:creationId xmlns:a16="http://schemas.microsoft.com/office/drawing/2014/main" id="{B62F5563-22DD-49B9-909F-E429D920F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53" y="23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46" name="Freeform 61">
                  <a:extLst>
                    <a:ext uri="{FF2B5EF4-FFF2-40B4-BE49-F238E27FC236}">
                      <a16:creationId xmlns:a16="http://schemas.microsoft.com/office/drawing/2014/main" id="{27200B45-4DBF-4C70-850A-3D4414A85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1162"/>
                  <a:ext cx="960" cy="2640"/>
                </a:xfrm>
                <a:custGeom>
                  <a:avLst/>
                  <a:gdLst>
                    <a:gd name="T0" fmla="*/ 960 w 960"/>
                    <a:gd name="T1" fmla="*/ 4830 h 2448"/>
                    <a:gd name="T2" fmla="*/ 960 w 960"/>
                    <a:gd name="T3" fmla="*/ 0 h 2448"/>
                    <a:gd name="T4" fmla="*/ 0 w 960"/>
                    <a:gd name="T5" fmla="*/ 0 h 2448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2448"/>
                    <a:gd name="T11" fmla="*/ 960 w 960"/>
                    <a:gd name="T12" fmla="*/ 2448 h 24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2448">
                      <a:moveTo>
                        <a:pt x="960" y="2448"/>
                      </a:moveTo>
                      <a:lnTo>
                        <a:pt x="9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47" name="Line 62">
                  <a:extLst>
                    <a:ext uri="{FF2B5EF4-FFF2-40B4-BE49-F238E27FC236}">
                      <a16:creationId xmlns:a16="http://schemas.microsoft.com/office/drawing/2014/main" id="{176CBE07-DC27-4750-BA9D-DE5D11DDC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7" y="2170"/>
                  <a:ext cx="0" cy="16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48" name="Line 63">
                  <a:extLst>
                    <a:ext uri="{FF2B5EF4-FFF2-40B4-BE49-F238E27FC236}">
                      <a16:creationId xmlns:a16="http://schemas.microsoft.com/office/drawing/2014/main" id="{9A34F7EC-FBC4-413D-95BC-748D398B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7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49" name="Line 64">
                  <a:extLst>
                    <a:ext uri="{FF2B5EF4-FFF2-40B4-BE49-F238E27FC236}">
                      <a16:creationId xmlns:a16="http://schemas.microsoft.com/office/drawing/2014/main" id="{F0AC0D38-B191-4562-BE40-1B9BD0DE1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3" y="3370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0" name="Line 65">
                  <a:extLst>
                    <a:ext uri="{FF2B5EF4-FFF2-40B4-BE49-F238E27FC236}">
                      <a16:creationId xmlns:a16="http://schemas.microsoft.com/office/drawing/2014/main" id="{73F754FD-941D-4EE4-A531-9C7FBA091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33" y="2842"/>
                  <a:ext cx="0" cy="96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>
              <p:nvSpPr>
                <p:cNvPr id="51" name="Line 66">
                  <a:extLst>
                    <a:ext uri="{FF2B5EF4-FFF2-40B4-BE49-F238E27FC236}">
                      <a16:creationId xmlns:a16="http://schemas.microsoft.com/office/drawing/2014/main" id="{233340FF-2396-428B-8F55-B33CB2D9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5" y="2794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marL="0" marR="0" lvl="0" indent="0" algn="l" defTabSz="914400" eaLnBrk="0" fontAlgn="auto" latinLnBrk="0" hangingPunct="0">
                    <a:lnSpc>
                      <a:spcPct val="85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66CC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8" name="Text Box 67">
                <a:extLst>
                  <a:ext uri="{FF2B5EF4-FFF2-40B4-BE49-F238E27FC236}">
                    <a16:creationId xmlns:a16="http://schemas.microsoft.com/office/drawing/2014/main" id="{5BE57DA7-48BD-4588-A91A-5B03AD64D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1" y="3889"/>
                <a:ext cx="180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Common Data Bus (CDB)</a:t>
                </a:r>
              </a:p>
            </p:txBody>
          </p:sp>
          <p:sp>
            <p:nvSpPr>
              <p:cNvPr id="39" name="Text Box 68">
                <a:extLst>
                  <a:ext uri="{FF2B5EF4-FFF2-40B4-BE49-F238E27FC236}">
                    <a16:creationId xmlns:a16="http://schemas.microsoft.com/office/drawing/2014/main" id="{3922330F-FD68-454E-8B71-6505B1388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6" y="2882"/>
                <a:ext cx="674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To Mem</a:t>
                </a:r>
              </a:p>
            </p:txBody>
          </p:sp>
          <p:sp>
            <p:nvSpPr>
              <p:cNvPr id="40" name="Text Box 69">
                <a:extLst>
                  <a:ext uri="{FF2B5EF4-FFF2-40B4-BE49-F238E27FC236}">
                    <a16:creationId xmlns:a16="http://schemas.microsoft.com/office/drawing/2014/main" id="{CEA2BF3B-ECC6-4C23-9720-11928E5F5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3" y="764"/>
                <a:ext cx="554" cy="4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FP Op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Queue</a:t>
                </a:r>
              </a:p>
            </p:txBody>
          </p:sp>
          <p:sp>
            <p:nvSpPr>
              <p:cNvPr id="41" name="Text Box 70">
                <a:extLst>
                  <a:ext uri="{FF2B5EF4-FFF2-40B4-BE49-F238E27FC236}">
                    <a16:creationId xmlns:a16="http://schemas.microsoft.com/office/drawing/2014/main" id="{EB980A5A-A9E3-499A-99FB-C9606EB8D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" y="1106"/>
                <a:ext cx="1030" cy="2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 Buffers</a:t>
                </a:r>
              </a:p>
            </p:txBody>
          </p:sp>
          <p:sp>
            <p:nvSpPr>
              <p:cNvPr id="42" name="Text Box 71">
                <a:extLst>
                  <a:ext uri="{FF2B5EF4-FFF2-40B4-BE49-F238E27FC236}">
                    <a16:creationId xmlns:a16="http://schemas.microsoft.com/office/drawing/2014/main" id="{92DA3897-C377-4BD0-8581-8A61FD797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3" y="1866"/>
                <a:ext cx="648" cy="4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Store 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Buffers</a:t>
                </a:r>
              </a:p>
            </p:txBody>
          </p:sp>
          <p:sp>
            <p:nvSpPr>
              <p:cNvPr id="43" name="Text Box 72">
                <a:extLst>
                  <a:ext uri="{FF2B5EF4-FFF2-40B4-BE49-F238E27FC236}">
                    <a16:creationId xmlns:a16="http://schemas.microsoft.com/office/drawing/2014/main" id="{CA0B35D3-280F-48B9-91B8-6AAC4E5E8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" y="1363"/>
                <a:ext cx="433" cy="8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Load1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Load2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Load3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Load4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Load5</a:t>
                </a:r>
              </a:p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Load6</a:t>
                </a:r>
              </a:p>
            </p:txBody>
          </p:sp>
        </p:grpSp>
        <p:sp>
          <p:nvSpPr>
            <p:cNvPr id="6" name="Text Box 73">
              <a:extLst>
                <a:ext uri="{FF2B5EF4-FFF2-40B4-BE49-F238E27FC236}">
                  <a16:creationId xmlns:a16="http://schemas.microsoft.com/office/drawing/2014/main" id="{9E2D813B-0854-4101-A359-30908847B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576"/>
              <a:ext cx="1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rPr>
                <a:t>From Intruction unit</a:t>
              </a:r>
            </a:p>
          </p:txBody>
        </p:sp>
        <p:sp>
          <p:nvSpPr>
            <p:cNvPr id="7" name="Line 74">
              <a:extLst>
                <a:ext uri="{FF2B5EF4-FFF2-40B4-BE49-F238E27FC236}">
                  <a16:creationId xmlns:a16="http://schemas.microsoft.com/office/drawing/2014/main" id="{8103C9E7-5564-4EBD-9787-CB0E5A0B3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0046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461ABC-44D9-4F12-A6CE-E0A17ED1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Reservation station:</a:t>
            </a:r>
          </a:p>
          <a:p>
            <a:pPr lvl="1"/>
            <a:r>
              <a:rPr lang="en-US" altLang="zh-CN" dirty="0"/>
              <a:t>Op: Operation to perform in the unit </a:t>
            </a:r>
          </a:p>
          <a:p>
            <a:pPr lvl="1"/>
            <a:r>
              <a:rPr lang="en-US" altLang="zh-CN" dirty="0" err="1"/>
              <a:t>Vj</a:t>
            </a:r>
            <a:r>
              <a:rPr lang="en-US" altLang="zh-CN" dirty="0"/>
              <a:t>, </a:t>
            </a:r>
            <a:r>
              <a:rPr lang="en-US" altLang="zh-CN" dirty="0" err="1"/>
              <a:t>Vk</a:t>
            </a:r>
            <a:r>
              <a:rPr lang="en-US" altLang="zh-CN" dirty="0"/>
              <a:t>: </a:t>
            </a:r>
            <a:r>
              <a:rPr lang="en-US" altLang="zh-CN" b="1" dirty="0"/>
              <a:t>Value</a:t>
            </a:r>
            <a:r>
              <a:rPr lang="en-US" altLang="zh-CN" dirty="0"/>
              <a:t> of Source operands</a:t>
            </a:r>
          </a:p>
          <a:p>
            <a:pPr lvl="2"/>
            <a:r>
              <a:rPr lang="en-US" altLang="zh-CN" dirty="0"/>
              <a:t>Store buffers has V field, result to be stored</a:t>
            </a:r>
          </a:p>
          <a:p>
            <a:pPr lvl="1"/>
            <a:r>
              <a:rPr lang="en-US" altLang="zh-CN" dirty="0" err="1"/>
              <a:t>Qj</a:t>
            </a:r>
            <a:r>
              <a:rPr lang="en-US" altLang="zh-CN" dirty="0"/>
              <a:t>, </a:t>
            </a:r>
            <a:r>
              <a:rPr lang="en-US" altLang="zh-CN" dirty="0" err="1"/>
              <a:t>Qk</a:t>
            </a:r>
            <a:r>
              <a:rPr lang="en-US" altLang="zh-CN" dirty="0"/>
              <a:t>: Reservation stations producing source registers (value to be written)</a:t>
            </a:r>
          </a:p>
          <a:p>
            <a:pPr lvl="2"/>
            <a:r>
              <a:rPr lang="en-US" altLang="zh-CN" dirty="0"/>
              <a:t>Note: </a:t>
            </a:r>
            <a:r>
              <a:rPr lang="en-US" altLang="zh-CN" dirty="0" err="1"/>
              <a:t>Qj,Qk</a:t>
            </a:r>
            <a:r>
              <a:rPr lang="en-US" altLang="zh-CN" dirty="0"/>
              <a:t>=0 =&gt; ready</a:t>
            </a:r>
          </a:p>
          <a:p>
            <a:pPr lvl="2"/>
            <a:r>
              <a:rPr lang="en-US" altLang="zh-CN" dirty="0"/>
              <a:t>Store buffers only have Qi for RS producing result</a:t>
            </a:r>
          </a:p>
          <a:p>
            <a:pPr lvl="1"/>
            <a:r>
              <a:rPr lang="en-US" altLang="zh-CN" dirty="0"/>
              <a:t>A: hold info. for memory address calculation</a:t>
            </a:r>
          </a:p>
          <a:p>
            <a:pPr lvl="1"/>
            <a:r>
              <a:rPr lang="en-US" altLang="zh-CN" dirty="0"/>
              <a:t>Busy: Indicates reservation station or FU is busy</a:t>
            </a:r>
          </a:p>
          <a:p>
            <a:r>
              <a:rPr lang="en-US" altLang="zh-CN" b="1" dirty="0"/>
              <a:t>Register result status</a:t>
            </a:r>
            <a:r>
              <a:rPr lang="en-US" altLang="zh-CN" dirty="0"/>
              <a:t>—Indicates which functional unit will write each register, if one exists. Blank when no pending instructions that will write that register.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92A856-36F3-44E6-87F9-9AE51BA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Reservation Station 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419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D8FA11-4915-40E3-86E7-5CAA7005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Issue</a:t>
            </a:r>
            <a:r>
              <a:rPr lang="en-US" altLang="zh-CN" dirty="0"/>
              <a:t>—get instruction from FP Op Queue</a:t>
            </a:r>
          </a:p>
          <a:p>
            <a:pPr lvl="1"/>
            <a:r>
              <a:rPr lang="en-US" altLang="zh-CN" dirty="0"/>
              <a:t>If reservation station free (no structural hazard), </a:t>
            </a:r>
            <a:br>
              <a:rPr lang="en-US" altLang="zh-CN" dirty="0"/>
            </a:br>
            <a:r>
              <a:rPr lang="en-US" altLang="zh-CN" dirty="0"/>
              <a:t>control issues </a:t>
            </a:r>
            <a:r>
              <a:rPr lang="en-US" altLang="zh-CN" dirty="0" err="1"/>
              <a:t>instr</a:t>
            </a:r>
            <a:r>
              <a:rPr lang="en-US" altLang="zh-CN" dirty="0"/>
              <a:t> &amp; sends operands (renames registers).</a:t>
            </a:r>
          </a:p>
          <a:p>
            <a:r>
              <a:rPr lang="en-US" altLang="zh-CN" b="1" dirty="0"/>
              <a:t>Execute</a:t>
            </a:r>
            <a:r>
              <a:rPr lang="en-US" altLang="zh-CN" dirty="0"/>
              <a:t>—operate on operands (EX)</a:t>
            </a:r>
          </a:p>
          <a:p>
            <a:pPr lvl="1"/>
            <a:r>
              <a:rPr lang="en-US" altLang="zh-CN" dirty="0"/>
              <a:t>When both operands ready then execute;</a:t>
            </a:r>
            <a:br>
              <a:rPr lang="en-US" altLang="zh-CN" dirty="0"/>
            </a:br>
            <a:r>
              <a:rPr lang="en-US" altLang="zh-CN" dirty="0"/>
              <a:t> if not ready, watch Common Data Bus for result</a:t>
            </a:r>
          </a:p>
          <a:p>
            <a:r>
              <a:rPr lang="en-US" altLang="zh-CN" b="1" dirty="0"/>
              <a:t>Write result</a:t>
            </a:r>
            <a:r>
              <a:rPr lang="en-US" altLang="zh-CN" dirty="0"/>
              <a:t>—finish execution (WB)</a:t>
            </a:r>
          </a:p>
          <a:p>
            <a:pPr lvl="1"/>
            <a:r>
              <a:rPr lang="en-US" altLang="zh-CN" dirty="0"/>
              <a:t>Write on Common Data Bus to all awaiting units; </a:t>
            </a:r>
            <a:br>
              <a:rPr lang="en-US" altLang="zh-CN" dirty="0"/>
            </a:br>
            <a:r>
              <a:rPr lang="en-US" altLang="zh-CN" dirty="0"/>
              <a:t>mark reservation station available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D954D-EB01-4244-8AA3-A2BF6C6D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Stages of </a:t>
            </a:r>
            <a:r>
              <a:rPr lang="en-US" altLang="zh-CN" dirty="0" err="1"/>
              <a:t>Tomasulo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27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54ADF4-1644-4DBA-A685-F1981B53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15680"/>
            <a:ext cx="8130480" cy="2677616"/>
          </a:xfrm>
        </p:spPr>
        <p:txBody>
          <a:bodyPr/>
          <a:lstStyle/>
          <a:p>
            <a:r>
              <a:rPr lang="en-US" altLang="zh-CN" sz="2000" b="1" dirty="0"/>
              <a:t>RAW (Read after write) true dependence</a:t>
            </a:r>
          </a:p>
          <a:p>
            <a:pPr lvl="1"/>
            <a:r>
              <a:rPr lang="en-US" altLang="zh-CN" sz="1800" dirty="0"/>
              <a:t>Instruction A writes Rx</a:t>
            </a:r>
            <a:r>
              <a:rPr lang="zh-CN" altLang="en-US" sz="1800" dirty="0"/>
              <a:t>，</a:t>
            </a:r>
            <a:r>
              <a:rPr lang="en-US" altLang="zh-CN" sz="1800" dirty="0"/>
              <a:t>instruction B reads Rx</a:t>
            </a:r>
          </a:p>
          <a:p>
            <a:r>
              <a:rPr lang="en-US" altLang="zh-CN" sz="2000" b="1" dirty="0"/>
              <a:t>WAW (Write after write) output dependence</a:t>
            </a:r>
          </a:p>
          <a:p>
            <a:pPr lvl="1"/>
            <a:r>
              <a:rPr lang="en-US" altLang="zh-CN" sz="1800" dirty="0"/>
              <a:t>Instruction A writes Rx</a:t>
            </a:r>
            <a:r>
              <a:rPr lang="zh-CN" altLang="en-US" sz="1800" dirty="0"/>
              <a:t>，</a:t>
            </a:r>
            <a:r>
              <a:rPr lang="en-US" altLang="zh-CN" sz="1800" dirty="0"/>
              <a:t>instruction B writes Rx</a:t>
            </a:r>
          </a:p>
          <a:p>
            <a:r>
              <a:rPr lang="en-US" altLang="zh-CN" sz="2000" b="1" dirty="0"/>
              <a:t>WAR (Write after read) anti-</a:t>
            </a:r>
            <a:r>
              <a:rPr lang="en-US" altLang="zh-CN" sz="2000" b="1" dirty="0" err="1"/>
              <a:t>denpendence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Instruction A reads Rx</a:t>
            </a:r>
            <a:r>
              <a:rPr lang="zh-CN" altLang="en-US" sz="1800" dirty="0"/>
              <a:t>，</a:t>
            </a:r>
            <a:r>
              <a:rPr lang="en-US" altLang="zh-CN" sz="1800" dirty="0"/>
              <a:t>instruction B writes  Rx</a:t>
            </a:r>
          </a:p>
          <a:p>
            <a:r>
              <a:rPr lang="en-US" altLang="zh-CN" sz="2000" dirty="0"/>
              <a:t>Hazards are named according to the ordering that </a:t>
            </a:r>
            <a:r>
              <a:rPr lang="en-US" altLang="zh-CN" sz="2000" b="1" dirty="0"/>
              <a:t>MUST</a:t>
            </a:r>
            <a:r>
              <a:rPr lang="en-US" altLang="zh-CN" sz="2000" dirty="0"/>
              <a:t> be preserved by the pipeline</a:t>
            </a: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41C10A-7BD7-4CAE-927A-2385770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Types of data hazards </a:t>
            </a:r>
            <a:endParaRPr lang="zh-CN" altLang="en-US" dirty="0"/>
          </a:p>
        </p:txBody>
      </p:sp>
      <p:pic>
        <p:nvPicPr>
          <p:cNvPr id="4" name="Picture 4" descr="chap3_3-4">
            <a:extLst>
              <a:ext uri="{FF2B5EF4-FFF2-40B4-BE49-F238E27FC236}">
                <a16:creationId xmlns:a16="http://schemas.microsoft.com/office/drawing/2014/main" id="{CDC47F03-5BB6-482D-80D5-C50E83DD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81548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3DBB4310-B56D-4DDA-B58A-63192C850775}"/>
              </a:ext>
            </a:extLst>
          </p:cNvPr>
          <p:cNvSpPr txBox="1">
            <a:spLocks/>
          </p:cNvSpPr>
          <p:nvPr/>
        </p:nvSpPr>
        <p:spPr>
          <a:xfrm>
            <a:off x="762000" y="149316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/>
              <a:t>Consider two instructions, A and B. A occurs before B.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53546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A09E20-8E78-4EF8-B0CB-A9EDD665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 data bus: data + destination (“go to” bus)</a:t>
            </a:r>
          </a:p>
          <a:p>
            <a:r>
              <a:rPr lang="en-US" altLang="zh-CN" b="1" dirty="0"/>
              <a:t>Common data bus</a:t>
            </a:r>
            <a:r>
              <a:rPr lang="en-US" altLang="zh-CN" dirty="0"/>
              <a:t>: data + </a:t>
            </a:r>
            <a:r>
              <a:rPr lang="en-US" altLang="zh-CN" b="1" dirty="0"/>
              <a:t>source</a:t>
            </a:r>
            <a:r>
              <a:rPr lang="en-US" altLang="zh-CN" dirty="0"/>
              <a:t>  (“</a:t>
            </a:r>
            <a:r>
              <a:rPr lang="en-US" altLang="zh-CN" b="1" dirty="0"/>
              <a:t>come from</a:t>
            </a:r>
            <a:r>
              <a:rPr lang="en-US" altLang="zh-CN" dirty="0"/>
              <a:t>” bus)</a:t>
            </a:r>
          </a:p>
          <a:p>
            <a:pPr lvl="1"/>
            <a:r>
              <a:rPr lang="en-US" altLang="zh-CN" dirty="0"/>
              <a:t>64 bits of data + 4 bits of Functional Unit  </a:t>
            </a:r>
            <a:r>
              <a:rPr lang="en-US" altLang="zh-CN" b="1" dirty="0"/>
              <a:t>source</a:t>
            </a:r>
            <a:r>
              <a:rPr lang="en-US" altLang="zh-CN" dirty="0"/>
              <a:t> address</a:t>
            </a:r>
          </a:p>
          <a:p>
            <a:pPr lvl="1"/>
            <a:r>
              <a:rPr lang="en-US" altLang="zh-CN" dirty="0"/>
              <a:t>Write if matches expected Functional Unit (produces result)</a:t>
            </a:r>
          </a:p>
          <a:p>
            <a:pPr lvl="1"/>
            <a:r>
              <a:rPr lang="en-US" altLang="zh-CN" dirty="0"/>
              <a:t>Does the broadcast</a:t>
            </a:r>
          </a:p>
          <a:p>
            <a:r>
              <a:rPr lang="en-US" altLang="zh-CN" dirty="0"/>
              <a:t>Example speed: </a:t>
            </a:r>
            <a:br>
              <a:rPr lang="en-US" altLang="zh-CN" dirty="0"/>
            </a:br>
            <a:r>
              <a:rPr lang="en-US" altLang="zh-CN" dirty="0"/>
              <a:t>   3 clocks for Fl .pt. +,-; 10 for * ; 40 </a:t>
            </a:r>
            <a:r>
              <a:rPr lang="en-US" altLang="zh-CN" dirty="0" err="1"/>
              <a:t>clks</a:t>
            </a:r>
            <a:r>
              <a:rPr lang="en-US" altLang="zh-CN" dirty="0"/>
              <a:t> for /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521268-ABA0-4EEF-B73F-6A10B5EA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725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27EFA4-973E-405B-B273-968DDB1C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A32A78-D52F-47BE-83AD-623C5BED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26485"/>
            <a:ext cx="8865492" cy="655740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967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E4BDE5-18BC-4E1F-A047-5324D54F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3975C-C66B-4969-B3B9-9E4E8FD3556C}"/>
              </a:ext>
            </a:extLst>
          </p:cNvPr>
          <p:cNvGrpSpPr>
            <a:grpSpLocks/>
          </p:cNvGrpSpPr>
          <p:nvPr/>
        </p:nvGrpSpPr>
        <p:grpSpPr bwMode="auto">
          <a:xfrm>
            <a:off x="79440" y="1340768"/>
            <a:ext cx="8827958" cy="5041652"/>
            <a:chOff x="0" y="336"/>
            <a:chExt cx="5661" cy="354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3E95E9D-1B27-41E2-99D4-C39BCB4C15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4" y="600"/>
            <a:ext cx="5527" cy="3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4" name="Worksheet" r:id="rId3" imgW="9666000" imgH="6607440" progId="Excel.Sheet.8">
                    <p:embed/>
                  </p:oleObj>
                </mc:Choice>
                <mc:Fallback>
                  <p:oleObj name="Worksheet" r:id="rId3" imgW="9666000" imgH="6607440" progId="Excel.Sheet.8">
                    <p:embed/>
                    <p:pic>
                      <p:nvPicPr>
                        <p:cNvPr id="2253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" y="600"/>
                          <a:ext cx="5527" cy="3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ADC495-C419-4A40-82B6-9EB11E289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358ED324-D41D-4A7A-A8CB-0B511AF7C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Clock cycle </a:t>
                </a:r>
                <a:b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</a:b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counter</a:t>
                </a:r>
              </a:p>
            </p:txBody>
          </p:sp>
          <p:sp>
            <p:nvSpPr>
              <p:cNvPr id="20" name="Line 7">
                <a:extLst>
                  <a:ext uri="{FF2B5EF4-FFF2-40B4-BE49-F238E27FC236}">
                    <a16:creationId xmlns:a16="http://schemas.microsoft.com/office/drawing/2014/main" id="{9A5F9107-930E-448C-AFA1-E061A899A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EE14FF13-FCAD-4938-AF02-2B8530138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160"/>
              <a:ext cx="768" cy="587"/>
              <a:chOff x="192" y="2160"/>
              <a:chExt cx="768" cy="587"/>
            </a:xfrm>
          </p:grpSpPr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44A17439-F8AF-4289-9435-3F43C1217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739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FU count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down</a:t>
                </a:r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865C98EB-8AB1-4DBB-A407-295C2A22E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16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1C22DC94-CC11-46DB-B5E5-9FF2A6CA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1427" cy="672"/>
              <a:chOff x="0" y="336"/>
              <a:chExt cx="1427" cy="672"/>
            </a:xfrm>
          </p:grpSpPr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D80D2157-75A1-482A-BE11-3A0219028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1427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Instruction stream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01CBF7C-ED76-42CE-87C8-D8E9D3148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576"/>
                <a:ext cx="240" cy="43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9A29EFD9-3C24-4BB7-A71E-65438C09B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344"/>
              <a:ext cx="1192" cy="445"/>
              <a:chOff x="4080" y="1344"/>
              <a:chExt cx="1192" cy="445"/>
            </a:xfrm>
          </p:grpSpPr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C8CAD036-E7DB-4847-8F0B-1CBF64D51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16" y="1344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6832133D-1C20-4EC8-BC8E-F7A0329A5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535"/>
                <a:ext cx="1192" cy="2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3 Load/Buffers</a:t>
                </a:r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28C5274A-1BED-4DF0-9B94-0B15E8A36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353"/>
              <a:ext cx="1535" cy="443"/>
              <a:chOff x="3984" y="2353"/>
              <a:chExt cx="1535" cy="443"/>
            </a:xfrm>
          </p:grpSpPr>
          <p:sp>
            <p:nvSpPr>
              <p:cNvPr id="11" name="Text Box 18">
                <a:extLst>
                  <a:ext uri="{FF2B5EF4-FFF2-40B4-BE49-F238E27FC236}">
                    <a16:creationId xmlns:a16="http://schemas.microsoft.com/office/drawing/2014/main" id="{3D20FF41-BE0A-4DB9-A7D7-C261049BD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353"/>
                <a:ext cx="1295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3 FP Adder R.S.</a:t>
                </a:r>
              </a:p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mic Sans MS" pitchFamily="66" charset="0"/>
                    <a:ea typeface="宋体" pitchFamily="2" charset="-122"/>
                  </a:rPr>
                  <a:t>2 FP Mult R.S.</a:t>
                </a:r>
              </a:p>
            </p:txBody>
          </p:sp>
          <p:sp>
            <p:nvSpPr>
              <p:cNvPr id="12" name="Line 19">
                <a:extLst>
                  <a:ext uri="{FF2B5EF4-FFF2-40B4-BE49-F238E27FC236}">
                    <a16:creationId xmlns:a16="http://schemas.microsoft.com/office/drawing/2014/main" id="{F511A2EB-0021-48BB-97FC-E4CE8CD90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pPr marL="0" marR="0" lvl="0" indent="0" algn="l" defTabSz="914400" eaLnBrk="0" fontAlgn="auto" latinLnBrk="0" hangingPunct="0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064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9A55-B480-4734-8C1D-D3CA4EE2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FE30F4B-BFF8-4F54-B7FA-021C5437B2FF}"/>
              </a:ext>
            </a:extLst>
          </p:cNvPr>
          <p:cNvGraphicFramePr>
            <a:graphicFrameLocks/>
          </p:cNvGraphicFramePr>
          <p:nvPr/>
        </p:nvGraphicFramePr>
        <p:xfrm>
          <a:off x="339725" y="954088"/>
          <a:ext cx="84804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355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4804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C25C1202-8B8C-4F9B-A2D9-86DF5A75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557338"/>
            <a:ext cx="533400" cy="358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F2D025E-A983-4A85-BD2C-EA8E2B3F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557338"/>
            <a:ext cx="1676400" cy="31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A86AC18-8AF2-487D-B301-0CA0A1BA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661025"/>
            <a:ext cx="762000" cy="38576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82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2B533-2226-40CF-A4E3-7DB22F26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2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C95DD4D-CC16-477C-B3F5-EFEC9A2A732B}"/>
              </a:ext>
            </a:extLst>
          </p:cNvPr>
          <p:cNvGraphicFramePr>
            <a:graphicFrameLocks/>
          </p:cNvGraphicFramePr>
          <p:nvPr/>
        </p:nvGraphicFramePr>
        <p:xfrm>
          <a:off x="323850" y="981075"/>
          <a:ext cx="85280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457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2805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5">
            <a:extLst>
              <a:ext uri="{FF2B5EF4-FFF2-40B4-BE49-F238E27FC236}">
                <a16:creationId xmlns:a16="http://schemas.microsoft.com/office/drawing/2014/main" id="{DD528E73-23F4-4073-A488-2DF9EFE3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844675"/>
            <a:ext cx="517525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b="1">
              <a:solidFill>
                <a:srgbClr val="0000FF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F2CE867-7BD5-4484-9FE3-9D967E86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844675"/>
            <a:ext cx="1622425" cy="2047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43BF00F-F24B-4AB9-9ECC-BE5DA0B8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61025"/>
            <a:ext cx="738188" cy="4095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B07B601-59DE-4D7F-BCA2-19F96BFC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6171688"/>
            <a:ext cx="6411912" cy="45402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altLang="zh-CN" sz="2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Note: Can have multiple loads outstanding</a:t>
            </a:r>
            <a:endParaRPr lang="en-US" altLang="zh-CN" sz="2400" dirty="0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4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9186A-DDFA-468C-B381-6A41ECA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3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480DFC0-23BF-4429-83A5-42C52D939481}"/>
              </a:ext>
            </a:extLst>
          </p:cNvPr>
          <p:cNvGraphicFramePr>
            <a:graphicFrameLocks/>
          </p:cNvGraphicFramePr>
          <p:nvPr/>
        </p:nvGraphicFramePr>
        <p:xfrm>
          <a:off x="395288" y="765175"/>
          <a:ext cx="7813675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560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13675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5">
            <a:extLst>
              <a:ext uri="{FF2B5EF4-FFF2-40B4-BE49-F238E27FC236}">
                <a16:creationId xmlns:a16="http://schemas.microsoft.com/office/drawing/2014/main" id="{E39AD011-E8B1-435C-91F6-643D926C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076700"/>
            <a:ext cx="3516312" cy="29051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CAF725C-0F57-46AA-B734-D33ED72D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229225"/>
            <a:ext cx="674687" cy="3635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D00AD6-1606-4853-9C32-24993F8F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22145"/>
            <a:ext cx="7500937" cy="950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Note: registers names are removed (“renamed”) in Reservation Stations; MULT issued</a:t>
            </a:r>
          </a:p>
          <a:p>
            <a:pPr marL="285750" indent="-285750" algn="l" eaLnBrk="0" hangingPunct="0">
              <a:lnSpc>
                <a:spcPct val="90000"/>
              </a:lnSpc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Load1 completing; what is waiting for Load1?</a:t>
            </a: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7FB324B-102F-4AC6-857C-3A62F400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34143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3A37446F-1BFB-4765-8501-EA443BAA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797" y="1819548"/>
            <a:ext cx="473075" cy="2413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14EB-4F05-4CA2-9F72-EB82C3F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4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E84B018-A0F9-4279-8FBC-4368781CD285}"/>
              </a:ext>
            </a:extLst>
          </p:cNvPr>
          <p:cNvGraphicFramePr>
            <a:graphicFrameLocks/>
          </p:cNvGraphicFramePr>
          <p:nvPr/>
        </p:nvGraphicFramePr>
        <p:xfrm>
          <a:off x="365125" y="979488"/>
          <a:ext cx="838358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662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79488"/>
                        <a:ext cx="8383588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9839A012-E509-47B2-8D75-C66BA9F3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5819775"/>
            <a:ext cx="84201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Load2 completing; what is waiting for Load2?</a:t>
            </a:r>
            <a:r>
              <a:rPr lang="en-US" altLang="zh-CN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8F290C7-E35A-43DC-BC92-45BB3CB6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732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EF30D68-48E8-4D97-944F-70C2BDBD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8431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b="1">
              <a:solidFill>
                <a:srgbClr val="0FEFEA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9602252-D5DF-492D-AE1F-6C15D236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205038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EE60A05-C5DC-46A6-9EAA-4A5CB574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573463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B588DCF1-E658-46AD-95F3-0AB738A8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b="1">
              <a:solidFill>
                <a:srgbClr val="0FEFEA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151B8B7C-74A2-4867-8224-B836CE94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445125"/>
            <a:ext cx="677862" cy="2889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b="1">
              <a:solidFill>
                <a:srgbClr val="0FEFEA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4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7664-9210-4F30-8FC2-BB61439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5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7C83F6A-A051-4EFD-8C93-AAAAE2D8BE82}"/>
              </a:ext>
            </a:extLst>
          </p:cNvPr>
          <p:cNvGraphicFramePr>
            <a:graphicFrameLocks/>
          </p:cNvGraphicFramePr>
          <p:nvPr/>
        </p:nvGraphicFramePr>
        <p:xfrm>
          <a:off x="365125" y="1058863"/>
          <a:ext cx="852805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765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52805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CDB2DC11-DC9C-440D-870B-5B1D4EFB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815013"/>
            <a:ext cx="849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Timer starts down for Add1, Mult1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74CFA15-E2E6-4148-82F6-E5D715E1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503237" cy="1219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340FD3B-5271-40E2-8F08-A0A5BC38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6449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13D9E84-7A67-4E14-9D8B-A8D7ACCE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6562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2A735C76-07CB-4D7C-9E05-54D140A2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DB96D7A7-4277-45DE-B883-8644B57D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8446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3C5E6354-47C0-4A31-A600-83C505F5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565400"/>
            <a:ext cx="685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3110B1AF-89A7-4CE8-80C5-23206797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581525"/>
            <a:ext cx="2952750" cy="2873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197400D1-18EC-48E4-83A9-26812D58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516563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EEFEF-2964-49A6-B1E0-673E12AD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6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CE0A1F8-24C8-4AAA-9312-C7B710077B42}"/>
              </a:ext>
            </a:extLst>
          </p:cNvPr>
          <p:cNvGraphicFramePr>
            <a:graphicFrameLocks/>
          </p:cNvGraphicFramePr>
          <p:nvPr/>
        </p:nvGraphicFramePr>
        <p:xfrm>
          <a:off x="365125" y="1123950"/>
          <a:ext cx="83105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86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3105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D2898C40-935A-425D-B12F-2151220C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5849938"/>
            <a:ext cx="8496300" cy="3048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Issue ADDD here despite name dependency on F6?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1D1E61F-4AE5-40A5-BC38-9B1D601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781300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077EC07-C3B5-4D04-AA00-D459B6F6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860800"/>
            <a:ext cx="3962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BC1C5B30-2425-424D-8336-696D0DAA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133600"/>
            <a:ext cx="533400" cy="431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45C68F5E-35B8-475E-ADF0-9E27F8B5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644900"/>
            <a:ext cx="533400" cy="9366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0E2FC760-31BD-4FC3-A723-B3D1AAC1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445125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FAC5-869E-45FB-BCA3-13A6D34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7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A9E46ED-8B36-4F46-950C-A03851B1BE7A}"/>
              </a:ext>
            </a:extLst>
          </p:cNvPr>
          <p:cNvGraphicFramePr>
            <a:graphicFrameLocks/>
          </p:cNvGraphicFramePr>
          <p:nvPr/>
        </p:nvGraphicFramePr>
        <p:xfrm>
          <a:off x="365125" y="1058863"/>
          <a:ext cx="8778875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2969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7">
            <a:extLst>
              <a:ext uri="{FF2B5EF4-FFF2-40B4-BE49-F238E27FC236}">
                <a16:creationId xmlns:a16="http://schemas.microsoft.com/office/drawing/2014/main" id="{C68C44E6-1D9E-40FC-BCA0-F7719EB1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716338"/>
            <a:ext cx="287337" cy="10080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3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FFC9EA-A786-440E-9C71-94853B1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True Data Dependence:</a:t>
            </a:r>
          </a:p>
          <a:p>
            <a:pPr lvl="1"/>
            <a:r>
              <a:rPr lang="en-US" altLang="zh-CN" dirty="0" err="1"/>
              <a:t>Instr</a:t>
            </a:r>
            <a:r>
              <a:rPr lang="en-US" altLang="zh-CN" baseline="-25000" dirty="0" err="1"/>
              <a:t>J</a:t>
            </a:r>
            <a:r>
              <a:rPr lang="en-US" altLang="zh-CN" dirty="0"/>
              <a:t> is </a:t>
            </a:r>
            <a:r>
              <a:rPr lang="en-US" altLang="zh-CN" b="1" dirty="0"/>
              <a:t>data dependent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on </a:t>
            </a:r>
            <a:r>
              <a:rPr lang="en-US" altLang="zh-CN" dirty="0" err="1"/>
              <a:t>Instr</a:t>
            </a:r>
            <a:r>
              <a:rPr lang="en-US" altLang="zh-CN" baseline="-25000" dirty="0" err="1"/>
              <a:t>I</a:t>
            </a:r>
            <a:br>
              <a:rPr lang="en-US" altLang="zh-CN" dirty="0"/>
            </a:br>
            <a:r>
              <a:rPr lang="en-US" altLang="zh-CN" dirty="0" err="1"/>
              <a:t>Instr</a:t>
            </a:r>
            <a:r>
              <a:rPr lang="en-US" altLang="zh-CN" baseline="-25000" dirty="0" err="1"/>
              <a:t>J</a:t>
            </a:r>
            <a:r>
              <a:rPr lang="en-US" altLang="zh-CN" dirty="0"/>
              <a:t> tries to read operand before </a:t>
            </a:r>
            <a:r>
              <a:rPr lang="en-US" altLang="zh-CN" dirty="0" err="1"/>
              <a:t>Instr</a:t>
            </a:r>
            <a:r>
              <a:rPr lang="en-US" altLang="zh-CN" baseline="-25000" dirty="0" err="1"/>
              <a:t>I</a:t>
            </a:r>
            <a:r>
              <a:rPr lang="en-US" altLang="zh-CN" dirty="0"/>
              <a:t> writes it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9F0DEE-5136-4631-8BDA-3BFF80E9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Data Dependence and Hazards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5063954-C739-4865-95C4-41E2D65414D0}"/>
              </a:ext>
            </a:extLst>
          </p:cNvPr>
          <p:cNvGrpSpPr>
            <a:grpSpLocks/>
          </p:cNvGrpSpPr>
          <p:nvPr/>
        </p:nvGrpSpPr>
        <p:grpSpPr bwMode="auto">
          <a:xfrm>
            <a:off x="3275286" y="2564904"/>
            <a:ext cx="2160588" cy="644525"/>
            <a:chOff x="1197" y="1584"/>
            <a:chExt cx="1361" cy="40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2BDB25E-224C-43FA-8C73-8375FED79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584"/>
              <a:ext cx="1111" cy="40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</a:rPr>
                <a:t>I: add </a:t>
              </a:r>
              <a:r>
                <a:rPr lang="en-US" altLang="en-US" dirty="0">
                  <a:solidFill>
                    <a:srgbClr val="FF0000"/>
                  </a:solidFill>
                  <a:latin typeface="+mn-lt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</a:rPr>
                <a:t>J: sub r4,</a:t>
              </a:r>
              <a:r>
                <a:rPr lang="en-US" altLang="en-US" dirty="0">
                  <a:solidFill>
                    <a:srgbClr val="FF0000"/>
                  </a:solidFill>
                  <a:latin typeface="+mn-lt"/>
                </a:rPr>
                <a:t>r1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</a:rPr>
                <a:t>,r3</a:t>
              </a:r>
            </a:p>
          </p:txBody>
        </p:sp>
        <p:sp>
          <p:nvSpPr>
            <p:cNvPr id="6" name="Arc 6">
              <a:extLst>
                <a:ext uri="{FF2B5EF4-FFF2-40B4-BE49-F238E27FC236}">
                  <a16:creationId xmlns:a16="http://schemas.microsoft.com/office/drawing/2014/main" id="{CCA6FE4E-864D-46CA-8BC2-49BC0E454E7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97" y="1674"/>
              <a:ext cx="295" cy="176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78C575E-DA80-4B3B-BD17-0F8AF2657018}"/>
              </a:ext>
            </a:extLst>
          </p:cNvPr>
          <p:cNvSpPr txBox="1">
            <a:spLocks/>
          </p:cNvSpPr>
          <p:nvPr/>
        </p:nvSpPr>
        <p:spPr>
          <a:xfrm>
            <a:off x="661629" y="3429000"/>
            <a:ext cx="7924800" cy="23313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Instr</a:t>
            </a:r>
            <a:r>
              <a:rPr lang="en-US" altLang="en-US" baseline="-25000" dirty="0" err="1"/>
              <a:t>J</a:t>
            </a:r>
            <a:r>
              <a:rPr lang="en-US" altLang="en-US" dirty="0"/>
              <a:t> is data dependent on </a:t>
            </a:r>
            <a:r>
              <a:rPr lang="en-US" altLang="en-US" dirty="0" err="1"/>
              <a:t>Instr</a:t>
            </a:r>
            <a:r>
              <a:rPr lang="en-US" altLang="en-US" baseline="-25000" dirty="0" err="1"/>
              <a:t>K</a:t>
            </a:r>
            <a:r>
              <a:rPr lang="en-US" altLang="en-US" dirty="0"/>
              <a:t> which is dependent on </a:t>
            </a:r>
            <a:r>
              <a:rPr lang="en-US" altLang="en-US" dirty="0" err="1"/>
              <a:t>Instr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Caused by a “</a:t>
            </a:r>
            <a:r>
              <a:rPr lang="en-US" altLang="en-US" b="1" dirty="0"/>
              <a:t>True Dependence</a:t>
            </a:r>
            <a:r>
              <a:rPr lang="en-US" altLang="en-US" dirty="0"/>
              <a:t>” (compiler term)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b="1" dirty="0"/>
              <a:t>true</a:t>
            </a:r>
            <a:r>
              <a:rPr lang="en-US" altLang="en-US" dirty="0"/>
              <a:t> dependence caused a hazard in the pipeline, called a </a:t>
            </a:r>
            <a:r>
              <a:rPr lang="en-US" altLang="en-US" b="1" dirty="0"/>
              <a:t>Read After Write (RAW) hazard </a:t>
            </a:r>
          </a:p>
        </p:txBody>
      </p:sp>
    </p:spTree>
    <p:extLst>
      <p:ext uri="{BB962C8B-B14F-4D97-AF65-F5344CB8AC3E}">
        <p14:creationId xmlns:p14="http://schemas.microsoft.com/office/powerpoint/2010/main" val="18539286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F5A61-CDCD-4898-A38E-460720AF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8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1CDD80B-C632-4E56-89ED-5B16771B28AA}"/>
              </a:ext>
            </a:extLst>
          </p:cNvPr>
          <p:cNvGraphicFramePr>
            <a:graphicFrameLocks/>
          </p:cNvGraphicFramePr>
          <p:nvPr/>
        </p:nvGraphicFramePr>
        <p:xfrm>
          <a:off x="365125" y="1201738"/>
          <a:ext cx="8778875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072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01738"/>
                        <a:ext cx="8778875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5">
            <a:extLst>
              <a:ext uri="{FF2B5EF4-FFF2-40B4-BE49-F238E27FC236}">
                <a16:creationId xmlns:a16="http://schemas.microsoft.com/office/drawing/2014/main" id="{C3C84283-0CD6-4E5A-8382-41757703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420938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848CF4D-247B-420C-B63D-E7A57551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502275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154935-AE4C-4D11-8EC4-FD65BFCE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49950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Add1 (SUBD) completing; what is waiting for it?</a:t>
            </a:r>
            <a:r>
              <a:rPr lang="en-US" altLang="zh-CN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85F7A13-F932-4C98-9451-E7C1F3F1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860800"/>
            <a:ext cx="6858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 autoUpdateAnimBg="0"/>
      <p:bldP spid="7" grpId="0" animBg="1"/>
      <p:bldP spid="7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9ECB-8D94-4FB8-A8D4-B4F46C20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9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DB611AD-3900-4FFF-9094-8E8C4E9B7C2E}"/>
              </a:ext>
            </a:extLst>
          </p:cNvPr>
          <p:cNvGraphicFramePr>
            <a:graphicFrameLocks/>
          </p:cNvGraphicFramePr>
          <p:nvPr/>
        </p:nvGraphicFramePr>
        <p:xfrm>
          <a:off x="365125" y="1123950"/>
          <a:ext cx="85280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17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280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">
            <a:extLst>
              <a:ext uri="{FF2B5EF4-FFF2-40B4-BE49-F238E27FC236}">
                <a16:creationId xmlns:a16="http://schemas.microsoft.com/office/drawing/2014/main" id="{E674ED15-F1EC-449C-A981-A831D3EE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91DA1E3-CA7E-4FF8-B8F8-4F02F963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9588"/>
            <a:ext cx="649288" cy="36036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F35F856-9F4A-4BAF-BF54-CCACE23A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33825"/>
            <a:ext cx="647700" cy="35877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9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DE7E7-385D-4A44-8749-634A6FDC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10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D71E3D4-F398-40D8-B87E-A0660D34E833}"/>
              </a:ext>
            </a:extLst>
          </p:cNvPr>
          <p:cNvGraphicFramePr>
            <a:graphicFrameLocks/>
          </p:cNvGraphicFramePr>
          <p:nvPr/>
        </p:nvGraphicFramePr>
        <p:xfrm>
          <a:off x="365125" y="1123950"/>
          <a:ext cx="8599488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27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23950"/>
                        <a:ext cx="8599488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>
            <a:extLst>
              <a:ext uri="{FF2B5EF4-FFF2-40B4-BE49-F238E27FC236}">
                <a16:creationId xmlns:a16="http://schemas.microsoft.com/office/drawing/2014/main" id="{849BCB13-7660-44B8-BFC5-FF202EA4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3495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7BA0BD8-B15C-4081-A659-22D74D4A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81300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CE0F7D15-0627-42A1-8C35-AA199528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933825"/>
            <a:ext cx="431800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2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11C19-DDFE-46E8-99BA-8B305A67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11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753C9B3-14A9-4193-85C0-D94BA0048236}"/>
              </a:ext>
            </a:extLst>
          </p:cNvPr>
          <p:cNvGraphicFramePr>
            <a:graphicFrameLocks/>
          </p:cNvGraphicFramePr>
          <p:nvPr/>
        </p:nvGraphicFramePr>
        <p:xfrm>
          <a:off x="339725" y="954088"/>
          <a:ext cx="8624888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379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35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8">
            <a:extLst>
              <a:ext uri="{FF2B5EF4-FFF2-40B4-BE49-F238E27FC236}">
                <a16:creationId xmlns:a16="http://schemas.microsoft.com/office/drawing/2014/main" id="{C09D24A1-3A0F-43DB-B1C2-738610B3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60800"/>
            <a:ext cx="360363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0269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1766-7F96-4BA2-ABC4-BE1CDB0D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12</a:t>
            </a:r>
            <a:endParaRPr lang="zh-CN" altLang="en-US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B88FB9BF-6214-43E9-8A38-B80B82D726A6}"/>
              </a:ext>
            </a:extLst>
          </p:cNvPr>
          <p:cNvGraphicFramePr>
            <a:graphicFrameLocks/>
          </p:cNvGraphicFramePr>
          <p:nvPr/>
        </p:nvGraphicFramePr>
        <p:xfrm>
          <a:off x="339725" y="908050"/>
          <a:ext cx="8804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481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08050"/>
                        <a:ext cx="8804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AB693DB0-F18F-4463-8A67-86AE051C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Add2 (ADDD) completing; what is waiting for it? 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6E38B837-93C1-4AEB-994C-E77C6651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636838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397338F0-AEC7-478C-9DB6-ED797D75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445125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7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2D96-17DB-48C2-AFA5-93A9E15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13</a:t>
            </a:r>
            <a:endParaRPr lang="zh-CN" altLang="en-US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AD97B83-0276-44E4-AE2B-D60E8F853C84}"/>
              </a:ext>
            </a:extLst>
          </p:cNvPr>
          <p:cNvGraphicFramePr>
            <a:graphicFrameLocks/>
          </p:cNvGraphicFramePr>
          <p:nvPr/>
        </p:nvGraphicFramePr>
        <p:xfrm>
          <a:off x="365125" y="1058863"/>
          <a:ext cx="8778875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584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058863"/>
                        <a:ext cx="8778875" cy="503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70C72A04-18B3-42AF-A98B-B18D9D9B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5488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All simple operation are end here. 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5658024-1B1C-41C5-AE7C-094D0668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08275"/>
            <a:ext cx="360363" cy="287338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C5B7E-2B46-449E-8F71-1E741D36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14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9DEB58D-796C-40C0-A2A4-6A5F17CC8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681719"/>
              </p:ext>
            </p:extLst>
          </p:nvPr>
        </p:nvGraphicFramePr>
        <p:xfrm>
          <a:off x="711200" y="1143000"/>
          <a:ext cx="77216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686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143000"/>
                        <a:ext cx="7721600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>
            <a:extLst>
              <a:ext uri="{FF2B5EF4-FFF2-40B4-BE49-F238E27FC236}">
                <a16:creationId xmlns:a16="http://schemas.microsoft.com/office/drawing/2014/main" id="{9C1FE9CE-7014-4BBE-BB48-C3C7F2F1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4725144"/>
            <a:ext cx="5000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F2D5-CC11-478C-BCC4-C7EBB3B7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15</a:t>
            </a:r>
            <a:endParaRPr lang="zh-CN" alt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BCA6B4-CEF9-4BBB-97C4-25D64424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05488"/>
            <a:ext cx="8496300" cy="5207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Mult1 (MULTD) completing; what is waiting for it?</a:t>
            </a:r>
            <a:r>
              <a:rPr lang="en-US" altLang="zh-CN" sz="2400" b="1">
                <a:solidFill>
                  <a:srgbClr val="0066CC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0668538-85D3-4955-B239-960D992957D4}"/>
              </a:ext>
            </a:extLst>
          </p:cNvPr>
          <p:cNvGraphicFramePr>
            <a:graphicFrameLocks/>
          </p:cNvGraphicFramePr>
          <p:nvPr/>
        </p:nvGraphicFramePr>
        <p:xfrm>
          <a:off x="395288" y="908050"/>
          <a:ext cx="8497887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78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8497887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6">
            <a:extLst>
              <a:ext uri="{FF2B5EF4-FFF2-40B4-BE49-F238E27FC236}">
                <a16:creationId xmlns:a16="http://schemas.microsoft.com/office/drawing/2014/main" id="{2200423E-9CBD-40B0-A277-FFF7B1C6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93791"/>
            <a:ext cx="360363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CF926D32-388E-4EB6-8E2F-F5FF4EC1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16832"/>
            <a:ext cx="360362" cy="287337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2B4258FB-1C6F-4F6E-B3F6-7907FB0E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08500"/>
            <a:ext cx="574675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39B5DBF3-8C1B-4AF8-9126-AF44833F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16563"/>
            <a:ext cx="647700" cy="2889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3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nimBg="1"/>
      <p:bldP spid="6" grpId="0" animBg="1"/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AABA-0093-4C0B-B5B6-24C0203F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16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A47FE26-F11A-4A52-821B-C7DE71F44BB3}"/>
              </a:ext>
            </a:extLst>
          </p:cNvPr>
          <p:cNvGraphicFramePr>
            <a:graphicFrameLocks/>
          </p:cNvGraphicFramePr>
          <p:nvPr/>
        </p:nvGraphicFramePr>
        <p:xfrm>
          <a:off x="339725" y="954088"/>
          <a:ext cx="86248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89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954088"/>
                        <a:ext cx="86248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5">
            <a:extLst>
              <a:ext uri="{FF2B5EF4-FFF2-40B4-BE49-F238E27FC236}">
                <a16:creationId xmlns:a16="http://schemas.microsoft.com/office/drawing/2014/main" id="{E0A0EA7E-9EB4-4007-9867-4A6E5F70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16563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9620DA4-B27F-40BB-92D9-57E31C20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508500"/>
            <a:ext cx="671512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3853B6-C297-4EF6-8479-2502F697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76925"/>
            <a:ext cx="8323262" cy="3413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Just waiting for Mult2 (DIVD) to complete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CD9B15D-8E55-4119-8074-B4A57EDC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989138"/>
            <a:ext cx="671513" cy="2730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6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1E1A-6D2F-4C79-89C5-6BCD7A6D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17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F1D7ED6-71A8-433F-B94D-897240F48A27}"/>
              </a:ext>
            </a:extLst>
          </p:cNvPr>
          <p:cNvGraphicFramePr>
            <a:graphicFrameLocks/>
          </p:cNvGraphicFramePr>
          <p:nvPr/>
        </p:nvGraphicFramePr>
        <p:xfrm>
          <a:off x="530225" y="1214438"/>
          <a:ext cx="75120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3993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214438"/>
                        <a:ext cx="75120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>
            <a:extLst>
              <a:ext uri="{FF2B5EF4-FFF2-40B4-BE49-F238E27FC236}">
                <a16:creationId xmlns:a16="http://schemas.microsoft.com/office/drawing/2014/main" id="{991424A4-0B7D-4560-9DB8-EB48E659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643188"/>
            <a:ext cx="360363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56BBE74D-9AF3-499D-A255-C8390C01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4714875"/>
            <a:ext cx="360362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62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124EE-22F8-4C13-8BC8-50CCA97D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Dependences are a </a:t>
            </a:r>
            <a:r>
              <a:rPr lang="en-US" altLang="zh-CN" b="1" dirty="0"/>
              <a:t>property of programs</a:t>
            </a:r>
          </a:p>
          <a:p>
            <a:r>
              <a:rPr lang="en-US" altLang="zh-CN" dirty="0"/>
              <a:t>Presence of dependence indicates </a:t>
            </a:r>
            <a:r>
              <a:rPr lang="en-US" altLang="zh-CN" b="1" dirty="0"/>
              <a:t>potential</a:t>
            </a:r>
            <a:r>
              <a:rPr lang="en-US" altLang="zh-CN" dirty="0"/>
              <a:t> for a hazard, but actual hazard and length of any stall is a property of the </a:t>
            </a:r>
            <a:r>
              <a:rPr lang="en-US" altLang="zh-CN" b="1" dirty="0"/>
              <a:t>pipeline</a:t>
            </a:r>
          </a:p>
          <a:p>
            <a:r>
              <a:rPr lang="en-US" altLang="zh-CN" dirty="0"/>
              <a:t>Importance of the data dependencies</a:t>
            </a:r>
          </a:p>
          <a:p>
            <a:pPr lvl="1"/>
            <a:r>
              <a:rPr lang="en-US" altLang="zh-CN" dirty="0"/>
              <a:t>indicates the possibility of a hazard</a:t>
            </a:r>
          </a:p>
          <a:p>
            <a:pPr lvl="1"/>
            <a:r>
              <a:rPr lang="en-US" altLang="zh-CN" dirty="0"/>
              <a:t>determines order in which results must be calculated</a:t>
            </a:r>
          </a:p>
          <a:p>
            <a:pPr lvl="1"/>
            <a:r>
              <a:rPr lang="en-US" altLang="zh-CN" dirty="0"/>
              <a:t>sets an upper bound on how much parallelism can possibly be exploited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D8F99C-510F-486C-86CA-212E93F4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Data Dependence and Hazards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291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429E-0AF7-47B8-8192-FF14B9F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55</a:t>
            </a:r>
            <a:endParaRPr lang="zh-CN" altLang="en-US" dirty="0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14BAEF8-8003-4AD4-9556-668BE7A19107}"/>
              </a:ext>
            </a:extLst>
          </p:cNvPr>
          <p:cNvGraphicFramePr>
            <a:graphicFrameLocks/>
          </p:cNvGraphicFramePr>
          <p:nvPr/>
        </p:nvGraphicFramePr>
        <p:xfrm>
          <a:off x="503238" y="1082675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4096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82675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>
            <a:extLst>
              <a:ext uri="{FF2B5EF4-FFF2-40B4-BE49-F238E27FC236}">
                <a16:creationId xmlns:a16="http://schemas.microsoft.com/office/drawing/2014/main" id="{5F86514E-8A83-444A-A345-80322735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50912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4804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B3898-19AA-461D-B909-6EB9F9C3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56</a:t>
            </a:r>
            <a:endParaRPr lang="zh-CN" altLang="en-US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5E701F9-89F3-4EDD-8829-DA24E1E9B33B}"/>
              </a:ext>
            </a:extLst>
          </p:cNvPr>
          <p:cNvGraphicFramePr>
            <a:graphicFrameLocks/>
          </p:cNvGraphicFramePr>
          <p:nvPr/>
        </p:nvGraphicFramePr>
        <p:xfrm>
          <a:off x="787400" y="836613"/>
          <a:ext cx="7783513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8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4198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836613"/>
                        <a:ext cx="7783513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51263F7C-0898-4C04-9DA5-F605ADAE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76925"/>
            <a:ext cx="84963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Mult2 (DIVD) is completing; what is waiting for it? 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9A9EC30F-5ED9-4FC1-9815-DCB88F9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437112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999C8D5E-D2BF-4A45-8064-73ACCFE2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49500"/>
            <a:ext cx="360363" cy="288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5ACF336-AB94-4F40-8368-9293D492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373688"/>
            <a:ext cx="576262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2778-559F-4102-B3A5-BD7D4ADF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Example Cycle 57</a:t>
            </a:r>
            <a:endParaRPr lang="zh-CN" altLang="en-US" dirty="0"/>
          </a:p>
        </p:txBody>
      </p:sp>
      <p:graphicFrame>
        <p:nvGraphicFramePr>
          <p:cNvPr id="3" name="Object 150">
            <a:extLst>
              <a:ext uri="{FF2B5EF4-FFF2-40B4-BE49-F238E27FC236}">
                <a16:creationId xmlns:a16="http://schemas.microsoft.com/office/drawing/2014/main" id="{D8A8FEBD-2099-419D-A4B6-7CEAC9ABE180}"/>
              </a:ext>
            </a:extLst>
          </p:cNvPr>
          <p:cNvGraphicFramePr>
            <a:graphicFrameLocks/>
          </p:cNvGraphicFramePr>
          <p:nvPr/>
        </p:nvGraphicFramePr>
        <p:xfrm>
          <a:off x="590550" y="836613"/>
          <a:ext cx="788828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工作表" r:id="rId3" imgW="9696602" imgH="6638849" progId="Excel.Sheet.8">
                  <p:embed/>
                </p:oleObj>
              </mc:Choice>
              <mc:Fallback>
                <p:oleObj name="工作表" r:id="rId3" imgW="9696602" imgH="6638849" progId="Excel.Sheet.8">
                  <p:embed/>
                  <p:pic>
                    <p:nvPicPr>
                      <p:cNvPr id="43010" name="Object 1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6613"/>
                        <a:ext cx="7888288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EFF3C21-12C8-42D4-A506-00E9505B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05488"/>
            <a:ext cx="8610600" cy="6096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Once again: In-order issue, out-of-order execution and out-of-order completion.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4BE3F3C-158C-4B4C-9858-0F348FC0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9066DED-B7B7-4469-A2BD-02578D70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17A69DE9-E207-4CE9-89EF-7068FB79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12875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endParaRPr lang="zh-CN" altLang="en-US" sz="2400" b="1">
              <a:solidFill>
                <a:srgbClr val="0066CC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07778E-6073-48F5-8A32-0D9532BE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distribution of the hazard detection logic</a:t>
            </a:r>
          </a:p>
          <a:p>
            <a:pPr lvl="1"/>
            <a:r>
              <a:rPr lang="en-US" altLang="zh-CN" dirty="0"/>
              <a:t>distributed reservation stations and the CDB</a:t>
            </a:r>
          </a:p>
          <a:p>
            <a:pPr lvl="1"/>
            <a:r>
              <a:rPr lang="en-US" altLang="zh-CN" dirty="0"/>
              <a:t>If multiple instructions waiting on single result, &amp; each instruction has other operand, then instructions can be released simultaneously by broadcast on CDB </a:t>
            </a:r>
          </a:p>
          <a:p>
            <a:pPr lvl="1"/>
            <a:r>
              <a:rPr lang="en-US" altLang="zh-CN" dirty="0"/>
              <a:t>If a centralized register file were used, the units would have to read their results from the registers when register buses are available.</a:t>
            </a:r>
          </a:p>
          <a:p>
            <a:r>
              <a:rPr lang="en-US" altLang="zh-CN" dirty="0"/>
              <a:t>The elimination of stalls for WAW and WAR hazards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2B2C5B-D22E-4EE5-B62A-67F013FC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Tomasulo’s</a:t>
            </a:r>
            <a:r>
              <a:rPr lang="en-US" altLang="zh-CN" dirty="0"/>
              <a:t> scheme offers 3 major 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5335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719836-2772-4BD7-A5D9-0595BE8D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</a:p>
          <a:p>
            <a:pPr lvl="1"/>
            <a:r>
              <a:rPr lang="en-US" altLang="zh-CN" dirty="0"/>
              <a:t>delays of 360/91, MIPS 10000, Alpha 21264, </a:t>
            </a:r>
            <a:br>
              <a:rPr lang="en-US" altLang="zh-CN" dirty="0"/>
            </a:br>
            <a:r>
              <a:rPr lang="en-US" altLang="zh-CN" dirty="0"/>
              <a:t>IBM PPC 620 in CA:AQA 2/e, but not in silicon!</a:t>
            </a:r>
          </a:p>
          <a:p>
            <a:r>
              <a:rPr lang="en-US" altLang="zh-CN" dirty="0"/>
              <a:t>Many associative stores (CDB) at high speed</a:t>
            </a:r>
          </a:p>
          <a:p>
            <a:r>
              <a:rPr lang="en-US" altLang="zh-CN" dirty="0"/>
              <a:t>Performance limited by Common Data Bus</a:t>
            </a:r>
          </a:p>
          <a:p>
            <a:pPr lvl="1"/>
            <a:r>
              <a:rPr lang="en-US" altLang="zh-CN" dirty="0"/>
              <a:t>Each CDB must go to multiple functional units </a:t>
            </a:r>
            <a:br>
              <a:rPr lang="en-US" altLang="zh-CN" dirty="0"/>
            </a:br>
            <a:r>
              <a:rPr lang="zh-CN" altLang="en-US" dirty="0"/>
              <a:t>→ </a:t>
            </a:r>
            <a:r>
              <a:rPr lang="en-US" altLang="zh-CN" dirty="0"/>
              <a:t>high capacitance, high wiring density</a:t>
            </a:r>
          </a:p>
          <a:p>
            <a:pPr lvl="1"/>
            <a:r>
              <a:rPr lang="en-US" altLang="zh-CN" dirty="0"/>
              <a:t>Number of functional units that can complete per cycle limited to one!</a:t>
            </a:r>
          </a:p>
          <a:p>
            <a:pPr lvl="1"/>
            <a:r>
              <a:rPr lang="en-US" altLang="zh-CN" dirty="0"/>
              <a:t>Multiple CDBs </a:t>
            </a:r>
            <a:r>
              <a:rPr lang="zh-CN" altLang="en-US" dirty="0"/>
              <a:t>→</a:t>
            </a:r>
            <a:r>
              <a:rPr lang="en-US" altLang="zh-CN" dirty="0"/>
              <a:t> more FU logic for parallel </a:t>
            </a:r>
            <a:r>
              <a:rPr lang="en-US" altLang="zh-CN" dirty="0" err="1"/>
              <a:t>assoc</a:t>
            </a:r>
            <a:r>
              <a:rPr lang="en-US" altLang="zh-CN" dirty="0"/>
              <a:t> stores</a:t>
            </a:r>
          </a:p>
          <a:p>
            <a:r>
              <a:rPr lang="en-US" altLang="zh-CN" b="1" dirty="0"/>
              <a:t>Non-precise interrupts!</a:t>
            </a:r>
          </a:p>
          <a:p>
            <a:pPr lvl="1"/>
            <a:r>
              <a:rPr lang="en-US" altLang="zh-CN" dirty="0"/>
              <a:t>We will address this later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DA61F3-1705-40A5-9E3C-04112964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Drawbacks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793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C8AA25-7688-417D-BC3E-950D45B5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renaming</a:t>
            </a:r>
          </a:p>
          <a:p>
            <a:pPr lvl="1"/>
            <a:r>
              <a:rPr lang="en-US" altLang="zh-CN" dirty="0"/>
              <a:t>Multiple iterations use different physical destinations for registers (dynamic loop unrolling).</a:t>
            </a:r>
          </a:p>
          <a:p>
            <a:r>
              <a:rPr lang="en-US" altLang="zh-CN" dirty="0"/>
              <a:t>Reservation stations </a:t>
            </a:r>
          </a:p>
          <a:p>
            <a:pPr lvl="1"/>
            <a:r>
              <a:rPr lang="en-US" altLang="zh-CN" dirty="0"/>
              <a:t>Permit instruction issue to advance past integer control flow operations</a:t>
            </a:r>
          </a:p>
          <a:p>
            <a:pPr lvl="1"/>
            <a:r>
              <a:rPr lang="en-US" altLang="zh-CN" dirty="0"/>
              <a:t>Also buffer old values of registers - totally avoiding the WAR stall that we saw in the scoreboard.</a:t>
            </a:r>
          </a:p>
          <a:p>
            <a:r>
              <a:rPr lang="en-US" altLang="zh-CN" dirty="0"/>
              <a:t>Other perspective: </a:t>
            </a:r>
            <a:r>
              <a:rPr lang="en-US" altLang="zh-CN" dirty="0" err="1"/>
              <a:t>Tomasulo</a:t>
            </a:r>
            <a:r>
              <a:rPr lang="en-US" altLang="zh-CN" dirty="0"/>
              <a:t> building data flow dependency graph on the fly.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5E95A9-30CA-4719-8984-987B25A4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can </a:t>
            </a:r>
            <a:r>
              <a:rPr lang="en-US" altLang="zh-CN" dirty="0" err="1"/>
              <a:t>Tomasulo</a:t>
            </a:r>
            <a:r>
              <a:rPr lang="en-US" altLang="zh-CN" dirty="0"/>
              <a:t> overlap iterations of loops?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09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C9EA9C-B117-4E16-89FF-37ED4B14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renaming</a:t>
            </a:r>
          </a:p>
          <a:p>
            <a:pPr lvl="1"/>
            <a:r>
              <a:rPr lang="en-US" altLang="zh-CN" dirty="0"/>
              <a:t>Multiple iterations use </a:t>
            </a:r>
            <a:r>
              <a:rPr lang="en-US" altLang="zh-CN" b="1" dirty="0"/>
              <a:t>different physical destinations</a:t>
            </a:r>
            <a:r>
              <a:rPr lang="en-US" altLang="zh-CN" dirty="0"/>
              <a:t> for registers (</a:t>
            </a:r>
            <a:r>
              <a:rPr lang="en-US" altLang="zh-CN" b="1" dirty="0"/>
              <a:t>dynamic loop unrolling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Reservation stations </a:t>
            </a:r>
          </a:p>
          <a:p>
            <a:pPr lvl="1"/>
            <a:r>
              <a:rPr lang="en-US" altLang="zh-CN" dirty="0"/>
              <a:t>Permit instruction issue to advance past integer control flow operations</a:t>
            </a:r>
          </a:p>
          <a:p>
            <a:pPr lvl="1"/>
            <a:r>
              <a:rPr lang="en-US" altLang="zh-CN" dirty="0"/>
              <a:t>Also buffer old values of registers - totally avoiding the </a:t>
            </a:r>
            <a:r>
              <a:rPr lang="en-US" altLang="zh-CN" b="1" dirty="0"/>
              <a:t>WAR</a:t>
            </a:r>
            <a:r>
              <a:rPr lang="en-US" altLang="zh-CN" dirty="0"/>
              <a:t> stall that we saw in the scoreboard.</a:t>
            </a:r>
          </a:p>
          <a:p>
            <a:r>
              <a:rPr lang="en-US" altLang="zh-CN" dirty="0"/>
              <a:t>Other perspective: </a:t>
            </a:r>
            <a:r>
              <a:rPr lang="en-US" altLang="zh-CN" dirty="0" err="1"/>
              <a:t>Tomasulo</a:t>
            </a:r>
            <a:r>
              <a:rPr lang="en-US" altLang="zh-CN" dirty="0"/>
              <a:t> building data flow dependency graph on the fly.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109565-8165-4F55-B04C-C05500A6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overlap iterations of loops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9976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1BAF8-7D6A-4CF6-AA01-8DB6E9AF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86BD230-8D9F-4713-B5BE-3C1AD58CF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12828"/>
              </p:ext>
            </p:extLst>
          </p:nvPr>
        </p:nvGraphicFramePr>
        <p:xfrm>
          <a:off x="467544" y="1052736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Worksheet" r:id="rId3" imgW="8877960" imgH="5820840" progId="Excel.Sheet.8">
                  <p:embed/>
                </p:oleObj>
              </mc:Choice>
              <mc:Fallback>
                <p:oleObj name="Worksheet" r:id="rId3" imgW="8877960" imgH="5820840" progId="Excel.Sheet.8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736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9655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917DEA-891E-4761-988D-EEC4A248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Loop:	LD		F0	0	R1</a:t>
            </a:r>
          </a:p>
          <a:p>
            <a:pPr marL="0" indent="0">
              <a:buNone/>
            </a:pPr>
            <a:r>
              <a:rPr lang="en-US" altLang="zh-CN" dirty="0"/>
              <a:t> 	MULTD	F4	F0	F2</a:t>
            </a:r>
          </a:p>
          <a:p>
            <a:pPr marL="0" indent="0">
              <a:buNone/>
            </a:pPr>
            <a:r>
              <a:rPr lang="en-US" altLang="zh-CN" dirty="0"/>
              <a:t> 	SD		F4	0	R1</a:t>
            </a:r>
          </a:p>
          <a:p>
            <a:pPr marL="0" indent="0">
              <a:buNone/>
            </a:pPr>
            <a:r>
              <a:rPr lang="en-US" altLang="zh-CN" dirty="0"/>
              <a:t> 	SUBI		R1	R1	#8</a:t>
            </a:r>
          </a:p>
          <a:p>
            <a:pPr marL="0" indent="0">
              <a:buNone/>
            </a:pPr>
            <a:r>
              <a:rPr lang="en-US" altLang="zh-CN" dirty="0"/>
              <a:t>	BNEZ		R1	Loop</a:t>
            </a:r>
          </a:p>
          <a:p>
            <a:endParaRPr lang="en-US" altLang="zh-CN" dirty="0"/>
          </a:p>
          <a:p>
            <a:r>
              <a:rPr lang="en-US" altLang="zh-CN" dirty="0"/>
              <a:t>Assume Multiply takes 4 clocks</a:t>
            </a:r>
          </a:p>
          <a:p>
            <a:r>
              <a:rPr lang="en-US" altLang="zh-CN" dirty="0"/>
              <a:t>Assume first load takes 8 clocks (cache miss), second load takes 1 clock (hit)</a:t>
            </a:r>
          </a:p>
          <a:p>
            <a:r>
              <a:rPr lang="en-US" altLang="zh-CN" dirty="0"/>
              <a:t>To be clear, will show clocks for SUBI, BNEZ</a:t>
            </a:r>
          </a:p>
          <a:p>
            <a:r>
              <a:rPr lang="en-US" altLang="zh-CN" dirty="0"/>
              <a:t>Reality: integer instructions ahead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052A75-B160-4062-BF5A-F4FCB59B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Tomasulo</a:t>
            </a:r>
            <a:r>
              <a:rPr lang="en-US" altLang="zh-CN" dirty="0"/>
              <a:t> Loop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80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F7EF-6D43-40A0-86B0-1B5B89A9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Example Cycle 1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2A07BE-F40F-421B-B1EA-93EDE0187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13778"/>
              </p:ext>
            </p:extLst>
          </p:nvPr>
        </p:nvGraphicFramePr>
        <p:xfrm>
          <a:off x="565150" y="1052736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Worksheet" r:id="rId3" imgW="8896680" imgH="5820840" progId="Excel.Sheet.8">
                  <p:embed/>
                </p:oleObj>
              </mc:Choice>
              <mc:Fallback>
                <p:oleObj name="Worksheet" r:id="rId3" imgW="8896680" imgH="5820840" progId="Excel.Sheet.8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52736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254189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1313</TotalTime>
  <Words>5789</Words>
  <Application>Microsoft Office PowerPoint</Application>
  <PresentationFormat>全屏显示(4:3)</PresentationFormat>
  <Paragraphs>1006</Paragraphs>
  <Slides>157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157</vt:i4>
      </vt:variant>
    </vt:vector>
  </HeadingPairs>
  <TitlesOfParts>
    <vt:vector size="171" baseType="lpstr">
      <vt:lpstr>黑体</vt:lpstr>
      <vt:lpstr>宋体</vt:lpstr>
      <vt:lpstr>微软雅黑</vt:lpstr>
      <vt:lpstr>Arial</vt:lpstr>
      <vt:lpstr>Arial Narrow</vt:lpstr>
      <vt:lpstr>Comic Sans MS</vt:lpstr>
      <vt:lpstr>Courier New</vt:lpstr>
      <vt:lpstr>Tahoma</vt:lpstr>
      <vt:lpstr>Times New Roman</vt:lpstr>
      <vt:lpstr>Wingdings</vt:lpstr>
      <vt:lpstr>射线</vt:lpstr>
      <vt:lpstr>Document</vt:lpstr>
      <vt:lpstr>Worksheet</vt:lpstr>
      <vt:lpstr>工作表</vt:lpstr>
      <vt:lpstr>Computer Architecture  ----A Quantitative Approach</vt:lpstr>
      <vt:lpstr>Chapter 3</vt:lpstr>
      <vt:lpstr>Recall from Pipelining Review</vt:lpstr>
      <vt:lpstr>Ideas to Reduce Stalls</vt:lpstr>
      <vt:lpstr>What is Instruction-Level Parallelism ?</vt:lpstr>
      <vt:lpstr>Instruction-Level Parallelism (ILP)</vt:lpstr>
      <vt:lpstr>Recall: Types of data hazards </vt:lpstr>
      <vt:lpstr>True Data Dependence and Hazards</vt:lpstr>
      <vt:lpstr>True Data Dependence and Hazards</vt:lpstr>
      <vt:lpstr>Name Dependence 1:Anti-dependence</vt:lpstr>
      <vt:lpstr>Name Dependence 2: Output dependence</vt:lpstr>
      <vt:lpstr>ILP and Data Hazards</vt:lpstr>
      <vt:lpstr>Control Dependencies</vt:lpstr>
      <vt:lpstr>Control Dependence Ignored</vt:lpstr>
      <vt:lpstr>Exception Behavior</vt:lpstr>
      <vt:lpstr>Data Flow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Supercomputer(top1 1964-1969)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Limitations of Scoreboard-1</vt:lpstr>
      <vt:lpstr>Limitations of Scoreboard-2</vt:lpstr>
      <vt:lpstr>Scoreboard vs. Tomasulo</vt:lpstr>
      <vt:lpstr>Dynamic Scheduling with Tomasulo’s Algorithm</vt:lpstr>
      <vt:lpstr>Tomasulo Algorithm</vt:lpstr>
      <vt:lpstr>Tomasulo Organization</vt:lpstr>
      <vt:lpstr>Reservation Station Components</vt:lpstr>
      <vt:lpstr>Three Stages of Tomasulo Algorithm</vt:lpstr>
      <vt:lpstr>Data path</vt:lpstr>
      <vt:lpstr>PowerPoint 演示文稿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Tomasulo Example Cycle 17</vt:lpstr>
      <vt:lpstr>Tomasulo Example Cycle 55</vt:lpstr>
      <vt:lpstr>Tomasulo Example Cycle 56</vt:lpstr>
      <vt:lpstr>Tomasulo Example Cycle 57</vt:lpstr>
      <vt:lpstr>Tomasulo’s scheme offers 3 major advantages</vt:lpstr>
      <vt:lpstr>Tomasulo Drawbacks</vt:lpstr>
      <vt:lpstr>Why can Tomasulo overlap iterations of loops?</vt:lpstr>
      <vt:lpstr>Tomasulo overlap iterations of loops</vt:lpstr>
      <vt:lpstr>Loop Example</vt:lpstr>
      <vt:lpstr>Tomasulo 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Summary of Tomasulo Algorithm</vt:lpstr>
      <vt:lpstr>What about Precise Interrupts?</vt:lpstr>
      <vt:lpstr>Scoreboard vs. Tomasulo</vt:lpstr>
      <vt:lpstr>Scoreboard Pipeline stage description</vt:lpstr>
      <vt:lpstr>The scoreboard algorithm</vt:lpstr>
      <vt:lpstr>Explicit Register Renaming</vt:lpstr>
      <vt:lpstr>Advantages of Explicit Renaming</vt:lpstr>
      <vt:lpstr>Adv. Explicit Renaming (cont.)</vt:lpstr>
      <vt:lpstr>Explicit Renaming Support Includes: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Explicit register renaming: (R1000 Style)</vt:lpstr>
      <vt:lpstr>Can we use explicit register renaming with scoreboard?</vt:lpstr>
      <vt:lpstr>Four Stages of Scoreboard Control With Explicit Renaming</vt:lpstr>
      <vt:lpstr>Scoreboard With Explicit Renaming</vt:lpstr>
      <vt:lpstr>Renamed Scoreboard 1</vt:lpstr>
      <vt:lpstr>Renamed Scoreboard 2</vt:lpstr>
      <vt:lpstr>Renamed Scoreboard 3</vt:lpstr>
      <vt:lpstr>Renamed Scoreboard 3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Renamed Scoreboard 19</vt:lpstr>
      <vt:lpstr>Summary #2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天泽</cp:lastModifiedBy>
  <cp:revision>152</cp:revision>
  <dcterms:created xsi:type="dcterms:W3CDTF">2003-04-16T06:14:29Z</dcterms:created>
  <dcterms:modified xsi:type="dcterms:W3CDTF">2021-11-08T13:51:09Z</dcterms:modified>
</cp:coreProperties>
</file>