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7"/>
  </p:notesMasterIdLst>
  <p:sldIdLst>
    <p:sldId id="452" r:id="rId2"/>
    <p:sldId id="399" r:id="rId3"/>
    <p:sldId id="400" r:id="rId4"/>
    <p:sldId id="403" r:id="rId5"/>
    <p:sldId id="404" r:id="rId6"/>
    <p:sldId id="405" r:id="rId7"/>
    <p:sldId id="406" r:id="rId8"/>
    <p:sldId id="414" r:id="rId9"/>
    <p:sldId id="407" r:id="rId10"/>
    <p:sldId id="409" r:id="rId11"/>
    <p:sldId id="410" r:id="rId12"/>
    <p:sldId id="415" r:id="rId13"/>
    <p:sldId id="463" r:id="rId14"/>
    <p:sldId id="395" r:id="rId15"/>
    <p:sldId id="353" r:id="rId16"/>
    <p:sldId id="354" r:id="rId17"/>
    <p:sldId id="355" r:id="rId18"/>
    <p:sldId id="356" r:id="rId19"/>
    <p:sldId id="357" r:id="rId20"/>
    <p:sldId id="358" r:id="rId21"/>
    <p:sldId id="360" r:id="rId22"/>
    <p:sldId id="362" r:id="rId23"/>
    <p:sldId id="364" r:id="rId24"/>
    <p:sldId id="365" r:id="rId25"/>
    <p:sldId id="366" r:id="rId26"/>
    <p:sldId id="367" r:id="rId27"/>
    <p:sldId id="368" r:id="rId28"/>
    <p:sldId id="369" r:id="rId29"/>
    <p:sldId id="370" r:id="rId30"/>
    <p:sldId id="371" r:id="rId31"/>
    <p:sldId id="375" r:id="rId32"/>
    <p:sldId id="377" r:id="rId33"/>
    <p:sldId id="378" r:id="rId34"/>
    <p:sldId id="379" r:id="rId35"/>
    <p:sldId id="380" r:id="rId36"/>
    <p:sldId id="381" r:id="rId37"/>
    <p:sldId id="382" r:id="rId38"/>
    <p:sldId id="383" r:id="rId39"/>
    <p:sldId id="384" r:id="rId40"/>
    <p:sldId id="385" r:id="rId41"/>
    <p:sldId id="386" r:id="rId42"/>
    <p:sldId id="387" r:id="rId43"/>
    <p:sldId id="388" r:id="rId44"/>
    <p:sldId id="390" r:id="rId45"/>
    <p:sldId id="391" r:id="rId46"/>
    <p:sldId id="392" r:id="rId47"/>
    <p:sldId id="393" r:id="rId48"/>
    <p:sldId id="394" r:id="rId49"/>
    <p:sldId id="417" r:id="rId50"/>
    <p:sldId id="418" r:id="rId51"/>
    <p:sldId id="419" r:id="rId52"/>
    <p:sldId id="420" r:id="rId53"/>
    <p:sldId id="421" r:id="rId54"/>
    <p:sldId id="422" r:id="rId55"/>
    <p:sldId id="423" r:id="rId56"/>
    <p:sldId id="424" r:id="rId57"/>
    <p:sldId id="425" r:id="rId58"/>
    <p:sldId id="428" r:id="rId59"/>
    <p:sldId id="430" r:id="rId60"/>
    <p:sldId id="431" r:id="rId61"/>
    <p:sldId id="432" r:id="rId62"/>
    <p:sldId id="433" r:id="rId63"/>
    <p:sldId id="434" r:id="rId64"/>
    <p:sldId id="435" r:id="rId65"/>
    <p:sldId id="436" r:id="rId66"/>
    <p:sldId id="437" r:id="rId67"/>
    <p:sldId id="455" r:id="rId68"/>
    <p:sldId id="456" r:id="rId69"/>
    <p:sldId id="459" r:id="rId70"/>
    <p:sldId id="458" r:id="rId71"/>
    <p:sldId id="462" r:id="rId72"/>
    <p:sldId id="461" r:id="rId73"/>
    <p:sldId id="460" r:id="rId74"/>
    <p:sldId id="440" r:id="rId75"/>
    <p:sldId id="453" r:id="rId76"/>
  </p:sldIdLst>
  <p:sldSz cx="9144000" cy="6858000" type="screen4x3"/>
  <p:notesSz cx="7099300" cy="10234613"/>
  <p:defaultTextStyle>
    <a:defPPr>
      <a:defRPr lang="zh-CN"/>
    </a:defPPr>
    <a:lvl1pPr algn="ctr"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40">
          <p15:clr>
            <a:srgbClr val="A4A3A4"/>
          </p15:clr>
        </p15:guide>
        <p15:guide id="2" pos="290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61" autoAdjust="0"/>
    <p:restoredTop sz="90870" autoAdjust="0"/>
  </p:normalViewPr>
  <p:slideViewPr>
    <p:cSldViewPr>
      <p:cViewPr varScale="1">
        <p:scale>
          <a:sx n="83" d="100"/>
          <a:sy n="83" d="100"/>
        </p:scale>
        <p:origin x="474" y="90"/>
      </p:cViewPr>
      <p:guideLst>
        <p:guide orient="horz" pos="2140"/>
        <p:guide pos="290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76575" cy="511175"/>
          </a:xfrm>
          <a:prstGeom prst="rect">
            <a:avLst/>
          </a:prstGeom>
          <a:noFill/>
          <a:ln>
            <a:noFill/>
          </a:ln>
          <a:effectLst/>
        </p:spPr>
        <p:txBody>
          <a:bodyPr vert="horz" wrap="square" lIns="99048" tIns="49524" rIns="99048" bIns="49524" numCol="1" anchor="t" anchorCtr="0" compatLnSpc="1"/>
          <a:lstStyle>
            <a:lvl1pPr algn="l" defTabSz="990600">
              <a:defRPr kumimoji="1" sz="1300">
                <a:latin typeface="Times New Roman" panose="02020603050405020304" pitchFamily="18" charset="0"/>
              </a:defRPr>
            </a:lvl1pPr>
          </a:lstStyle>
          <a:p>
            <a:endParaRPr lang="en-US" altLang="zh-CN" dirty="0"/>
          </a:p>
        </p:txBody>
      </p:sp>
      <p:sp>
        <p:nvSpPr>
          <p:cNvPr id="4099" name="Rectangle 3"/>
          <p:cNvSpPr>
            <a:spLocks noGrp="1" noChangeArrowheads="1"/>
          </p:cNvSpPr>
          <p:nvPr>
            <p:ph type="dt" idx="1"/>
          </p:nvPr>
        </p:nvSpPr>
        <p:spPr bwMode="auto">
          <a:xfrm>
            <a:off x="4022725" y="0"/>
            <a:ext cx="3076575" cy="511175"/>
          </a:xfrm>
          <a:prstGeom prst="rect">
            <a:avLst/>
          </a:prstGeom>
          <a:noFill/>
          <a:ln>
            <a:noFill/>
          </a:ln>
          <a:effectLst/>
        </p:spPr>
        <p:txBody>
          <a:bodyPr vert="horz" wrap="square" lIns="99048" tIns="49524" rIns="99048" bIns="49524" numCol="1" anchor="t" anchorCtr="0" compatLnSpc="1"/>
          <a:lstStyle>
            <a:lvl1pPr algn="r" defTabSz="990600">
              <a:defRPr kumimoji="1" sz="1300">
                <a:latin typeface="Times New Roman" panose="02020603050405020304" pitchFamily="18" charset="0"/>
              </a:defRPr>
            </a:lvl1pPr>
          </a:lstStyle>
          <a:p>
            <a:endParaRPr lang="en-US" altLang="zh-CN" dirty="0"/>
          </a:p>
        </p:txBody>
      </p:sp>
      <p:sp>
        <p:nvSpPr>
          <p:cNvPr id="4100"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ln>
          <a:effectLst/>
        </p:spPr>
      </p:sp>
      <p:sp>
        <p:nvSpPr>
          <p:cNvPr id="4101" name="Rectangle 5"/>
          <p:cNvSpPr>
            <a:spLocks noGrp="1" noChangeArrowheads="1"/>
          </p:cNvSpPr>
          <p:nvPr>
            <p:ph type="body" sz="quarter" idx="3"/>
          </p:nvPr>
        </p:nvSpPr>
        <p:spPr bwMode="auto">
          <a:xfrm>
            <a:off x="946150" y="4860925"/>
            <a:ext cx="5207000" cy="4605338"/>
          </a:xfrm>
          <a:prstGeom prst="rect">
            <a:avLst/>
          </a:prstGeom>
          <a:noFill/>
          <a:ln>
            <a:noFill/>
          </a:ln>
          <a:effectLst/>
        </p:spPr>
        <p:txBody>
          <a:bodyPr vert="horz" wrap="square" lIns="99048" tIns="49524" rIns="99048" bIns="49524"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2" name="Rectangle 6"/>
          <p:cNvSpPr>
            <a:spLocks noGrp="1" noChangeArrowheads="1"/>
          </p:cNvSpPr>
          <p:nvPr>
            <p:ph type="ftr" sz="quarter" idx="4"/>
          </p:nvPr>
        </p:nvSpPr>
        <p:spPr bwMode="auto">
          <a:xfrm>
            <a:off x="0" y="9723438"/>
            <a:ext cx="3076575" cy="511175"/>
          </a:xfrm>
          <a:prstGeom prst="rect">
            <a:avLst/>
          </a:prstGeom>
          <a:noFill/>
          <a:ln>
            <a:noFill/>
          </a:ln>
          <a:effectLst/>
        </p:spPr>
        <p:txBody>
          <a:bodyPr vert="horz" wrap="square" lIns="99048" tIns="49524" rIns="99048" bIns="49524" numCol="1" anchor="b" anchorCtr="0" compatLnSpc="1"/>
          <a:lstStyle>
            <a:lvl1pPr algn="l" defTabSz="990600">
              <a:defRPr kumimoji="1" sz="1300">
                <a:latin typeface="Times New Roman" panose="02020603050405020304" pitchFamily="18" charset="0"/>
              </a:defRPr>
            </a:lvl1pPr>
          </a:lstStyle>
          <a:p>
            <a:endParaRPr lang="en-US" altLang="zh-CN" dirty="0"/>
          </a:p>
        </p:txBody>
      </p:sp>
      <p:sp>
        <p:nvSpPr>
          <p:cNvPr id="4103" name="Rectangle 7"/>
          <p:cNvSpPr>
            <a:spLocks noGrp="1" noChangeArrowheads="1"/>
          </p:cNvSpPr>
          <p:nvPr>
            <p:ph type="sldNum" sz="quarter" idx="5"/>
          </p:nvPr>
        </p:nvSpPr>
        <p:spPr bwMode="auto">
          <a:xfrm>
            <a:off x="4022725" y="9723438"/>
            <a:ext cx="3076575" cy="511175"/>
          </a:xfrm>
          <a:prstGeom prst="rect">
            <a:avLst/>
          </a:prstGeom>
          <a:noFill/>
          <a:ln>
            <a:noFill/>
          </a:ln>
          <a:effectLst/>
        </p:spPr>
        <p:txBody>
          <a:bodyPr vert="horz" wrap="square" lIns="99048" tIns="49524" rIns="99048" bIns="49524" numCol="1" anchor="b" anchorCtr="0" compatLnSpc="1"/>
          <a:lstStyle>
            <a:lvl1pPr algn="r" defTabSz="990600">
              <a:defRPr kumimoji="1" sz="1300">
                <a:latin typeface="Times New Roman" panose="02020603050405020304" pitchFamily="18" charset="0"/>
              </a:defRPr>
            </a:lvl1pPr>
          </a:lstStyle>
          <a:p>
            <a:fld id="{B909517C-2F75-4B4D-B271-74918E7BB5FD}" type="slidenum">
              <a:rPr lang="en-US" altLang="zh-CN"/>
              <a:t>‹#›</a:t>
            </a:fld>
            <a:endParaRPr lang="en-US" altLang="zh-CN" dirty="0"/>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08E754A-B923-401C-A4D7-295699301B27}" type="slidenum">
              <a:rPr lang="en-US" altLang="zh-CN"/>
              <a:t>11</a:t>
            </a:fld>
            <a:endParaRPr lang="en-US" altLang="zh-CN" dirty="0"/>
          </a:p>
        </p:txBody>
      </p:sp>
      <p:sp>
        <p:nvSpPr>
          <p:cNvPr id="248834" name="Rectangle 2"/>
          <p:cNvSpPr>
            <a:spLocks noGrp="1" noRot="1" noChangeAspect="1" noChangeArrowheads="1" noTextEdit="1"/>
          </p:cNvSpPr>
          <p:nvPr>
            <p:ph type="sldImg"/>
          </p:nvPr>
        </p:nvSpPr>
        <p:spPr>
          <a:xfrm>
            <a:off x="992188" y="768350"/>
            <a:ext cx="5114925" cy="3836988"/>
          </a:xfrm>
        </p:spPr>
      </p:sp>
      <p:sp>
        <p:nvSpPr>
          <p:cNvPr id="2488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B35A839-DA56-4333-88A6-1889FCABF818}" type="slidenum">
              <a:rPr lang="en-US" altLang="zh-CN"/>
              <a:t>14</a:t>
            </a:fld>
            <a:endParaRPr lang="en-US" altLang="zh-CN" dirty="0"/>
          </a:p>
        </p:txBody>
      </p:sp>
      <p:sp>
        <p:nvSpPr>
          <p:cNvPr id="217090" name="Rectangle 2"/>
          <p:cNvSpPr>
            <a:spLocks noGrp="1" noRot="1" noChangeAspect="1" noChangeArrowheads="1" noTextEdit="1"/>
          </p:cNvSpPr>
          <p:nvPr>
            <p:ph type="sldImg"/>
          </p:nvPr>
        </p:nvSpPr>
        <p:spPr>
          <a:xfrm>
            <a:off x="992188" y="768350"/>
            <a:ext cx="5114925" cy="3836988"/>
          </a:xfrm>
        </p:spPr>
      </p:sp>
      <p:sp>
        <p:nvSpPr>
          <p:cNvPr id="2170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992188" y="768350"/>
            <a:ext cx="5114925" cy="3836988"/>
          </a:xfrm>
        </p:spPr>
      </p:sp>
      <p:sp>
        <p:nvSpPr>
          <p:cNvPr id="3" name="Text Placeholder 2"/>
          <p:cNvSpPr>
            <a:spLocks noGrp="1"/>
          </p:cNvSpPr>
          <p:nvPr>
            <p:ph type="body" idx="3"/>
          </p:nvPr>
        </p:nvSpPr>
        <p:spPr/>
        <p:txBody>
          <a:bodyPr/>
          <a:lstStyle/>
          <a:p>
            <a:r>
              <a:rPr lang="en-US"/>
              <a:t>SPECspeed is a time-based metric; SPECrate is a throughput metric.</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https://www.spec.org/cpu2017/Docs/overview.html#klocNote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079CB78-5A9D-4A0F-94EC-F2AAAC411E8A}" type="slidenum">
              <a:rPr lang="en-US" altLang="zh-CN"/>
              <a:t>67</a:t>
            </a:fld>
            <a:endParaRPr lang="en-US" altLang="zh-CN" dirty="0"/>
          </a:p>
        </p:txBody>
      </p:sp>
      <p:sp>
        <p:nvSpPr>
          <p:cNvPr id="246786" name="Rectangle 2"/>
          <p:cNvSpPr>
            <a:spLocks noGrp="1" noRot="1" noChangeAspect="1" noChangeArrowheads="1" noTextEdit="1"/>
          </p:cNvSpPr>
          <p:nvPr>
            <p:ph type="sldImg"/>
          </p:nvPr>
        </p:nvSpPr>
        <p:spPr>
          <a:xfrm>
            <a:off x="992188" y="768350"/>
            <a:ext cx="5114925" cy="3836988"/>
          </a:xfrm>
        </p:spPr>
      </p:sp>
      <p:sp>
        <p:nvSpPr>
          <p:cNvPr id="2467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defRPr/>
            </a:pPr>
            <a:r>
              <a:rPr kumimoji="1" lang="en-US" altLang="zh-CN" sz="1200" kern="1200" dirty="0" err="1">
                <a:solidFill>
                  <a:schemeClr val="tx1"/>
                </a:solidFill>
                <a:effectLst/>
                <a:latin typeface="Times New Roman" panose="02020603050405020304" pitchFamily="18" charset="0"/>
                <a:ea typeface="宋体" panose="02010600030101010101" pitchFamily="2" charset="-122"/>
                <a:cs typeface="+mn-cs"/>
              </a:rPr>
              <a:t>PECpower</a:t>
            </a:r>
            <a:r>
              <a:rPr kumimoji="1" lang="en-US" altLang="zh-CN" sz="1200" kern="1200" dirty="0">
                <a:solidFill>
                  <a:schemeClr val="tx1"/>
                </a:solidFill>
                <a:effectLst/>
                <a:latin typeface="Times New Roman" panose="02020603050405020304" pitchFamily="18" charset="0"/>
                <a:ea typeface="宋体" panose="02010600030101010101" pitchFamily="2" charset="-122"/>
                <a:cs typeface="+mn-cs"/>
              </a:rPr>
              <a:t> uses a more modern software stack written in Java. It is based on </a:t>
            </a:r>
            <a:r>
              <a:rPr kumimoji="1" lang="en-US" altLang="zh-CN" sz="1200" kern="1200" dirty="0" err="1">
                <a:solidFill>
                  <a:schemeClr val="tx1"/>
                </a:solidFill>
                <a:effectLst/>
                <a:latin typeface="Times New Roman" panose="02020603050405020304" pitchFamily="18" charset="0"/>
                <a:ea typeface="宋体" panose="02010600030101010101" pitchFamily="2" charset="-122"/>
                <a:cs typeface="+mn-cs"/>
              </a:rPr>
              <a:t>SPECjbb</a:t>
            </a:r>
            <a:r>
              <a:rPr kumimoji="1" lang="en-US" altLang="zh-CN" sz="1200" kern="1200" dirty="0">
                <a:solidFill>
                  <a:schemeClr val="tx1"/>
                </a:solidFill>
                <a:effectLst/>
                <a:latin typeface="Times New Roman" panose="02020603050405020304" pitchFamily="18" charset="0"/>
                <a:ea typeface="宋体" panose="02010600030101010101" pitchFamily="2" charset="-122"/>
                <a:cs typeface="+mn-cs"/>
              </a:rPr>
              <a:t>, and it </a:t>
            </a:r>
            <a:r>
              <a:rPr kumimoji="1" lang="en-US" altLang="zh-CN" sz="1200" kern="1200" dirty="0" err="1">
                <a:solidFill>
                  <a:schemeClr val="tx1"/>
                </a:solidFill>
                <a:effectLst/>
                <a:latin typeface="Times New Roman" panose="02020603050405020304" pitchFamily="18" charset="0"/>
                <a:ea typeface="宋体" panose="02010600030101010101" pitchFamily="2" charset="-122"/>
                <a:cs typeface="+mn-cs"/>
              </a:rPr>
              <a:t>repre</a:t>
            </a:r>
            <a:r>
              <a:rPr kumimoji="1" lang="en-US" altLang="zh-CN" sz="1200" kern="1200" dirty="0">
                <a:solidFill>
                  <a:schemeClr val="tx1"/>
                </a:solidFill>
                <a:effectLst/>
                <a:latin typeface="Times New Roman" panose="02020603050405020304" pitchFamily="18" charset="0"/>
                <a:ea typeface="宋体" panose="02010600030101010101" pitchFamily="2" charset="-122"/>
                <a:cs typeface="+mn-cs"/>
              </a:rPr>
              <a:t>- </a:t>
            </a:r>
            <a:r>
              <a:rPr kumimoji="1" lang="en-US" altLang="zh-CN" sz="1200" kern="1200" dirty="0" err="1">
                <a:solidFill>
                  <a:schemeClr val="tx1"/>
                </a:solidFill>
                <a:effectLst/>
                <a:latin typeface="Times New Roman" panose="02020603050405020304" pitchFamily="18" charset="0"/>
                <a:ea typeface="宋体" panose="02010600030101010101" pitchFamily="2" charset="-122"/>
                <a:cs typeface="+mn-cs"/>
              </a:rPr>
              <a:t>sents</a:t>
            </a:r>
            <a:r>
              <a:rPr kumimoji="1" lang="en-US" altLang="zh-CN" sz="1200" kern="1200" dirty="0">
                <a:solidFill>
                  <a:schemeClr val="tx1"/>
                </a:solidFill>
                <a:effectLst/>
                <a:latin typeface="Times New Roman" panose="02020603050405020304" pitchFamily="18" charset="0"/>
                <a:ea typeface="宋体" panose="02010600030101010101" pitchFamily="2" charset="-122"/>
                <a:cs typeface="+mn-cs"/>
              </a:rPr>
              <a:t> the server side of business applications, with performance measured as the number of transactions per second, called </a:t>
            </a:r>
            <a:r>
              <a:rPr kumimoji="1" lang="en-US" altLang="zh-CN" sz="1200" kern="1200" dirty="0" err="1">
                <a:solidFill>
                  <a:schemeClr val="tx1"/>
                </a:solidFill>
                <a:effectLst/>
                <a:latin typeface="Times New Roman" panose="02020603050405020304" pitchFamily="18" charset="0"/>
                <a:ea typeface="宋体" panose="02010600030101010101" pitchFamily="2" charset="-122"/>
                <a:cs typeface="+mn-cs"/>
              </a:rPr>
              <a:t>ssj_ops</a:t>
            </a:r>
            <a:r>
              <a:rPr kumimoji="1" lang="en-US" altLang="zh-CN" sz="1200" kern="1200" dirty="0">
                <a:solidFill>
                  <a:schemeClr val="tx1"/>
                </a:solidFill>
                <a:effectLst/>
                <a:latin typeface="Times New Roman" panose="02020603050405020304" pitchFamily="18" charset="0"/>
                <a:ea typeface="宋体" panose="02010600030101010101" pitchFamily="2" charset="-122"/>
                <a:cs typeface="+mn-cs"/>
              </a:rPr>
              <a:t> for server side Java operations per second. It exercises not only the processor of the server, as does SPEC CPU, but also the caches, memory system, and even the multiprocessor interconnection system. </a:t>
            </a:r>
            <a:endParaRPr kumimoji="1" lang="zh-CN" altLang="en-US" dirty="0"/>
          </a:p>
        </p:txBody>
      </p:sp>
      <p:sp>
        <p:nvSpPr>
          <p:cNvPr id="4" name="幻灯片编号占位符 3"/>
          <p:cNvSpPr>
            <a:spLocks noGrp="1"/>
          </p:cNvSpPr>
          <p:nvPr>
            <p:ph type="sldNum" sz="quarter" idx="10"/>
          </p:nvPr>
        </p:nvSpPr>
        <p:spPr/>
        <p:txBody>
          <a:bodyPr/>
          <a:lstStyle/>
          <a:p>
            <a:fld id="{B909517C-2F75-4B4D-B271-74918E7BB5FD}" type="slidenum">
              <a:rPr lang="en-US" altLang="zh-CN" smtClean="0"/>
              <a:t>68</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defRPr/>
            </a:pPr>
            <a:r>
              <a:rPr kumimoji="1" lang="en-US" altLang="zh-CN" sz="1200" kern="1200" dirty="0">
                <a:solidFill>
                  <a:schemeClr val="tx1"/>
                </a:solidFill>
                <a:effectLst/>
                <a:latin typeface="Times New Roman" panose="02020603050405020304" pitchFamily="18" charset="0"/>
                <a:ea typeface="宋体" panose="02010600030101010101" pitchFamily="2" charset="-122"/>
                <a:cs typeface="+mn-cs"/>
              </a:rPr>
              <a:t>Figure 1.21 Power-performance of the three servers in Figure 1.20. </a:t>
            </a:r>
            <a:r>
              <a:rPr kumimoji="1" lang="en-US" altLang="zh-CN" sz="1200" kern="1200" dirty="0" err="1">
                <a:solidFill>
                  <a:schemeClr val="tx1"/>
                </a:solidFill>
                <a:effectLst/>
                <a:latin typeface="Times New Roman" panose="02020603050405020304" pitchFamily="18" charset="0"/>
                <a:ea typeface="宋体" panose="02010600030101010101" pitchFamily="2" charset="-122"/>
                <a:cs typeface="+mn-cs"/>
              </a:rPr>
              <a:t>Ssj_ops</a:t>
            </a:r>
            <a:r>
              <a:rPr kumimoji="1" lang="en-US" altLang="zh-CN" sz="1200" kern="1200" dirty="0">
                <a:solidFill>
                  <a:schemeClr val="tx1"/>
                </a:solidFill>
                <a:effectLst/>
                <a:latin typeface="Times New Roman" panose="02020603050405020304" pitchFamily="18" charset="0"/>
                <a:ea typeface="宋体" panose="02010600030101010101" pitchFamily="2" charset="-122"/>
                <a:cs typeface="+mn-cs"/>
              </a:rPr>
              <a:t>/watt values are on the left axis, with the three columns associated with it, and watts are on the right axis, with the three lines associated with it. The </a:t>
            </a:r>
            <a:r>
              <a:rPr kumimoji="1" lang="en-US" altLang="zh-CN" sz="1200" kern="1200" dirty="0" err="1">
                <a:solidFill>
                  <a:schemeClr val="tx1"/>
                </a:solidFill>
                <a:effectLst/>
                <a:latin typeface="Times New Roman" panose="02020603050405020304" pitchFamily="18" charset="0"/>
                <a:ea typeface="宋体" panose="02010600030101010101" pitchFamily="2" charset="-122"/>
                <a:cs typeface="+mn-cs"/>
              </a:rPr>
              <a:t>hor</a:t>
            </a:r>
            <a:r>
              <a:rPr kumimoji="1" lang="en-US" altLang="zh-CN" sz="1200" kern="1200" dirty="0">
                <a:solidFill>
                  <a:schemeClr val="tx1"/>
                </a:solidFill>
                <a:effectLst/>
                <a:latin typeface="Times New Roman" panose="02020603050405020304" pitchFamily="18" charset="0"/>
                <a:ea typeface="宋体" panose="02010600030101010101" pitchFamily="2" charset="-122"/>
                <a:cs typeface="+mn-cs"/>
              </a:rPr>
              <a:t>- </a:t>
            </a:r>
            <a:r>
              <a:rPr kumimoji="1" lang="en-US" altLang="zh-CN" sz="1200" kern="1200" dirty="0" err="1">
                <a:solidFill>
                  <a:schemeClr val="tx1"/>
                </a:solidFill>
                <a:effectLst/>
                <a:latin typeface="Times New Roman" panose="02020603050405020304" pitchFamily="18" charset="0"/>
                <a:ea typeface="宋体" panose="02010600030101010101" pitchFamily="2" charset="-122"/>
                <a:cs typeface="+mn-cs"/>
              </a:rPr>
              <a:t>izontal</a:t>
            </a:r>
            <a:r>
              <a:rPr kumimoji="1" lang="en-US" altLang="zh-CN" sz="1200" kern="1200" dirty="0">
                <a:solidFill>
                  <a:schemeClr val="tx1"/>
                </a:solidFill>
                <a:effectLst/>
                <a:latin typeface="Times New Roman" panose="02020603050405020304" pitchFamily="18" charset="0"/>
                <a:ea typeface="宋体" panose="02010600030101010101" pitchFamily="2" charset="-122"/>
                <a:cs typeface="+mn-cs"/>
              </a:rPr>
              <a:t> axis shows the target workload, as it varies from 100% to Active Idle. The single node R630 has the best </a:t>
            </a:r>
            <a:r>
              <a:rPr kumimoji="1" lang="en-US" altLang="zh-CN" sz="1200" kern="1200" dirty="0" err="1">
                <a:solidFill>
                  <a:schemeClr val="tx1"/>
                </a:solidFill>
                <a:effectLst/>
                <a:latin typeface="Times New Roman" panose="02020603050405020304" pitchFamily="18" charset="0"/>
                <a:ea typeface="宋体" panose="02010600030101010101" pitchFamily="2" charset="-122"/>
                <a:cs typeface="+mn-cs"/>
              </a:rPr>
              <a:t>ssj_ops</a:t>
            </a:r>
            <a:r>
              <a:rPr kumimoji="1" lang="en-US" altLang="zh-CN" sz="1200" kern="1200" dirty="0">
                <a:solidFill>
                  <a:schemeClr val="tx1"/>
                </a:solidFill>
                <a:effectLst/>
                <a:latin typeface="Times New Roman" panose="02020603050405020304" pitchFamily="18" charset="0"/>
                <a:ea typeface="宋体" panose="02010600030101010101" pitchFamily="2" charset="-122"/>
                <a:cs typeface="+mn-cs"/>
              </a:rPr>
              <a:t>/watt at each workload level, but R730 consumes the lowest power at each level. </a:t>
            </a:r>
            <a:endParaRPr lang="en-US" altLang="zh-CN" dirty="0"/>
          </a:p>
          <a:p>
            <a:endParaRPr kumimoji="1" lang="zh-CN" altLang="en-US" dirty="0"/>
          </a:p>
        </p:txBody>
      </p:sp>
      <p:sp>
        <p:nvSpPr>
          <p:cNvPr id="4" name="幻灯片编号占位符 3"/>
          <p:cNvSpPr>
            <a:spLocks noGrp="1"/>
          </p:cNvSpPr>
          <p:nvPr>
            <p:ph type="sldNum" sz="quarter" idx="10"/>
          </p:nvPr>
        </p:nvSpPr>
        <p:spPr/>
        <p:txBody>
          <a:bodyPr/>
          <a:lstStyle/>
          <a:p>
            <a:fld id="{B909517C-2F75-4B4D-B271-74918E7BB5FD}" type="slidenum">
              <a:rPr lang="en-US" altLang="zh-CN" smtClean="0"/>
              <a:t>69</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5EBEBD9-DA08-4B55-B466-722E14C675E9}" type="slidenum">
              <a:rPr lang="en-US" altLang="zh-CN"/>
              <a:t>2</a:t>
            </a:fld>
            <a:endParaRPr lang="en-US" altLang="zh-CN" dirty="0"/>
          </a:p>
        </p:txBody>
      </p:sp>
      <p:sp>
        <p:nvSpPr>
          <p:cNvPr id="227330" name="Rectangle 2"/>
          <p:cNvSpPr>
            <a:spLocks noGrp="1" noRot="1" noChangeAspect="1" noChangeArrowheads="1" noTextEdit="1"/>
          </p:cNvSpPr>
          <p:nvPr>
            <p:ph type="sldImg"/>
          </p:nvPr>
        </p:nvSpPr>
        <p:spPr>
          <a:xfrm>
            <a:off x="992188" y="768350"/>
            <a:ext cx="5114925" cy="3836988"/>
          </a:xfrm>
        </p:spPr>
      </p:sp>
      <p:sp>
        <p:nvSpPr>
          <p:cNvPr id="227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6ADF2DE-1EE3-44FB-BAB3-D96A263E5F89}" type="slidenum">
              <a:rPr lang="en-US" altLang="zh-CN"/>
              <a:t>3</a:t>
            </a:fld>
            <a:endParaRPr lang="en-US" altLang="zh-CN" dirty="0"/>
          </a:p>
        </p:txBody>
      </p:sp>
      <p:sp>
        <p:nvSpPr>
          <p:cNvPr id="229378" name="Rectangle 2"/>
          <p:cNvSpPr>
            <a:spLocks noGrp="1" noRot="1" noChangeAspect="1" noChangeArrowheads="1" noTextEdit="1"/>
          </p:cNvSpPr>
          <p:nvPr>
            <p:ph type="sldImg"/>
          </p:nvPr>
        </p:nvSpPr>
        <p:spPr>
          <a:xfrm>
            <a:off x="992188" y="768350"/>
            <a:ext cx="5114925" cy="3836988"/>
          </a:xfrm>
        </p:spPr>
      </p:sp>
      <p:sp>
        <p:nvSpPr>
          <p:cNvPr id="229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A5B6346-6379-4A7A-8520-8C6AFF267F15}" type="slidenum">
              <a:rPr lang="en-US" altLang="zh-CN"/>
              <a:t>4</a:t>
            </a:fld>
            <a:endParaRPr lang="en-US" altLang="zh-CN" dirty="0"/>
          </a:p>
        </p:txBody>
      </p:sp>
      <p:sp>
        <p:nvSpPr>
          <p:cNvPr id="234498" name="Rectangle 2"/>
          <p:cNvSpPr>
            <a:spLocks noGrp="1" noRot="1" noChangeAspect="1" noChangeArrowheads="1" noTextEdit="1"/>
          </p:cNvSpPr>
          <p:nvPr>
            <p:ph type="sldImg"/>
          </p:nvPr>
        </p:nvSpPr>
        <p:spPr>
          <a:xfrm>
            <a:off x="992188" y="768350"/>
            <a:ext cx="5114925" cy="3836988"/>
          </a:xfrm>
        </p:spPr>
      </p:sp>
      <p:sp>
        <p:nvSpPr>
          <p:cNvPr id="234499" name="Rectangle 3"/>
          <p:cNvSpPr>
            <a:spLocks noGrp="1" noChangeArrowheads="1"/>
          </p:cNvSpPr>
          <p:nvPr>
            <p:ph type="body" idx="1"/>
          </p:nvPr>
        </p:nvSpPr>
        <p:spPr/>
        <p:txBody>
          <a:bodyPr/>
          <a:lstStyle/>
          <a:p>
            <a:r>
              <a:rPr lang="en-US" altLang="zh-CN" dirty="0"/>
              <a:t>1</a:t>
            </a:r>
            <a:r>
              <a:rPr lang="zh-CN" altLang="en-US"/>
              <a:t>、电迁移特性。</a:t>
            </a:r>
            <a:r>
              <a:rPr lang="en-US" altLang="zh-CN" dirty="0"/>
              <a:t>2</a:t>
            </a:r>
            <a:r>
              <a:rPr lang="zh-CN" altLang="en-US"/>
              <a:t>、单晶硅。</a:t>
            </a:r>
            <a:r>
              <a:rPr lang="en-US" altLang="zh-CN" dirty="0"/>
              <a:t>3</a:t>
            </a:r>
            <a:r>
              <a:rPr lang="zh-CN" altLang="en-US"/>
              <a:t>、单晶硅锭。</a:t>
            </a:r>
            <a:r>
              <a:rPr lang="en-US" altLang="zh-CN" dirty="0"/>
              <a:t>4</a:t>
            </a:r>
            <a:r>
              <a:rPr lang="zh-CN" altLang="en-US"/>
              <a:t>、二氧化硅层 。</a:t>
            </a:r>
            <a:r>
              <a:rPr lang="en-US" altLang="zh-CN" dirty="0"/>
              <a:t>5</a:t>
            </a:r>
            <a:r>
              <a:rPr lang="zh-CN" altLang="en-US"/>
              <a:t>、感光层。</a:t>
            </a:r>
            <a:r>
              <a:rPr lang="en-US" altLang="zh-CN" dirty="0"/>
              <a:t>6</a:t>
            </a:r>
            <a:r>
              <a:rPr lang="zh-CN" altLang="en-US"/>
              <a:t>、光烛刻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675458A-6F2B-4D3B-9A8E-BE1B9C95E558}" type="slidenum">
              <a:rPr lang="en-US" altLang="zh-CN"/>
              <a:t>5</a:t>
            </a:fld>
            <a:endParaRPr lang="en-US" altLang="zh-CN" dirty="0"/>
          </a:p>
        </p:txBody>
      </p:sp>
      <p:sp>
        <p:nvSpPr>
          <p:cNvPr id="236546" name="Rectangle 2"/>
          <p:cNvSpPr>
            <a:spLocks noGrp="1" noRot="1" noChangeAspect="1" noChangeArrowheads="1" noTextEdit="1"/>
          </p:cNvSpPr>
          <p:nvPr>
            <p:ph type="sldImg"/>
          </p:nvPr>
        </p:nvSpPr>
        <p:spPr>
          <a:xfrm>
            <a:off x="992188" y="768350"/>
            <a:ext cx="5114925" cy="3836988"/>
          </a:xfrm>
        </p:spPr>
      </p:sp>
      <p:sp>
        <p:nvSpPr>
          <p:cNvPr id="2365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EF5E685-9562-44D5-A3F0-F16DE9C73114}" type="slidenum">
              <a:rPr lang="en-US" altLang="zh-CN"/>
              <a:t>6</a:t>
            </a:fld>
            <a:endParaRPr lang="en-US" altLang="zh-CN" dirty="0"/>
          </a:p>
        </p:txBody>
      </p:sp>
      <p:sp>
        <p:nvSpPr>
          <p:cNvPr id="238594" name="Rectangle 2"/>
          <p:cNvSpPr>
            <a:spLocks noGrp="1" noRot="1" noChangeAspect="1" noChangeArrowheads="1" noTextEdit="1"/>
          </p:cNvSpPr>
          <p:nvPr>
            <p:ph type="sldImg"/>
          </p:nvPr>
        </p:nvSpPr>
        <p:spPr>
          <a:xfrm>
            <a:off x="992188" y="768350"/>
            <a:ext cx="5114925" cy="3836988"/>
          </a:xfrm>
        </p:spPr>
      </p:sp>
      <p:sp>
        <p:nvSpPr>
          <p:cNvPr id="2385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9E7CE02-3897-4E4C-9040-A48016D28FFD}" type="slidenum">
              <a:rPr lang="en-US" altLang="zh-CN"/>
              <a:t>7</a:t>
            </a:fld>
            <a:endParaRPr lang="en-US" altLang="zh-CN" dirty="0"/>
          </a:p>
        </p:txBody>
      </p:sp>
      <p:sp>
        <p:nvSpPr>
          <p:cNvPr id="240642" name="Rectangle 2"/>
          <p:cNvSpPr>
            <a:spLocks noGrp="1" noRot="1" noChangeAspect="1" noChangeArrowheads="1" noTextEdit="1"/>
          </p:cNvSpPr>
          <p:nvPr>
            <p:ph type="sldImg"/>
          </p:nvPr>
        </p:nvSpPr>
        <p:spPr>
          <a:xfrm>
            <a:off x="992188" y="768350"/>
            <a:ext cx="5114925" cy="3836988"/>
          </a:xfrm>
        </p:spPr>
      </p:sp>
      <p:sp>
        <p:nvSpPr>
          <p:cNvPr id="2406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E5CC3B8-0EFD-4751-BD94-B57A5A520F2D}" type="slidenum">
              <a:rPr lang="en-US" altLang="zh-CN"/>
              <a:t>9</a:t>
            </a:fld>
            <a:endParaRPr lang="en-US" altLang="zh-CN" dirty="0"/>
          </a:p>
        </p:txBody>
      </p:sp>
      <p:sp>
        <p:nvSpPr>
          <p:cNvPr id="242690" name="Rectangle 2"/>
          <p:cNvSpPr>
            <a:spLocks noGrp="1" noRot="1" noChangeAspect="1" noChangeArrowheads="1" noTextEdit="1"/>
          </p:cNvSpPr>
          <p:nvPr>
            <p:ph type="sldImg"/>
          </p:nvPr>
        </p:nvSpPr>
        <p:spPr>
          <a:xfrm>
            <a:off x="992188" y="768350"/>
            <a:ext cx="5114925" cy="3836988"/>
          </a:xfrm>
        </p:spPr>
      </p:sp>
      <p:sp>
        <p:nvSpPr>
          <p:cNvPr id="2426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079CB78-5A9D-4A0F-94EC-F2AAAC411E8A}" type="slidenum">
              <a:rPr lang="en-US" altLang="zh-CN"/>
              <a:t>10</a:t>
            </a:fld>
            <a:endParaRPr lang="en-US" altLang="zh-CN" dirty="0"/>
          </a:p>
        </p:txBody>
      </p:sp>
      <p:sp>
        <p:nvSpPr>
          <p:cNvPr id="246786" name="Rectangle 2"/>
          <p:cNvSpPr>
            <a:spLocks noGrp="1" noRot="1" noChangeAspect="1" noChangeArrowheads="1" noTextEdit="1"/>
          </p:cNvSpPr>
          <p:nvPr>
            <p:ph type="sldImg"/>
          </p:nvPr>
        </p:nvSpPr>
        <p:spPr>
          <a:xfrm>
            <a:off x="992188" y="768350"/>
            <a:ext cx="5114925" cy="3836988"/>
          </a:xfrm>
        </p:spPr>
      </p:sp>
      <p:sp>
        <p:nvSpPr>
          <p:cNvPr id="246787"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5127" name="Rectangle 7"/>
          <p:cNvSpPr>
            <a:spLocks noGrp="1" noChangeArrowheads="1"/>
          </p:cNvSpPr>
          <p:nvPr>
            <p:ph type="ctrTitle"/>
          </p:nvPr>
        </p:nvSpPr>
        <p:spPr>
          <a:xfrm>
            <a:off x="228600" y="1427163"/>
            <a:ext cx="8077200" cy="1609725"/>
          </a:xfrm>
          <a:prstGeom prst="rect">
            <a:avLst/>
          </a:prstGeom>
        </p:spPr>
        <p:txBody>
          <a:bodyPr/>
          <a:lstStyle>
            <a:lvl1pPr>
              <a:defRPr sz="4600"/>
            </a:lvl1pPr>
          </a:lstStyle>
          <a:p>
            <a:pPr lvl="0"/>
            <a:r>
              <a:rPr lang="zh-CN" altLang="en-US" noProof="0"/>
              <a:t>单击此处编辑母版标题样式</a:t>
            </a:r>
          </a:p>
        </p:txBody>
      </p:sp>
      <p:sp>
        <p:nvSpPr>
          <p:cNvPr id="5128" name="Rectangle 8"/>
          <p:cNvSpPr>
            <a:spLocks noGrp="1" noChangeArrowheads="1"/>
          </p:cNvSpPr>
          <p:nvPr>
            <p:ph type="subTitle" idx="1"/>
          </p:nvPr>
        </p:nvSpPr>
        <p:spPr>
          <a:xfrm>
            <a:off x="1066800" y="3441700"/>
            <a:ext cx="6629400" cy="1676400"/>
          </a:xfrm>
          <a:prstGeom prst="rect">
            <a:avLst/>
          </a:prstGeom>
        </p:spPr>
        <p:txBody>
          <a:bodyPr/>
          <a:lstStyle>
            <a:lvl1pPr marL="0" indent="0">
              <a:buFont typeface="Wingdings" panose="05000000000000000000" pitchFamily="2" charset="2"/>
              <a:buNone/>
              <a:defRPr/>
            </a:lvl1pPr>
          </a:lstStyle>
          <a:p>
            <a:pPr lvl="0"/>
            <a:r>
              <a:rPr lang="zh-CN" altLang="en-US" noProof="0"/>
              <a:t>单击此处编辑母版副标题样式</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竖排文字">
    <p:spTree>
      <p:nvGrpSpPr>
        <p:cNvPr id="1" name=""/>
        <p:cNvGrpSpPr/>
        <p:nvPr/>
      </p:nvGrpSpPr>
      <p:grpSpPr>
        <a:xfrm>
          <a:off x="0" y="0"/>
          <a:ext cx="0" cy="0"/>
          <a:chOff x="0" y="0"/>
          <a:chExt cx="0" cy="0"/>
        </a:xfrm>
      </p:grpSpPr>
      <p:sp>
        <p:nvSpPr>
          <p:cNvPr id="3" name="竖排文字占位符 2"/>
          <p:cNvSpPr>
            <a:spLocks noGrp="1"/>
          </p:cNvSpPr>
          <p:nvPr>
            <p:ph type="body" orient="vert" idx="1"/>
          </p:nvPr>
        </p:nvSpPr>
        <p:spPr>
          <a:xfrm>
            <a:off x="609600" y="1600200"/>
            <a:ext cx="7924800" cy="4419600"/>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457200" y="6248400"/>
            <a:ext cx="2133600" cy="457200"/>
          </a:xfrm>
          <a:prstGeom prst="rect">
            <a:avLst/>
          </a:prstGeom>
        </p:spPr>
        <p:txBody>
          <a:bodyPr/>
          <a:lstStyle>
            <a:lvl1pPr>
              <a:defRPr/>
            </a:lvl1pPr>
          </a:lstStyle>
          <a:p>
            <a:endParaRPr lang="en-US" altLang="zh-CN" dirty="0"/>
          </a:p>
        </p:txBody>
      </p:sp>
      <p:sp>
        <p:nvSpPr>
          <p:cNvPr id="5" name="页脚占位符 4"/>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dirty="0"/>
          </a:p>
        </p:txBody>
      </p:sp>
      <p:sp>
        <p:nvSpPr>
          <p:cNvPr id="6" name="灯片编号占位符 5"/>
          <p:cNvSpPr>
            <a:spLocks noGrp="1"/>
          </p:cNvSpPr>
          <p:nvPr>
            <p:ph type="sldNum" sz="quarter" idx="12"/>
          </p:nvPr>
        </p:nvSpPr>
        <p:spPr>
          <a:xfrm>
            <a:off x="6553200" y="6248400"/>
            <a:ext cx="2133600" cy="457200"/>
          </a:xfrm>
          <a:prstGeom prst="rect">
            <a:avLst/>
          </a:prstGeom>
        </p:spPr>
        <p:txBody>
          <a:bodyPr/>
          <a:lstStyle>
            <a:lvl1pPr>
              <a:defRPr/>
            </a:lvl1pPr>
          </a:lstStyle>
          <a:p>
            <a:fld id="{0CA5D32A-BBD8-4FAF-8C85-436D2AF1688D}" type="slidenum">
              <a:rPr lang="en-US" altLang="zh-CN" smtClean="0"/>
              <a:t>‹#›</a:t>
            </a:fld>
            <a:endParaRPr lang="en-US" altLang="zh-CN" dirty="0"/>
          </a:p>
        </p:txBody>
      </p:sp>
      <p:sp>
        <p:nvSpPr>
          <p:cNvPr id="7" name="标题 6"/>
          <p:cNvSpPr>
            <a:spLocks noGrp="1"/>
          </p:cNvSpPr>
          <p:nvPr>
            <p:ph type="title"/>
          </p:nvPr>
        </p:nvSpPr>
        <p:spPr/>
        <p:txBody>
          <a:bodyPr/>
          <a:lstStyle/>
          <a:p>
            <a:r>
              <a:rPr kumimoji="1" lang="zh-CN" altLang="en-US"/>
              <a:t>单击此处编辑母版标题样式</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50013" y="228600"/>
            <a:ext cx="2084387" cy="5791200"/>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95263" y="228600"/>
            <a:ext cx="6102350" cy="5791200"/>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457200" y="6248400"/>
            <a:ext cx="2133600" cy="457200"/>
          </a:xfrm>
          <a:prstGeom prst="rect">
            <a:avLst/>
          </a:prstGeom>
        </p:spPr>
        <p:txBody>
          <a:bodyPr/>
          <a:lstStyle>
            <a:lvl1pPr>
              <a:defRPr/>
            </a:lvl1pPr>
          </a:lstStyle>
          <a:p>
            <a:endParaRPr lang="en-US" altLang="zh-CN" dirty="0"/>
          </a:p>
        </p:txBody>
      </p:sp>
      <p:sp>
        <p:nvSpPr>
          <p:cNvPr id="5" name="页脚占位符 4"/>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dirty="0"/>
          </a:p>
        </p:txBody>
      </p:sp>
      <p:sp>
        <p:nvSpPr>
          <p:cNvPr id="6" name="灯片编号占位符 5"/>
          <p:cNvSpPr>
            <a:spLocks noGrp="1"/>
          </p:cNvSpPr>
          <p:nvPr>
            <p:ph type="sldNum" sz="quarter" idx="12"/>
          </p:nvPr>
        </p:nvSpPr>
        <p:spPr>
          <a:xfrm>
            <a:off x="6553200" y="6248400"/>
            <a:ext cx="2133600" cy="457200"/>
          </a:xfrm>
          <a:prstGeom prst="rect">
            <a:avLst/>
          </a:prstGeom>
        </p:spPr>
        <p:txBody>
          <a:bodyPr/>
          <a:lstStyle>
            <a:lvl1pPr>
              <a:defRPr/>
            </a:lvl1pPr>
          </a:lstStyle>
          <a:p>
            <a:fld id="{98235552-83B7-42E9-93C9-8643686C0B0D}" type="slidenum">
              <a:rPr lang="en-US" altLang="zh-CN" smtClean="0"/>
              <a:t>‹#›</a:t>
            </a:fld>
            <a:endParaRPr lang="en-US" altLang="zh-CN"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标题和表格">
    <p:spTree>
      <p:nvGrpSpPr>
        <p:cNvPr id="1" name=""/>
        <p:cNvGrpSpPr/>
        <p:nvPr/>
      </p:nvGrpSpPr>
      <p:grpSpPr>
        <a:xfrm>
          <a:off x="0" y="0"/>
          <a:ext cx="0" cy="0"/>
          <a:chOff x="0" y="0"/>
          <a:chExt cx="0" cy="0"/>
        </a:xfrm>
      </p:grpSpPr>
      <p:sp>
        <p:nvSpPr>
          <p:cNvPr id="3" name="表格占位符 2"/>
          <p:cNvSpPr>
            <a:spLocks noGrp="1"/>
          </p:cNvSpPr>
          <p:nvPr>
            <p:ph type="tbl" idx="1" hasCustomPrompt="1"/>
          </p:nvPr>
        </p:nvSpPr>
        <p:spPr>
          <a:xfrm>
            <a:off x="609600" y="1600200"/>
            <a:ext cx="7924800" cy="4419600"/>
          </a:xfrm>
          <a:prstGeom prst="rect">
            <a:avLst/>
          </a:prstGeom>
        </p:spPr>
        <p:txBody>
          <a:bodyPr/>
          <a:lstStyle/>
          <a:p>
            <a:r>
              <a:rPr lang="zh-CN" altLang="en-US"/>
              <a:t>单击图标添加表格</a:t>
            </a:r>
            <a:endParaRPr lang="zh-CN" altLang="en-US" dirty="0"/>
          </a:p>
        </p:txBody>
      </p:sp>
      <p:sp>
        <p:nvSpPr>
          <p:cNvPr id="4" name="日期占位符 3"/>
          <p:cNvSpPr>
            <a:spLocks noGrp="1"/>
          </p:cNvSpPr>
          <p:nvPr>
            <p:ph type="dt" sz="half" idx="10"/>
          </p:nvPr>
        </p:nvSpPr>
        <p:spPr>
          <a:xfrm>
            <a:off x="457200" y="6248400"/>
            <a:ext cx="2133600" cy="457200"/>
          </a:xfrm>
          <a:prstGeom prst="rect">
            <a:avLst/>
          </a:prstGeom>
        </p:spPr>
        <p:txBody>
          <a:bodyPr/>
          <a:lstStyle>
            <a:lvl1pPr>
              <a:defRPr/>
            </a:lvl1pPr>
          </a:lstStyle>
          <a:p>
            <a:endParaRPr lang="en-US" altLang="zh-CN" dirty="0"/>
          </a:p>
        </p:txBody>
      </p:sp>
      <p:sp>
        <p:nvSpPr>
          <p:cNvPr id="5" name="页脚占位符 4"/>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dirty="0"/>
          </a:p>
        </p:txBody>
      </p:sp>
      <p:sp>
        <p:nvSpPr>
          <p:cNvPr id="6" name="灯片编号占位符 5"/>
          <p:cNvSpPr>
            <a:spLocks noGrp="1"/>
          </p:cNvSpPr>
          <p:nvPr>
            <p:ph type="sldNum" sz="quarter" idx="12"/>
          </p:nvPr>
        </p:nvSpPr>
        <p:spPr>
          <a:xfrm>
            <a:off x="6553200" y="6248400"/>
            <a:ext cx="2133600" cy="457200"/>
          </a:xfrm>
          <a:prstGeom prst="rect">
            <a:avLst/>
          </a:prstGeom>
        </p:spPr>
        <p:txBody>
          <a:bodyPr/>
          <a:lstStyle>
            <a:lvl1pPr>
              <a:defRPr/>
            </a:lvl1pPr>
          </a:lstStyle>
          <a:p>
            <a:fld id="{53F0DCA1-F419-4222-B11D-DB15B9642FAB}" type="slidenum">
              <a:rPr lang="en-US" altLang="zh-CN" smtClean="0"/>
              <a:t>‹#›</a:t>
            </a:fld>
            <a:endParaRPr lang="en-US" altLang="zh-CN" dirty="0"/>
          </a:p>
        </p:txBody>
      </p:sp>
      <p:sp>
        <p:nvSpPr>
          <p:cNvPr id="7" name="标题 6"/>
          <p:cNvSpPr>
            <a:spLocks noGrp="1"/>
          </p:cNvSpPr>
          <p:nvPr>
            <p:ph type="title"/>
          </p:nvPr>
        </p:nvSpPr>
        <p:spPr/>
        <p:txBody>
          <a:bodyPr/>
          <a:lstStyle/>
          <a:p>
            <a:r>
              <a:rPr kumimoji="1" lang="zh-CN" altLang="en-US"/>
              <a:t>单击此处编辑母版标题样式</a:t>
            </a: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标题幻灯片">
    <p:spTree>
      <p:nvGrpSpPr>
        <p:cNvPr id="1" name=""/>
        <p:cNvGrpSpPr/>
        <p:nvPr/>
      </p:nvGrpSpPr>
      <p:grpSpPr>
        <a:xfrm>
          <a:off x="0" y="0"/>
          <a:ext cx="0" cy="0"/>
          <a:chOff x="0" y="0"/>
          <a:chExt cx="0" cy="0"/>
        </a:xfrm>
      </p:grpSpPr>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标题，文本与两项内容">
    <p:spTree>
      <p:nvGrpSpPr>
        <p:cNvPr id="1" name=""/>
        <p:cNvGrpSpPr/>
        <p:nvPr/>
      </p:nvGrpSpPr>
      <p:grpSpPr>
        <a:xfrm>
          <a:off x="0" y="0"/>
          <a:ext cx="0" cy="0"/>
          <a:chOff x="0" y="0"/>
          <a:chExt cx="0" cy="0"/>
        </a:xfrm>
      </p:grpSpPr>
      <p:sp>
        <p:nvSpPr>
          <p:cNvPr id="3" name="文本占位符 2"/>
          <p:cNvSpPr>
            <a:spLocks noGrp="1"/>
          </p:cNvSpPr>
          <p:nvPr>
            <p:ph type="body" sz="half" idx="1"/>
          </p:nvPr>
        </p:nvSpPr>
        <p:spPr>
          <a:xfrm>
            <a:off x="0" y="1557338"/>
            <a:ext cx="4405313" cy="4575175"/>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quarter" idx="2"/>
          </p:nvPr>
        </p:nvSpPr>
        <p:spPr>
          <a:xfrm>
            <a:off x="4557713" y="1557338"/>
            <a:ext cx="4406900" cy="2211387"/>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内容占位符 4"/>
          <p:cNvSpPr>
            <a:spLocks noGrp="1"/>
          </p:cNvSpPr>
          <p:nvPr>
            <p:ph sz="quarter" idx="3"/>
          </p:nvPr>
        </p:nvSpPr>
        <p:spPr>
          <a:xfrm>
            <a:off x="4557713" y="3921125"/>
            <a:ext cx="4406900" cy="22113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日期占位符 5"/>
          <p:cNvSpPr>
            <a:spLocks noGrp="1"/>
          </p:cNvSpPr>
          <p:nvPr>
            <p:ph type="dt" sz="half" idx="10"/>
          </p:nvPr>
        </p:nvSpPr>
        <p:spPr>
          <a:xfrm>
            <a:off x="0" y="6237288"/>
            <a:ext cx="1905000" cy="457200"/>
          </a:xfrm>
          <a:prstGeom prst="rect">
            <a:avLst/>
          </a:prstGeom>
        </p:spPr>
        <p:txBody>
          <a:bodyPr/>
          <a:lstStyle>
            <a:lvl1pPr>
              <a:defRPr/>
            </a:lvl1pPr>
          </a:lstStyle>
          <a:p>
            <a:endParaRPr lang="en-US" altLang="zh-CN" dirty="0"/>
          </a:p>
        </p:txBody>
      </p:sp>
      <p:sp>
        <p:nvSpPr>
          <p:cNvPr id="7" name="页脚占位符 6"/>
          <p:cNvSpPr>
            <a:spLocks noGrp="1"/>
          </p:cNvSpPr>
          <p:nvPr>
            <p:ph type="ftr" sz="quarter" idx="11"/>
          </p:nvPr>
        </p:nvSpPr>
        <p:spPr>
          <a:xfrm>
            <a:off x="3657600" y="6243638"/>
            <a:ext cx="2895600" cy="457200"/>
          </a:xfrm>
          <a:prstGeom prst="rect">
            <a:avLst/>
          </a:prstGeom>
        </p:spPr>
        <p:txBody>
          <a:bodyPr/>
          <a:lstStyle>
            <a:lvl1pPr>
              <a:defRPr/>
            </a:lvl1pPr>
          </a:lstStyle>
          <a:p>
            <a:endParaRPr lang="en-US" altLang="zh-CN" dirty="0"/>
          </a:p>
        </p:txBody>
      </p:sp>
      <p:sp>
        <p:nvSpPr>
          <p:cNvPr id="8" name="灯片编号占位符 7"/>
          <p:cNvSpPr>
            <a:spLocks noGrp="1"/>
          </p:cNvSpPr>
          <p:nvPr>
            <p:ph type="sldNum" sz="quarter" idx="12"/>
          </p:nvPr>
        </p:nvSpPr>
        <p:spPr>
          <a:xfrm>
            <a:off x="7042150" y="6243638"/>
            <a:ext cx="1905000" cy="457200"/>
          </a:xfrm>
          <a:prstGeom prst="rect">
            <a:avLst/>
          </a:prstGeom>
        </p:spPr>
        <p:txBody>
          <a:bodyPr/>
          <a:lstStyle>
            <a:lvl1pPr>
              <a:defRPr/>
            </a:lvl1pPr>
          </a:lstStyle>
          <a:p>
            <a:r>
              <a:rPr lang="en-US" altLang="zh-CN" dirty="0"/>
              <a:t>1</a:t>
            </a:r>
            <a:fld id="{BC78D7F6-81EB-426B-B783-68932B4FE8AE}" type="slidenum">
              <a:rPr lang="en-US" altLang="zh-CN" smtClean="0"/>
              <a:t>‹#›</a:t>
            </a:fld>
            <a:endParaRPr lang="en-US" altLang="zh-CN" dirty="0"/>
          </a:p>
        </p:txBody>
      </p:sp>
      <p:sp>
        <p:nvSpPr>
          <p:cNvPr id="9" name="标题 8"/>
          <p:cNvSpPr>
            <a:spLocks noGrp="1"/>
          </p:cNvSpPr>
          <p:nvPr>
            <p:ph type="title"/>
          </p:nvPr>
        </p:nvSpPr>
        <p:spPr/>
        <p:txBody>
          <a:bodyPr/>
          <a:lstStyle/>
          <a:p>
            <a:r>
              <a:rPr kumimoji="1" lang="zh-CN" altLang="en-US"/>
              <a:t>单击此处编辑母版标题样式</a:t>
            </a:r>
          </a:p>
        </p:txBody>
      </p:sp>
    </p:spTree>
  </p:cSld>
  <p:clrMapOvr>
    <a:masterClrMapping/>
  </p:clrMapOvr>
  <p:transition/>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标题和文本在内容之上">
    <p:spTree>
      <p:nvGrpSpPr>
        <p:cNvPr id="1" name=""/>
        <p:cNvGrpSpPr/>
        <p:nvPr/>
      </p:nvGrpSpPr>
      <p:grpSpPr>
        <a:xfrm>
          <a:off x="0" y="0"/>
          <a:ext cx="0" cy="0"/>
          <a:chOff x="0" y="0"/>
          <a:chExt cx="0" cy="0"/>
        </a:xfrm>
      </p:grpSpPr>
      <p:sp>
        <p:nvSpPr>
          <p:cNvPr id="3" name="文本占位符 2"/>
          <p:cNvSpPr>
            <a:spLocks noGrp="1"/>
          </p:cNvSpPr>
          <p:nvPr>
            <p:ph type="body" sz="half" idx="1"/>
          </p:nvPr>
        </p:nvSpPr>
        <p:spPr>
          <a:xfrm>
            <a:off x="0" y="1557338"/>
            <a:ext cx="8964613" cy="2211387"/>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0" y="3921125"/>
            <a:ext cx="8964613" cy="22113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0" y="6237288"/>
            <a:ext cx="1905000" cy="457200"/>
          </a:xfrm>
          <a:prstGeom prst="rect">
            <a:avLst/>
          </a:prstGeom>
        </p:spPr>
        <p:txBody>
          <a:bodyPr/>
          <a:lstStyle>
            <a:lvl1pPr>
              <a:defRPr/>
            </a:lvl1pPr>
          </a:lstStyle>
          <a:p>
            <a:endParaRPr lang="en-US" altLang="zh-CN" dirty="0"/>
          </a:p>
        </p:txBody>
      </p:sp>
      <p:sp>
        <p:nvSpPr>
          <p:cNvPr id="6" name="页脚占位符 5"/>
          <p:cNvSpPr>
            <a:spLocks noGrp="1"/>
          </p:cNvSpPr>
          <p:nvPr>
            <p:ph type="ftr" sz="quarter" idx="11"/>
          </p:nvPr>
        </p:nvSpPr>
        <p:spPr>
          <a:xfrm>
            <a:off x="3657600" y="6243638"/>
            <a:ext cx="2895600" cy="457200"/>
          </a:xfrm>
          <a:prstGeom prst="rect">
            <a:avLst/>
          </a:prstGeom>
        </p:spPr>
        <p:txBody>
          <a:bodyPr/>
          <a:lstStyle>
            <a:lvl1pPr>
              <a:defRPr/>
            </a:lvl1pPr>
          </a:lstStyle>
          <a:p>
            <a:endParaRPr lang="en-US" altLang="zh-CN" dirty="0"/>
          </a:p>
        </p:txBody>
      </p:sp>
      <p:sp>
        <p:nvSpPr>
          <p:cNvPr id="7" name="灯片编号占位符 6"/>
          <p:cNvSpPr>
            <a:spLocks noGrp="1"/>
          </p:cNvSpPr>
          <p:nvPr>
            <p:ph type="sldNum" sz="quarter" idx="12"/>
          </p:nvPr>
        </p:nvSpPr>
        <p:spPr>
          <a:xfrm>
            <a:off x="7042150" y="6243638"/>
            <a:ext cx="1905000" cy="457200"/>
          </a:xfrm>
          <a:prstGeom prst="rect">
            <a:avLst/>
          </a:prstGeom>
        </p:spPr>
        <p:txBody>
          <a:bodyPr/>
          <a:lstStyle>
            <a:lvl1pPr>
              <a:defRPr/>
            </a:lvl1pPr>
          </a:lstStyle>
          <a:p>
            <a:r>
              <a:rPr lang="en-US" altLang="zh-CN" dirty="0"/>
              <a:t>1</a:t>
            </a:r>
            <a:fld id="{BC78D7F6-81EB-426B-B783-68932B4FE8AE}" type="slidenum">
              <a:rPr lang="en-US" altLang="zh-CN" smtClean="0"/>
              <a:t>‹#›</a:t>
            </a:fld>
            <a:endParaRPr lang="en-US" altLang="zh-CN" dirty="0"/>
          </a:p>
        </p:txBody>
      </p:sp>
      <p:sp>
        <p:nvSpPr>
          <p:cNvPr id="8" name="标题 7"/>
          <p:cNvSpPr>
            <a:spLocks noGrp="1"/>
          </p:cNvSpPr>
          <p:nvPr>
            <p:ph type="title"/>
          </p:nvPr>
        </p:nvSpPr>
        <p:spPr/>
        <p:txBody>
          <a:bodyPr/>
          <a:lstStyle/>
          <a:p>
            <a:r>
              <a:rPr kumimoji="1" lang="zh-CN" altLang="en-US"/>
              <a:t>单击此处编辑母版标题样式</a:t>
            </a:r>
          </a:p>
        </p:txBody>
      </p:sp>
    </p:spTree>
  </p:cSld>
  <p:clrMapOvr>
    <a:masterClrMapping/>
  </p:clrMapOvr>
  <p:transition/>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标题和内容在文本之上">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0" y="1557338"/>
            <a:ext cx="8964613" cy="2211387"/>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0" y="3921125"/>
            <a:ext cx="8964613" cy="22113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0" y="6237288"/>
            <a:ext cx="1905000" cy="457200"/>
          </a:xfrm>
          <a:prstGeom prst="rect">
            <a:avLst/>
          </a:prstGeom>
        </p:spPr>
        <p:txBody>
          <a:bodyPr/>
          <a:lstStyle>
            <a:lvl1pPr>
              <a:defRPr/>
            </a:lvl1pPr>
          </a:lstStyle>
          <a:p>
            <a:endParaRPr lang="en-US" altLang="zh-CN" dirty="0"/>
          </a:p>
        </p:txBody>
      </p:sp>
      <p:sp>
        <p:nvSpPr>
          <p:cNvPr id="6" name="页脚占位符 5"/>
          <p:cNvSpPr>
            <a:spLocks noGrp="1"/>
          </p:cNvSpPr>
          <p:nvPr>
            <p:ph type="ftr" sz="quarter" idx="11"/>
          </p:nvPr>
        </p:nvSpPr>
        <p:spPr>
          <a:xfrm>
            <a:off x="3657600" y="6243638"/>
            <a:ext cx="2895600" cy="457200"/>
          </a:xfrm>
          <a:prstGeom prst="rect">
            <a:avLst/>
          </a:prstGeom>
        </p:spPr>
        <p:txBody>
          <a:bodyPr/>
          <a:lstStyle>
            <a:lvl1pPr>
              <a:defRPr/>
            </a:lvl1pPr>
          </a:lstStyle>
          <a:p>
            <a:endParaRPr lang="en-US" altLang="zh-CN" dirty="0"/>
          </a:p>
        </p:txBody>
      </p:sp>
      <p:sp>
        <p:nvSpPr>
          <p:cNvPr id="7" name="灯片编号占位符 6"/>
          <p:cNvSpPr>
            <a:spLocks noGrp="1"/>
          </p:cNvSpPr>
          <p:nvPr>
            <p:ph type="sldNum" sz="quarter" idx="12"/>
          </p:nvPr>
        </p:nvSpPr>
        <p:spPr>
          <a:xfrm>
            <a:off x="7042150" y="6243638"/>
            <a:ext cx="1905000" cy="457200"/>
          </a:xfrm>
          <a:prstGeom prst="rect">
            <a:avLst/>
          </a:prstGeom>
        </p:spPr>
        <p:txBody>
          <a:bodyPr/>
          <a:lstStyle>
            <a:lvl1pPr>
              <a:defRPr/>
            </a:lvl1pPr>
          </a:lstStyle>
          <a:p>
            <a:r>
              <a:rPr lang="en-US" altLang="zh-CN" dirty="0"/>
              <a:t>1</a:t>
            </a:r>
            <a:fld id="{D1DEDDA3-5544-4B59-BA66-7B31A1EC49A8}" type="slidenum">
              <a:rPr lang="en-US" altLang="zh-CN" smtClean="0"/>
              <a:t>‹#›</a:t>
            </a:fld>
            <a:endParaRPr lang="en-US" altLang="zh-CN" dirty="0"/>
          </a:p>
        </p:txBody>
      </p:sp>
      <p:sp>
        <p:nvSpPr>
          <p:cNvPr id="8" name="标题 7"/>
          <p:cNvSpPr>
            <a:spLocks noGrp="1"/>
          </p:cNvSpPr>
          <p:nvPr>
            <p:ph type="title"/>
          </p:nvPr>
        </p:nvSpPr>
        <p:spPr/>
        <p:txBody>
          <a:bodyPr/>
          <a:lstStyle/>
          <a:p>
            <a:r>
              <a:rPr kumimoji="1" lang="zh-CN" altLang="en-US"/>
              <a:t>单击此处编辑母版标题样式</a:t>
            </a:r>
          </a:p>
        </p:txBody>
      </p:sp>
    </p:spTree>
  </p:cSld>
  <p:clrMapOvr>
    <a:masterClrMapping/>
  </p:clrMapOvr>
  <p:transition/>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43000" y="228600"/>
            <a:ext cx="7696200" cy="990600"/>
          </a:xfrm>
        </p:spPr>
        <p:txBody>
          <a:bodyPr/>
          <a:lstStyle/>
          <a:p>
            <a:r>
              <a:rPr lang="zh-CN" altLang="en-US"/>
              <a:t>单击此处编辑母版标题样式</a:t>
            </a:r>
          </a:p>
        </p:txBody>
      </p:sp>
      <p:sp>
        <p:nvSpPr>
          <p:cNvPr id="3" name="文本占位符 2"/>
          <p:cNvSpPr>
            <a:spLocks noGrp="1"/>
          </p:cNvSpPr>
          <p:nvPr>
            <p:ph type="body" sz="half" idx="1"/>
          </p:nvPr>
        </p:nvSpPr>
        <p:spPr>
          <a:xfrm>
            <a:off x="304800" y="1447800"/>
            <a:ext cx="4191000" cy="48006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447800"/>
            <a:ext cx="4191000" cy="48006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cSld>
  <p:clrMapOvr>
    <a:masterClrMapping/>
  </p:clrMapOvr>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1340768"/>
            <a:ext cx="7924800" cy="4419600"/>
          </a:xfrm>
          <a:prstGeom prst="rect">
            <a:avLst/>
          </a:prstGeom>
        </p:spPr>
        <p:txBody>
          <a:bodyPr/>
          <a:lstStyle>
            <a:lvl1pPr>
              <a:defRPr sz="24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9" name="标题 8"/>
          <p:cNvSpPr>
            <a:spLocks noGrp="1"/>
          </p:cNvSpPr>
          <p:nvPr>
            <p:ph type="title"/>
          </p:nvPr>
        </p:nvSpPr>
        <p:spPr/>
        <p:txBody>
          <a:bodyPr/>
          <a:lstStyle/>
          <a:p>
            <a:r>
              <a:rPr kumimoji="1" lang="zh-CN" altLang="en-US"/>
              <a:t>单击此处编辑母版标题样式</a:t>
            </a:r>
            <a:endParaRPr kumimoji="1" lang="zh-CN" alt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节标题">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7" name="标题 6"/>
          <p:cNvSpPr>
            <a:spLocks noGrp="1"/>
          </p:cNvSpPr>
          <p:nvPr>
            <p:ph type="title"/>
          </p:nvPr>
        </p:nvSpPr>
        <p:spPr/>
        <p:txBody>
          <a:bodyPr/>
          <a:lstStyle/>
          <a:p>
            <a:r>
              <a:rPr kumimoji="1" lang="zh-CN" altLang="en-US"/>
              <a:t>单击此处编辑母版标题样式</a:t>
            </a:r>
            <a:endParaRPr kumimoji="1" lang="zh-CN" alt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609600" y="1600200"/>
            <a:ext cx="3886200" cy="44196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600200"/>
            <a:ext cx="3886200" cy="44196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457200" y="6248400"/>
            <a:ext cx="2133600" cy="457200"/>
          </a:xfrm>
          <a:prstGeom prst="rect">
            <a:avLst/>
          </a:prstGeom>
        </p:spPr>
        <p:txBody>
          <a:bodyPr/>
          <a:lstStyle>
            <a:lvl1pPr>
              <a:defRPr/>
            </a:lvl1pPr>
          </a:lstStyle>
          <a:p>
            <a:endParaRPr lang="en-US" altLang="zh-CN" dirty="0"/>
          </a:p>
        </p:txBody>
      </p:sp>
      <p:sp>
        <p:nvSpPr>
          <p:cNvPr id="6" name="页脚占位符 5"/>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dirty="0"/>
          </a:p>
        </p:txBody>
      </p:sp>
      <p:sp>
        <p:nvSpPr>
          <p:cNvPr id="7" name="灯片编号占位符 6"/>
          <p:cNvSpPr>
            <a:spLocks noGrp="1"/>
          </p:cNvSpPr>
          <p:nvPr>
            <p:ph type="sldNum" sz="quarter" idx="12"/>
          </p:nvPr>
        </p:nvSpPr>
        <p:spPr>
          <a:xfrm>
            <a:off x="6553200" y="6248400"/>
            <a:ext cx="2133600" cy="457200"/>
          </a:xfrm>
          <a:prstGeom prst="rect">
            <a:avLst/>
          </a:prstGeom>
        </p:spPr>
        <p:txBody>
          <a:bodyPr/>
          <a:lstStyle>
            <a:lvl1pPr>
              <a:defRPr/>
            </a:lvl1pPr>
          </a:lstStyle>
          <a:p>
            <a:fld id="{9199D162-654A-4044-88A6-FC160D03161F}" type="slidenum">
              <a:rPr lang="en-US" altLang="zh-CN" smtClean="0"/>
              <a:t>‹#›</a:t>
            </a:fld>
            <a:endParaRPr lang="en-US" altLang="zh-CN" dirty="0"/>
          </a:p>
        </p:txBody>
      </p:sp>
      <p:sp>
        <p:nvSpPr>
          <p:cNvPr id="8" name="标题 7"/>
          <p:cNvSpPr>
            <a:spLocks noGrp="1"/>
          </p:cNvSpPr>
          <p:nvPr>
            <p:ph type="title"/>
          </p:nvPr>
        </p:nvSpPr>
        <p:spPr/>
        <p:txBody>
          <a:bodyPr/>
          <a:lstStyle/>
          <a:p>
            <a:r>
              <a:rPr kumimoji="1" lang="zh-CN" altLang="en-US"/>
              <a:t>单击此处编辑母版标题样式</a:t>
            </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457200" y="6248400"/>
            <a:ext cx="2133600" cy="457200"/>
          </a:xfrm>
          <a:prstGeom prst="rect">
            <a:avLst/>
          </a:prstGeom>
        </p:spPr>
        <p:txBody>
          <a:bodyPr/>
          <a:lstStyle>
            <a:lvl1pPr>
              <a:defRPr/>
            </a:lvl1pPr>
          </a:lstStyle>
          <a:p>
            <a:endParaRPr lang="en-US" altLang="zh-CN" dirty="0"/>
          </a:p>
        </p:txBody>
      </p:sp>
      <p:sp>
        <p:nvSpPr>
          <p:cNvPr id="8" name="页脚占位符 7"/>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dirty="0"/>
          </a:p>
        </p:txBody>
      </p:sp>
      <p:sp>
        <p:nvSpPr>
          <p:cNvPr id="9" name="灯片编号占位符 8"/>
          <p:cNvSpPr>
            <a:spLocks noGrp="1"/>
          </p:cNvSpPr>
          <p:nvPr>
            <p:ph type="sldNum" sz="quarter" idx="12"/>
          </p:nvPr>
        </p:nvSpPr>
        <p:spPr>
          <a:xfrm>
            <a:off x="6553200" y="6248400"/>
            <a:ext cx="2133600" cy="457200"/>
          </a:xfrm>
          <a:prstGeom prst="rect">
            <a:avLst/>
          </a:prstGeom>
        </p:spPr>
        <p:txBody>
          <a:bodyPr/>
          <a:lstStyle>
            <a:lvl1pPr>
              <a:defRPr/>
            </a:lvl1pPr>
          </a:lstStyle>
          <a:p>
            <a:fld id="{8BC274AD-9832-4605-A6DD-87515C9C80A5}" type="slidenum">
              <a:rPr lang="en-US" altLang="zh-CN" smtClean="0"/>
              <a:t>‹#›</a:t>
            </a:fld>
            <a:endParaRPr lang="en-US" altLang="zh-CN" dirty="0"/>
          </a:p>
        </p:txBody>
      </p:sp>
      <p:sp>
        <p:nvSpPr>
          <p:cNvPr id="10" name="标题 9"/>
          <p:cNvSpPr>
            <a:spLocks noGrp="1"/>
          </p:cNvSpPr>
          <p:nvPr>
            <p:ph type="title"/>
          </p:nvPr>
        </p:nvSpPr>
        <p:spPr/>
        <p:txBody>
          <a:bodyPr/>
          <a:lstStyle/>
          <a:p>
            <a:r>
              <a:rPr kumimoji="1" lang="zh-CN" altLang="en-US"/>
              <a:t>单击此处编辑母版标题样式</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457200" y="6248400"/>
            <a:ext cx="2133600" cy="457200"/>
          </a:xfrm>
          <a:prstGeom prst="rect">
            <a:avLst/>
          </a:prstGeom>
        </p:spPr>
        <p:txBody>
          <a:bodyPr/>
          <a:lstStyle>
            <a:lvl1pPr>
              <a:defRPr/>
            </a:lvl1pPr>
          </a:lstStyle>
          <a:p>
            <a:endParaRPr lang="en-US" altLang="zh-CN" dirty="0"/>
          </a:p>
        </p:txBody>
      </p:sp>
      <p:sp>
        <p:nvSpPr>
          <p:cNvPr id="4" name="页脚占位符 3"/>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dirty="0"/>
          </a:p>
        </p:txBody>
      </p:sp>
      <p:sp>
        <p:nvSpPr>
          <p:cNvPr id="5" name="灯片编号占位符 4"/>
          <p:cNvSpPr>
            <a:spLocks noGrp="1"/>
          </p:cNvSpPr>
          <p:nvPr>
            <p:ph type="sldNum" sz="quarter" idx="12"/>
          </p:nvPr>
        </p:nvSpPr>
        <p:spPr>
          <a:xfrm>
            <a:off x="6553200" y="6248400"/>
            <a:ext cx="2133600" cy="457200"/>
          </a:xfrm>
          <a:prstGeom prst="rect">
            <a:avLst/>
          </a:prstGeom>
        </p:spPr>
        <p:txBody>
          <a:bodyPr/>
          <a:lstStyle>
            <a:lvl1pPr>
              <a:defRPr/>
            </a:lvl1pPr>
          </a:lstStyle>
          <a:p>
            <a:fld id="{04EE3128-1ACA-4859-8BC9-900866FAD6A5}" type="slidenum">
              <a:rPr lang="en-US" altLang="zh-CN" smtClean="0"/>
              <a:t>‹#›</a:t>
            </a:fld>
            <a:endParaRPr lang="en-US" altLang="zh-CN" dirty="0"/>
          </a:p>
        </p:txBody>
      </p:sp>
      <p:sp>
        <p:nvSpPr>
          <p:cNvPr id="6" name="标题 5"/>
          <p:cNvSpPr>
            <a:spLocks noGrp="1"/>
          </p:cNvSpPr>
          <p:nvPr>
            <p:ph type="title"/>
          </p:nvPr>
        </p:nvSpPr>
        <p:spPr/>
        <p:txBody>
          <a:bodyPr/>
          <a:lstStyle/>
          <a:p>
            <a:r>
              <a:rPr kumimoji="1" lang="zh-CN" altLang="en-US"/>
              <a:t>单击此处编辑母版标题样式</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248400"/>
            <a:ext cx="2133600" cy="457200"/>
          </a:xfrm>
          <a:prstGeom prst="rect">
            <a:avLst/>
          </a:prstGeom>
        </p:spPr>
        <p:txBody>
          <a:bodyPr/>
          <a:lstStyle>
            <a:lvl1pPr>
              <a:defRPr/>
            </a:lvl1pPr>
          </a:lstStyle>
          <a:p>
            <a:endParaRPr lang="en-US" altLang="zh-CN" dirty="0"/>
          </a:p>
        </p:txBody>
      </p:sp>
      <p:sp>
        <p:nvSpPr>
          <p:cNvPr id="3" name="页脚占位符 2"/>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dirty="0"/>
          </a:p>
        </p:txBody>
      </p:sp>
      <p:sp>
        <p:nvSpPr>
          <p:cNvPr id="4" name="灯片编号占位符 3"/>
          <p:cNvSpPr>
            <a:spLocks noGrp="1"/>
          </p:cNvSpPr>
          <p:nvPr>
            <p:ph type="sldNum" sz="quarter" idx="12"/>
          </p:nvPr>
        </p:nvSpPr>
        <p:spPr>
          <a:xfrm>
            <a:off x="6553200" y="6248400"/>
            <a:ext cx="2133600" cy="457200"/>
          </a:xfrm>
          <a:prstGeom prst="rect">
            <a:avLst/>
          </a:prstGeom>
        </p:spPr>
        <p:txBody>
          <a:bodyPr/>
          <a:lstStyle>
            <a:lvl1pPr>
              <a:defRPr/>
            </a:lvl1pPr>
          </a:lstStyle>
          <a:p>
            <a:fld id="{4D41CEFC-BDD0-44B4-A0C7-926AC0AA1C9E}" type="slidenum">
              <a:rPr lang="en-US" altLang="zh-CN" smtClean="0"/>
              <a:t>‹#›</a:t>
            </a:fld>
            <a:endParaRPr lang="en-US" altLang="zh-CN"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248400"/>
            <a:ext cx="2133600" cy="457200"/>
          </a:xfrm>
          <a:prstGeom prst="rect">
            <a:avLst/>
          </a:prstGeom>
        </p:spPr>
        <p:txBody>
          <a:bodyPr/>
          <a:lstStyle>
            <a:lvl1pPr>
              <a:defRPr/>
            </a:lvl1pPr>
          </a:lstStyle>
          <a:p>
            <a:endParaRPr lang="en-US" altLang="zh-CN" dirty="0"/>
          </a:p>
        </p:txBody>
      </p:sp>
      <p:sp>
        <p:nvSpPr>
          <p:cNvPr id="6" name="页脚占位符 5"/>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dirty="0"/>
          </a:p>
        </p:txBody>
      </p:sp>
      <p:sp>
        <p:nvSpPr>
          <p:cNvPr id="7" name="灯片编号占位符 6"/>
          <p:cNvSpPr>
            <a:spLocks noGrp="1"/>
          </p:cNvSpPr>
          <p:nvPr>
            <p:ph type="sldNum" sz="quarter" idx="12"/>
          </p:nvPr>
        </p:nvSpPr>
        <p:spPr>
          <a:xfrm>
            <a:off x="6553200" y="6248400"/>
            <a:ext cx="2133600" cy="457200"/>
          </a:xfrm>
          <a:prstGeom prst="rect">
            <a:avLst/>
          </a:prstGeom>
        </p:spPr>
        <p:txBody>
          <a:bodyPr/>
          <a:lstStyle>
            <a:lvl1pPr>
              <a:defRPr/>
            </a:lvl1pPr>
          </a:lstStyle>
          <a:p>
            <a:fld id="{58FDE674-4BDC-44C3-9907-60CBB06B90E8}" type="slidenum">
              <a:rPr lang="en-US" altLang="zh-CN" smtClean="0"/>
              <a:t>‹#›</a:t>
            </a:fld>
            <a:endParaRPr lang="en-US" altLang="zh-CN"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248400"/>
            <a:ext cx="2133600" cy="457200"/>
          </a:xfrm>
          <a:prstGeom prst="rect">
            <a:avLst/>
          </a:prstGeom>
        </p:spPr>
        <p:txBody>
          <a:bodyPr/>
          <a:lstStyle>
            <a:lvl1pPr>
              <a:defRPr/>
            </a:lvl1pPr>
          </a:lstStyle>
          <a:p>
            <a:endParaRPr lang="en-US" altLang="zh-CN" dirty="0"/>
          </a:p>
        </p:txBody>
      </p:sp>
      <p:sp>
        <p:nvSpPr>
          <p:cNvPr id="6" name="页脚占位符 5"/>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dirty="0"/>
          </a:p>
        </p:txBody>
      </p:sp>
      <p:sp>
        <p:nvSpPr>
          <p:cNvPr id="7" name="灯片编号占位符 6"/>
          <p:cNvSpPr>
            <a:spLocks noGrp="1"/>
          </p:cNvSpPr>
          <p:nvPr>
            <p:ph type="sldNum" sz="quarter" idx="12"/>
          </p:nvPr>
        </p:nvSpPr>
        <p:spPr>
          <a:xfrm>
            <a:off x="6553200" y="6248400"/>
            <a:ext cx="2133600" cy="457200"/>
          </a:xfrm>
          <a:prstGeom prst="rect">
            <a:avLst/>
          </a:prstGeom>
        </p:spPr>
        <p:txBody>
          <a:bodyPr/>
          <a:lstStyle>
            <a:lvl1pPr>
              <a:defRPr/>
            </a:lvl1pPr>
          </a:lstStyle>
          <a:p>
            <a:fld id="{BD396C25-872E-4EAC-AFBF-E76B415A5C2C}" type="slidenum">
              <a:rPr lang="en-US" altLang="zh-CN" smtClean="0"/>
              <a:t>‹#›</a:t>
            </a:fld>
            <a:endParaRPr lang="en-US" altLang="zh-CN"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梯形 10"/>
          <p:cNvSpPr/>
          <p:nvPr/>
        </p:nvSpPr>
        <p:spPr>
          <a:xfrm>
            <a:off x="467544" y="218809"/>
            <a:ext cx="3713932" cy="551061"/>
          </a:xfrm>
          <a:prstGeom prst="trapezoid">
            <a:avLst>
              <a:gd name="adj" fmla="val 27273"/>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35496" y="116632"/>
            <a:ext cx="864096" cy="653240"/>
          </a:xfrm>
          <a:prstGeom prst="rect">
            <a:avLst/>
          </a:prstGeom>
        </p:spPr>
      </p:pic>
      <p:sp>
        <p:nvSpPr>
          <p:cNvPr id="13" name="矩形 12"/>
          <p:cNvSpPr/>
          <p:nvPr/>
        </p:nvSpPr>
        <p:spPr>
          <a:xfrm>
            <a:off x="3495700" y="218811"/>
            <a:ext cx="5328592" cy="551061"/>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431804" y="724151"/>
            <a:ext cx="4392488" cy="45721"/>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15" name="矩形 14"/>
          <p:cNvSpPr/>
          <p:nvPr/>
        </p:nvSpPr>
        <p:spPr>
          <a:xfrm>
            <a:off x="5580112" y="6309320"/>
            <a:ext cx="3563888" cy="40704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浙江大学计算机学院系统结构实验室</a:t>
            </a:r>
          </a:p>
        </p:txBody>
      </p:sp>
      <p:sp>
        <p:nvSpPr>
          <p:cNvPr id="16" name="矩形 15"/>
          <p:cNvSpPr/>
          <p:nvPr/>
        </p:nvSpPr>
        <p:spPr>
          <a:xfrm>
            <a:off x="5580112" y="6741368"/>
            <a:ext cx="3563888" cy="5531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pitchFamily="34" charset="-122"/>
              <a:ea typeface="微软雅黑" panose="020B0503020204020204" pitchFamily="34" charset="-122"/>
            </a:endParaRPr>
          </a:p>
        </p:txBody>
      </p:sp>
      <p:sp>
        <p:nvSpPr>
          <p:cNvPr id="2" name="标题占位符 1"/>
          <p:cNvSpPr>
            <a:spLocks noGrp="1"/>
          </p:cNvSpPr>
          <p:nvPr>
            <p:ph type="title"/>
          </p:nvPr>
        </p:nvSpPr>
        <p:spPr>
          <a:xfrm>
            <a:off x="661629" y="232287"/>
            <a:ext cx="7903790" cy="505343"/>
          </a:xfrm>
          <a:prstGeom prst="rect">
            <a:avLst/>
          </a:prstGeom>
        </p:spPr>
        <p:txBody>
          <a:bodyPr vert="horz" lIns="91440" tIns="45720" rIns="91440" bIns="45720" rtlCol="0" anchor="ctr">
            <a:noAutofit/>
          </a:bodyPr>
          <a:lstStyle/>
          <a:p>
            <a:r>
              <a:rPr kumimoji="1" lang="zh-CN" altLang="en-US" dirty="0"/>
              <a:t>单击此处编辑母版标题样式</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ransition/>
  <p:hf sldNum="0" hdr="0" ftr="0" dt="0"/>
  <p:txStyles>
    <p:title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42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42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42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42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42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42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4200">
          <a:solidFill>
            <a:schemeClr val="tx2"/>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1" fontAlgn="base" hangingPunct="1">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2.wmf"/></Relationships>
</file>

<file path=ppt/slides/_rels/slide5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38.wmf"/><Relationship Id="rId5" Type="http://schemas.openxmlformats.org/officeDocument/2006/relationships/oleObject" Target="../embeddings/oleObject4.bin"/><Relationship Id="rId4" Type="http://schemas.openxmlformats.org/officeDocument/2006/relationships/image" Target="../media/image37.w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6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95936" y="795245"/>
            <a:ext cx="1158298" cy="1033889"/>
          </a:xfrm>
          <a:prstGeom prst="rect">
            <a:avLst/>
          </a:prstGeom>
        </p:spPr>
      </p:pic>
      <p:sp>
        <p:nvSpPr>
          <p:cNvPr id="5" name="矩形 4"/>
          <p:cNvSpPr/>
          <p:nvPr/>
        </p:nvSpPr>
        <p:spPr>
          <a:xfrm>
            <a:off x="0" y="2348880"/>
            <a:ext cx="9144000" cy="1656184"/>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idx="4294967295"/>
          </p:nvPr>
        </p:nvSpPr>
        <p:spPr>
          <a:xfrm>
            <a:off x="0" y="2744788"/>
            <a:ext cx="8461375" cy="863600"/>
          </a:xfrm>
          <a:prstGeom prst="rect">
            <a:avLst/>
          </a:prstGeom>
        </p:spPr>
        <p:txBody>
          <a:bodyPr/>
          <a:lstStyle/>
          <a:p>
            <a:r>
              <a:rPr lang="en-US" altLang="zh-CN" sz="3200" b="1" dirty="0">
                <a:solidFill>
                  <a:schemeClr val="bg1"/>
                </a:solidFill>
                <a:latin typeface="黑体" panose="02010609060101010101" pitchFamily="49" charset="-122"/>
                <a:ea typeface="黑体" panose="02010609060101010101" pitchFamily="49" charset="-122"/>
              </a:rPr>
              <a:t>Computer Architecture </a:t>
            </a:r>
            <a:br>
              <a:rPr lang="en-US" altLang="zh-CN" sz="3200" b="1" dirty="0">
                <a:solidFill>
                  <a:schemeClr val="bg1"/>
                </a:solidFill>
                <a:latin typeface="黑体" panose="02010609060101010101" pitchFamily="49" charset="-122"/>
                <a:ea typeface="黑体" panose="02010609060101010101" pitchFamily="49" charset="-122"/>
              </a:rPr>
            </a:br>
            <a:r>
              <a:rPr lang="en-US" altLang="zh-CN" sz="3200" b="1" dirty="0">
                <a:solidFill>
                  <a:schemeClr val="bg1"/>
                </a:solidFill>
                <a:latin typeface="黑体" panose="02010609060101010101" pitchFamily="49" charset="-122"/>
                <a:ea typeface="黑体" panose="02010609060101010101" pitchFamily="49" charset="-122"/>
              </a:rPr>
              <a:t>----A Quantitative Approach</a:t>
            </a:r>
            <a:endParaRPr lang="zh-CN" altLang="en-US" sz="2000" b="1" dirty="0">
              <a:solidFill>
                <a:schemeClr val="bg1"/>
              </a:solidFill>
              <a:effectLst/>
              <a:latin typeface="黑体" panose="02010609060101010101" pitchFamily="49" charset="-122"/>
              <a:ea typeface="黑体" panose="02010609060101010101" pitchFamily="49" charset="-122"/>
            </a:endParaRPr>
          </a:p>
        </p:txBody>
      </p:sp>
      <p:sp>
        <p:nvSpPr>
          <p:cNvPr id="8" name="等腰三角形 7"/>
          <p:cNvSpPr/>
          <p:nvPr/>
        </p:nvSpPr>
        <p:spPr>
          <a:xfrm rot="10800000">
            <a:off x="4415112" y="4005064"/>
            <a:ext cx="313776" cy="216024"/>
          </a:xfrm>
          <a:prstGeom prst="triangle">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rgbClr val="004EA2"/>
              </a:solidFill>
            </a:endParaRPr>
          </a:p>
        </p:txBody>
      </p:sp>
      <p:sp>
        <p:nvSpPr>
          <p:cNvPr id="11" name="矩形 10"/>
          <p:cNvSpPr/>
          <p:nvPr/>
        </p:nvSpPr>
        <p:spPr>
          <a:xfrm>
            <a:off x="-1" y="2222866"/>
            <a:ext cx="9144000" cy="54007"/>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60946" y="4659302"/>
            <a:ext cx="3222105" cy="1661993"/>
          </a:xfrm>
          <a:prstGeom prst="rect">
            <a:avLst/>
          </a:prstGeom>
        </p:spPr>
        <p:txBody>
          <a:bodyPr wrap="square">
            <a:spAutoFit/>
          </a:bodyPr>
          <a:lstStyle/>
          <a:p>
            <a:pPr algn="ctr"/>
            <a:r>
              <a:rPr lang="zh-CN" altLang="en-US" sz="2400" dirty="0">
                <a:latin typeface="黑体" panose="02010609060101010101" pitchFamily="49" charset="-122"/>
                <a:ea typeface="黑体" panose="02010609060101010101" pitchFamily="49" charset="-122"/>
              </a:rPr>
              <a:t>陈文智</a:t>
            </a:r>
            <a:endParaRPr lang="en-US" altLang="zh-CN" sz="2400" dirty="0">
              <a:latin typeface="黑体" panose="02010609060101010101" pitchFamily="49" charset="-122"/>
              <a:ea typeface="黑体" panose="02010609060101010101" pitchFamily="49" charset="-122"/>
            </a:endParaRPr>
          </a:p>
          <a:p>
            <a:pPr algn="ctr"/>
            <a:r>
              <a:rPr lang="zh-CN" altLang="en-US" sz="2400" dirty="0">
                <a:latin typeface="黑体" panose="02010609060101010101" pitchFamily="49" charset="-122"/>
                <a:ea typeface="黑体" panose="02010609060101010101" pitchFamily="49" charset="-122"/>
              </a:rPr>
              <a:t>   </a:t>
            </a:r>
            <a:endParaRPr lang="en-US" altLang="zh-CN" sz="2400" dirty="0">
              <a:latin typeface="黑体" panose="02010609060101010101" pitchFamily="49" charset="-122"/>
              <a:ea typeface="黑体" panose="02010609060101010101" pitchFamily="49" charset="-122"/>
            </a:endParaRPr>
          </a:p>
          <a:p>
            <a:pPr algn="ctr">
              <a:lnSpc>
                <a:spcPct val="150000"/>
              </a:lnSpc>
            </a:pPr>
            <a:r>
              <a:rPr lang="zh-CN" altLang="en-US" dirty="0">
                <a:latin typeface="黑体" panose="02010609060101010101" pitchFamily="49" charset="-122"/>
                <a:ea typeface="黑体" panose="02010609060101010101" pitchFamily="49" charset="-122"/>
              </a:rPr>
              <a:t>浙江大学计算机学院</a:t>
            </a:r>
          </a:p>
          <a:p>
            <a:pPr algn="ctr">
              <a:lnSpc>
                <a:spcPct val="150000"/>
              </a:lnSpc>
            </a:pPr>
            <a:r>
              <a:rPr lang="en-US" altLang="zh-CN" dirty="0">
                <a:latin typeface="黑体" panose="02010609060101010101" pitchFamily="49" charset="-122"/>
                <a:ea typeface="黑体" panose="02010609060101010101" pitchFamily="49" charset="-122"/>
              </a:rPr>
              <a:t>chenwz@zju.edu.cn</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3" name="Rectangle 3"/>
          <p:cNvSpPr>
            <a:spLocks noGrp="1" noChangeArrowheads="1"/>
          </p:cNvSpPr>
          <p:nvPr>
            <p:ph idx="1"/>
          </p:nvPr>
        </p:nvSpPr>
        <p:spPr/>
        <p:txBody>
          <a:bodyPr/>
          <a:lstStyle/>
          <a:p>
            <a:r>
              <a:rPr lang="en-US" altLang="zh-CN" dirty="0"/>
              <a:t>1.1  Why take this course ?</a:t>
            </a:r>
          </a:p>
          <a:p>
            <a:r>
              <a:rPr lang="en-US" altLang="zh-CN" dirty="0"/>
              <a:t>1.2  Classes of computers in current computer market</a:t>
            </a:r>
          </a:p>
          <a:p>
            <a:r>
              <a:rPr lang="en-US" altLang="zh-CN" dirty="0"/>
              <a:t>1.3  Defining computer architecture  and What’s the task of computer design?</a:t>
            </a:r>
          </a:p>
          <a:p>
            <a:r>
              <a:rPr lang="en-US" altLang="zh-CN" dirty="0"/>
              <a:t>1.4  Trends in Technology</a:t>
            </a:r>
          </a:p>
          <a:p>
            <a:r>
              <a:rPr lang="en-US" altLang="zh-CN" dirty="0"/>
              <a:t>1.5  Trends in power in Integrated circuits</a:t>
            </a:r>
          </a:p>
          <a:p>
            <a:r>
              <a:rPr lang="en-US" altLang="zh-CN" dirty="0"/>
              <a:t>1.6  Trends in Cost</a:t>
            </a:r>
          </a:p>
          <a:p>
            <a:r>
              <a:rPr lang="en-US" altLang="zh-CN" b="1" dirty="0"/>
              <a:t>1.7  Dependability</a:t>
            </a:r>
          </a:p>
          <a:p>
            <a:r>
              <a:rPr lang="en-US" altLang="zh-CN" dirty="0"/>
              <a:t>1.8  Measuring, Reporting and summarizing Perf.</a:t>
            </a:r>
          </a:p>
          <a:p>
            <a:r>
              <a:rPr lang="en-US" altLang="zh-CN" dirty="0"/>
              <a:t>1.9 Quantitative Principles of computer Design </a:t>
            </a:r>
          </a:p>
          <a:p>
            <a:r>
              <a:rPr lang="en-US" altLang="zh-CN" dirty="0"/>
              <a:t>1.10 Putting it altogether</a:t>
            </a:r>
          </a:p>
        </p:txBody>
      </p:sp>
      <p:sp>
        <p:nvSpPr>
          <p:cNvPr id="245762" name="Rectangle 2"/>
          <p:cNvSpPr>
            <a:spLocks noGrp="1" noChangeArrowheads="1"/>
          </p:cNvSpPr>
          <p:nvPr>
            <p:ph type="title"/>
          </p:nvPr>
        </p:nvSpPr>
        <p:spPr/>
        <p:txBody>
          <a:bodyPr/>
          <a:lstStyle/>
          <a:p>
            <a:r>
              <a:rPr lang="en-US" altLang="zh-CN" dirty="0"/>
              <a:t>Topics in Chapter</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1" name="Rectangle 3"/>
          <p:cNvSpPr>
            <a:spLocks noGrp="1" noChangeArrowheads="1"/>
          </p:cNvSpPr>
          <p:nvPr>
            <p:ph idx="1"/>
          </p:nvPr>
        </p:nvSpPr>
        <p:spPr/>
        <p:txBody>
          <a:bodyPr/>
          <a:lstStyle/>
          <a:p>
            <a:r>
              <a:rPr lang="en-US" altLang="zh-CN" dirty="0"/>
              <a:t>Dependability is a deliberately broad term to encompass many facets including reliability, security and availability. </a:t>
            </a:r>
          </a:p>
        </p:txBody>
      </p:sp>
      <p:sp>
        <p:nvSpPr>
          <p:cNvPr id="247810" name="Rectangle 2"/>
          <p:cNvSpPr>
            <a:spLocks noGrp="1" noChangeArrowheads="1"/>
          </p:cNvSpPr>
          <p:nvPr>
            <p:ph type="title"/>
          </p:nvPr>
        </p:nvSpPr>
        <p:spPr/>
        <p:txBody>
          <a:bodyPr/>
          <a:lstStyle/>
          <a:p>
            <a:r>
              <a:rPr lang="en-US" altLang="zh-CN" dirty="0"/>
              <a:t>Dependability</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1" name="Rectangle 3"/>
          <p:cNvSpPr>
            <a:spLocks noGrp="1" noChangeArrowheads="1"/>
          </p:cNvSpPr>
          <p:nvPr>
            <p:ph idx="1"/>
          </p:nvPr>
        </p:nvSpPr>
        <p:spPr/>
        <p:txBody>
          <a:bodyPr/>
          <a:lstStyle/>
          <a:p>
            <a:r>
              <a:rPr lang="en-US" altLang="zh-CN" dirty="0"/>
              <a:t>Dependability. A measure of the degree to which an item is operable and capable of performing its required function at any (random) time during a specified mission profile, given item availability at the start of the mission. </a:t>
            </a:r>
          </a:p>
          <a:p>
            <a:r>
              <a:rPr lang="en-US" altLang="zh-CN" dirty="0"/>
              <a:t>Its use is restricted to general descriptions in non-quantitative terms. </a:t>
            </a:r>
          </a:p>
          <a:p>
            <a:r>
              <a:rPr lang="en-US" altLang="zh-CN" dirty="0"/>
              <a:t>Dependability is related to reliability; the intention was that dependability would be a more general concept then reliability. </a:t>
            </a:r>
          </a:p>
        </p:txBody>
      </p:sp>
      <p:sp>
        <p:nvSpPr>
          <p:cNvPr id="278530" name="Rectangle 2"/>
          <p:cNvSpPr>
            <a:spLocks noGrp="1" noChangeArrowheads="1"/>
          </p:cNvSpPr>
          <p:nvPr>
            <p:ph type="title"/>
          </p:nvPr>
        </p:nvSpPr>
        <p:spPr/>
        <p:txBody>
          <a:bodyPr/>
          <a:lstStyle/>
          <a:p>
            <a:r>
              <a:rPr lang="en-US" altLang="zh-CN" dirty="0"/>
              <a:t>Dependability vs. Reliability</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9600" y="980728"/>
            <a:ext cx="7924800" cy="4419600"/>
          </a:xfrm>
        </p:spPr>
        <p:txBody>
          <a:bodyPr/>
          <a:lstStyle/>
          <a:p>
            <a:r>
              <a:rPr lang="en-GB" altLang="zh-CN" dirty="0"/>
              <a:t>Module Reliability</a:t>
            </a:r>
            <a:endParaRPr lang="en-GB" altLang="zh-CN" i="1" dirty="0"/>
          </a:p>
          <a:p>
            <a:pPr lvl="1"/>
            <a:r>
              <a:rPr lang="en-GB" altLang="zh-CN" dirty="0"/>
              <a:t>Continuous service accomplishment</a:t>
            </a:r>
          </a:p>
          <a:p>
            <a:pPr lvl="1"/>
            <a:r>
              <a:rPr lang="en-GB" altLang="zh-CN" dirty="0"/>
              <a:t>(or, equivalently, of the time to failure) </a:t>
            </a:r>
          </a:p>
          <a:p>
            <a:pPr lvl="1"/>
            <a:endParaRPr lang="en-GB" altLang="zh-CN" dirty="0"/>
          </a:p>
          <a:p>
            <a:pPr lvl="1"/>
            <a:r>
              <a:rPr lang="en-US" altLang="zh-CN" dirty="0"/>
              <a:t>MTTF: Mean Time To Failure</a:t>
            </a:r>
          </a:p>
          <a:p>
            <a:pPr lvl="1"/>
            <a:r>
              <a:rPr lang="en-US" altLang="zh-CN" dirty="0"/>
              <a:t>MTTR:  Mean Time To Repair</a:t>
            </a:r>
          </a:p>
          <a:p>
            <a:pPr lvl="1"/>
            <a:r>
              <a:rPr lang="en-US" altLang="zh-CN" dirty="0"/>
              <a:t>FIT   : Failure In Time = 1/MTTF</a:t>
            </a:r>
          </a:p>
          <a:p>
            <a:pPr lvl="1"/>
            <a:r>
              <a:rPr lang="en-US" altLang="zh-CN" dirty="0"/>
              <a:t>MTBF: Mean Time Between Failure = MTTF+MTTR</a:t>
            </a:r>
          </a:p>
          <a:p>
            <a:pPr marL="0" indent="0">
              <a:buNone/>
            </a:pPr>
            <a:endParaRPr lang="en-GB" altLang="zh-CN" i="1" dirty="0"/>
          </a:p>
          <a:p>
            <a:r>
              <a:rPr lang="en-GB" altLang="zh-CN" dirty="0"/>
              <a:t>Module Availability</a:t>
            </a:r>
          </a:p>
          <a:p>
            <a:pPr lvl="1"/>
            <a:r>
              <a:rPr lang="en-GB" altLang="zh-CN" dirty="0"/>
              <a:t>Service accomplishment with respect to the alternation between accomplishment and interruption </a:t>
            </a:r>
          </a:p>
          <a:p>
            <a:pPr lvl="1"/>
            <a:r>
              <a:rPr lang="en-GB" altLang="zh-CN" dirty="0"/>
              <a:t>For a nonredundant system with repair:</a:t>
            </a:r>
          </a:p>
          <a:p>
            <a:pPr lvl="2"/>
            <a:r>
              <a:rPr lang="en-GB" altLang="zh-CN" dirty="0"/>
              <a:t>Module Availability= MTTF / (MTTF + MTTR)</a:t>
            </a:r>
          </a:p>
          <a:p>
            <a:endParaRPr lang="en-GB" altLang="zh-CN" dirty="0"/>
          </a:p>
          <a:p>
            <a:endParaRPr kumimoji="1" lang="zh-CN" altLang="en-US" dirty="0"/>
          </a:p>
        </p:txBody>
      </p:sp>
      <p:sp>
        <p:nvSpPr>
          <p:cNvPr id="3" name="标题 2"/>
          <p:cNvSpPr>
            <a:spLocks noGrp="1"/>
          </p:cNvSpPr>
          <p:nvPr>
            <p:ph type="title"/>
          </p:nvPr>
        </p:nvSpPr>
        <p:spPr/>
        <p:txBody>
          <a:bodyPr/>
          <a:lstStyle/>
          <a:p>
            <a:r>
              <a:rPr kumimoji="1" lang="en-US" altLang="zh-CN" dirty="0"/>
              <a:t>Two Main Measures of </a:t>
            </a:r>
            <a:r>
              <a:rPr lang="en-US" altLang="zh-CN" dirty="0"/>
              <a:t>Dependability</a:t>
            </a:r>
            <a:endParaRPr kumimoji="1" lang="zh-CN" altLang="en-US"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7" name="Rectangle 3"/>
          <p:cNvSpPr>
            <a:spLocks noGrp="1" noChangeArrowheads="1"/>
          </p:cNvSpPr>
          <p:nvPr>
            <p:ph idx="1"/>
          </p:nvPr>
        </p:nvSpPr>
        <p:spPr/>
        <p:txBody>
          <a:bodyPr/>
          <a:lstStyle/>
          <a:p>
            <a:r>
              <a:rPr lang="en-US" altLang="zh-CN" dirty="0"/>
              <a:t>1.1  Why take this course ?</a:t>
            </a:r>
          </a:p>
          <a:p>
            <a:r>
              <a:rPr lang="en-US" altLang="zh-CN" dirty="0"/>
              <a:t>1.2  Classes of computers in current computer market</a:t>
            </a:r>
          </a:p>
          <a:p>
            <a:r>
              <a:rPr lang="en-US" altLang="zh-CN" dirty="0"/>
              <a:t>1.3  Defining computer architecture  and What’s the task of computer design?</a:t>
            </a:r>
          </a:p>
          <a:p>
            <a:r>
              <a:rPr lang="en-US" altLang="zh-CN" dirty="0"/>
              <a:t>1.4  Trends in Technology</a:t>
            </a:r>
          </a:p>
          <a:p>
            <a:r>
              <a:rPr lang="en-US" altLang="zh-CN" dirty="0"/>
              <a:t>1.5  Trends in power in Integrated circuits</a:t>
            </a:r>
          </a:p>
          <a:p>
            <a:r>
              <a:rPr lang="en-US" altLang="zh-CN" dirty="0"/>
              <a:t>1.6  Trends in Cost</a:t>
            </a:r>
          </a:p>
          <a:p>
            <a:r>
              <a:rPr lang="en-US" altLang="zh-CN" dirty="0"/>
              <a:t>1.7  Dependability</a:t>
            </a:r>
          </a:p>
          <a:p>
            <a:r>
              <a:rPr lang="en-US" altLang="zh-CN" b="1" dirty="0"/>
              <a:t>1.8  Measuring, Reporting and summarizing Performance</a:t>
            </a:r>
          </a:p>
          <a:p>
            <a:r>
              <a:rPr lang="en-US" altLang="zh-CN" dirty="0"/>
              <a:t>1.9 Quantitative Principles of computer Design </a:t>
            </a:r>
          </a:p>
          <a:p>
            <a:r>
              <a:rPr lang="en-US" altLang="zh-CN" dirty="0"/>
              <a:t>1.10 Putting it altogether</a:t>
            </a:r>
          </a:p>
        </p:txBody>
      </p:sp>
      <p:sp>
        <p:nvSpPr>
          <p:cNvPr id="216066" name="Rectangle 2"/>
          <p:cNvSpPr>
            <a:spLocks noGrp="1" noChangeArrowheads="1"/>
          </p:cNvSpPr>
          <p:nvPr>
            <p:ph type="title"/>
          </p:nvPr>
        </p:nvSpPr>
        <p:spPr/>
        <p:txBody>
          <a:bodyPr/>
          <a:lstStyle/>
          <a:p>
            <a:r>
              <a:rPr lang="en-US" altLang="zh-CN" dirty="0"/>
              <a:t>Topics in Chapter</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9" name="Rectangle 3"/>
          <p:cNvSpPr>
            <a:spLocks noGrp="1" noChangeArrowheads="1"/>
          </p:cNvSpPr>
          <p:nvPr>
            <p:ph idx="1"/>
          </p:nvPr>
        </p:nvSpPr>
        <p:spPr/>
        <p:txBody>
          <a:bodyPr/>
          <a:lstStyle/>
          <a:p>
            <a:r>
              <a:rPr lang="en-US" altLang="zh-CN" dirty="0"/>
              <a:t>Performance Metrics</a:t>
            </a:r>
          </a:p>
          <a:p>
            <a:pPr lvl="1"/>
            <a:r>
              <a:rPr lang="en-US" altLang="zh-CN" dirty="0"/>
              <a:t>Response Time (or execution time)</a:t>
            </a:r>
          </a:p>
          <a:p>
            <a:pPr lvl="2"/>
            <a:r>
              <a:rPr lang="en-US" altLang="zh-CN" dirty="0"/>
              <a:t>Time between start and end of an event</a:t>
            </a:r>
          </a:p>
          <a:p>
            <a:pPr lvl="1"/>
            <a:r>
              <a:rPr lang="en-GB" altLang="zh-CN" dirty="0"/>
              <a:t>Throughput</a:t>
            </a:r>
            <a:r>
              <a:rPr lang="en-GB" altLang="zh-CN" i="1" dirty="0"/>
              <a:t> </a:t>
            </a:r>
          </a:p>
          <a:p>
            <a:pPr lvl="2"/>
            <a:r>
              <a:rPr lang="en-GB" altLang="zh-CN" dirty="0"/>
              <a:t>Total amount of work done in a given time</a:t>
            </a:r>
          </a:p>
          <a:p>
            <a:pPr marL="0" indent="0">
              <a:buNone/>
            </a:pPr>
            <a:endParaRPr lang="en-US" altLang="zh-CN" dirty="0"/>
          </a:p>
          <a:p>
            <a:r>
              <a:rPr lang="en-US" altLang="zh-CN" dirty="0"/>
              <a:t>Comparing Machines Using Sets of Programs</a:t>
            </a:r>
          </a:p>
          <a:p>
            <a:pPr lvl="1"/>
            <a:r>
              <a:rPr lang="en-US" altLang="zh-CN" dirty="0"/>
              <a:t>Choosing which program to evaluate performance</a:t>
            </a:r>
          </a:p>
          <a:p>
            <a:pPr lvl="2"/>
            <a:r>
              <a:rPr lang="en-US" altLang="zh-CN" dirty="0"/>
              <a:t>Benchmark Suites</a:t>
            </a:r>
          </a:p>
          <a:p>
            <a:pPr lvl="1"/>
            <a:r>
              <a:rPr lang="en-US" altLang="zh-CN" dirty="0"/>
              <a:t>Different Means: Arithmetic, Harmonic, and Geometric Means</a:t>
            </a:r>
          </a:p>
        </p:txBody>
      </p:sp>
      <p:sp>
        <p:nvSpPr>
          <p:cNvPr id="173058" name="Rectangle 2"/>
          <p:cNvSpPr>
            <a:spLocks noGrp="1" noChangeArrowheads="1"/>
          </p:cNvSpPr>
          <p:nvPr>
            <p:ph type="title"/>
          </p:nvPr>
        </p:nvSpPr>
        <p:spPr/>
        <p:txBody>
          <a:bodyPr/>
          <a:lstStyle/>
          <a:p>
            <a:r>
              <a:rPr lang="en-US" altLang="zh-CN" dirty="0"/>
              <a:t>Measuring and Reporting Performance</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3" name="Rectangle 3"/>
          <p:cNvSpPr>
            <a:spLocks noGrp="1" noChangeArrowheads="1"/>
          </p:cNvSpPr>
          <p:nvPr>
            <p:ph idx="1"/>
          </p:nvPr>
        </p:nvSpPr>
        <p:spPr/>
        <p:txBody>
          <a:bodyPr/>
          <a:lstStyle/>
          <a:p>
            <a:r>
              <a:rPr lang="en-US" altLang="zh-CN" dirty="0"/>
              <a:t>Performance means different things to different people, therefore its assessment is subtle</a:t>
            </a:r>
          </a:p>
          <a:p>
            <a:endParaRPr lang="en-US" altLang="zh-CN" dirty="0"/>
          </a:p>
          <a:p>
            <a:endParaRPr lang="en-US" altLang="zh-CN" dirty="0"/>
          </a:p>
          <a:p>
            <a:r>
              <a:rPr lang="en-US" altLang="zh-CN" dirty="0"/>
              <a:t>Criteria of performance evaluation differs among users and designers</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sp>
        <p:nvSpPr>
          <p:cNvPr id="174082" name="Rectangle 2"/>
          <p:cNvSpPr>
            <a:spLocks noGrp="1" noChangeArrowheads="1"/>
          </p:cNvSpPr>
          <p:nvPr>
            <p:ph type="title"/>
          </p:nvPr>
        </p:nvSpPr>
        <p:spPr/>
        <p:txBody>
          <a:bodyPr/>
          <a:lstStyle/>
          <a:p>
            <a:r>
              <a:rPr lang="en-US" altLang="zh-CN" dirty="0"/>
              <a:t>Defining performance</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7" name="Rectangle 3"/>
          <p:cNvSpPr>
            <a:spLocks noGrp="1" noChangeArrowheads="1"/>
          </p:cNvSpPr>
          <p:nvPr>
            <p:ph idx="1"/>
          </p:nvPr>
        </p:nvSpPr>
        <p:spPr/>
        <p:txBody>
          <a:bodyPr/>
          <a:lstStyle/>
          <a:p>
            <a:r>
              <a:rPr lang="en-US" altLang="zh-CN" dirty="0"/>
              <a:t>Wall-clock time</a:t>
            </a:r>
          </a:p>
          <a:p>
            <a:pPr lvl="1"/>
            <a:r>
              <a:rPr lang="en-US" altLang="zh-CN" dirty="0"/>
              <a:t>Start the program and watch the clock -</a:t>
            </a:r>
          </a:p>
          <a:p>
            <a:pPr lvl="1"/>
            <a:r>
              <a:rPr lang="en-US" altLang="zh-CN" dirty="0"/>
              <a:t>when the program ends, that’s the total wall-clock time</a:t>
            </a:r>
          </a:p>
          <a:p>
            <a:pPr lvl="1"/>
            <a:r>
              <a:rPr lang="en-US" altLang="zh-CN" dirty="0"/>
              <a:t>Also called response time or elapsed time or </a:t>
            </a:r>
          </a:p>
          <a:p>
            <a:pPr lvl="1"/>
            <a:r>
              <a:rPr lang="en-US" altLang="zh-CN" dirty="0"/>
              <a:t>Measures user perception of the system speed</a:t>
            </a:r>
          </a:p>
          <a:p>
            <a:r>
              <a:rPr lang="en-US" altLang="zh-CN" dirty="0"/>
              <a:t>Problems with wall-clock time</a:t>
            </a:r>
          </a:p>
          <a:p>
            <a:pPr lvl="1"/>
            <a:r>
              <a:rPr lang="en-US" altLang="zh-CN" dirty="0"/>
              <a:t>What if more than one program is running on the same machine ?</a:t>
            </a:r>
          </a:p>
          <a:p>
            <a:pPr lvl="1"/>
            <a:r>
              <a:rPr lang="en-US" altLang="zh-CN" dirty="0"/>
              <a:t>What if the program asks for user input ?</a:t>
            </a:r>
          </a:p>
        </p:txBody>
      </p:sp>
      <p:sp>
        <p:nvSpPr>
          <p:cNvPr id="175106" name="Rectangle 2"/>
          <p:cNvSpPr>
            <a:spLocks noGrp="1" noChangeArrowheads="1"/>
          </p:cNvSpPr>
          <p:nvPr>
            <p:ph type="title"/>
          </p:nvPr>
        </p:nvSpPr>
        <p:spPr/>
        <p:txBody>
          <a:bodyPr/>
          <a:lstStyle/>
          <a:p>
            <a:r>
              <a:rPr lang="en-US" altLang="zh-CN" dirty="0"/>
              <a:t>Performance Metrics: Response Time</a:t>
            </a:r>
          </a:p>
        </p:txBody>
      </p:sp>
      <p:pic>
        <p:nvPicPr>
          <p:cNvPr id="1751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6256" y="4365104"/>
            <a:ext cx="1438275" cy="1485900"/>
          </a:xfrm>
          <a:prstGeom prst="rect">
            <a:avLst/>
          </a:prstGeom>
          <a:noFill/>
          <a:ln>
            <a:noFill/>
          </a:ln>
          <a:effectLst/>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1" name="Rectangle 3"/>
          <p:cNvSpPr>
            <a:spLocks noGrp="1" noChangeArrowheads="1"/>
          </p:cNvSpPr>
          <p:nvPr>
            <p:ph idx="1"/>
          </p:nvPr>
        </p:nvSpPr>
        <p:spPr/>
        <p:txBody>
          <a:bodyPr/>
          <a:lstStyle/>
          <a:p>
            <a:r>
              <a:rPr lang="en-US" altLang="zh-CN" dirty="0"/>
              <a:t>Measures the time the CPU is computing, (not waiting for I/O)</a:t>
            </a:r>
          </a:p>
          <a:p>
            <a:pPr lvl="1"/>
            <a:r>
              <a:rPr lang="en-US" altLang="zh-CN" dirty="0"/>
              <a:t>Measures designer perception of the CPU speed</a:t>
            </a:r>
          </a:p>
          <a:p>
            <a:r>
              <a:rPr lang="en-US" altLang="zh-CN" dirty="0"/>
              <a:t>CPU time is further divided into:</a:t>
            </a:r>
          </a:p>
          <a:p>
            <a:pPr lvl="1"/>
            <a:r>
              <a:rPr lang="en-US" altLang="zh-CN" dirty="0"/>
              <a:t>User CPU time - time spent in user mode</a:t>
            </a:r>
          </a:p>
          <a:p>
            <a:pPr lvl="1"/>
            <a:r>
              <a:rPr lang="en-US" altLang="zh-CN" dirty="0"/>
              <a:t>System CPU time - time spent in the operating system (OS)</a:t>
            </a:r>
          </a:p>
          <a:p>
            <a:r>
              <a:rPr lang="en-US" altLang="zh-CN" dirty="0"/>
              <a:t>Unix time command reports CPU time as:</a:t>
            </a:r>
          </a:p>
          <a:p>
            <a:pPr lvl="1"/>
            <a:r>
              <a:rPr lang="en-US" altLang="zh-CN" dirty="0"/>
              <a:t>90.7u 12.9s 2:39 65%</a:t>
            </a:r>
          </a:p>
          <a:p>
            <a:pPr lvl="1"/>
            <a:r>
              <a:rPr lang="en-US" altLang="zh-CN" dirty="0"/>
              <a:t>90.7 user CPU seconds (in the user’s program)</a:t>
            </a:r>
          </a:p>
          <a:p>
            <a:pPr lvl="1"/>
            <a:r>
              <a:rPr lang="en-US" altLang="zh-CN" dirty="0"/>
              <a:t>12.9 system CPU seconds (in the system calls e.g. </a:t>
            </a:r>
            <a:r>
              <a:rPr lang="en-US" altLang="zh-CN" dirty="0" err="1"/>
              <a:t>printf</a:t>
            </a:r>
            <a:r>
              <a:rPr lang="en-US" altLang="zh-CN" dirty="0"/>
              <a:t>)</a:t>
            </a:r>
          </a:p>
          <a:p>
            <a:pPr lvl="1"/>
            <a:r>
              <a:rPr lang="en-US" altLang="zh-CN" dirty="0"/>
              <a:t>2 minutes, 39 seconds wall-clock time</a:t>
            </a:r>
          </a:p>
          <a:p>
            <a:pPr lvl="1"/>
            <a:r>
              <a:rPr lang="en-US" altLang="zh-CN" dirty="0"/>
              <a:t>65% of the wall clock time was spent running on the CPU</a:t>
            </a:r>
          </a:p>
        </p:txBody>
      </p:sp>
      <p:sp>
        <p:nvSpPr>
          <p:cNvPr id="176130" name="Rectangle 2"/>
          <p:cNvSpPr>
            <a:spLocks noGrp="1" noChangeArrowheads="1"/>
          </p:cNvSpPr>
          <p:nvPr>
            <p:ph type="title"/>
          </p:nvPr>
        </p:nvSpPr>
        <p:spPr/>
        <p:txBody>
          <a:bodyPr/>
          <a:lstStyle/>
          <a:p>
            <a:r>
              <a:rPr lang="en-US" altLang="zh-CN" dirty="0"/>
              <a:t>Performance Metrics: CPU Time</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5" name="Rectangle 3"/>
          <p:cNvSpPr>
            <a:spLocks noGrp="1" noChangeArrowheads="1"/>
          </p:cNvSpPr>
          <p:nvPr>
            <p:ph idx="1"/>
          </p:nvPr>
        </p:nvSpPr>
        <p:spPr>
          <a:xfrm>
            <a:off x="777480" y="908720"/>
            <a:ext cx="7924800" cy="4419600"/>
          </a:xfrm>
        </p:spPr>
        <p:txBody>
          <a:bodyPr/>
          <a:lstStyle/>
          <a:p>
            <a:r>
              <a:rPr lang="en-US" altLang="zh-CN" sz="2000" dirty="0"/>
              <a:t>Amount of work done in a given time</a:t>
            </a:r>
          </a:p>
          <a:p>
            <a:pPr lvl="1"/>
            <a:r>
              <a:rPr lang="en-US" altLang="zh-CN" sz="1800" dirty="0"/>
              <a:t>Measure administrator perception of the system perf. </a:t>
            </a:r>
          </a:p>
          <a:p>
            <a:r>
              <a:rPr lang="en-US" altLang="zh-CN" sz="2000" dirty="0"/>
              <a:t>We often use throughput to measure</a:t>
            </a:r>
          </a:p>
          <a:p>
            <a:pPr lvl="1"/>
            <a:r>
              <a:rPr lang="en-US" altLang="zh-CN" sz="1800" dirty="0"/>
              <a:t>Number of lines of code per day</a:t>
            </a:r>
          </a:p>
          <a:p>
            <a:pPr lvl="1"/>
            <a:r>
              <a:rPr lang="en-US" altLang="zh-CN" sz="1800" dirty="0"/>
              <a:t>Number bits per second transmitted over a wire</a:t>
            </a:r>
          </a:p>
          <a:p>
            <a:pPr lvl="1"/>
            <a:r>
              <a:rPr lang="en-US" altLang="zh-CN" sz="1800" dirty="0"/>
              <a:t>Number of web pages served</a:t>
            </a:r>
          </a:p>
          <a:p>
            <a:r>
              <a:rPr lang="en-US" altLang="zh-CN" sz="2000" dirty="0"/>
              <a:t>In contrast to latency</a:t>
            </a:r>
          </a:p>
          <a:p>
            <a:pPr lvl="1"/>
            <a:r>
              <a:rPr lang="en-US" altLang="zh-CN" sz="1800" dirty="0"/>
              <a:t>amount of time to produce 1 line of code</a:t>
            </a:r>
          </a:p>
          <a:p>
            <a:pPr lvl="1"/>
            <a:r>
              <a:rPr lang="en-US" altLang="zh-CN" sz="1800" dirty="0"/>
              <a:t>amount of time to send 1 bit over a wire</a:t>
            </a:r>
          </a:p>
          <a:p>
            <a:pPr lvl="1"/>
            <a:r>
              <a:rPr lang="en-US" altLang="zh-CN" sz="1800" dirty="0"/>
              <a:t>Amount of time spent waiting to receive web page</a:t>
            </a:r>
          </a:p>
          <a:p>
            <a:r>
              <a:rPr lang="en-US" altLang="zh-CN" sz="2000" dirty="0"/>
              <a:t>Often, processor performance is only quoted in terms of relative latency</a:t>
            </a:r>
          </a:p>
          <a:p>
            <a:pPr lvl="1"/>
            <a:r>
              <a:rPr lang="en-US" altLang="zh-CN" sz="1800" dirty="0"/>
              <a:t>Program A ran 10 times faster than program B</a:t>
            </a:r>
          </a:p>
          <a:p>
            <a:r>
              <a:rPr lang="en-US" altLang="zh-CN" sz="2000" dirty="0"/>
              <a:t>But, for many apps, throughput much more important than latency</a:t>
            </a:r>
          </a:p>
          <a:p>
            <a:pPr lvl="1"/>
            <a:r>
              <a:rPr lang="en-US" altLang="zh-CN" sz="1800" dirty="0"/>
              <a:t>Financial markets, government statistics (census)</a:t>
            </a:r>
          </a:p>
        </p:txBody>
      </p:sp>
      <p:sp>
        <p:nvSpPr>
          <p:cNvPr id="177154" name="Rectangle 2"/>
          <p:cNvSpPr>
            <a:spLocks noGrp="1" noChangeArrowheads="1"/>
          </p:cNvSpPr>
          <p:nvPr>
            <p:ph type="title"/>
          </p:nvPr>
        </p:nvSpPr>
        <p:spPr>
          <a:xfrm>
            <a:off x="661629" y="232287"/>
            <a:ext cx="7903790" cy="505343"/>
          </a:xfrm>
        </p:spPr>
        <p:txBody>
          <a:bodyPr/>
          <a:lstStyle/>
          <a:p>
            <a:r>
              <a:rPr lang="en-US" altLang="zh-CN" dirty="0"/>
              <a:t>Performance Metrics: Throughput</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7" name="Rectangle 3"/>
          <p:cNvSpPr>
            <a:spLocks noGrp="1" noChangeArrowheads="1"/>
          </p:cNvSpPr>
          <p:nvPr>
            <p:ph idx="1"/>
          </p:nvPr>
        </p:nvSpPr>
        <p:spPr/>
        <p:txBody>
          <a:bodyPr/>
          <a:lstStyle/>
          <a:p>
            <a:r>
              <a:rPr lang="en-US" altLang="zh-CN" dirty="0"/>
              <a:t>1.1  Why take this course ?</a:t>
            </a:r>
          </a:p>
          <a:p>
            <a:r>
              <a:rPr lang="en-US" altLang="zh-CN" dirty="0"/>
              <a:t>1.2  Classes of computers in current computer market</a:t>
            </a:r>
          </a:p>
          <a:p>
            <a:r>
              <a:rPr lang="en-US" altLang="zh-CN" dirty="0"/>
              <a:t>1.3  Defining computer architecture  and What’s the task of computer design?</a:t>
            </a:r>
          </a:p>
          <a:p>
            <a:r>
              <a:rPr lang="en-US" altLang="zh-CN" dirty="0"/>
              <a:t>1.4  Trends in Technology</a:t>
            </a:r>
          </a:p>
          <a:p>
            <a:r>
              <a:rPr lang="en-US" altLang="zh-CN" dirty="0"/>
              <a:t>1.5  Trends in power in Integrated circuits</a:t>
            </a:r>
          </a:p>
          <a:p>
            <a:r>
              <a:rPr lang="en-US" altLang="zh-CN" b="1" dirty="0"/>
              <a:t>1.6  Trends in Cost</a:t>
            </a:r>
          </a:p>
          <a:p>
            <a:r>
              <a:rPr lang="en-US" altLang="zh-CN" dirty="0"/>
              <a:t>1.7  Dependability</a:t>
            </a:r>
          </a:p>
          <a:p>
            <a:r>
              <a:rPr lang="en-US" altLang="zh-CN" dirty="0"/>
              <a:t>1.8  Measuring, Reporting and summarizing Perf.</a:t>
            </a:r>
          </a:p>
          <a:p>
            <a:r>
              <a:rPr lang="en-US" altLang="zh-CN" dirty="0"/>
              <a:t>1.9 Quantitative Principles of computer Design </a:t>
            </a:r>
          </a:p>
          <a:p>
            <a:r>
              <a:rPr lang="en-US" altLang="zh-CN" dirty="0"/>
              <a:t>1.10 Putting it altogether</a:t>
            </a:r>
          </a:p>
        </p:txBody>
      </p:sp>
      <p:sp>
        <p:nvSpPr>
          <p:cNvPr id="226306" name="Rectangle 2"/>
          <p:cNvSpPr>
            <a:spLocks noGrp="1" noChangeArrowheads="1"/>
          </p:cNvSpPr>
          <p:nvPr>
            <p:ph type="title"/>
          </p:nvPr>
        </p:nvSpPr>
        <p:spPr/>
        <p:txBody>
          <a:bodyPr/>
          <a:lstStyle/>
          <a:p>
            <a:r>
              <a:rPr lang="en-US" altLang="zh-CN" dirty="0"/>
              <a:t>Topics in Chapter</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9" name="Rectangle 3"/>
          <p:cNvSpPr>
            <a:spLocks noGrp="1" noChangeArrowheads="1"/>
          </p:cNvSpPr>
          <p:nvPr>
            <p:ph idx="1"/>
          </p:nvPr>
        </p:nvSpPr>
        <p:spPr/>
        <p:txBody>
          <a:bodyPr/>
          <a:lstStyle/>
          <a:p>
            <a:r>
              <a:rPr lang="en-US" altLang="zh-CN" dirty="0"/>
              <a:t>If you improve response time, you usually improve throughput</a:t>
            </a:r>
          </a:p>
          <a:p>
            <a:pPr lvl="1"/>
            <a:r>
              <a:rPr lang="en-US" altLang="zh-CN" dirty="0"/>
              <a:t>Replacing the processor of a computer with a faster version</a:t>
            </a:r>
          </a:p>
          <a:p>
            <a:pPr lvl="1"/>
            <a:endParaRPr lang="en-US" altLang="zh-CN" dirty="0"/>
          </a:p>
          <a:p>
            <a:r>
              <a:rPr lang="en-US" altLang="zh-CN" dirty="0"/>
              <a:t>You can also improve throughput without improving response time</a:t>
            </a:r>
          </a:p>
          <a:p>
            <a:pPr lvl="1"/>
            <a:r>
              <a:rPr lang="en-US" altLang="zh-CN" dirty="0"/>
              <a:t>Adding additional processors to a system that uses multiple processors for separate tasks </a:t>
            </a:r>
          </a:p>
          <a:p>
            <a:pPr lvl="2"/>
            <a:r>
              <a:rPr lang="en-US" altLang="zh-CN" dirty="0"/>
              <a:t>e.g. handling of airline reservations system</a:t>
            </a:r>
          </a:p>
        </p:txBody>
      </p:sp>
      <p:sp>
        <p:nvSpPr>
          <p:cNvPr id="178178" name="Rectangle 2"/>
          <p:cNvSpPr>
            <a:spLocks noGrp="1" noChangeArrowheads="1"/>
          </p:cNvSpPr>
          <p:nvPr>
            <p:ph type="title"/>
          </p:nvPr>
        </p:nvSpPr>
        <p:spPr/>
        <p:txBody>
          <a:bodyPr/>
          <a:lstStyle/>
          <a:p>
            <a:r>
              <a:rPr lang="en-US" altLang="zh-CN" dirty="0"/>
              <a:t>Response time vs. Throughput </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7" name="Rectangle 3"/>
          <p:cNvSpPr>
            <a:spLocks noGrp="1" noChangeArrowheads="1"/>
          </p:cNvSpPr>
          <p:nvPr>
            <p:ph idx="1"/>
          </p:nvPr>
        </p:nvSpPr>
        <p:spPr>
          <a:xfrm>
            <a:off x="609600" y="1340768"/>
            <a:ext cx="7924800" cy="4968552"/>
          </a:xfrm>
        </p:spPr>
        <p:txBody>
          <a:bodyPr/>
          <a:lstStyle/>
          <a:p>
            <a:r>
              <a:rPr lang="en-US" altLang="zh-CN" dirty="0"/>
              <a:t>MIPS - Millions of Instructions per Second</a:t>
            </a:r>
          </a:p>
          <a:p>
            <a:endParaRPr lang="en-US" altLang="zh-CN" dirty="0"/>
          </a:p>
          <a:p>
            <a:endParaRPr lang="en-US" altLang="zh-CN" dirty="0"/>
          </a:p>
          <a:p>
            <a:endParaRPr lang="en-US" altLang="zh-CN" dirty="0"/>
          </a:p>
          <a:p>
            <a:r>
              <a:rPr lang="en-US" altLang="zh-CN" dirty="0"/>
              <a:t>When comparing two machines (A, B) with the same instruction set, MIPS is a fair comparison(sometimes…)</a:t>
            </a:r>
          </a:p>
          <a:p>
            <a:r>
              <a:rPr lang="en-US" altLang="zh-CN" dirty="0"/>
              <a:t>But, MIPS can be a “meaningless indicator of performance” when comparing different architectures</a:t>
            </a:r>
          </a:p>
          <a:p>
            <a:pPr lvl="1"/>
            <a:r>
              <a:rPr lang="en-US" altLang="zh-CN" dirty="0"/>
              <a:t>Difference in instruction sets/ accelerators</a:t>
            </a:r>
          </a:p>
          <a:p>
            <a:pPr lvl="1"/>
            <a:endParaRPr lang="en-US" altLang="zh-CN" dirty="0"/>
          </a:p>
        </p:txBody>
      </p:sp>
      <p:sp>
        <p:nvSpPr>
          <p:cNvPr id="180226" name="Rectangle 2"/>
          <p:cNvSpPr>
            <a:spLocks noGrp="1" noChangeArrowheads="1"/>
          </p:cNvSpPr>
          <p:nvPr>
            <p:ph type="title"/>
          </p:nvPr>
        </p:nvSpPr>
        <p:spPr/>
        <p:txBody>
          <a:bodyPr/>
          <a:lstStyle/>
          <a:p>
            <a:r>
              <a:rPr lang="en-US" altLang="zh-CN" dirty="0"/>
              <a:t>Another industry Metric: MIPS</a:t>
            </a:r>
          </a:p>
        </p:txBody>
      </p:sp>
      <p:pic>
        <p:nvPicPr>
          <p:cNvPr id="1802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7775" y="1866900"/>
            <a:ext cx="6324600" cy="1219200"/>
          </a:xfrm>
          <a:prstGeom prst="rect">
            <a:avLst/>
          </a:prstGeom>
          <a:noFill/>
          <a:ln>
            <a:noFill/>
          </a:ln>
          <a:effectLst/>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5" name="Rectangle 3"/>
          <p:cNvSpPr>
            <a:spLocks noGrp="1" noChangeArrowheads="1"/>
          </p:cNvSpPr>
          <p:nvPr>
            <p:ph idx="1"/>
          </p:nvPr>
        </p:nvSpPr>
        <p:spPr/>
        <p:txBody>
          <a:bodyPr/>
          <a:lstStyle/>
          <a:p>
            <a:r>
              <a:rPr lang="en-US" altLang="zh-CN" dirty="0"/>
              <a:t>Critical factors for embedded systems:</a:t>
            </a:r>
          </a:p>
          <a:p>
            <a:pPr lvl="1"/>
            <a:r>
              <a:rPr lang="en-US" altLang="zh-CN" dirty="0"/>
              <a:t>Cost</a:t>
            </a:r>
          </a:p>
          <a:p>
            <a:pPr lvl="1"/>
            <a:r>
              <a:rPr lang="en-US" altLang="zh-CN" dirty="0"/>
              <a:t>Physical size</a:t>
            </a:r>
          </a:p>
          <a:p>
            <a:pPr lvl="1"/>
            <a:r>
              <a:rPr lang="en-US" altLang="zh-CN" dirty="0"/>
              <a:t>Memory</a:t>
            </a:r>
          </a:p>
          <a:p>
            <a:pPr lvl="1"/>
            <a:r>
              <a:rPr lang="en-US" altLang="zh-CN" dirty="0"/>
              <a:t>Power consumption</a:t>
            </a:r>
          </a:p>
        </p:txBody>
      </p:sp>
      <p:sp>
        <p:nvSpPr>
          <p:cNvPr id="182274" name="Rectangle 2"/>
          <p:cNvSpPr>
            <a:spLocks noGrp="1" noChangeArrowheads="1"/>
          </p:cNvSpPr>
          <p:nvPr>
            <p:ph type="title"/>
          </p:nvPr>
        </p:nvSpPr>
        <p:spPr/>
        <p:txBody>
          <a:bodyPr/>
          <a:lstStyle/>
          <a:p>
            <a:r>
              <a:rPr lang="en-US" altLang="zh-CN" sz="2400" dirty="0"/>
              <a:t>Another view: Power consumption and Efficiency</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3" name="Rectangle 3"/>
          <p:cNvSpPr>
            <a:spLocks noGrp="1" noChangeArrowheads="1"/>
          </p:cNvSpPr>
          <p:nvPr>
            <p:ph idx="1"/>
          </p:nvPr>
        </p:nvSpPr>
        <p:spPr/>
        <p:txBody>
          <a:bodyPr/>
          <a:lstStyle/>
          <a:p>
            <a:r>
              <a:rPr lang="en-US" altLang="zh-CN" dirty="0"/>
              <a:t>Ideal performance evaluation: </a:t>
            </a:r>
          </a:p>
          <a:p>
            <a:pPr lvl="1"/>
            <a:r>
              <a:rPr lang="en-US" altLang="zh-CN" dirty="0"/>
              <a:t>A random sample of users running their programs and OS commands. </a:t>
            </a:r>
          </a:p>
          <a:p>
            <a:r>
              <a:rPr lang="en-US" altLang="zh-CN" dirty="0"/>
              <a:t>Many different types of benchmarks</a:t>
            </a:r>
          </a:p>
          <a:p>
            <a:pPr lvl="1"/>
            <a:r>
              <a:rPr lang="en-US" altLang="zh-CN" dirty="0"/>
              <a:t>Real applications--- Scientific and engineering</a:t>
            </a:r>
          </a:p>
          <a:p>
            <a:pPr lvl="1"/>
            <a:r>
              <a:rPr lang="en-US" altLang="zh-CN" dirty="0"/>
              <a:t>Modified (or scripted) applications--- focus on specific features</a:t>
            </a:r>
          </a:p>
          <a:p>
            <a:pPr lvl="1"/>
            <a:r>
              <a:rPr lang="en-US" altLang="zh-CN" dirty="0"/>
              <a:t>Kernels --- critical program fragments</a:t>
            </a:r>
          </a:p>
          <a:p>
            <a:pPr lvl="1"/>
            <a:r>
              <a:rPr lang="en-US" altLang="zh-CN" dirty="0"/>
              <a:t>Toy --- small programs, often measure very little</a:t>
            </a:r>
          </a:p>
          <a:p>
            <a:pPr lvl="1"/>
            <a:r>
              <a:rPr lang="en-US" altLang="zh-CN" dirty="0"/>
              <a:t>Synthetic -- created to represent some aspects of a   program (e.g., mix of instruction types)</a:t>
            </a:r>
          </a:p>
          <a:p>
            <a:pPr lvl="1"/>
            <a:r>
              <a:rPr lang="en-US" altLang="zh-CN" dirty="0"/>
              <a:t>Database -- a world unto itself</a:t>
            </a:r>
          </a:p>
          <a:p>
            <a:pPr lvl="1"/>
            <a:r>
              <a:rPr lang="en-US" altLang="zh-CN" dirty="0"/>
              <a:t>What really matters is how YOUR application performs</a:t>
            </a:r>
          </a:p>
        </p:txBody>
      </p:sp>
      <p:sp>
        <p:nvSpPr>
          <p:cNvPr id="184322" name="Rectangle 2"/>
          <p:cNvSpPr>
            <a:spLocks noGrp="1" noChangeArrowheads="1"/>
          </p:cNvSpPr>
          <p:nvPr>
            <p:ph type="title"/>
          </p:nvPr>
        </p:nvSpPr>
        <p:spPr/>
        <p:txBody>
          <a:bodyPr/>
          <a:lstStyle/>
          <a:p>
            <a:r>
              <a:rPr lang="en-US" altLang="zh-CN" dirty="0"/>
              <a:t>Choose Programs to Evaluate Performance</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7" name="Rectangle 3"/>
          <p:cNvSpPr>
            <a:spLocks noGrp="1" noChangeArrowheads="1"/>
          </p:cNvSpPr>
          <p:nvPr>
            <p:ph idx="1"/>
          </p:nvPr>
        </p:nvSpPr>
        <p:spPr/>
        <p:txBody>
          <a:bodyPr/>
          <a:lstStyle/>
          <a:p>
            <a:r>
              <a:rPr lang="en-US" altLang="zh-CN" dirty="0"/>
              <a:t>Synthetic benchmarks : </a:t>
            </a:r>
          </a:p>
          <a:p>
            <a:pPr lvl="1"/>
            <a:r>
              <a:rPr lang="en-US" altLang="zh-CN" dirty="0"/>
              <a:t>Programs that try to "exercise" the system in the same way to match the average frequency of operations and operands of a large set of programs. </a:t>
            </a:r>
          </a:p>
          <a:p>
            <a:pPr lvl="1"/>
            <a:r>
              <a:rPr lang="en-US" altLang="zh-CN" dirty="0"/>
              <a:t>Whetstone and Dhrystone. </a:t>
            </a:r>
          </a:p>
          <a:p>
            <a:pPr lvl="1"/>
            <a:r>
              <a:rPr lang="en-US" altLang="zh-CN" dirty="0"/>
              <a:t>Similar to kernels but are NOT real programs !</a:t>
            </a:r>
          </a:p>
          <a:p>
            <a:pPr lvl="1"/>
            <a:r>
              <a:rPr lang="en-US" altLang="zh-CN" dirty="0"/>
              <a:t>Compiler and hardware optimizations can artificially inflate performance of these benchmarks but not of real programs. </a:t>
            </a:r>
          </a:p>
          <a:p>
            <a:pPr lvl="1"/>
            <a:r>
              <a:rPr lang="en-US" altLang="zh-CN" dirty="0"/>
              <a:t>These benchmarks don’t reward optimizations!</a:t>
            </a:r>
          </a:p>
          <a:p>
            <a:pPr lvl="2"/>
            <a:r>
              <a:rPr lang="en-US" altLang="zh-CN" dirty="0"/>
              <a:t>For example, SQRT(EXP(x)) = EXP(X/2)</a:t>
            </a:r>
          </a:p>
        </p:txBody>
      </p:sp>
      <p:sp>
        <p:nvSpPr>
          <p:cNvPr id="185346" name="Rectangle 2"/>
          <p:cNvSpPr>
            <a:spLocks noGrp="1" noChangeArrowheads="1"/>
          </p:cNvSpPr>
          <p:nvPr>
            <p:ph type="title"/>
          </p:nvPr>
        </p:nvSpPr>
        <p:spPr/>
        <p:txBody>
          <a:bodyPr/>
          <a:lstStyle/>
          <a:p>
            <a:r>
              <a:rPr lang="en-US" altLang="zh-CN" dirty="0"/>
              <a:t>Something about Synthetic</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1" name="Rectangle 3"/>
          <p:cNvSpPr>
            <a:spLocks noGrp="1" noChangeArrowheads="1"/>
          </p:cNvSpPr>
          <p:nvPr>
            <p:ph idx="1"/>
          </p:nvPr>
        </p:nvSpPr>
        <p:spPr/>
        <p:txBody>
          <a:bodyPr/>
          <a:lstStyle/>
          <a:p>
            <a:r>
              <a:rPr lang="en-US" altLang="zh-CN" dirty="0"/>
              <a:t>Benchmarks can focus on specific aspects of a system</a:t>
            </a:r>
          </a:p>
          <a:p>
            <a:pPr lvl="1"/>
            <a:r>
              <a:rPr lang="en-US" altLang="zh-CN" dirty="0"/>
              <a:t>floating point &amp; integer ALU, memory system, I/O, OS</a:t>
            </a:r>
          </a:p>
          <a:p>
            <a:r>
              <a:rPr lang="en-US" altLang="zh-CN" dirty="0"/>
              <a:t>Universal benchmarks can be misleading since hardware and compiler vendors might optimize their design for ONLY these programs</a:t>
            </a:r>
          </a:p>
          <a:p>
            <a:r>
              <a:rPr lang="en-US" altLang="zh-CN" dirty="0"/>
              <a:t>The best types of benchmarks are real applications since they reflect the end-user interest</a:t>
            </a:r>
          </a:p>
          <a:p>
            <a:r>
              <a:rPr lang="en-US" altLang="zh-CN" dirty="0"/>
              <a:t>Architectures might perform well for some applications and poorly for others</a:t>
            </a:r>
          </a:p>
          <a:p>
            <a:r>
              <a:rPr lang="en-US" altLang="zh-CN" dirty="0"/>
              <a:t>Compilation can boost performance by taking advantage of architecture-specific features. Application-specific compiler optimization are becoming more popular.</a:t>
            </a:r>
          </a:p>
        </p:txBody>
      </p:sp>
      <p:sp>
        <p:nvSpPr>
          <p:cNvPr id="186370" name="Rectangle 2"/>
          <p:cNvSpPr>
            <a:spLocks noGrp="1" noChangeArrowheads="1"/>
          </p:cNvSpPr>
          <p:nvPr>
            <p:ph type="title"/>
          </p:nvPr>
        </p:nvSpPr>
        <p:spPr/>
        <p:txBody>
          <a:bodyPr/>
          <a:lstStyle/>
          <a:p>
            <a:r>
              <a:rPr lang="en-US" altLang="zh-CN" dirty="0"/>
              <a:t>Notes on performance benchmark</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5" name="Rectangle 3"/>
          <p:cNvSpPr>
            <a:spLocks noGrp="1" noChangeArrowheads="1"/>
          </p:cNvSpPr>
          <p:nvPr>
            <p:ph idx="1"/>
          </p:nvPr>
        </p:nvSpPr>
        <p:spPr/>
        <p:txBody>
          <a:bodyPr/>
          <a:lstStyle/>
          <a:p>
            <a:r>
              <a:rPr lang="en-US" altLang="zh-CN" dirty="0"/>
              <a:t>SPEC - The System Performance Evaluation Cooperative</a:t>
            </a:r>
          </a:p>
          <a:p>
            <a:pPr lvl="1"/>
            <a:r>
              <a:rPr lang="en-US" altLang="zh-CN" dirty="0"/>
              <a:t>founded in 1988 by a small number of workstation vendors who realized that the marketplace was in desperate need of realistic, standardize performance tests.</a:t>
            </a:r>
          </a:p>
          <a:p>
            <a:pPr lvl="1"/>
            <a:r>
              <a:rPr lang="en-US" altLang="zh-CN" dirty="0"/>
              <a:t>Grown to become successful performance standardization bodies with more than 40 member companies. </a:t>
            </a:r>
          </a:p>
          <a:p>
            <a:pPr lvl="1"/>
            <a:r>
              <a:rPr lang="en-US" altLang="zh-CN" dirty="0"/>
              <a:t>http://www.spec.org</a:t>
            </a:r>
          </a:p>
          <a:p>
            <a:r>
              <a:rPr lang="en-US" altLang="zh-CN" dirty="0"/>
              <a:t>SPEC's Philosophy</a:t>
            </a:r>
          </a:p>
          <a:p>
            <a:pPr lvl="1"/>
            <a:r>
              <a:rPr lang="en-US" altLang="zh-CN" dirty="0"/>
              <a:t>The goal of SPEC is to ensure that the marketplace has a fair and useful set of metrics to differentiate candidate systems.</a:t>
            </a:r>
          </a:p>
          <a:p>
            <a:pPr lvl="1"/>
            <a:r>
              <a:rPr lang="en-US" altLang="zh-CN" dirty="0"/>
              <a:t>The basic SPEC methodology is to provide the </a:t>
            </a:r>
            <a:r>
              <a:rPr lang="en-US" altLang="zh-CN" dirty="0" err="1"/>
              <a:t>benchmarker</a:t>
            </a:r>
            <a:r>
              <a:rPr lang="en-US" altLang="zh-CN" dirty="0"/>
              <a:t> with a standardized suite of source code based upon existing applications</a:t>
            </a:r>
          </a:p>
        </p:txBody>
      </p:sp>
      <p:sp>
        <p:nvSpPr>
          <p:cNvPr id="187394" name="Rectangle 2"/>
          <p:cNvSpPr>
            <a:spLocks noGrp="1" noChangeArrowheads="1"/>
          </p:cNvSpPr>
          <p:nvPr>
            <p:ph type="title"/>
          </p:nvPr>
        </p:nvSpPr>
        <p:spPr/>
        <p:txBody>
          <a:bodyPr/>
          <a:lstStyle/>
          <a:p>
            <a:r>
              <a:rPr lang="en-US" altLang="zh-CN"/>
              <a:t>SPEC</a:t>
            </a:r>
            <a:endParaRPr lang="en-US" altLang="zh-CN"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9" name="Rectangle 3"/>
          <p:cNvSpPr>
            <a:spLocks noGrp="1" noChangeArrowheads="1"/>
          </p:cNvSpPr>
          <p:nvPr>
            <p:ph idx="1"/>
          </p:nvPr>
        </p:nvSpPr>
        <p:spPr/>
        <p:txBody>
          <a:bodyPr/>
          <a:lstStyle/>
          <a:p>
            <a:r>
              <a:rPr lang="en-US" altLang="zh-CN" dirty="0"/>
              <a:t>CPU-intensive benchmarks</a:t>
            </a:r>
          </a:p>
          <a:p>
            <a:pPr lvl="1"/>
            <a:r>
              <a:rPr lang="en-US" altLang="zh-CN" sz="1800" dirty="0"/>
              <a:t>SPEC89</a:t>
            </a:r>
            <a:endParaRPr lang="en-US" altLang="zh-CN" sz="1800" dirty="0">
              <a:sym typeface="Wingdings" panose="05000000000000000000" pitchFamily="2" charset="2"/>
            </a:endParaRPr>
          </a:p>
          <a:p>
            <a:pPr lvl="1"/>
            <a:r>
              <a:rPr lang="en-US" altLang="zh-CN" sz="1800" dirty="0">
                <a:sym typeface="Wingdings" panose="05000000000000000000" pitchFamily="2" charset="2"/>
              </a:rPr>
              <a:t>SPEC92</a:t>
            </a:r>
          </a:p>
          <a:p>
            <a:pPr lvl="1"/>
            <a:r>
              <a:rPr lang="en-US" altLang="zh-CN" sz="1800" dirty="0">
                <a:sym typeface="Wingdings" panose="05000000000000000000" pitchFamily="2" charset="2"/>
              </a:rPr>
              <a:t>SPEC95</a:t>
            </a:r>
          </a:p>
          <a:p>
            <a:pPr lvl="1"/>
            <a:r>
              <a:rPr lang="en-US" altLang="zh-CN" sz="1800" dirty="0">
                <a:sym typeface="Wingdings" panose="05000000000000000000" pitchFamily="2" charset="2"/>
              </a:rPr>
              <a:t>SPEC2000</a:t>
            </a:r>
          </a:p>
          <a:p>
            <a:pPr lvl="1"/>
            <a:r>
              <a:rPr lang="en-US" altLang="zh-CN" sz="1800" dirty="0">
                <a:sym typeface="Wingdings" panose="05000000000000000000" pitchFamily="2" charset="2"/>
              </a:rPr>
              <a:t>SPEC CPU2006 ( 12 CINT2006, 17 CFP2006)</a:t>
            </a:r>
            <a:r>
              <a:rPr lang="en-US" altLang="zh-CN" sz="1800" dirty="0"/>
              <a:t> </a:t>
            </a:r>
          </a:p>
          <a:p>
            <a:pPr lvl="1"/>
            <a:r>
              <a:rPr lang="en-US" altLang="zh-CN" sz="1800" dirty="0"/>
              <a:t>SPEC CPU2017</a:t>
            </a:r>
          </a:p>
          <a:p>
            <a:r>
              <a:rPr lang="en-US" altLang="zh-CN" dirty="0"/>
              <a:t>Graphics-intensive benchmarks</a:t>
            </a:r>
          </a:p>
          <a:p>
            <a:pPr lvl="1"/>
            <a:r>
              <a:rPr lang="en-US" altLang="zh-CN" dirty="0" err="1">
                <a:sym typeface="Wingdings" panose="05000000000000000000" pitchFamily="2" charset="2"/>
              </a:rPr>
              <a:t>SPECviewperf</a:t>
            </a:r>
            <a:endParaRPr lang="en-US" altLang="zh-CN" dirty="0">
              <a:sym typeface="Wingdings" panose="05000000000000000000" pitchFamily="2" charset="2"/>
            </a:endParaRPr>
          </a:p>
          <a:p>
            <a:pPr lvl="2"/>
            <a:r>
              <a:rPr lang="en-US" altLang="zh-CN" dirty="0">
                <a:sym typeface="Wingdings" panose="05000000000000000000" pitchFamily="2" charset="2"/>
              </a:rPr>
              <a:t>is used for benchmarking systems supporting the OpenGL graphics library</a:t>
            </a:r>
          </a:p>
          <a:p>
            <a:pPr lvl="1"/>
            <a:r>
              <a:rPr lang="en-US" altLang="zh-CN" dirty="0" err="1">
                <a:sym typeface="Wingdings" panose="05000000000000000000" pitchFamily="2" charset="2"/>
              </a:rPr>
              <a:t>SPECapc</a:t>
            </a:r>
            <a:endParaRPr lang="en-US" altLang="zh-CN" dirty="0">
              <a:sym typeface="Wingdings" panose="05000000000000000000" pitchFamily="2" charset="2"/>
            </a:endParaRPr>
          </a:p>
          <a:p>
            <a:pPr lvl="2"/>
            <a:r>
              <a:rPr lang="en-US" altLang="zh-CN" dirty="0">
                <a:sym typeface="Wingdings" panose="05000000000000000000" pitchFamily="2" charset="2"/>
              </a:rPr>
              <a:t>consists of applications that make extensive use of graphics.</a:t>
            </a:r>
          </a:p>
        </p:txBody>
      </p:sp>
      <p:sp>
        <p:nvSpPr>
          <p:cNvPr id="188418" name="Rectangle 2"/>
          <p:cNvSpPr>
            <a:spLocks noGrp="1" noChangeArrowheads="1"/>
          </p:cNvSpPr>
          <p:nvPr>
            <p:ph type="title"/>
          </p:nvPr>
        </p:nvSpPr>
        <p:spPr/>
        <p:txBody>
          <a:bodyPr/>
          <a:lstStyle/>
          <a:p>
            <a:r>
              <a:rPr lang="en-US" altLang="zh-CN" dirty="0"/>
              <a:t>SPEC benchmarks Desktop Benchmarks</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a:xfrm>
            <a:off x="536575" y="5898515"/>
            <a:ext cx="8500110" cy="554821"/>
          </a:xfrm>
        </p:spPr>
        <p:txBody>
          <a:bodyPr/>
          <a:lstStyle/>
          <a:p>
            <a:r>
              <a:rPr lang="en-US" sz="2000" dirty="0" err="1">
                <a:sym typeface="+mn-ea"/>
              </a:rPr>
              <a:t>SPECspeed</a:t>
            </a:r>
            <a:r>
              <a:rPr lang="en-US" sz="2000" dirty="0">
                <a:sym typeface="+mn-ea"/>
              </a:rPr>
              <a:t> is a time-based metric; </a:t>
            </a:r>
            <a:r>
              <a:rPr lang="en-US" sz="2000" dirty="0" err="1">
                <a:sym typeface="+mn-ea"/>
              </a:rPr>
              <a:t>SPECrate</a:t>
            </a:r>
            <a:r>
              <a:rPr lang="en-US" sz="2000" dirty="0">
                <a:sym typeface="+mn-ea"/>
              </a:rPr>
              <a:t> is a throughput metric.</a:t>
            </a:r>
            <a:endParaRPr lang="en-US" sz="2000" dirty="0"/>
          </a:p>
          <a:p>
            <a:endParaRPr kumimoji="1" lang="en-US" altLang="en-US" sz="2000" dirty="0"/>
          </a:p>
        </p:txBody>
      </p:sp>
      <p:sp>
        <p:nvSpPr>
          <p:cNvPr id="189442" name="Rectangle 2"/>
          <p:cNvSpPr>
            <a:spLocks noGrp="1" noChangeArrowheads="1"/>
          </p:cNvSpPr>
          <p:nvPr>
            <p:ph type="title"/>
          </p:nvPr>
        </p:nvSpPr>
        <p:spPr/>
        <p:txBody>
          <a:bodyPr/>
          <a:lstStyle/>
          <a:p>
            <a:r>
              <a:rPr lang="en-US" altLang="zh-CN"/>
              <a:t>SPEC INT 2017 Benchmark descriptions</a:t>
            </a:r>
          </a:p>
        </p:txBody>
      </p:sp>
      <p:pic>
        <p:nvPicPr>
          <p:cNvPr id="3" name="Picture 2"/>
          <p:cNvPicPr>
            <a:picLocks noChangeAspect="1"/>
          </p:cNvPicPr>
          <p:nvPr/>
        </p:nvPicPr>
        <p:blipFill>
          <a:blip r:embed="rId3"/>
          <a:stretch>
            <a:fillRect/>
          </a:stretch>
        </p:blipFill>
        <p:spPr>
          <a:xfrm>
            <a:off x="559435" y="845820"/>
            <a:ext cx="8108950" cy="2456815"/>
          </a:xfrm>
          <a:prstGeom prst="rect">
            <a:avLst/>
          </a:prstGeom>
        </p:spPr>
      </p:pic>
      <p:pic>
        <p:nvPicPr>
          <p:cNvPr id="4" name="Picture 3"/>
          <p:cNvPicPr>
            <a:picLocks noChangeAspect="1"/>
          </p:cNvPicPr>
          <p:nvPr/>
        </p:nvPicPr>
        <p:blipFill>
          <a:blip r:embed="rId4"/>
          <a:stretch>
            <a:fillRect/>
          </a:stretch>
        </p:blipFill>
        <p:spPr>
          <a:xfrm>
            <a:off x="975360" y="3257550"/>
            <a:ext cx="6702425" cy="2587625"/>
          </a:xfrm>
          <a:prstGeom prst="rect">
            <a:avLst/>
          </a:prstGeom>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US" altLang="zh-CN"/>
              <a:t>SPEC FP 2017 Benchmark Descriptions</a:t>
            </a:r>
          </a:p>
        </p:txBody>
      </p:sp>
      <p:pic>
        <p:nvPicPr>
          <p:cNvPr id="2" name="Content Placeholder 1"/>
          <p:cNvPicPr>
            <a:picLocks noGrp="1" noChangeAspect="1"/>
          </p:cNvPicPr>
          <p:nvPr>
            <p:ph idx="1"/>
          </p:nvPr>
        </p:nvPicPr>
        <p:blipFill>
          <a:blip r:embed="rId3"/>
          <a:stretch>
            <a:fillRect/>
          </a:stretch>
        </p:blipFill>
        <p:spPr>
          <a:xfrm>
            <a:off x="308610" y="1385570"/>
            <a:ext cx="8663940" cy="3749040"/>
          </a:xfrm>
          <a:prstGeom prst="rect">
            <a:avLst/>
          </a:prstGeom>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5" name="Rectangle 3"/>
          <p:cNvSpPr>
            <a:spLocks noGrp="1" noChangeArrowheads="1"/>
          </p:cNvSpPr>
          <p:nvPr>
            <p:ph idx="1"/>
          </p:nvPr>
        </p:nvSpPr>
        <p:spPr/>
        <p:txBody>
          <a:bodyPr/>
          <a:lstStyle/>
          <a:p>
            <a:r>
              <a:rPr lang="en-US" altLang="zh-CN" dirty="0"/>
              <a:t>Cost Trend</a:t>
            </a:r>
          </a:p>
          <a:p>
            <a:pPr lvl="1"/>
            <a:r>
              <a:rPr lang="en-US" altLang="zh-CN" dirty="0"/>
              <a:t>Understanding cost trends of component is important for designers.</a:t>
            </a:r>
          </a:p>
          <a:p>
            <a:r>
              <a:rPr lang="en-US" altLang="zh-CN" dirty="0"/>
              <a:t>The impact factors for cost:</a:t>
            </a:r>
          </a:p>
          <a:p>
            <a:pPr lvl="1"/>
            <a:r>
              <a:rPr lang="en-US" altLang="zh-CN" b="1" dirty="0"/>
              <a:t>Time</a:t>
            </a:r>
            <a:r>
              <a:rPr lang="en-US" altLang="zh-CN" dirty="0"/>
              <a:t>: Component prices drop over time without major improvements in manufacturing technology</a:t>
            </a:r>
          </a:p>
          <a:p>
            <a:pPr lvl="1"/>
            <a:r>
              <a:rPr lang="en-US" altLang="zh-CN" b="1" dirty="0"/>
              <a:t>Volume</a:t>
            </a:r>
            <a:r>
              <a:rPr lang="en-US" altLang="zh-CN" dirty="0"/>
              <a:t>: Volume decreases cost due to increases in manufacturing efficiency.</a:t>
            </a:r>
          </a:p>
          <a:p>
            <a:pPr lvl="1"/>
            <a:r>
              <a:rPr lang="en-US" altLang="zh-CN" b="1" dirty="0"/>
              <a:t>Commodification</a:t>
            </a:r>
            <a:r>
              <a:rPr lang="en-US" altLang="zh-CN" dirty="0"/>
              <a:t>: The competition among the suppliers of the components will decrease overall product cost.</a:t>
            </a:r>
          </a:p>
        </p:txBody>
      </p:sp>
      <p:sp>
        <p:nvSpPr>
          <p:cNvPr id="228354" name="Rectangle 2"/>
          <p:cNvSpPr>
            <a:spLocks noGrp="1" noChangeArrowheads="1"/>
          </p:cNvSpPr>
          <p:nvPr>
            <p:ph type="title"/>
          </p:nvPr>
        </p:nvSpPr>
        <p:spPr/>
        <p:txBody>
          <a:bodyPr/>
          <a:lstStyle/>
          <a:p>
            <a:r>
              <a:rPr lang="en-US" altLang="zh-CN" dirty="0"/>
              <a:t>Cost trends</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r>
              <a:rPr lang="en-US" altLang="zh-CN"/>
              <a:t>the evolution of the SPEC benchmarks over time</a:t>
            </a:r>
          </a:p>
        </p:txBody>
      </p:sp>
      <p:pic>
        <p:nvPicPr>
          <p:cNvPr id="2" name="Content Placeholder 1"/>
          <p:cNvPicPr>
            <a:picLocks noGrp="1" noChangeAspect="1"/>
          </p:cNvPicPr>
          <p:nvPr>
            <p:ph idx="1"/>
          </p:nvPr>
        </p:nvPicPr>
        <p:blipFill>
          <a:blip r:embed="rId2"/>
          <a:stretch>
            <a:fillRect/>
          </a:stretch>
        </p:blipFill>
        <p:spPr>
          <a:xfrm>
            <a:off x="824865" y="993775"/>
            <a:ext cx="7740650" cy="5165090"/>
          </a:xfrm>
          <a:prstGeom prst="rect">
            <a:avLst/>
          </a:prstGeom>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7" name="Rectangle 3"/>
          <p:cNvSpPr>
            <a:spLocks noGrp="1" noChangeArrowheads="1"/>
          </p:cNvSpPr>
          <p:nvPr>
            <p:ph idx="1"/>
          </p:nvPr>
        </p:nvSpPr>
        <p:spPr/>
        <p:txBody>
          <a:bodyPr/>
          <a:lstStyle/>
          <a:p>
            <a:r>
              <a:rPr lang="en-US" altLang="zh-CN" dirty="0"/>
              <a:t>Key factor: </a:t>
            </a:r>
            <a:r>
              <a:rPr lang="en-US" altLang="zh-CN" b="1" dirty="0"/>
              <a:t>Reproducibility</a:t>
            </a:r>
            <a:r>
              <a:rPr lang="en-US" altLang="zh-CN" dirty="0"/>
              <a:t> by other experimenters. </a:t>
            </a:r>
          </a:p>
          <a:p>
            <a:r>
              <a:rPr lang="en-US" altLang="zh-CN" dirty="0"/>
              <a:t>Details: List all assumptions and conditions of your experiments. </a:t>
            </a:r>
          </a:p>
          <a:p>
            <a:pPr lvl="1"/>
            <a:r>
              <a:rPr lang="en-US" altLang="zh-CN" dirty="0"/>
              <a:t>i.e. program input, version of the program, version of the compiler, optimization level, OS version, main memory size, disk types, etc. </a:t>
            </a:r>
          </a:p>
          <a:p>
            <a:pPr lvl="1"/>
            <a:endParaRPr lang="en-US" altLang="zh-CN" dirty="0"/>
          </a:p>
          <a:p>
            <a:r>
              <a:rPr lang="en-US" altLang="zh-CN" dirty="0"/>
              <a:t>A system’s software configuration can significantly affect the performance results for a benchmark.</a:t>
            </a:r>
          </a:p>
        </p:txBody>
      </p:sp>
      <p:sp>
        <p:nvSpPr>
          <p:cNvPr id="195586" name="Rectangle 2"/>
          <p:cNvSpPr>
            <a:spLocks noGrp="1" noChangeArrowheads="1"/>
          </p:cNvSpPr>
          <p:nvPr>
            <p:ph type="title"/>
          </p:nvPr>
        </p:nvSpPr>
        <p:spPr/>
        <p:txBody>
          <a:bodyPr/>
          <a:lstStyle/>
          <a:p>
            <a:r>
              <a:rPr lang="en-US" altLang="zh-CN"/>
              <a:t>Running Benchmarks </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5" name="Rectangle 3"/>
          <p:cNvSpPr>
            <a:spLocks noGrp="1" noChangeArrowheads="1"/>
          </p:cNvSpPr>
          <p:nvPr>
            <p:ph idx="1"/>
          </p:nvPr>
        </p:nvSpPr>
        <p:spPr/>
        <p:txBody>
          <a:bodyPr/>
          <a:lstStyle/>
          <a:p>
            <a:r>
              <a:rPr lang="en-US" altLang="zh-CN" dirty="0"/>
              <a:t>Why we want to compare the performance of different machines or different programs. </a:t>
            </a:r>
          </a:p>
          <a:p>
            <a:pPr lvl="1"/>
            <a:r>
              <a:rPr lang="en-US" altLang="zh-CN" dirty="0"/>
              <a:t>To help engineers understand which is “better”</a:t>
            </a:r>
          </a:p>
          <a:p>
            <a:pPr lvl="1"/>
            <a:r>
              <a:rPr lang="en-US" altLang="zh-CN" dirty="0"/>
              <a:t>To give marketing a “silver bullet” for the press release</a:t>
            </a:r>
          </a:p>
          <a:p>
            <a:pPr lvl="1"/>
            <a:r>
              <a:rPr lang="en-US" altLang="zh-CN" dirty="0"/>
              <a:t>To help customers understand why they should buy &lt;my machine&gt;</a:t>
            </a:r>
          </a:p>
          <a:p>
            <a:r>
              <a:rPr lang="en-US" altLang="zh-CN" dirty="0"/>
              <a:t> Performance and Execution time are reciprocals</a:t>
            </a:r>
          </a:p>
          <a:p>
            <a:pPr lvl="1"/>
            <a:r>
              <a:rPr lang="en-US" altLang="zh-CN" dirty="0"/>
              <a:t>Maximizing performance means minimizing response (execution) time</a:t>
            </a:r>
          </a:p>
          <a:p>
            <a:endParaRPr lang="en-US" altLang="zh-CN" dirty="0"/>
          </a:p>
          <a:p>
            <a:endParaRPr lang="en-US" altLang="zh-CN" dirty="0"/>
          </a:p>
        </p:txBody>
      </p:sp>
      <p:sp>
        <p:nvSpPr>
          <p:cNvPr id="197634" name="Rectangle 2"/>
          <p:cNvSpPr>
            <a:spLocks noGrp="1" noChangeArrowheads="1"/>
          </p:cNvSpPr>
          <p:nvPr>
            <p:ph type="title"/>
          </p:nvPr>
        </p:nvSpPr>
        <p:spPr/>
        <p:txBody>
          <a:bodyPr/>
          <a:lstStyle/>
          <a:p>
            <a:r>
              <a:rPr lang="en-US" altLang="zh-CN"/>
              <a:t>Comparing Performance</a:t>
            </a:r>
          </a:p>
        </p:txBody>
      </p:sp>
      <p:pic>
        <p:nvPicPr>
          <p:cNvPr id="197637" name="Picture 5" descr="chap1_2-2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930" y="4899025"/>
            <a:ext cx="4515485" cy="814070"/>
          </a:xfrm>
          <a:prstGeom prst="rect">
            <a:avLst/>
          </a:prstGeom>
          <a:noFill/>
          <a:ln w="9525">
            <a:solidFill>
              <a:srgbClr val="0000FF"/>
            </a:solidFill>
            <a:miter lim="800000"/>
            <a:headEnd/>
            <a:tailEnd/>
          </a:ln>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9" name="Rectangle 3"/>
          <p:cNvSpPr>
            <a:spLocks noGrp="1" noChangeArrowheads="1"/>
          </p:cNvSpPr>
          <p:nvPr>
            <p:ph idx="1"/>
          </p:nvPr>
        </p:nvSpPr>
        <p:spPr/>
        <p:txBody>
          <a:bodyPr/>
          <a:lstStyle/>
          <a:p>
            <a:r>
              <a:rPr lang="en-US" altLang="zh-CN"/>
              <a:t>“Performance of P1 is better than P2  ” is, for a given work load L, P1 takes less time to execute L than P2 does</a:t>
            </a:r>
          </a:p>
          <a:p>
            <a:r>
              <a:rPr lang="en-US" altLang="zh-CN"/>
              <a:t>       performance(P1) &gt; Performance(P2)</a:t>
            </a:r>
          </a:p>
          <a:p>
            <a:r>
              <a:rPr lang="en-US" altLang="zh-CN">
                <a:sym typeface="Symbol" panose="05050102010706020507" pitchFamily="18" charset="2"/>
              </a:rPr>
              <a:t>            Execution Time(P1, L) &lt; Execution Time(P1, L)</a:t>
            </a:r>
          </a:p>
          <a:p>
            <a:r>
              <a:rPr lang="en-US" altLang="zh-CN">
                <a:sym typeface="Symbol" panose="05050102010706020507" pitchFamily="18" charset="2"/>
              </a:rPr>
              <a:t>“Processor X is n times fast than Y” is  </a:t>
            </a:r>
            <a:endParaRPr lang="en-US" altLang="zh-CN"/>
          </a:p>
        </p:txBody>
      </p:sp>
      <p:sp>
        <p:nvSpPr>
          <p:cNvPr id="198658" name="Rectangle 2"/>
          <p:cNvSpPr>
            <a:spLocks noGrp="1" noChangeArrowheads="1"/>
          </p:cNvSpPr>
          <p:nvPr>
            <p:ph type="title"/>
          </p:nvPr>
        </p:nvSpPr>
        <p:spPr/>
        <p:txBody>
          <a:bodyPr/>
          <a:lstStyle/>
          <a:p>
            <a:r>
              <a:rPr lang="en-US" altLang="zh-CN"/>
              <a:t>Common used phrases</a:t>
            </a:r>
          </a:p>
        </p:txBody>
      </p:sp>
      <p:pic>
        <p:nvPicPr>
          <p:cNvPr id="198660" name="Picture 4" descr="chap1_2-1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4581525"/>
            <a:ext cx="3352800" cy="990600"/>
          </a:xfrm>
          <a:prstGeom prst="rect">
            <a:avLst/>
          </a:prstGeom>
          <a:noFill/>
          <a:ln w="9525">
            <a:solidFill>
              <a:srgbClr val="0000FF"/>
            </a:solidFill>
            <a:miter lim="800000"/>
            <a:headEnd/>
            <a:tailEnd/>
          </a:ln>
        </p:spPr>
      </p:pic>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3" name="Rectangle 3"/>
          <p:cNvSpPr>
            <a:spLocks noGrp="1" noChangeArrowheads="1"/>
          </p:cNvSpPr>
          <p:nvPr>
            <p:ph idx="1"/>
          </p:nvPr>
        </p:nvSpPr>
        <p:spPr/>
        <p:txBody>
          <a:bodyPr/>
          <a:lstStyle/>
          <a:p>
            <a:pPr lvl="1"/>
            <a:r>
              <a:rPr lang="en-US" altLang="zh-CN"/>
              <a:t>A is 10 times faster than B for program 1</a:t>
            </a:r>
          </a:p>
          <a:p>
            <a:pPr lvl="1"/>
            <a:r>
              <a:rPr lang="en-US" altLang="zh-CN"/>
              <a:t>B is 10 times faster than A for program 2</a:t>
            </a:r>
          </a:p>
          <a:p>
            <a:pPr lvl="1"/>
            <a:r>
              <a:rPr lang="en-US" altLang="zh-CN"/>
              <a:t>A is 20 times faster than C for program 1</a:t>
            </a:r>
          </a:p>
          <a:p>
            <a:pPr lvl="1"/>
            <a:r>
              <a:rPr lang="en-US" altLang="zh-CN"/>
              <a:t>C is 50 times faster than A for program 2</a:t>
            </a:r>
          </a:p>
          <a:p>
            <a:pPr lvl="1"/>
            <a:r>
              <a:rPr lang="en-US" altLang="zh-CN"/>
              <a:t>B is 2 times faster than C for program 1</a:t>
            </a:r>
          </a:p>
          <a:p>
            <a:pPr lvl="1"/>
            <a:r>
              <a:rPr lang="en-US" altLang="zh-CN"/>
              <a:t>C is 5 times faster than B for program 2</a:t>
            </a:r>
          </a:p>
          <a:p>
            <a:r>
              <a:rPr lang="en-US" altLang="zh-CN"/>
              <a:t>Each statement above is correct…,</a:t>
            </a:r>
          </a:p>
          <a:p>
            <a:r>
              <a:rPr lang="en-US" altLang="zh-CN"/>
              <a:t>…but we want to know which machine is the best?</a:t>
            </a:r>
            <a:endParaRPr lang="en-US" altLang="zh-CN" dirty="0"/>
          </a:p>
        </p:txBody>
      </p:sp>
      <p:sp>
        <p:nvSpPr>
          <p:cNvPr id="199682" name="Rectangle 2"/>
          <p:cNvSpPr>
            <a:spLocks noGrp="1" noChangeArrowheads="1"/>
          </p:cNvSpPr>
          <p:nvPr>
            <p:ph type="title"/>
          </p:nvPr>
        </p:nvSpPr>
        <p:spPr>
          <a:xfrm>
            <a:off x="661629" y="232287"/>
            <a:ext cx="7903790" cy="505343"/>
          </a:xfrm>
        </p:spPr>
        <p:txBody>
          <a:bodyPr/>
          <a:lstStyle/>
          <a:p>
            <a:r>
              <a:rPr lang="en-US" altLang="zh-CN" sz="2400" dirty="0"/>
              <a:t>Comparing Performance Across Multiple Programs</a:t>
            </a:r>
          </a:p>
        </p:txBody>
      </p:sp>
      <p:pic>
        <p:nvPicPr>
          <p:cNvPr id="1996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362" y="4886325"/>
            <a:ext cx="7915275" cy="1362075"/>
          </a:xfrm>
          <a:prstGeom prst="rect">
            <a:avLst/>
          </a:prstGeom>
          <a:noFill/>
          <a:ln>
            <a:noFill/>
          </a:ln>
          <a:effectLst/>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7" name="Rectangle 3"/>
          <p:cNvSpPr>
            <a:spLocks noGrp="1" noChangeArrowheads="1"/>
          </p:cNvSpPr>
          <p:nvPr>
            <p:ph idx="1"/>
          </p:nvPr>
        </p:nvSpPr>
        <p:spPr/>
        <p:txBody>
          <a:bodyPr/>
          <a:lstStyle/>
          <a:p>
            <a:r>
              <a:rPr lang="en-US" altLang="zh-CN"/>
              <a:t>Two machines timed on two benchmarks</a:t>
            </a:r>
          </a:p>
          <a:p>
            <a:pPr lvl="1"/>
            <a:r>
              <a:rPr lang="en-US" altLang="zh-CN"/>
              <a:t>How much faster is Machine A than Machine B?</a:t>
            </a:r>
          </a:p>
          <a:p>
            <a:endParaRPr lang="en-US" altLang="zh-CN"/>
          </a:p>
          <a:p>
            <a:endParaRPr lang="en-US" altLang="zh-CN"/>
          </a:p>
          <a:p>
            <a:r>
              <a:rPr lang="en-US" altLang="zh-CN"/>
              <a:t>Attempt 1: ratio of run times, normalized to Machine A times</a:t>
            </a:r>
          </a:p>
          <a:p>
            <a:pPr lvl="1"/>
            <a:r>
              <a:rPr lang="en-US" altLang="zh-CN"/>
              <a:t>program1: 4/2 program2 : 8/12</a:t>
            </a:r>
          </a:p>
          <a:p>
            <a:pPr lvl="1"/>
            <a:r>
              <a:rPr lang="en-US" altLang="zh-CN"/>
              <a:t>Machine A ran 2 times faster on program 1, 2/3 times faster on program 2</a:t>
            </a:r>
          </a:p>
          <a:p>
            <a:pPr lvl="1"/>
            <a:r>
              <a:rPr lang="en-US" altLang="zh-CN"/>
              <a:t>On average, Machine A is (2 + 2/3) /2 = 4/3 times faster than Machine B</a:t>
            </a:r>
          </a:p>
          <a:p>
            <a:r>
              <a:rPr lang="en-US" altLang="zh-CN"/>
              <a:t>It turns this “averaging” stuff can fool us</a:t>
            </a:r>
            <a:endParaRPr lang="en-US" altLang="zh-CN" dirty="0"/>
          </a:p>
        </p:txBody>
      </p:sp>
      <p:sp>
        <p:nvSpPr>
          <p:cNvPr id="200706" name="Rectangle 2"/>
          <p:cNvSpPr>
            <a:spLocks noGrp="1" noChangeArrowheads="1"/>
          </p:cNvSpPr>
          <p:nvPr>
            <p:ph type="title"/>
          </p:nvPr>
        </p:nvSpPr>
        <p:spPr/>
        <p:txBody>
          <a:bodyPr/>
          <a:lstStyle/>
          <a:p>
            <a:r>
              <a:rPr lang="en-US" altLang="zh-CN"/>
              <a:t>Let’s Try a Simpler Example</a:t>
            </a:r>
            <a:endParaRPr lang="en-US" altLang="zh-CN" dirty="0"/>
          </a:p>
        </p:txBody>
      </p:sp>
      <p:pic>
        <p:nvPicPr>
          <p:cNvPr id="2007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204864"/>
            <a:ext cx="5410200" cy="838200"/>
          </a:xfrm>
          <a:prstGeom prst="rect">
            <a:avLst/>
          </a:prstGeom>
          <a:noFill/>
          <a:ln>
            <a:noFill/>
          </a:ln>
          <a:effectLst/>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1" name="Rectangle 3"/>
          <p:cNvSpPr>
            <a:spLocks noGrp="1" noChangeArrowheads="1"/>
          </p:cNvSpPr>
          <p:nvPr>
            <p:ph idx="1"/>
          </p:nvPr>
        </p:nvSpPr>
        <p:spPr/>
        <p:txBody>
          <a:bodyPr/>
          <a:lstStyle/>
          <a:p>
            <a:r>
              <a:rPr lang="en-US" altLang="zh-CN" dirty="0"/>
              <a:t>Two machines timed on two benchmarks</a:t>
            </a:r>
          </a:p>
          <a:p>
            <a:pPr lvl="1"/>
            <a:r>
              <a:rPr lang="en-US" altLang="zh-CN" dirty="0"/>
              <a:t>How much faster is Machine A than Machine B?</a:t>
            </a:r>
          </a:p>
          <a:p>
            <a:endParaRPr lang="en-US" altLang="zh-CN" dirty="0"/>
          </a:p>
          <a:p>
            <a:endParaRPr lang="en-US" altLang="zh-CN" dirty="0"/>
          </a:p>
          <a:p>
            <a:endParaRPr lang="en-US" altLang="zh-CN" dirty="0"/>
          </a:p>
          <a:p>
            <a:r>
              <a:rPr lang="en-US" altLang="zh-CN" dirty="0"/>
              <a:t>Attempt 2: ratio of run times, normalized to Machine B times</a:t>
            </a:r>
          </a:p>
          <a:p>
            <a:pPr lvl="1"/>
            <a:r>
              <a:rPr lang="en-US" altLang="zh-CN" dirty="0"/>
              <a:t>program 1: 2/4 program 2 : 12/8</a:t>
            </a:r>
          </a:p>
          <a:p>
            <a:pPr lvl="1"/>
            <a:r>
              <a:rPr lang="en-US" altLang="zh-CN" dirty="0"/>
              <a:t>Machine A ran program 1 in 1/2 the time and program 2 in 3/2 the time</a:t>
            </a:r>
          </a:p>
          <a:p>
            <a:pPr lvl="1"/>
            <a:r>
              <a:rPr lang="en-US" altLang="zh-CN" dirty="0"/>
              <a:t>On average, (1/2 + 3/2) / 2 = 1</a:t>
            </a:r>
          </a:p>
          <a:p>
            <a:pPr lvl="1"/>
            <a:r>
              <a:rPr lang="en-US" altLang="zh-CN" dirty="0"/>
              <a:t>Put another way, Machine A is 1.0 times faster than Machine B</a:t>
            </a:r>
          </a:p>
        </p:txBody>
      </p:sp>
      <p:sp>
        <p:nvSpPr>
          <p:cNvPr id="201730" name="Rectangle 2"/>
          <p:cNvSpPr>
            <a:spLocks noGrp="1" noChangeArrowheads="1"/>
          </p:cNvSpPr>
          <p:nvPr>
            <p:ph type="title"/>
          </p:nvPr>
        </p:nvSpPr>
        <p:spPr/>
        <p:txBody>
          <a:bodyPr/>
          <a:lstStyle/>
          <a:p>
            <a:r>
              <a:rPr lang="en-US" altLang="zh-CN"/>
              <a:t>Example: Second answer </a:t>
            </a:r>
          </a:p>
        </p:txBody>
      </p:sp>
      <p:pic>
        <p:nvPicPr>
          <p:cNvPr id="2017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2205038"/>
            <a:ext cx="5410200" cy="990600"/>
          </a:xfrm>
          <a:prstGeom prst="rect">
            <a:avLst/>
          </a:prstGeom>
          <a:noFill/>
          <a:ln>
            <a:noFill/>
          </a:ln>
          <a:effectLst/>
        </p:spPr>
      </p:pic>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5" name="Rectangle 3"/>
          <p:cNvSpPr>
            <a:spLocks noGrp="1" noChangeArrowheads="1"/>
          </p:cNvSpPr>
          <p:nvPr>
            <p:ph idx="1"/>
          </p:nvPr>
        </p:nvSpPr>
        <p:spPr/>
        <p:txBody>
          <a:bodyPr/>
          <a:lstStyle/>
          <a:p>
            <a:r>
              <a:rPr lang="en-US" altLang="zh-CN"/>
              <a:t>Two machines timed on two benchmarks</a:t>
            </a:r>
          </a:p>
          <a:p>
            <a:pPr lvl="1"/>
            <a:r>
              <a:rPr lang="en-US" altLang="zh-CN"/>
              <a:t>How much faster is Machine A than Machine B?</a:t>
            </a:r>
          </a:p>
          <a:p>
            <a:endParaRPr lang="en-US" altLang="zh-CN"/>
          </a:p>
          <a:p>
            <a:endParaRPr lang="en-US" altLang="zh-CN"/>
          </a:p>
          <a:p>
            <a:r>
              <a:rPr lang="en-US" altLang="zh-CN"/>
              <a:t>Attempt 3: ratio of run times, aggregate (total sum) times, </a:t>
            </a:r>
          </a:p>
          <a:p>
            <a:pPr lvl="1"/>
            <a:r>
              <a:rPr lang="en-US" altLang="zh-CN"/>
              <a:t>Machine A took 14 seconds for both programs</a:t>
            </a:r>
          </a:p>
          <a:p>
            <a:pPr lvl="1"/>
            <a:r>
              <a:rPr lang="en-US" altLang="zh-CN"/>
              <a:t>Machine B took 12 seconds for both programs</a:t>
            </a:r>
          </a:p>
          <a:p>
            <a:pPr lvl="1"/>
            <a:r>
              <a:rPr lang="en-US" altLang="zh-CN"/>
              <a:t>Therefore, Machine A takes 14/12 of the time of Machine B</a:t>
            </a:r>
          </a:p>
          <a:p>
            <a:pPr lvl="1"/>
            <a:r>
              <a:rPr lang="en-US" altLang="zh-CN"/>
              <a:t>Put another way, Machine A is 6/7 faster than Machine B</a:t>
            </a:r>
          </a:p>
        </p:txBody>
      </p:sp>
      <p:sp>
        <p:nvSpPr>
          <p:cNvPr id="202754" name="Rectangle 2"/>
          <p:cNvSpPr>
            <a:spLocks noGrp="1" noChangeArrowheads="1"/>
          </p:cNvSpPr>
          <p:nvPr>
            <p:ph type="title"/>
          </p:nvPr>
        </p:nvSpPr>
        <p:spPr/>
        <p:txBody>
          <a:bodyPr/>
          <a:lstStyle/>
          <a:p>
            <a:r>
              <a:rPr lang="en-US" altLang="zh-CN"/>
              <a:t>Example: Third answer</a:t>
            </a:r>
          </a:p>
        </p:txBody>
      </p:sp>
      <p:pic>
        <p:nvPicPr>
          <p:cNvPr id="2027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133600"/>
            <a:ext cx="5410200" cy="990600"/>
          </a:xfrm>
          <a:prstGeom prst="rect">
            <a:avLst/>
          </a:prstGeom>
          <a:noFill/>
          <a:ln>
            <a:noFill/>
          </a:ln>
          <a:effectLst/>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9" name="Rectangle 3"/>
          <p:cNvSpPr>
            <a:spLocks noGrp="1" noChangeArrowheads="1"/>
          </p:cNvSpPr>
          <p:nvPr>
            <p:ph idx="1"/>
          </p:nvPr>
        </p:nvSpPr>
        <p:spPr/>
        <p:txBody>
          <a:bodyPr/>
          <a:lstStyle/>
          <a:p>
            <a:r>
              <a:rPr lang="en-US" altLang="zh-CN" dirty="0"/>
              <a:t>Question:</a:t>
            </a:r>
          </a:p>
          <a:p>
            <a:pPr lvl="1"/>
            <a:r>
              <a:rPr lang="en-US" altLang="zh-CN" dirty="0"/>
              <a:t>How can we get three different answers?</a:t>
            </a:r>
          </a:p>
          <a:p>
            <a:r>
              <a:rPr lang="en-US" altLang="zh-CN" dirty="0"/>
              <a:t>Solution</a:t>
            </a:r>
          </a:p>
          <a:p>
            <a:pPr lvl="1"/>
            <a:r>
              <a:rPr lang="en-US" altLang="zh-CN" dirty="0"/>
              <a:t>Because, while they are all reasonable calculations…</a:t>
            </a:r>
          </a:p>
          <a:p>
            <a:pPr lvl="1"/>
            <a:r>
              <a:rPr lang="en-US" altLang="zh-CN" dirty="0"/>
              <a:t>…each answers a different question</a:t>
            </a:r>
          </a:p>
          <a:p>
            <a:pPr lvl="1"/>
            <a:endParaRPr lang="en-US" altLang="zh-CN" dirty="0"/>
          </a:p>
          <a:p>
            <a:pPr lvl="1"/>
            <a:endParaRPr lang="en-US" altLang="zh-CN" dirty="0"/>
          </a:p>
          <a:p>
            <a:r>
              <a:rPr lang="en-US" altLang="zh-CN" dirty="0"/>
              <a:t>We need to be more precise in understanding and posing these performance &amp; metric questions</a:t>
            </a:r>
          </a:p>
        </p:txBody>
      </p:sp>
      <p:sp>
        <p:nvSpPr>
          <p:cNvPr id="203778" name="Rectangle 2"/>
          <p:cNvSpPr>
            <a:spLocks noGrp="1" noChangeArrowheads="1"/>
          </p:cNvSpPr>
          <p:nvPr>
            <p:ph type="title"/>
          </p:nvPr>
        </p:nvSpPr>
        <p:spPr/>
        <p:txBody>
          <a:bodyPr/>
          <a:lstStyle/>
          <a:p>
            <a:r>
              <a:rPr lang="en-US" altLang="zh-CN"/>
              <a:t>Which is Right?</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3" name="Rectangle 3"/>
          <p:cNvSpPr>
            <a:spLocks noGrp="1" noChangeArrowheads="1"/>
          </p:cNvSpPr>
          <p:nvPr>
            <p:ph idx="1"/>
          </p:nvPr>
        </p:nvSpPr>
        <p:spPr/>
        <p:txBody>
          <a:bodyPr/>
          <a:lstStyle/>
          <a:p>
            <a:r>
              <a:rPr lang="en-US" altLang="zh-CN"/>
              <a:t>Total Execution Time: A Consistent Summary Measure</a:t>
            </a:r>
          </a:p>
          <a:p>
            <a:pPr lvl="1"/>
            <a:r>
              <a:rPr lang="en-US" altLang="zh-CN"/>
              <a:t>Arithmetic mean is the average of the execution time that tracks total execution time.</a:t>
            </a:r>
          </a:p>
          <a:p>
            <a:endParaRPr lang="en-US" altLang="zh-CN"/>
          </a:p>
          <a:p>
            <a:endParaRPr lang="en-US" altLang="zh-CN"/>
          </a:p>
          <a:p>
            <a:pPr lvl="1"/>
            <a:r>
              <a:rPr lang="en-US" altLang="zh-CN"/>
              <a:t>If performance is expressed as a rate, then the average that tracks total execution time is the harmonic mean</a:t>
            </a:r>
          </a:p>
          <a:p>
            <a:endParaRPr lang="en-US" altLang="zh-CN"/>
          </a:p>
          <a:p>
            <a:endParaRPr lang="en-US" altLang="zh-CN"/>
          </a:p>
        </p:txBody>
      </p:sp>
      <p:sp>
        <p:nvSpPr>
          <p:cNvPr id="204802" name="Rectangle 2"/>
          <p:cNvSpPr>
            <a:spLocks noGrp="1" noChangeArrowheads="1"/>
          </p:cNvSpPr>
          <p:nvPr>
            <p:ph type="title"/>
          </p:nvPr>
        </p:nvSpPr>
        <p:spPr/>
        <p:txBody>
          <a:bodyPr/>
          <a:lstStyle/>
          <a:p>
            <a:r>
              <a:rPr lang="en-US" altLang="zh-CN"/>
              <a:t>Arithmetic and Harmonic Mean</a:t>
            </a:r>
          </a:p>
        </p:txBody>
      </p:sp>
      <p:pic>
        <p:nvPicPr>
          <p:cNvPr id="2048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0075" y="2864768"/>
            <a:ext cx="2514600" cy="685800"/>
          </a:xfrm>
          <a:prstGeom prst="rect">
            <a:avLst/>
          </a:prstGeom>
          <a:noFill/>
          <a:ln>
            <a:noFill/>
          </a:ln>
          <a:effectLst/>
        </p:spPr>
      </p:pic>
      <p:pic>
        <p:nvPicPr>
          <p:cNvPr id="20480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3775" y="4603830"/>
            <a:ext cx="1752600" cy="1219200"/>
          </a:xfrm>
          <a:prstGeom prst="rect">
            <a:avLst/>
          </a:prstGeom>
          <a:noFill/>
          <a:ln>
            <a:noFill/>
          </a:ln>
          <a:effectLst/>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3475" name="Object 3"/>
          <p:cNvGraphicFramePr>
            <a:graphicFrameLocks noGrp="1" noChangeAspect="1"/>
          </p:cNvGraphicFramePr>
          <p:nvPr>
            <p:ph idx="1"/>
          </p:nvPr>
        </p:nvGraphicFramePr>
        <p:xfrm>
          <a:off x="609600" y="1450975"/>
          <a:ext cx="7924800" cy="4198938"/>
        </p:xfrm>
        <a:graphic>
          <a:graphicData uri="http://schemas.openxmlformats.org/presentationml/2006/ole">
            <mc:AlternateContent xmlns:mc="http://schemas.openxmlformats.org/markup-compatibility/2006">
              <mc:Choice xmlns:v="urn:schemas-microsoft-com:vml" Requires="v">
                <p:oleObj spid="_x0000_s233550" name="VISIO" r:id="rId4" imgW="9995535" imgH="5301615" progId="Visio.Drawing.5">
                  <p:embed/>
                </p:oleObj>
              </mc:Choice>
              <mc:Fallback>
                <p:oleObj name="VISIO" r:id="rId4" imgW="9995535" imgH="5301615" progId="Visio.Drawing.5">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1450975"/>
                        <a:ext cx="7924800" cy="4198938"/>
                      </a:xfrm>
                      <a:prstGeom prst="rect">
                        <a:avLst/>
                      </a:prstGeom>
                      <a:noFill/>
                      <a:ln>
                        <a:noFill/>
                      </a:ln>
                      <a:effectLst/>
                    </p:spPr>
                  </p:pic>
                </p:oleObj>
              </mc:Fallback>
            </mc:AlternateContent>
          </a:graphicData>
        </a:graphic>
      </p:graphicFrame>
      <p:sp>
        <p:nvSpPr>
          <p:cNvPr id="233474" name="Rectangle 2"/>
          <p:cNvSpPr>
            <a:spLocks noGrp="1" noChangeArrowheads="1"/>
          </p:cNvSpPr>
          <p:nvPr>
            <p:ph type="title"/>
          </p:nvPr>
        </p:nvSpPr>
        <p:spPr/>
        <p:txBody>
          <a:bodyPr/>
          <a:lstStyle/>
          <a:p>
            <a:r>
              <a:rPr lang="en-US" altLang="zh-CN" dirty="0"/>
              <a:t>Microelectronics Process</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7" name="Rectangle 3"/>
          <p:cNvSpPr>
            <a:spLocks noGrp="1" noChangeArrowheads="1"/>
          </p:cNvSpPr>
          <p:nvPr>
            <p:ph idx="1"/>
          </p:nvPr>
        </p:nvSpPr>
        <p:spPr/>
        <p:txBody>
          <a:bodyPr/>
          <a:lstStyle/>
          <a:p>
            <a:r>
              <a:rPr lang="en-US" altLang="zh-CN" dirty="0"/>
              <a:t>Applications do not have the same probability of being run</a:t>
            </a:r>
          </a:p>
          <a:p>
            <a:r>
              <a:rPr lang="en-US" altLang="zh-CN" dirty="0"/>
              <a:t>Longer programs weigh more heavily in the average</a:t>
            </a:r>
          </a:p>
          <a:p>
            <a:r>
              <a:rPr lang="en-US" altLang="zh-CN" dirty="0"/>
              <a:t>For example, two machines timed on two benchmarks</a:t>
            </a:r>
          </a:p>
          <a:p>
            <a:r>
              <a:rPr lang="en-US" altLang="zh-CN" sz="2000" dirty="0"/>
              <a:t>                               Machine A                   Machine B</a:t>
            </a:r>
          </a:p>
          <a:p>
            <a:r>
              <a:rPr lang="en-US" altLang="zh-CN" sz="2000" dirty="0"/>
              <a:t>      Program 1        2 seconds (20%)        4 seconds (20%)</a:t>
            </a:r>
          </a:p>
          <a:p>
            <a:r>
              <a:rPr lang="en-US" altLang="zh-CN" sz="2000" dirty="0"/>
              <a:t>      Program 2        12 seconds (80%)       8 seconds (80%)</a:t>
            </a:r>
          </a:p>
          <a:p>
            <a:r>
              <a:rPr lang="en-US" altLang="zh-CN" dirty="0"/>
              <a:t>If we do arithmetic mean, Program 2 “counts more” than Program 1</a:t>
            </a:r>
          </a:p>
          <a:p>
            <a:pPr lvl="1"/>
            <a:r>
              <a:rPr lang="en-US" altLang="zh-CN" dirty="0"/>
              <a:t>an improvement in Program 2 changes the average more than a proportional improvement in Program 1</a:t>
            </a:r>
          </a:p>
          <a:p>
            <a:r>
              <a:rPr lang="en-US" altLang="zh-CN" dirty="0"/>
              <a:t>But perhaps Program 2 is 4 times more likely to run than Program 1</a:t>
            </a:r>
          </a:p>
        </p:txBody>
      </p:sp>
      <p:sp>
        <p:nvSpPr>
          <p:cNvPr id="205826" name="Rectangle 2"/>
          <p:cNvSpPr>
            <a:spLocks noGrp="1" noChangeArrowheads="1"/>
          </p:cNvSpPr>
          <p:nvPr>
            <p:ph type="title"/>
          </p:nvPr>
        </p:nvSpPr>
        <p:spPr/>
        <p:txBody>
          <a:bodyPr/>
          <a:lstStyle/>
          <a:p>
            <a:r>
              <a:rPr lang="en-US" altLang="zh-CN"/>
              <a:t>Problems with Arithmetic Mean</a:t>
            </a:r>
          </a:p>
        </p:txBody>
      </p:sp>
      <p:grpSp>
        <p:nvGrpSpPr>
          <p:cNvPr id="205828" name="Group 4"/>
          <p:cNvGrpSpPr/>
          <p:nvPr/>
        </p:nvGrpSpPr>
        <p:grpSpPr bwMode="auto">
          <a:xfrm>
            <a:off x="990600" y="3429000"/>
            <a:ext cx="7162800" cy="762000"/>
            <a:chOff x="672" y="1920"/>
            <a:chExt cx="4512" cy="480"/>
          </a:xfrm>
        </p:grpSpPr>
        <p:sp>
          <p:nvSpPr>
            <p:cNvPr id="205829" name="Line 5"/>
            <p:cNvSpPr>
              <a:spLocks noChangeShapeType="1"/>
            </p:cNvSpPr>
            <p:nvPr/>
          </p:nvSpPr>
          <p:spPr bwMode="auto">
            <a:xfrm>
              <a:off x="672" y="1920"/>
              <a:ext cx="4512" cy="0"/>
            </a:xfrm>
            <a:prstGeom prst="line">
              <a:avLst/>
            </a:prstGeom>
            <a:noFill/>
            <a:ln w="9525">
              <a:solidFill>
                <a:schemeClr val="tx1"/>
              </a:solidFill>
              <a:round/>
            </a:ln>
          </p:spPr>
          <p:txBody>
            <a:bodyPr wrap="none" anchor="ctr"/>
            <a:lstStyle/>
            <a:p>
              <a:endParaRPr lang="zh-CN" altLang="en-US"/>
            </a:p>
          </p:txBody>
        </p:sp>
        <p:sp>
          <p:nvSpPr>
            <p:cNvPr id="205830" name="Line 6"/>
            <p:cNvSpPr>
              <a:spLocks noChangeShapeType="1"/>
            </p:cNvSpPr>
            <p:nvPr/>
          </p:nvSpPr>
          <p:spPr bwMode="auto">
            <a:xfrm>
              <a:off x="672" y="2160"/>
              <a:ext cx="4512" cy="0"/>
            </a:xfrm>
            <a:prstGeom prst="line">
              <a:avLst/>
            </a:prstGeom>
            <a:noFill/>
            <a:ln w="9525">
              <a:solidFill>
                <a:schemeClr val="tx1"/>
              </a:solidFill>
              <a:round/>
            </a:ln>
          </p:spPr>
          <p:txBody>
            <a:bodyPr wrap="none" anchor="ctr"/>
            <a:lstStyle/>
            <a:p>
              <a:endParaRPr lang="zh-CN" altLang="en-US"/>
            </a:p>
          </p:txBody>
        </p:sp>
        <p:sp>
          <p:nvSpPr>
            <p:cNvPr id="205831" name="Line 7"/>
            <p:cNvSpPr>
              <a:spLocks noChangeShapeType="1"/>
            </p:cNvSpPr>
            <p:nvPr/>
          </p:nvSpPr>
          <p:spPr bwMode="auto">
            <a:xfrm>
              <a:off x="672" y="2400"/>
              <a:ext cx="4512" cy="0"/>
            </a:xfrm>
            <a:prstGeom prst="line">
              <a:avLst/>
            </a:prstGeom>
            <a:noFill/>
            <a:ln w="9525">
              <a:solidFill>
                <a:schemeClr val="tx1"/>
              </a:solidFill>
              <a:round/>
            </a:ln>
          </p:spPr>
          <p:txBody>
            <a:bodyPr wrap="none" anchor="ctr"/>
            <a:lstStyle/>
            <a:p>
              <a:endParaRPr lang="zh-CN" altLang="en-US"/>
            </a:p>
          </p:txBody>
        </p:sp>
      </p:gr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1" name="Rectangle 3"/>
          <p:cNvSpPr>
            <a:spLocks noGrp="1" noChangeArrowheads="1"/>
          </p:cNvSpPr>
          <p:nvPr>
            <p:ph idx="1"/>
          </p:nvPr>
        </p:nvSpPr>
        <p:spPr/>
        <p:txBody>
          <a:bodyPr/>
          <a:lstStyle/>
          <a:p>
            <a:r>
              <a:rPr lang="en-US" altLang="zh-CN" dirty="0"/>
              <a:t>Often, one runs some programs more often than others. Therefore, we should weight the more frequently used programs’ execution time</a:t>
            </a:r>
          </a:p>
          <a:p>
            <a:endParaRPr lang="en-US" altLang="zh-CN" dirty="0"/>
          </a:p>
          <a:p>
            <a:r>
              <a:rPr lang="en-US" altLang="zh-CN" dirty="0"/>
              <a:t>Weighted Harmonic Mean</a:t>
            </a:r>
          </a:p>
          <a:p>
            <a:endParaRPr lang="en-US" altLang="zh-CN" dirty="0"/>
          </a:p>
          <a:p>
            <a:endParaRPr lang="en-US" altLang="zh-CN" dirty="0"/>
          </a:p>
        </p:txBody>
      </p:sp>
      <p:sp>
        <p:nvSpPr>
          <p:cNvPr id="206850" name="Rectangle 2"/>
          <p:cNvSpPr>
            <a:spLocks noGrp="1" noChangeArrowheads="1"/>
          </p:cNvSpPr>
          <p:nvPr>
            <p:ph type="title"/>
          </p:nvPr>
        </p:nvSpPr>
        <p:spPr/>
        <p:txBody>
          <a:bodyPr/>
          <a:lstStyle/>
          <a:p>
            <a:r>
              <a:rPr lang="en-US" altLang="zh-CN"/>
              <a:t>Weighted Execution Time</a:t>
            </a:r>
          </a:p>
        </p:txBody>
      </p:sp>
      <p:pic>
        <p:nvPicPr>
          <p:cNvPr id="2068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0338" y="3429000"/>
            <a:ext cx="3629025" cy="885825"/>
          </a:xfrm>
          <a:prstGeom prst="rect">
            <a:avLst/>
          </a:prstGeom>
          <a:noFill/>
          <a:ln>
            <a:noFill/>
          </a:ln>
          <a:effectLst/>
        </p:spPr>
      </p:pic>
      <p:pic>
        <p:nvPicPr>
          <p:cNvPr id="2068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113" y="5013325"/>
            <a:ext cx="2428875" cy="1628775"/>
          </a:xfrm>
          <a:prstGeom prst="rect">
            <a:avLst/>
          </a:prstGeom>
          <a:noFill/>
          <a:ln>
            <a:noFill/>
          </a:ln>
          <a:effectLst/>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5" name="AutoShape 3"/>
          <p:cNvSpPr>
            <a:spLocks noGrp="1" noChangeAspect="1" noChangeArrowheads="1"/>
          </p:cNvSpPr>
          <p:nvPr>
            <p:ph idx="1"/>
          </p:nvPr>
        </p:nvSpPr>
        <p:spPr/>
        <p:txBody>
          <a:bodyPr/>
          <a:lstStyle/>
          <a:p>
            <a:r>
              <a:rPr lang="en-US" altLang="zh-CN"/>
              <a:t>Allows us to determine relative performance 10/7.2 = 1.38</a:t>
            </a:r>
          </a:p>
          <a:p>
            <a:r>
              <a:rPr lang="en-US" altLang="zh-CN"/>
              <a:t>--&gt; Machine B is 1.38 times faster than Machine A</a:t>
            </a:r>
          </a:p>
          <a:p>
            <a:endParaRPr lang="en-US" altLang="zh-CN"/>
          </a:p>
        </p:txBody>
      </p:sp>
      <p:sp>
        <p:nvSpPr>
          <p:cNvPr id="207874" name="Rectangle 2"/>
          <p:cNvSpPr>
            <a:spLocks noGrp="1" noChangeArrowheads="1"/>
          </p:cNvSpPr>
          <p:nvPr>
            <p:ph type="title"/>
          </p:nvPr>
        </p:nvSpPr>
        <p:spPr/>
        <p:txBody>
          <a:bodyPr/>
          <a:lstStyle/>
          <a:p>
            <a:r>
              <a:rPr lang="en-US" altLang="zh-CN" dirty="0"/>
              <a:t>Using a Weighted Sum (or weighted average)</a:t>
            </a:r>
          </a:p>
        </p:txBody>
      </p:sp>
      <p:pic>
        <p:nvPicPr>
          <p:cNvPr id="2078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711" y="2924944"/>
            <a:ext cx="8524875" cy="1514475"/>
          </a:xfrm>
          <a:prstGeom prst="rect">
            <a:avLst/>
          </a:prstGeom>
          <a:noFill/>
          <a:ln>
            <a:noFill/>
          </a:ln>
          <a:effectLst/>
        </p:spPr>
      </p:pic>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9" name="Rectangle 3"/>
          <p:cNvSpPr>
            <a:spLocks noGrp="1" noChangeArrowheads="1"/>
          </p:cNvSpPr>
          <p:nvPr>
            <p:ph idx="1"/>
          </p:nvPr>
        </p:nvSpPr>
        <p:spPr/>
        <p:txBody>
          <a:bodyPr/>
          <a:lstStyle/>
          <a:p>
            <a:r>
              <a:rPr lang="en-US" altLang="zh-CN"/>
              <a:t>Normalize run time of each program to a reference</a:t>
            </a:r>
          </a:p>
          <a:p>
            <a:endParaRPr lang="en-US" altLang="zh-CN"/>
          </a:p>
          <a:p>
            <a:endParaRPr lang="en-US" altLang="zh-CN"/>
          </a:p>
          <a:p>
            <a:endParaRPr lang="en-US" altLang="zh-CN"/>
          </a:p>
          <a:p>
            <a:endParaRPr lang="en-US" altLang="zh-CN"/>
          </a:p>
          <a:p>
            <a:endParaRPr lang="en-US" altLang="zh-CN"/>
          </a:p>
          <a:p>
            <a:endParaRPr lang="en-US" altLang="zh-CN"/>
          </a:p>
          <a:p>
            <a:r>
              <a:rPr lang="en-US" altLang="zh-CN"/>
              <a:t>So when we normalize A to B, and average, it looks like A &amp; B are the same.</a:t>
            </a:r>
          </a:p>
          <a:p>
            <a:r>
              <a:rPr lang="en-US" altLang="zh-CN"/>
              <a:t>But when we normalize B to A, it looks like B is 33% better!</a:t>
            </a:r>
            <a:endParaRPr lang="en-US" altLang="zh-CN" dirty="0"/>
          </a:p>
        </p:txBody>
      </p:sp>
      <p:sp>
        <p:nvSpPr>
          <p:cNvPr id="208898" name="Rectangle 2"/>
          <p:cNvSpPr>
            <a:spLocks noGrp="1" noChangeArrowheads="1"/>
          </p:cNvSpPr>
          <p:nvPr>
            <p:ph type="title"/>
          </p:nvPr>
        </p:nvSpPr>
        <p:spPr/>
        <p:txBody>
          <a:bodyPr/>
          <a:lstStyle/>
          <a:p>
            <a:r>
              <a:rPr lang="en-US" altLang="zh-CN"/>
              <a:t>Another Solution</a:t>
            </a:r>
            <a:endParaRPr lang="en-US" altLang="zh-CN" dirty="0"/>
          </a:p>
        </p:txBody>
      </p:sp>
      <p:pic>
        <p:nvPicPr>
          <p:cNvPr id="2089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4435" y="1733550"/>
            <a:ext cx="6838950" cy="2590800"/>
          </a:xfrm>
          <a:prstGeom prst="rect">
            <a:avLst/>
          </a:prstGeom>
          <a:noFill/>
          <a:ln>
            <a:noFill/>
          </a:ln>
          <a:effectLst/>
        </p:spPr>
      </p:pic>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7" name="Rectangle 3"/>
          <p:cNvSpPr>
            <a:spLocks noGrp="1" noChangeArrowheads="1"/>
          </p:cNvSpPr>
          <p:nvPr>
            <p:ph idx="1"/>
          </p:nvPr>
        </p:nvSpPr>
        <p:spPr/>
        <p:txBody>
          <a:bodyPr/>
          <a:lstStyle/>
          <a:p>
            <a:r>
              <a:rPr lang="en-US" altLang="zh-CN"/>
              <a:t>Used for relative rate or performance numbers</a:t>
            </a:r>
          </a:p>
          <a:p>
            <a:endParaRPr lang="en-US" altLang="zh-CN"/>
          </a:p>
          <a:p>
            <a:endParaRPr lang="en-US" altLang="zh-CN"/>
          </a:p>
          <a:p>
            <a:endParaRPr lang="en-US" altLang="zh-CN"/>
          </a:p>
          <a:p>
            <a:r>
              <a:rPr lang="en-US" altLang="zh-CN"/>
              <a:t>Geometric mean</a:t>
            </a:r>
          </a:p>
          <a:p>
            <a:endParaRPr lang="en-US" altLang="zh-CN"/>
          </a:p>
        </p:txBody>
      </p:sp>
      <p:sp>
        <p:nvSpPr>
          <p:cNvPr id="210946" name="Rectangle 2"/>
          <p:cNvSpPr>
            <a:spLocks noGrp="1" noChangeArrowheads="1"/>
          </p:cNvSpPr>
          <p:nvPr>
            <p:ph type="title"/>
          </p:nvPr>
        </p:nvSpPr>
        <p:spPr/>
        <p:txBody>
          <a:bodyPr/>
          <a:lstStyle/>
          <a:p>
            <a:r>
              <a:rPr lang="en-US" altLang="zh-CN"/>
              <a:t>Geometric Mean</a:t>
            </a:r>
            <a:endParaRPr lang="en-US" altLang="zh-CN" dirty="0"/>
          </a:p>
        </p:txBody>
      </p:sp>
      <p:pic>
        <p:nvPicPr>
          <p:cNvPr id="2109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1133" y="1868170"/>
            <a:ext cx="6096000" cy="1066800"/>
          </a:xfrm>
          <a:prstGeom prst="rect">
            <a:avLst/>
          </a:prstGeom>
          <a:noFill/>
          <a:ln>
            <a:noFill/>
          </a:ln>
          <a:effectLst/>
        </p:spPr>
      </p:pic>
      <p:pic>
        <p:nvPicPr>
          <p:cNvPr id="2109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2347" y="3828698"/>
            <a:ext cx="6096000" cy="1600200"/>
          </a:xfrm>
          <a:prstGeom prst="rect">
            <a:avLst/>
          </a:prstGeom>
          <a:noFill/>
          <a:ln>
            <a:noFill/>
          </a:ln>
          <a:effectLst/>
        </p:spPr>
      </p:pic>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1" name="Rectangle 3"/>
          <p:cNvSpPr>
            <a:spLocks noGrp="1" noChangeArrowheads="1"/>
          </p:cNvSpPr>
          <p:nvPr>
            <p:ph idx="1"/>
          </p:nvPr>
        </p:nvSpPr>
        <p:spPr/>
        <p:txBody>
          <a:bodyPr/>
          <a:lstStyle/>
          <a:p>
            <a:r>
              <a:rPr lang="en-US" altLang="zh-CN" dirty="0"/>
              <a:t>Drawback:</a:t>
            </a:r>
          </a:p>
          <a:p>
            <a:pPr lvl="1"/>
            <a:r>
              <a:rPr lang="en-US" altLang="zh-CN" dirty="0"/>
              <a:t>Geometric mean does NOT predict run time because it automatically normalizes.</a:t>
            </a:r>
          </a:p>
          <a:p>
            <a:pPr lvl="1"/>
            <a:r>
              <a:rPr lang="en-US" altLang="zh-CN" dirty="0"/>
              <a:t>Each application now counts equally.</a:t>
            </a:r>
          </a:p>
          <a:p>
            <a:pPr lvl="1"/>
            <a:r>
              <a:rPr lang="en-US" altLang="zh-CN" dirty="0"/>
              <a:t>Irrelevance of the reference computer in relative performance</a:t>
            </a:r>
          </a:p>
          <a:p>
            <a:endParaRPr lang="en-US" altLang="zh-CN" dirty="0"/>
          </a:p>
        </p:txBody>
      </p:sp>
      <p:sp>
        <p:nvSpPr>
          <p:cNvPr id="211970" name="Rectangle 2"/>
          <p:cNvSpPr>
            <a:spLocks noGrp="1" noChangeArrowheads="1"/>
          </p:cNvSpPr>
          <p:nvPr>
            <p:ph type="title"/>
          </p:nvPr>
        </p:nvSpPr>
        <p:spPr/>
        <p:txBody>
          <a:bodyPr/>
          <a:lstStyle/>
          <a:p>
            <a:r>
              <a:rPr lang="en-US" altLang="zh-CN"/>
              <a:t>Using Geometric Mean</a:t>
            </a:r>
          </a:p>
        </p:txBody>
      </p:sp>
      <p:pic>
        <p:nvPicPr>
          <p:cNvPr id="2119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1548" y="3822065"/>
            <a:ext cx="6838950" cy="2133600"/>
          </a:xfrm>
          <a:prstGeom prst="rect">
            <a:avLst/>
          </a:prstGeom>
          <a:noFill/>
          <a:ln>
            <a:noFill/>
          </a:ln>
          <a:effectLst/>
        </p:spPr>
      </p:pic>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5" name="Rectangle 3"/>
          <p:cNvSpPr>
            <a:spLocks noGrp="1" noChangeArrowheads="1"/>
          </p:cNvSpPr>
          <p:nvPr>
            <p:ph idx="1"/>
          </p:nvPr>
        </p:nvSpPr>
        <p:spPr/>
        <p:txBody>
          <a:bodyPr/>
          <a:lstStyle/>
          <a:p>
            <a:r>
              <a:rPr lang="en-US" altLang="zh-CN" dirty="0"/>
              <a:t>Total execution time or arithmetic mean</a:t>
            </a:r>
          </a:p>
          <a:p>
            <a:pPr lvl="1"/>
            <a:r>
              <a:rPr lang="en-US" altLang="zh-CN" dirty="0"/>
              <a:t>consistent result</a:t>
            </a:r>
          </a:p>
          <a:p>
            <a:pPr lvl="1"/>
            <a:r>
              <a:rPr lang="en-US" altLang="zh-CN" dirty="0"/>
              <a:t>programs in the workload are NOT always run an equal number of times</a:t>
            </a:r>
          </a:p>
          <a:p>
            <a:r>
              <a:rPr lang="en-US" altLang="zh-CN" dirty="0"/>
              <a:t>Weighted arithmetic mean</a:t>
            </a:r>
          </a:p>
          <a:p>
            <a:pPr lvl="1"/>
            <a:r>
              <a:rPr lang="en-US" altLang="zh-CN" dirty="0"/>
              <a:t>take into account the frequency of use in the workload</a:t>
            </a:r>
          </a:p>
          <a:p>
            <a:pPr lvl="1"/>
            <a:r>
              <a:rPr lang="en-US" altLang="zh-CN" dirty="0"/>
              <a:t>solution depends on which machine is the reference.</a:t>
            </a:r>
          </a:p>
          <a:p>
            <a:r>
              <a:rPr lang="en-US" altLang="zh-CN" dirty="0"/>
              <a:t>Normalized Geometric Mean</a:t>
            </a:r>
          </a:p>
          <a:p>
            <a:pPr lvl="1"/>
            <a:r>
              <a:rPr lang="en-US" altLang="zh-CN" dirty="0"/>
              <a:t>consistent result, no matter which machine is the reference.</a:t>
            </a:r>
          </a:p>
          <a:p>
            <a:pPr lvl="1"/>
            <a:r>
              <a:rPr lang="en-US" altLang="zh-CN" dirty="0"/>
              <a:t>Geometric mean does NOT predict run time</a:t>
            </a:r>
          </a:p>
          <a:p>
            <a:r>
              <a:rPr lang="en-US" altLang="zh-CN" dirty="0"/>
              <a:t>Ideal solution : Measure a real workload and weight the programs according to their frequency of execution. </a:t>
            </a:r>
          </a:p>
          <a:p>
            <a:r>
              <a:rPr lang="en-US" altLang="zh-CN" dirty="0"/>
              <a:t>What really matters is how your application performs</a:t>
            </a:r>
          </a:p>
        </p:txBody>
      </p:sp>
      <p:sp>
        <p:nvSpPr>
          <p:cNvPr id="212994" name="Rectangle 2"/>
          <p:cNvSpPr>
            <a:spLocks noGrp="1" noChangeArrowheads="1"/>
          </p:cNvSpPr>
          <p:nvPr>
            <p:ph type="title"/>
          </p:nvPr>
        </p:nvSpPr>
        <p:spPr/>
        <p:txBody>
          <a:bodyPr/>
          <a:lstStyle/>
          <a:p>
            <a:r>
              <a:rPr lang="en-US" altLang="zh-CN"/>
              <a:t>Summary of comparing performance</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9" name="Rectangle 3"/>
          <p:cNvSpPr>
            <a:spLocks noGrp="1" noChangeArrowheads="1"/>
          </p:cNvSpPr>
          <p:nvPr>
            <p:ph idx="1"/>
          </p:nvPr>
        </p:nvSpPr>
        <p:spPr/>
        <p:txBody>
          <a:bodyPr/>
          <a:lstStyle/>
          <a:p>
            <a:r>
              <a:rPr lang="en-US" altLang="zh-CN"/>
              <a:t>Geometric Mean of 12 (SpecInt) and 14 (SpecFP) Benchmarks</a:t>
            </a:r>
          </a:p>
          <a:p>
            <a:pPr lvl="1"/>
            <a:r>
              <a:rPr lang="en-US" altLang="zh-CN"/>
              <a:t>Performance measured against SPARC 10/40</a:t>
            </a:r>
          </a:p>
          <a:p>
            <a:r>
              <a:rPr lang="en-US" altLang="zh-CN"/>
              <a:t>2000 Performance Numbers (Microprocessor Report, Dec. 2000)</a:t>
            </a:r>
          </a:p>
          <a:p>
            <a:endParaRPr lang="en-US" altLang="zh-CN"/>
          </a:p>
        </p:txBody>
      </p:sp>
      <p:sp>
        <p:nvSpPr>
          <p:cNvPr id="214018" name="Rectangle 2"/>
          <p:cNvSpPr>
            <a:spLocks noGrp="1" noChangeArrowheads="1"/>
          </p:cNvSpPr>
          <p:nvPr>
            <p:ph type="title"/>
          </p:nvPr>
        </p:nvSpPr>
        <p:spPr/>
        <p:txBody>
          <a:bodyPr/>
          <a:lstStyle/>
          <a:p>
            <a:r>
              <a:rPr lang="en-US" altLang="zh-CN"/>
              <a:t>New SPEC Performance Numbers</a:t>
            </a:r>
            <a:endParaRPr lang="en-US" altLang="zh-CN" dirty="0"/>
          </a:p>
        </p:txBody>
      </p:sp>
      <p:pic>
        <p:nvPicPr>
          <p:cNvPr id="2140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2" y="3867919"/>
            <a:ext cx="8143875" cy="1876425"/>
          </a:xfrm>
          <a:prstGeom prst="rect">
            <a:avLst/>
          </a:prstGeom>
          <a:noFill/>
          <a:ln>
            <a:noFill/>
          </a:ln>
          <a:effectLst/>
        </p:spPr>
      </p:pic>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3" name="Rectangle 3"/>
          <p:cNvSpPr>
            <a:spLocks noGrp="1" noChangeArrowheads="1"/>
          </p:cNvSpPr>
          <p:nvPr>
            <p:ph idx="1"/>
          </p:nvPr>
        </p:nvSpPr>
        <p:spPr/>
        <p:txBody>
          <a:bodyPr/>
          <a:lstStyle/>
          <a:p>
            <a:r>
              <a:rPr lang="en-US" altLang="zh-CN"/>
              <a:t>Geometric Mean of 12 (SpecInt) and 14 (SpecFP) Benchmarks</a:t>
            </a:r>
          </a:p>
          <a:p>
            <a:pPr lvl="1"/>
            <a:r>
              <a:rPr lang="en-US" altLang="zh-CN"/>
              <a:t>Performance measured against SPARC 10/40</a:t>
            </a:r>
          </a:p>
          <a:p>
            <a:r>
              <a:rPr lang="en-US" altLang="zh-CN"/>
              <a:t>2001 Performance Numbers (Microprocessor Report, Aug. 2001)</a:t>
            </a:r>
          </a:p>
          <a:p>
            <a:endParaRPr lang="en-US" altLang="zh-CN"/>
          </a:p>
          <a:p>
            <a:endParaRPr lang="en-US" altLang="zh-CN"/>
          </a:p>
        </p:txBody>
      </p:sp>
      <p:sp>
        <p:nvSpPr>
          <p:cNvPr id="215042" name="Rectangle 2"/>
          <p:cNvSpPr>
            <a:spLocks noGrp="1" noChangeArrowheads="1"/>
          </p:cNvSpPr>
          <p:nvPr>
            <p:ph type="title"/>
          </p:nvPr>
        </p:nvSpPr>
        <p:spPr/>
        <p:txBody>
          <a:bodyPr/>
          <a:lstStyle/>
          <a:p>
            <a:r>
              <a:rPr lang="en-US" altLang="zh-CN"/>
              <a:t>New SPEC Performance Numbers</a:t>
            </a:r>
            <a:endParaRPr lang="en-US" altLang="zh-CN" dirty="0"/>
          </a:p>
        </p:txBody>
      </p:sp>
      <p:pic>
        <p:nvPicPr>
          <p:cNvPr id="2150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4221163"/>
            <a:ext cx="8181975" cy="1981200"/>
          </a:xfrm>
          <a:prstGeom prst="rect">
            <a:avLst/>
          </a:prstGeom>
          <a:noFill/>
          <a:ln>
            <a:noFill/>
          </a:ln>
          <a:effectLst/>
        </p:spPr>
      </p:pic>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9" name="Rectangle 3"/>
          <p:cNvSpPr>
            <a:spLocks noGrp="1" noChangeArrowheads="1"/>
          </p:cNvSpPr>
          <p:nvPr>
            <p:ph idx="1"/>
          </p:nvPr>
        </p:nvSpPr>
        <p:spPr/>
        <p:txBody>
          <a:bodyPr/>
          <a:lstStyle/>
          <a:p>
            <a:r>
              <a:rPr lang="en-US" altLang="zh-CN" dirty="0"/>
              <a:t>1.1  Why take this course ?</a:t>
            </a:r>
          </a:p>
          <a:p>
            <a:r>
              <a:rPr lang="en-US" altLang="zh-CN" dirty="0"/>
              <a:t>1.2  Classes of computers in current computer market</a:t>
            </a:r>
          </a:p>
          <a:p>
            <a:r>
              <a:rPr lang="en-US" altLang="zh-CN" dirty="0"/>
              <a:t>1.3  Defining computer architecture  and What’s the task of computer design?</a:t>
            </a:r>
          </a:p>
          <a:p>
            <a:r>
              <a:rPr lang="en-US" altLang="zh-CN" dirty="0"/>
              <a:t>1.4  Trends in Technology</a:t>
            </a:r>
          </a:p>
          <a:p>
            <a:r>
              <a:rPr lang="en-US" altLang="zh-CN" dirty="0"/>
              <a:t>1.5  Trends in power in Integrated circuits</a:t>
            </a:r>
          </a:p>
          <a:p>
            <a:r>
              <a:rPr lang="en-US" altLang="zh-CN" dirty="0"/>
              <a:t>1.6  Trends in Cost</a:t>
            </a:r>
          </a:p>
          <a:p>
            <a:r>
              <a:rPr lang="en-US" altLang="zh-CN" dirty="0"/>
              <a:t>1.7  Dependability</a:t>
            </a:r>
          </a:p>
          <a:p>
            <a:r>
              <a:rPr lang="en-US" altLang="zh-CN" dirty="0"/>
              <a:t>1.8  Measuring, Reporting and summarizing Perf.</a:t>
            </a:r>
          </a:p>
          <a:p>
            <a:r>
              <a:rPr lang="en-US" altLang="zh-CN" b="1" dirty="0"/>
              <a:t>1.9 Quantitative Principles of computer Design </a:t>
            </a:r>
          </a:p>
          <a:p>
            <a:r>
              <a:rPr lang="en-US" altLang="zh-CN" dirty="0"/>
              <a:t>1.10 Putting it altogether</a:t>
            </a:r>
          </a:p>
        </p:txBody>
      </p:sp>
      <p:sp>
        <p:nvSpPr>
          <p:cNvPr id="280578" name="Rectangle 2"/>
          <p:cNvSpPr>
            <a:spLocks noGrp="1" noChangeArrowheads="1"/>
          </p:cNvSpPr>
          <p:nvPr>
            <p:ph type="title"/>
          </p:nvPr>
        </p:nvSpPr>
        <p:spPr/>
        <p:txBody>
          <a:bodyPr/>
          <a:lstStyle/>
          <a:p>
            <a:r>
              <a:rPr lang="en-US" altLang="zh-CN"/>
              <a:t>Topics in Chapter</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r>
              <a:rPr lang="en-US" altLang="zh-CN" dirty="0"/>
              <a:t>Cost of an Integrated Circuit</a:t>
            </a:r>
          </a:p>
        </p:txBody>
      </p:sp>
      <p:pic>
        <p:nvPicPr>
          <p:cNvPr id="2" name="Content Placeholder 1"/>
          <p:cNvPicPr>
            <a:picLocks noGrp="1" noChangeAspect="1"/>
          </p:cNvPicPr>
          <p:nvPr>
            <p:ph idx="1"/>
          </p:nvPr>
        </p:nvPicPr>
        <p:blipFill>
          <a:blip r:embed="rId3"/>
          <a:stretch>
            <a:fillRect/>
          </a:stretch>
        </p:blipFill>
        <p:spPr>
          <a:xfrm>
            <a:off x="533400" y="1465580"/>
            <a:ext cx="7896225" cy="739140"/>
          </a:xfrm>
          <a:prstGeom prst="rect">
            <a:avLst/>
          </a:prstGeom>
        </p:spPr>
      </p:pic>
      <p:pic>
        <p:nvPicPr>
          <p:cNvPr id="3" name="Picture 2"/>
          <p:cNvPicPr>
            <a:picLocks noChangeAspect="1"/>
          </p:cNvPicPr>
          <p:nvPr/>
        </p:nvPicPr>
        <p:blipFill>
          <a:blip r:embed="rId4"/>
          <a:stretch>
            <a:fillRect/>
          </a:stretch>
        </p:blipFill>
        <p:spPr>
          <a:xfrm>
            <a:off x="577850" y="2644775"/>
            <a:ext cx="3263265" cy="692785"/>
          </a:xfrm>
          <a:prstGeom prst="rect">
            <a:avLst/>
          </a:prstGeom>
        </p:spPr>
      </p:pic>
      <p:pic>
        <p:nvPicPr>
          <p:cNvPr id="4" name="Picture 3"/>
          <p:cNvPicPr>
            <a:picLocks noChangeAspect="1"/>
          </p:cNvPicPr>
          <p:nvPr/>
        </p:nvPicPr>
        <p:blipFill>
          <a:blip r:embed="rId5"/>
          <a:stretch>
            <a:fillRect/>
          </a:stretch>
        </p:blipFill>
        <p:spPr>
          <a:xfrm>
            <a:off x="533400" y="3719830"/>
            <a:ext cx="5308600" cy="728980"/>
          </a:xfrm>
          <a:prstGeom prst="rect">
            <a:avLst/>
          </a:prstGeom>
        </p:spPr>
      </p:pic>
      <p:pic>
        <p:nvPicPr>
          <p:cNvPr id="6" name="Picture 5"/>
          <p:cNvPicPr>
            <a:picLocks noChangeAspect="1"/>
          </p:cNvPicPr>
          <p:nvPr/>
        </p:nvPicPr>
        <p:blipFill>
          <a:blip r:embed="rId6"/>
          <a:stretch>
            <a:fillRect/>
          </a:stretch>
        </p:blipFill>
        <p:spPr>
          <a:xfrm>
            <a:off x="612140" y="4845685"/>
            <a:ext cx="5749925" cy="494030"/>
          </a:xfrm>
          <a:prstGeom prst="rect">
            <a:avLst/>
          </a:prstGeom>
        </p:spPr>
      </p:pic>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3" name="Rectangle 3"/>
          <p:cNvSpPr>
            <a:spLocks noGrp="1" noChangeArrowheads="1"/>
          </p:cNvSpPr>
          <p:nvPr>
            <p:ph idx="1"/>
          </p:nvPr>
        </p:nvSpPr>
        <p:spPr/>
        <p:txBody>
          <a:bodyPr/>
          <a:lstStyle/>
          <a:p>
            <a:r>
              <a:rPr lang="en-US" altLang="zh-CN" dirty="0"/>
              <a:t>Take advantage of parallelism</a:t>
            </a:r>
          </a:p>
          <a:p>
            <a:r>
              <a:rPr lang="en-US" altLang="zh-CN" dirty="0"/>
              <a:t>Principle of Locality</a:t>
            </a:r>
          </a:p>
          <a:p>
            <a:r>
              <a:rPr lang="en-US" altLang="zh-CN" dirty="0"/>
              <a:t>Focus on  the common case</a:t>
            </a:r>
          </a:p>
          <a:p>
            <a:r>
              <a:rPr lang="en-US" altLang="zh-CN" dirty="0"/>
              <a:t>Amdahl's Law </a:t>
            </a:r>
          </a:p>
          <a:p>
            <a:r>
              <a:rPr lang="en-US" altLang="zh-CN" dirty="0"/>
              <a:t>CPU Performance Equation</a:t>
            </a:r>
          </a:p>
        </p:txBody>
      </p:sp>
      <p:sp>
        <p:nvSpPr>
          <p:cNvPr id="281602" name="Rectangle 2"/>
          <p:cNvSpPr>
            <a:spLocks noGrp="1" noChangeArrowheads="1"/>
          </p:cNvSpPr>
          <p:nvPr>
            <p:ph type="title"/>
          </p:nvPr>
        </p:nvSpPr>
        <p:spPr/>
        <p:txBody>
          <a:bodyPr/>
          <a:lstStyle/>
          <a:p>
            <a:r>
              <a:rPr lang="en-US" altLang="zh-CN"/>
              <a:t>1.9 Quantitative Principles </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7" name="Rectangle 3"/>
          <p:cNvSpPr>
            <a:spLocks noGrp="1" noChangeArrowheads="1"/>
          </p:cNvSpPr>
          <p:nvPr>
            <p:ph idx="1"/>
          </p:nvPr>
        </p:nvSpPr>
        <p:spPr/>
        <p:txBody>
          <a:bodyPr/>
          <a:lstStyle/>
          <a:p>
            <a:r>
              <a:rPr lang="en-US" altLang="zh-CN" dirty="0"/>
              <a:t>Most important methods of improving performance</a:t>
            </a:r>
          </a:p>
          <a:p>
            <a:r>
              <a:rPr lang="en-US" altLang="zh-CN" dirty="0"/>
              <a:t>Parallelism levels</a:t>
            </a:r>
          </a:p>
          <a:p>
            <a:pPr lvl="1"/>
            <a:r>
              <a:rPr lang="en-US" altLang="zh-CN" dirty="0"/>
              <a:t>System level: use multiple processors </a:t>
            </a:r>
          </a:p>
          <a:p>
            <a:pPr lvl="1"/>
            <a:r>
              <a:rPr lang="en-US" altLang="zh-CN" dirty="0"/>
              <a:t>Instruction level:</a:t>
            </a:r>
          </a:p>
          <a:p>
            <a:pPr lvl="2"/>
            <a:r>
              <a:rPr lang="en-US" altLang="zh-CN" dirty="0"/>
              <a:t>Pipelining</a:t>
            </a:r>
          </a:p>
          <a:p>
            <a:pPr lvl="1"/>
            <a:r>
              <a:rPr lang="en-US" altLang="zh-CN" dirty="0"/>
              <a:t>Operation level: </a:t>
            </a:r>
          </a:p>
          <a:p>
            <a:pPr lvl="2"/>
            <a:r>
              <a:rPr lang="en-US" altLang="zh-CN" dirty="0"/>
              <a:t>set-associate cache</a:t>
            </a:r>
          </a:p>
          <a:p>
            <a:pPr lvl="2"/>
            <a:r>
              <a:rPr lang="en-US" altLang="zh-CN" dirty="0"/>
              <a:t>Pipelined function unit</a:t>
            </a:r>
          </a:p>
        </p:txBody>
      </p:sp>
      <p:sp>
        <p:nvSpPr>
          <p:cNvPr id="282626" name="Rectangle 2"/>
          <p:cNvSpPr>
            <a:spLocks noGrp="1" noChangeArrowheads="1"/>
          </p:cNvSpPr>
          <p:nvPr>
            <p:ph type="title"/>
          </p:nvPr>
        </p:nvSpPr>
        <p:spPr/>
        <p:txBody>
          <a:bodyPr/>
          <a:lstStyle/>
          <a:p>
            <a:r>
              <a:rPr lang="en-US" altLang="zh-CN"/>
              <a:t>Take advantage of parallelism</a:t>
            </a:r>
          </a:p>
        </p:txBody>
      </p:sp>
      <p:sp>
        <p:nvSpPr>
          <p:cNvPr id="282628" name="AutoShape 4"/>
          <p:cNvSpPr>
            <a:spLocks noChangeArrowheads="1"/>
          </p:cNvSpPr>
          <p:nvPr/>
        </p:nvSpPr>
        <p:spPr bwMode="auto">
          <a:xfrm>
            <a:off x="4716463" y="3573463"/>
            <a:ext cx="3960812" cy="1584325"/>
          </a:xfrm>
          <a:prstGeom prst="cloudCallout">
            <a:avLst>
              <a:gd name="adj1" fmla="val -47394"/>
              <a:gd name="adj2" fmla="val 38278"/>
            </a:avLst>
          </a:prstGeom>
          <a:solidFill>
            <a:schemeClr val="accent1"/>
          </a:solidFill>
          <a:ln w="12700" cap="sq">
            <a:solidFill>
              <a:schemeClr val="tx1"/>
            </a:solidFill>
            <a:round/>
            <a:headEnd type="none" w="sm" len="sm"/>
            <a:tailEnd type="none" w="sm" len="sm"/>
          </a:ln>
          <a:effectLst/>
        </p:spPr>
        <p:txBody>
          <a:bodyPr/>
          <a:lstStyle/>
          <a:p>
            <a:endParaRPr lang="zh-CN" altLang="zh-CN">
              <a:latin typeface="Arial" panose="020B0604020202020204" pitchFamily="34" charset="0"/>
            </a:endParaRPr>
          </a:p>
        </p:txBody>
      </p:sp>
      <p:sp>
        <p:nvSpPr>
          <p:cNvPr id="282629" name="Text Box 5"/>
          <p:cNvSpPr txBox="1">
            <a:spLocks noChangeArrowheads="1"/>
          </p:cNvSpPr>
          <p:nvPr/>
        </p:nvSpPr>
        <p:spPr bwMode="auto">
          <a:xfrm>
            <a:off x="5076825" y="4076700"/>
            <a:ext cx="3629025" cy="519113"/>
          </a:xfrm>
          <a:prstGeom prst="rect">
            <a:avLst/>
          </a:prstGeom>
          <a:noFill/>
          <a:ln>
            <a:noFill/>
          </a:ln>
          <a:effectLst/>
        </p:spPr>
        <p:txBody>
          <a:bodyPr wrap="none">
            <a:spAutoFit/>
          </a:bodyPr>
          <a:lstStyle/>
          <a:p>
            <a:r>
              <a:rPr lang="en-US" altLang="zh-CN" sz="2800">
                <a:solidFill>
                  <a:schemeClr val="tx2"/>
                </a:solidFill>
                <a:latin typeface="Arial" panose="020B0604020202020204" pitchFamily="34" charset="0"/>
              </a:rPr>
              <a:t>Any other examples ?</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1" name="Rectangle 3"/>
          <p:cNvSpPr>
            <a:spLocks noGrp="1" noChangeArrowheads="1"/>
          </p:cNvSpPr>
          <p:nvPr>
            <p:ph idx="1"/>
          </p:nvPr>
        </p:nvSpPr>
        <p:spPr/>
        <p:txBody>
          <a:bodyPr/>
          <a:lstStyle/>
          <a:p>
            <a:r>
              <a:rPr lang="en-US" altLang="zh-CN"/>
              <a:t>Program Property: Programs tend to reuse data and instructions they have used recently.</a:t>
            </a:r>
          </a:p>
          <a:p>
            <a:r>
              <a:rPr lang="en-US" altLang="zh-CN"/>
              <a:t>Rule of thumb:</a:t>
            </a:r>
          </a:p>
          <a:p>
            <a:pPr lvl="1"/>
            <a:r>
              <a:rPr lang="en-US" altLang="zh-CN"/>
              <a:t>a program spends 90% of its execution time in only 10% of the code.</a:t>
            </a:r>
          </a:p>
          <a:p>
            <a:r>
              <a:rPr lang="en-US" altLang="zh-CN"/>
              <a:t>Temporal locality </a:t>
            </a:r>
          </a:p>
          <a:p>
            <a:pPr lvl="1"/>
            <a:r>
              <a:rPr lang="en-US" altLang="zh-CN"/>
              <a:t>Recently accessed items are likely to be accessed in the near future.</a:t>
            </a:r>
          </a:p>
          <a:p>
            <a:r>
              <a:rPr lang="en-US" altLang="zh-CN"/>
              <a:t>Spatial locality </a:t>
            </a:r>
          </a:p>
          <a:p>
            <a:pPr lvl="1"/>
            <a:r>
              <a:rPr lang="en-US" altLang="zh-CN"/>
              <a:t>Items whose addresses are near one another tend to be referenced close together in time.</a:t>
            </a:r>
          </a:p>
        </p:txBody>
      </p:sp>
      <p:sp>
        <p:nvSpPr>
          <p:cNvPr id="283650" name="Rectangle 2"/>
          <p:cNvSpPr>
            <a:spLocks noGrp="1" noChangeArrowheads="1"/>
          </p:cNvSpPr>
          <p:nvPr>
            <p:ph type="title"/>
          </p:nvPr>
        </p:nvSpPr>
        <p:spPr/>
        <p:txBody>
          <a:bodyPr/>
          <a:lstStyle/>
          <a:p>
            <a:r>
              <a:rPr lang="en-US" altLang="zh-CN"/>
              <a:t>Principle of Locality</a:t>
            </a:r>
          </a:p>
        </p:txBody>
      </p:sp>
      <p:sp>
        <p:nvSpPr>
          <p:cNvPr id="283652" name="AutoShape 4"/>
          <p:cNvSpPr>
            <a:spLocks noChangeArrowheads="1"/>
          </p:cNvSpPr>
          <p:nvPr/>
        </p:nvSpPr>
        <p:spPr bwMode="auto">
          <a:xfrm>
            <a:off x="2362200" y="3200400"/>
            <a:ext cx="4876800" cy="838200"/>
          </a:xfrm>
          <a:prstGeom prst="roundRect">
            <a:avLst>
              <a:gd name="adj" fmla="val 16667"/>
            </a:avLst>
          </a:prstGeom>
          <a:solidFill>
            <a:schemeClr val="accent1"/>
          </a:solidFill>
          <a:ln w="12700" cap="sq">
            <a:solidFill>
              <a:schemeClr val="tx1"/>
            </a:solidFill>
            <a:round/>
            <a:headEnd type="none" w="sm" len="sm"/>
            <a:tailEnd type="none" w="sm" len="sm"/>
          </a:ln>
          <a:effectLst/>
        </p:spPr>
        <p:txBody>
          <a:bodyPr wrap="none" anchor="ctr"/>
          <a:lstStyle/>
          <a:p>
            <a:r>
              <a:rPr lang="en-US" altLang="zh-CN" sz="4400">
                <a:solidFill>
                  <a:schemeClr val="tx2"/>
                </a:solidFill>
                <a:latin typeface="Arial" panose="020B0604020202020204" pitchFamily="34" charset="0"/>
              </a:rPr>
              <a:t>Any example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3652"/>
                                        </p:tgtEl>
                                        <p:attrNameLst>
                                          <p:attrName>style.visibility</p:attrName>
                                        </p:attrNameLst>
                                      </p:cBhvr>
                                      <p:to>
                                        <p:strVal val="visible"/>
                                      </p:to>
                                    </p:set>
                                  </p:childTnLst>
                                  <p:subTnLst>
                                    <p:set>
                                      <p:cBhvr override="childStyle">
                                        <p:cTn dur="1" fill="hold" display="0" masterRel="nextClick" afterEffect="1"/>
                                        <p:tgtEl>
                                          <p:spTgt spid="28365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2" grpId="0" animBg="1"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5" name="Rectangle 3"/>
          <p:cNvSpPr>
            <a:spLocks noGrp="1" noChangeArrowheads="1"/>
          </p:cNvSpPr>
          <p:nvPr>
            <p:ph idx="1"/>
          </p:nvPr>
        </p:nvSpPr>
        <p:spPr/>
        <p:txBody>
          <a:bodyPr/>
          <a:lstStyle/>
          <a:p>
            <a:r>
              <a:rPr lang="en-US" altLang="zh-CN"/>
              <a:t>The most important and pervasive principle of computer design.</a:t>
            </a:r>
          </a:p>
          <a:p>
            <a:pPr lvl="1"/>
            <a:r>
              <a:rPr lang="en-US" altLang="zh-CN"/>
              <a:t>Power, resource allocation, performance, dependability.</a:t>
            </a:r>
          </a:p>
          <a:p>
            <a:pPr lvl="1"/>
            <a:r>
              <a:rPr lang="en-US" altLang="zh-CN"/>
              <a:t>Rule of thumb:  simple is fast.</a:t>
            </a:r>
          </a:p>
          <a:p>
            <a:pPr lvl="1"/>
            <a:r>
              <a:rPr lang="en-US" altLang="zh-CN"/>
              <a:t>Frequent case is often simpler and can be done faster.</a:t>
            </a:r>
          </a:p>
          <a:p>
            <a:r>
              <a:rPr lang="en-US" altLang="zh-CN"/>
              <a:t>A fundamental law, called Amdahl’s Law, can be used to quantify this principle.</a:t>
            </a:r>
          </a:p>
        </p:txBody>
      </p:sp>
      <p:sp>
        <p:nvSpPr>
          <p:cNvPr id="284674" name="Rectangle 2"/>
          <p:cNvSpPr>
            <a:spLocks noGrp="1" noChangeArrowheads="1"/>
          </p:cNvSpPr>
          <p:nvPr>
            <p:ph type="title"/>
          </p:nvPr>
        </p:nvSpPr>
        <p:spPr/>
        <p:txBody>
          <a:bodyPr/>
          <a:lstStyle/>
          <a:p>
            <a:r>
              <a:rPr lang="en-US" altLang="zh-CN"/>
              <a:t>Focus on the common case </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9" name="Rectangle 3"/>
          <p:cNvSpPr>
            <a:spLocks noGrp="1" noChangeArrowheads="1"/>
          </p:cNvSpPr>
          <p:nvPr>
            <p:ph idx="1"/>
          </p:nvPr>
        </p:nvSpPr>
        <p:spPr/>
        <p:txBody>
          <a:bodyPr/>
          <a:lstStyle/>
          <a:p>
            <a:r>
              <a:rPr lang="en-US" altLang="zh-CN"/>
              <a:t>The performance improvement to be gained from using some faster mode of execution is limited by the fraction of the time the faster mode can be used.</a:t>
            </a:r>
          </a:p>
          <a:p>
            <a:r>
              <a:rPr lang="en-US" altLang="zh-CN"/>
              <a:t>Example</a:t>
            </a:r>
          </a:p>
          <a:p>
            <a:endParaRPr lang="en-US" altLang="zh-CN"/>
          </a:p>
        </p:txBody>
      </p:sp>
      <p:sp>
        <p:nvSpPr>
          <p:cNvPr id="285698" name="Rectangle 2"/>
          <p:cNvSpPr>
            <a:spLocks noGrp="1" noChangeArrowheads="1"/>
          </p:cNvSpPr>
          <p:nvPr>
            <p:ph type="title"/>
          </p:nvPr>
        </p:nvSpPr>
        <p:spPr/>
        <p:txBody>
          <a:bodyPr/>
          <a:lstStyle/>
          <a:p>
            <a:r>
              <a:rPr lang="en-US" altLang="zh-CN"/>
              <a:t>Amdahl’s Law</a:t>
            </a:r>
          </a:p>
        </p:txBody>
      </p:sp>
      <p:pic>
        <p:nvPicPr>
          <p:cNvPr id="2857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277870"/>
            <a:ext cx="8382000" cy="2514600"/>
          </a:xfrm>
          <a:prstGeom prst="rect">
            <a:avLst/>
          </a:prstGeom>
          <a:noFill/>
          <a:ln>
            <a:noFill/>
          </a:ln>
          <a:effectLst/>
        </p:spPr>
      </p:pic>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3" name="Rectangle 3"/>
          <p:cNvSpPr>
            <a:spLocks noGrp="1" noChangeArrowheads="1"/>
          </p:cNvSpPr>
          <p:nvPr>
            <p:ph idx="1"/>
          </p:nvPr>
        </p:nvSpPr>
        <p:spPr/>
        <p:txBody>
          <a:bodyPr/>
          <a:lstStyle/>
          <a:p>
            <a:r>
              <a:rPr lang="en-US" altLang="zh-CN"/>
              <a:t>Increasing the clock rate would not affect memory access time</a:t>
            </a:r>
          </a:p>
          <a:p>
            <a:r>
              <a:rPr lang="en-US" altLang="zh-CN"/>
              <a:t>Using a floating point processing unit does not speed integer ALU operations</a:t>
            </a:r>
          </a:p>
        </p:txBody>
      </p:sp>
      <p:sp>
        <p:nvSpPr>
          <p:cNvPr id="286722" name="Rectangle 2"/>
          <p:cNvSpPr>
            <a:spLocks noGrp="1" noChangeArrowheads="1"/>
          </p:cNvSpPr>
          <p:nvPr>
            <p:ph type="title"/>
          </p:nvPr>
        </p:nvSpPr>
        <p:spPr/>
        <p:txBody>
          <a:bodyPr/>
          <a:lstStyle/>
          <a:p>
            <a:r>
              <a:rPr lang="en-US" altLang="zh-CN"/>
              <a:t>Amdahl’s law</a:t>
            </a:r>
          </a:p>
        </p:txBody>
      </p:sp>
      <p:graphicFrame>
        <p:nvGraphicFramePr>
          <p:cNvPr id="286724" name="Object 4"/>
          <p:cNvGraphicFramePr>
            <a:graphicFrameLocks noChangeAspect="1"/>
          </p:cNvGraphicFramePr>
          <p:nvPr/>
        </p:nvGraphicFramePr>
        <p:xfrm>
          <a:off x="184150" y="3774406"/>
          <a:ext cx="8451850" cy="1985962"/>
        </p:xfrm>
        <a:graphic>
          <a:graphicData uri="http://schemas.openxmlformats.org/presentationml/2006/ole">
            <mc:AlternateContent xmlns:mc="http://schemas.openxmlformats.org/markup-compatibility/2006">
              <mc:Choice xmlns:v="urn:schemas-microsoft-com:vml" Requires="v">
                <p:oleObj spid="_x0000_s286799" name="Equation" r:id="rId3" imgW="5562600" imgH="1308100" progId="Equation.3">
                  <p:embed/>
                </p:oleObj>
              </mc:Choice>
              <mc:Fallback>
                <p:oleObj name="Equation" r:id="rId3" imgW="5562600" imgH="13081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150" y="3774406"/>
                        <a:ext cx="8451850" cy="1985962"/>
                      </a:xfrm>
                      <a:prstGeom prst="rect">
                        <a:avLst/>
                      </a:prstGeom>
                      <a:solidFill>
                        <a:srgbClr val="FFFF66"/>
                      </a:solidFill>
                      <a:ln>
                        <a:noFill/>
                      </a:ln>
                      <a:effectLst>
                        <a:outerShdw dist="35921" dir="2700000" algn="ctr" rotWithShape="0">
                          <a:schemeClr val="bg2"/>
                        </a:outerShdw>
                      </a:effectLst>
                    </p:spPr>
                  </p:pic>
                </p:oleObj>
              </mc:Fallback>
            </mc:AlternateContent>
          </a:graphicData>
        </a:graphic>
      </p:graphicFrame>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7" name="Rectangle 3"/>
          <p:cNvSpPr>
            <a:spLocks noGrp="1" noChangeArrowheads="1"/>
          </p:cNvSpPr>
          <p:nvPr>
            <p:ph idx="1"/>
          </p:nvPr>
        </p:nvSpPr>
        <p:spPr/>
        <p:txBody>
          <a:bodyPr/>
          <a:lstStyle/>
          <a:p>
            <a:r>
              <a:rPr lang="en-US" altLang="zh-CN" dirty="0"/>
              <a:t>Amdahl's law defines the speedup</a:t>
            </a:r>
          </a:p>
          <a:p>
            <a:endParaRPr lang="en-US" altLang="zh-CN" dirty="0"/>
          </a:p>
          <a:p>
            <a:endParaRPr lang="en-US" altLang="zh-CN" dirty="0"/>
          </a:p>
          <a:p>
            <a:r>
              <a:rPr lang="en-US" altLang="zh-CN" dirty="0"/>
              <a:t>If we know two factors:</a:t>
            </a:r>
          </a:p>
          <a:p>
            <a:pPr lvl="1"/>
            <a:r>
              <a:rPr lang="en-US" altLang="zh-CN" dirty="0"/>
              <a:t>Fraction enhanced : Fraction of computation time in original machine that can be converted to take advantage of the enhancement. </a:t>
            </a:r>
          </a:p>
          <a:p>
            <a:pPr lvl="1"/>
            <a:r>
              <a:rPr lang="en-US" altLang="zh-CN" dirty="0"/>
              <a:t>Speedup enhanced in enhanced mode : Improvement gained by enhanced execution mode: </a:t>
            </a:r>
          </a:p>
          <a:p>
            <a:pPr lvl="1"/>
            <a:endParaRPr lang="en-US" altLang="zh-CN" dirty="0"/>
          </a:p>
        </p:txBody>
      </p:sp>
      <p:sp>
        <p:nvSpPr>
          <p:cNvPr id="287746" name="Rectangle 2"/>
          <p:cNvSpPr>
            <a:spLocks noGrp="1" noChangeArrowheads="1"/>
          </p:cNvSpPr>
          <p:nvPr>
            <p:ph type="title"/>
          </p:nvPr>
        </p:nvSpPr>
        <p:spPr/>
        <p:txBody>
          <a:bodyPr/>
          <a:lstStyle/>
          <a:p>
            <a:r>
              <a:rPr lang="en-US" altLang="zh-CN"/>
              <a:t>Amdahl’s law</a:t>
            </a:r>
          </a:p>
        </p:txBody>
      </p:sp>
      <p:pic>
        <p:nvPicPr>
          <p:cNvPr id="287748" name="Picture 4" descr="chap1_3-1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 y="1844824"/>
            <a:ext cx="7696200" cy="838200"/>
          </a:xfrm>
          <a:prstGeom prst="rect">
            <a:avLst/>
          </a:prstGeom>
          <a:noFill/>
        </p:spPr>
      </p:pic>
      <p:pic>
        <p:nvPicPr>
          <p:cNvPr id="2" name="Picture 1"/>
          <p:cNvPicPr>
            <a:picLocks noChangeAspect="1"/>
          </p:cNvPicPr>
          <p:nvPr/>
        </p:nvPicPr>
        <p:blipFill>
          <a:blip r:embed="rId3"/>
          <a:stretch>
            <a:fillRect/>
          </a:stretch>
        </p:blipFill>
        <p:spPr>
          <a:xfrm>
            <a:off x="989965" y="5040630"/>
            <a:ext cx="7544435" cy="719455"/>
          </a:xfrm>
          <a:prstGeom prst="rect">
            <a:avLst/>
          </a:prstGeom>
        </p:spPr>
      </p:pic>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1" name="Rectangle 3"/>
          <p:cNvSpPr>
            <a:spLocks noGrp="1" noChangeArrowheads="1"/>
          </p:cNvSpPr>
          <p:nvPr>
            <p:ph idx="1"/>
          </p:nvPr>
        </p:nvSpPr>
        <p:spPr/>
        <p:txBody>
          <a:bodyPr/>
          <a:lstStyle/>
          <a:p>
            <a:r>
              <a:rPr lang="en-US" altLang="zh-CN"/>
              <a:t>Example:</a:t>
            </a:r>
          </a:p>
          <a:p>
            <a:pPr lvl="1"/>
            <a:r>
              <a:rPr lang="en-US" altLang="zh-CN"/>
              <a:t>A server system with an enhanced CPU( 10 times faster than the original one) used for Web serving. Assuming the original CPU is busy with computation 40% of the time and is waiting for I/O 60% of the time. </a:t>
            </a:r>
          </a:p>
          <a:p>
            <a:r>
              <a:rPr lang="en-US" altLang="zh-CN"/>
              <a:t>Answer:</a:t>
            </a:r>
          </a:p>
          <a:p>
            <a:pPr lvl="1"/>
            <a:r>
              <a:rPr lang="en-US" altLang="zh-CN"/>
              <a:t>Fractionenhanced = 0.4, Speedupenhanced =10 </a:t>
            </a:r>
          </a:p>
          <a:p>
            <a:pPr lvl="1"/>
            <a:r>
              <a:rPr lang="en-US" altLang="zh-CN"/>
              <a:t>Speedup =        1       =     1    = 1.56  </a:t>
            </a:r>
          </a:p>
          <a:p>
            <a:pPr lvl="1"/>
            <a:r>
              <a:rPr lang="en-US" altLang="zh-CN"/>
              <a:t>                    0.6 + 0.4      0.64 </a:t>
            </a:r>
          </a:p>
          <a:p>
            <a:pPr lvl="1"/>
            <a:r>
              <a:rPr lang="en-US" altLang="zh-CN"/>
              <a:t>                             10</a:t>
            </a:r>
          </a:p>
        </p:txBody>
      </p:sp>
      <p:sp>
        <p:nvSpPr>
          <p:cNvPr id="288770" name="Rectangle 2"/>
          <p:cNvSpPr>
            <a:spLocks noGrp="1" noChangeArrowheads="1"/>
          </p:cNvSpPr>
          <p:nvPr>
            <p:ph type="title"/>
          </p:nvPr>
        </p:nvSpPr>
        <p:spPr/>
        <p:txBody>
          <a:bodyPr/>
          <a:lstStyle/>
          <a:p>
            <a:r>
              <a:rPr lang="en-US" altLang="zh-CN"/>
              <a:t>Speedup Equation</a:t>
            </a:r>
          </a:p>
        </p:txBody>
      </p:sp>
      <p:pic>
        <p:nvPicPr>
          <p:cNvPr id="2" name="Picture 1"/>
          <p:cNvPicPr>
            <a:picLocks noChangeAspect="1"/>
          </p:cNvPicPr>
          <p:nvPr/>
        </p:nvPicPr>
        <p:blipFill>
          <a:blip r:embed="rId2"/>
          <a:stretch>
            <a:fillRect/>
          </a:stretch>
        </p:blipFill>
        <p:spPr>
          <a:xfrm>
            <a:off x="1150620" y="5046345"/>
            <a:ext cx="6925310" cy="1050925"/>
          </a:xfrm>
          <a:prstGeom prst="rect">
            <a:avLst/>
          </a:prstGeom>
          <a:ln w="28575">
            <a:solidFill>
              <a:srgbClr val="FF0000"/>
            </a:solidFill>
          </a:ln>
        </p:spPr>
      </p:pic>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3" name="Rectangle 3"/>
          <p:cNvSpPr>
            <a:spLocks noGrp="1" noChangeArrowheads="1"/>
          </p:cNvSpPr>
          <p:nvPr>
            <p:ph idx="1"/>
          </p:nvPr>
        </p:nvSpPr>
        <p:spPr/>
        <p:txBody>
          <a:bodyPr/>
          <a:lstStyle/>
          <a:p>
            <a:r>
              <a:rPr lang="en-US" altLang="zh-CN" dirty="0"/>
              <a:t>Assume:</a:t>
            </a:r>
          </a:p>
          <a:p>
            <a:pPr lvl="1"/>
            <a:r>
              <a:rPr lang="en-US" altLang="zh-CN" dirty="0"/>
              <a:t>An enhancement to a computer that improves some mode of execution by a factor of 10. </a:t>
            </a:r>
          </a:p>
          <a:p>
            <a:pPr lvl="1"/>
            <a:r>
              <a:rPr lang="en-US" altLang="zh-CN" dirty="0"/>
              <a:t>Enhanced mode is used 50% of the </a:t>
            </a:r>
            <a:r>
              <a:rPr lang="en-US" altLang="zh-CN" dirty="0" err="1"/>
              <a:t>time,measured</a:t>
            </a:r>
            <a:r>
              <a:rPr lang="en-US" altLang="zh-CN" dirty="0"/>
              <a:t> as a percentage of the execution time when the </a:t>
            </a:r>
            <a:r>
              <a:rPr lang="en-US" altLang="zh-CN" dirty="0" err="1"/>
              <a:t>enhancec</a:t>
            </a:r>
            <a:r>
              <a:rPr lang="en-US" altLang="zh-CN" dirty="0"/>
              <a:t> mode is in use.</a:t>
            </a:r>
          </a:p>
          <a:p>
            <a:r>
              <a:rPr lang="en-US" altLang="zh-CN" dirty="0"/>
              <a:t>Question:</a:t>
            </a:r>
          </a:p>
          <a:p>
            <a:pPr lvl="1"/>
            <a:r>
              <a:rPr lang="en-US" altLang="zh-CN" dirty="0"/>
              <a:t>What is the speedup we have obtained from fast mode ?</a:t>
            </a:r>
          </a:p>
          <a:p>
            <a:pPr lvl="1"/>
            <a:r>
              <a:rPr lang="en-US" altLang="zh-CN" dirty="0"/>
              <a:t>What percentage of the original execution time has been converted of fast mode ?</a:t>
            </a:r>
          </a:p>
        </p:txBody>
      </p:sp>
      <p:sp>
        <p:nvSpPr>
          <p:cNvPr id="291842" name="Rectangle 2"/>
          <p:cNvSpPr>
            <a:spLocks noGrp="1" noChangeArrowheads="1"/>
          </p:cNvSpPr>
          <p:nvPr>
            <p:ph type="title"/>
          </p:nvPr>
        </p:nvSpPr>
        <p:spPr/>
        <p:txBody>
          <a:bodyPr/>
          <a:lstStyle/>
          <a:p>
            <a:r>
              <a:rPr lang="en-US" altLang="zh-CN"/>
              <a:t>example</a:t>
            </a:r>
          </a:p>
        </p:txBody>
      </p:sp>
      <p:sp>
        <p:nvSpPr>
          <p:cNvPr id="291844" name="AutoShape 4"/>
          <p:cNvSpPr>
            <a:spLocks noChangeArrowheads="1"/>
          </p:cNvSpPr>
          <p:nvPr/>
        </p:nvSpPr>
        <p:spPr bwMode="auto">
          <a:xfrm>
            <a:off x="323528" y="4581128"/>
            <a:ext cx="9144000" cy="2514600"/>
          </a:xfrm>
          <a:prstGeom prst="irregularSeal2">
            <a:avLst/>
          </a:prstGeom>
          <a:solidFill>
            <a:schemeClr val="accent1"/>
          </a:solidFill>
          <a:ln w="12700" cap="sq">
            <a:solidFill>
              <a:schemeClr val="tx1"/>
            </a:solidFill>
            <a:miter lim="800000"/>
          </a:ln>
          <a:effectLst/>
        </p:spPr>
        <p:txBody>
          <a:bodyPr wrap="none" anchor="ctr"/>
          <a:lstStyle/>
          <a:p>
            <a:r>
              <a:rPr lang="en-US" altLang="zh-CN" sz="2400" dirty="0">
                <a:latin typeface="Arial" panose="020B0604020202020204" pitchFamily="34" charset="0"/>
              </a:rPr>
              <a:t>Important Notes !</a:t>
            </a:r>
          </a:p>
          <a:p>
            <a:endParaRPr lang="en-US" altLang="zh-CN" sz="2400" dirty="0">
              <a:latin typeface="Arial" panose="020B0604020202020204" pitchFamily="34" charset="0"/>
            </a:endParaRPr>
          </a:p>
          <a:p>
            <a:r>
              <a:rPr lang="en-US" altLang="zh-CN" sz="2400" dirty="0">
                <a:latin typeface="Arial" panose="020B0604020202020204" pitchFamily="34" charset="0"/>
              </a:rPr>
              <a:t>F is  </a:t>
            </a:r>
            <a:r>
              <a:rPr lang="en-US" altLang="zh-CN" sz="2400" b="1" dirty="0">
                <a:solidFill>
                  <a:schemeClr val="accent4"/>
                </a:solidFill>
                <a:latin typeface="Arial" panose="020B0604020202020204" pitchFamily="34" charset="0"/>
              </a:rPr>
              <a:t>the fraction in original machine</a:t>
            </a:r>
            <a:r>
              <a:rPr lang="en-US" altLang="zh-CN" sz="2400" dirty="0">
                <a:latin typeface="Arial" panose="020B0604020202020204" pitchFamily="34" charset="0"/>
              </a:rPr>
              <a:t> !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91844"/>
                                        </p:tgtEl>
                                        <p:attrNameLst>
                                          <p:attrName>style.visibility</p:attrName>
                                        </p:attrNameLst>
                                      </p:cBhvr>
                                      <p:to>
                                        <p:strVal val="visible"/>
                                      </p:to>
                                    </p:set>
                                    <p:animEffect transition="in" filter="barn(outVertical)">
                                      <p:cBhvr>
                                        <p:cTn id="7" dur="500"/>
                                        <p:tgtEl>
                                          <p:spTgt spid="2918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4" grpId="0" animBg="1"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1" name="Rectangle 3"/>
          <p:cNvSpPr>
            <a:spLocks noGrp="1" noChangeArrowheads="1"/>
          </p:cNvSpPr>
          <p:nvPr>
            <p:ph idx="1"/>
          </p:nvPr>
        </p:nvSpPr>
        <p:spPr/>
        <p:txBody>
          <a:bodyPr/>
          <a:lstStyle/>
          <a:p>
            <a:r>
              <a:rPr lang="en-US" altLang="zh-CN" dirty="0"/>
              <a:t>If an enhancement is only usable for a fraction of task, then the total speedup will be no more than 1/ (1-F).</a:t>
            </a:r>
          </a:p>
          <a:p>
            <a:r>
              <a:rPr lang="en-US" altLang="zh-CN" dirty="0"/>
              <a:t>Serve the guide</a:t>
            </a:r>
          </a:p>
          <a:p>
            <a:pPr lvl="1"/>
            <a:r>
              <a:rPr lang="en-US" altLang="zh-CN" dirty="0"/>
              <a:t>to how much an enhancement will improve performance</a:t>
            </a:r>
          </a:p>
          <a:p>
            <a:pPr lvl="1"/>
            <a:r>
              <a:rPr lang="en-US" altLang="zh-CN" dirty="0"/>
              <a:t>to how to distribute resource to improve cost-performance </a:t>
            </a:r>
          </a:p>
          <a:p>
            <a:r>
              <a:rPr lang="en-US" altLang="zh-CN" dirty="0"/>
              <a:t>Useful for comparing</a:t>
            </a:r>
          </a:p>
          <a:p>
            <a:pPr lvl="1"/>
            <a:r>
              <a:rPr lang="en-US" altLang="zh-CN" dirty="0"/>
              <a:t>the overall system performance of two alternatives,</a:t>
            </a:r>
          </a:p>
          <a:p>
            <a:pPr lvl="1"/>
            <a:r>
              <a:rPr lang="en-US" altLang="zh-CN" dirty="0"/>
              <a:t>two CPU design alternatives</a:t>
            </a:r>
          </a:p>
          <a:p>
            <a:r>
              <a:rPr lang="en-US" altLang="zh-CN" dirty="0"/>
              <a:t>We can improve the performance by</a:t>
            </a:r>
          </a:p>
          <a:p>
            <a:pPr lvl="1"/>
            <a:r>
              <a:rPr lang="en-US" altLang="zh-CN" dirty="0"/>
              <a:t>increasing the Fraction enhanced</a:t>
            </a:r>
          </a:p>
          <a:p>
            <a:pPr lvl="1"/>
            <a:r>
              <a:rPr lang="en-US" altLang="zh-CN" dirty="0"/>
              <a:t>or, increasing the Speedup enhanced </a:t>
            </a:r>
          </a:p>
        </p:txBody>
      </p:sp>
      <p:sp>
        <p:nvSpPr>
          <p:cNvPr id="293890" name="Rectangle 2"/>
          <p:cNvSpPr>
            <a:spLocks noGrp="1" noChangeArrowheads="1"/>
          </p:cNvSpPr>
          <p:nvPr>
            <p:ph type="title"/>
          </p:nvPr>
        </p:nvSpPr>
        <p:spPr/>
        <p:txBody>
          <a:bodyPr/>
          <a:lstStyle/>
          <a:p>
            <a:r>
              <a:rPr lang="en-US" altLang="zh-CN"/>
              <a:t>What the Amdahl’s Law imply ?</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lstStyle/>
          <a:p>
            <a:r>
              <a:rPr lang="en-US" altLang="zh-CN" dirty="0"/>
              <a:t>Distribution of Cost in a System</a:t>
            </a:r>
          </a:p>
        </p:txBody>
      </p:sp>
      <p:pic>
        <p:nvPicPr>
          <p:cNvPr id="2375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3140" y="1016635"/>
            <a:ext cx="7157085" cy="5144770"/>
          </a:xfrm>
          <a:prstGeom prst="rect">
            <a:avLst/>
          </a:prstGeom>
          <a:noFill/>
          <a:ln>
            <a:noFill/>
          </a:ln>
          <a:effectLst/>
        </p:spPr>
      </p:pic>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5" name="Rectangle 3"/>
          <p:cNvSpPr>
            <a:spLocks noGrp="1" noChangeArrowheads="1"/>
          </p:cNvSpPr>
          <p:nvPr>
            <p:ph idx="1"/>
          </p:nvPr>
        </p:nvSpPr>
        <p:spPr/>
        <p:txBody>
          <a:bodyPr/>
          <a:lstStyle/>
          <a:p>
            <a:r>
              <a:rPr lang="en-US" altLang="zh-CN"/>
              <a:t>The “Iron Law” of processor performance:</a:t>
            </a:r>
          </a:p>
          <a:p>
            <a:pPr lvl="1"/>
            <a:r>
              <a:rPr lang="en-US" altLang="zh-CN"/>
              <a:t>Often it is difficult to measure the improvement in time using a new enhancement directly.</a:t>
            </a:r>
          </a:p>
          <a:p>
            <a:r>
              <a:rPr lang="en-US" altLang="zh-CN"/>
              <a:t>CPU Performance Equation </a:t>
            </a:r>
          </a:p>
        </p:txBody>
      </p:sp>
      <p:sp>
        <p:nvSpPr>
          <p:cNvPr id="294914" name="Rectangle 2"/>
          <p:cNvSpPr>
            <a:spLocks noGrp="1" noChangeArrowheads="1"/>
          </p:cNvSpPr>
          <p:nvPr>
            <p:ph type="title"/>
          </p:nvPr>
        </p:nvSpPr>
        <p:spPr/>
        <p:txBody>
          <a:bodyPr/>
          <a:lstStyle/>
          <a:p>
            <a:r>
              <a:rPr lang="en-US" altLang="zh-CN"/>
              <a:t>The CPU Performance Equation</a:t>
            </a:r>
            <a:endParaRPr lang="en-US" altLang="zh-CN" dirty="0"/>
          </a:p>
        </p:txBody>
      </p:sp>
      <p:pic>
        <p:nvPicPr>
          <p:cNvPr id="2" name="Picture 1"/>
          <p:cNvPicPr>
            <a:picLocks noChangeAspect="1"/>
          </p:cNvPicPr>
          <p:nvPr/>
        </p:nvPicPr>
        <p:blipFill>
          <a:blip r:embed="rId2"/>
          <a:stretch>
            <a:fillRect/>
          </a:stretch>
        </p:blipFill>
        <p:spPr>
          <a:xfrm>
            <a:off x="1187450" y="3420745"/>
            <a:ext cx="6983730" cy="1769110"/>
          </a:xfrm>
          <a:prstGeom prst="rect">
            <a:avLst/>
          </a:prstGeom>
          <a:ln w="28575">
            <a:solidFill>
              <a:srgbClr val="FF0000"/>
            </a:solidFill>
          </a:ln>
        </p:spPr>
      </p:pic>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endParaRPr kumimoji="1" lang="zh-CN" altLang="en-US"/>
          </a:p>
        </p:txBody>
      </p:sp>
      <p:sp>
        <p:nvSpPr>
          <p:cNvPr id="295938" name="Rectangle 2"/>
          <p:cNvSpPr>
            <a:spLocks noGrp="1" noChangeArrowheads="1"/>
          </p:cNvSpPr>
          <p:nvPr>
            <p:ph type="title"/>
          </p:nvPr>
        </p:nvSpPr>
        <p:spPr/>
        <p:txBody>
          <a:bodyPr/>
          <a:lstStyle/>
          <a:p>
            <a:r>
              <a:rPr lang="en-US" altLang="zh-CN"/>
              <a:t>Calculation of CPU Time</a:t>
            </a:r>
          </a:p>
        </p:txBody>
      </p:sp>
      <p:sp>
        <p:nvSpPr>
          <p:cNvPr id="295939" name="Text Box 3"/>
          <p:cNvSpPr txBox="1">
            <a:spLocks noChangeArrowheads="1"/>
          </p:cNvSpPr>
          <p:nvPr/>
        </p:nvSpPr>
        <p:spPr bwMode="auto">
          <a:xfrm>
            <a:off x="304800" y="1374775"/>
            <a:ext cx="8515350" cy="1127125"/>
          </a:xfrm>
          <a:prstGeom prst="rect">
            <a:avLst/>
          </a:prstGeom>
          <a:noFill/>
          <a:ln>
            <a:noFill/>
          </a:ln>
          <a:effectLst/>
        </p:spPr>
        <p:txBody>
          <a:bodyPr>
            <a:spAutoFit/>
          </a:bodyPr>
          <a:lstStyle/>
          <a:p>
            <a:pPr algn="l" eaLnBrk="0" hangingPunct="0"/>
            <a:r>
              <a:rPr kumimoji="1" lang="en-US" altLang="zh-CN" sz="2400" dirty="0">
                <a:latin typeface="Arial" panose="020B0604020202020204" pitchFamily="34" charset="0"/>
              </a:rPr>
              <a:t>     CPU time = Instruction count </a:t>
            </a:r>
            <a:r>
              <a:rPr kumimoji="1" lang="en-US" altLang="zh-CN" sz="2400" dirty="0">
                <a:latin typeface="Arial" panose="020B0604020202020204" pitchFamily="34" charset="0"/>
                <a:sym typeface="Symbol" panose="05050102010706020507" pitchFamily="18" charset="2"/>
              </a:rPr>
              <a:t></a:t>
            </a:r>
            <a:r>
              <a:rPr kumimoji="1" lang="en-US" altLang="zh-CN" sz="2400" dirty="0">
                <a:latin typeface="Arial" panose="020B0604020202020204" pitchFamily="34" charset="0"/>
              </a:rPr>
              <a:t> CPI </a:t>
            </a:r>
            <a:r>
              <a:rPr kumimoji="1" lang="en-US" altLang="zh-CN" sz="2400" dirty="0">
                <a:latin typeface="Arial" panose="020B0604020202020204" pitchFamily="34" charset="0"/>
                <a:sym typeface="Symbol" panose="05050102010706020507" pitchFamily="18" charset="2"/>
              </a:rPr>
              <a:t></a:t>
            </a:r>
            <a:r>
              <a:rPr kumimoji="1" lang="en-US" altLang="zh-CN" sz="2400" dirty="0">
                <a:latin typeface="Arial" panose="020B0604020202020204" pitchFamily="34" charset="0"/>
              </a:rPr>
              <a:t> Clock cycle time</a:t>
            </a:r>
          </a:p>
          <a:p>
            <a:pPr algn="l" eaLnBrk="0" hangingPunct="0"/>
            <a:endParaRPr kumimoji="1" lang="en-US" altLang="zh-CN" sz="2000" dirty="0">
              <a:latin typeface="Arial" panose="020B0604020202020204" pitchFamily="34" charset="0"/>
            </a:endParaRPr>
          </a:p>
          <a:p>
            <a:pPr algn="l" eaLnBrk="0" hangingPunct="0"/>
            <a:r>
              <a:rPr kumimoji="1" lang="en-US" altLang="zh-CN" sz="2400" dirty="0">
                <a:latin typeface="Arial" panose="020B0604020202020204" pitchFamily="34" charset="0"/>
              </a:rPr>
              <a:t>Or </a:t>
            </a:r>
          </a:p>
        </p:txBody>
      </p:sp>
      <p:graphicFrame>
        <p:nvGraphicFramePr>
          <p:cNvPr id="295940" name="Object 4"/>
          <p:cNvGraphicFramePr>
            <a:graphicFrameLocks noChangeAspect="1"/>
          </p:cNvGraphicFramePr>
          <p:nvPr/>
        </p:nvGraphicFramePr>
        <p:xfrm>
          <a:off x="1828800" y="1858963"/>
          <a:ext cx="4724400" cy="777875"/>
        </p:xfrm>
        <a:graphic>
          <a:graphicData uri="http://schemas.openxmlformats.org/presentationml/2006/ole">
            <mc:AlternateContent xmlns:mc="http://schemas.openxmlformats.org/markup-compatibility/2006">
              <mc:Choice xmlns:v="urn:schemas-microsoft-com:vml" Requires="v">
                <p:oleObj spid="_x0000_s296150" name="Equation" r:id="rId3" imgW="3086100" imgH="508000" progId="Equation.3">
                  <p:embed/>
                </p:oleObj>
              </mc:Choice>
              <mc:Fallback>
                <p:oleObj name="Equation" r:id="rId3" imgW="3086100" imgH="5080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1858963"/>
                        <a:ext cx="4724400" cy="777875"/>
                      </a:xfrm>
                      <a:prstGeom prst="rect">
                        <a:avLst/>
                      </a:prstGeom>
                      <a:noFill/>
                      <a:ln>
                        <a:noFill/>
                      </a:ln>
                      <a:effectLst/>
                    </p:spPr>
                  </p:pic>
                </p:oleObj>
              </mc:Fallback>
            </mc:AlternateContent>
          </a:graphicData>
        </a:graphic>
      </p:graphicFrame>
      <p:graphicFrame>
        <p:nvGraphicFramePr>
          <p:cNvPr id="295941" name="Object 5"/>
          <p:cNvGraphicFramePr>
            <a:graphicFrameLocks noChangeAspect="1"/>
          </p:cNvGraphicFramePr>
          <p:nvPr/>
        </p:nvGraphicFramePr>
        <p:xfrm>
          <a:off x="1552575" y="2976201"/>
          <a:ext cx="6019800" cy="622300"/>
        </p:xfrm>
        <a:graphic>
          <a:graphicData uri="http://schemas.openxmlformats.org/presentationml/2006/ole">
            <mc:AlternateContent xmlns:mc="http://schemas.openxmlformats.org/markup-compatibility/2006">
              <mc:Choice xmlns:v="urn:schemas-microsoft-com:vml" Requires="v">
                <p:oleObj spid="_x0000_s296151" name="公式" r:id="rId5" imgW="3352800" imgH="419100" progId="Equation.3">
                  <p:embed/>
                </p:oleObj>
              </mc:Choice>
              <mc:Fallback>
                <p:oleObj name="公式" r:id="rId5" imgW="3352800" imgH="4191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2575" y="2976201"/>
                        <a:ext cx="6019800" cy="622300"/>
                      </a:xfrm>
                      <a:prstGeom prst="rect">
                        <a:avLst/>
                      </a:prstGeom>
                      <a:solidFill>
                        <a:srgbClr val="FFFF66"/>
                      </a:solidFill>
                      <a:ln>
                        <a:noFill/>
                      </a:ln>
                      <a:effectLst/>
                    </p:spPr>
                  </p:pic>
                </p:oleObj>
              </mc:Fallback>
            </mc:AlternateContent>
          </a:graphicData>
        </a:graphic>
      </p:graphicFrame>
      <p:graphicFrame>
        <p:nvGraphicFramePr>
          <p:cNvPr id="295942" name="Object 6"/>
          <p:cNvGraphicFramePr>
            <a:graphicFrameLocks noChangeAspect="1"/>
          </p:cNvGraphicFramePr>
          <p:nvPr/>
        </p:nvGraphicFramePr>
        <p:xfrm>
          <a:off x="304800" y="4727575"/>
          <a:ext cx="8839200" cy="1797050"/>
        </p:xfrm>
        <a:graphic>
          <a:graphicData uri="http://schemas.openxmlformats.org/presentationml/2006/ole">
            <mc:AlternateContent xmlns:mc="http://schemas.openxmlformats.org/markup-compatibility/2006">
              <mc:Choice xmlns:v="urn:schemas-microsoft-com:vml" Requires="v">
                <p:oleObj spid="_x0000_s296152" name="文档" r:id="rId7" imgW="5629910" imgH="1060450" progId="Word.Document.8">
                  <p:embed/>
                </p:oleObj>
              </mc:Choice>
              <mc:Fallback>
                <p:oleObj name="文档" r:id="rId7" imgW="5629910" imgH="1060450" progId="Word.Document.8">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800" y="4727575"/>
                        <a:ext cx="8839200" cy="1797050"/>
                      </a:xfrm>
                      <a:prstGeom prst="rect">
                        <a:avLst/>
                      </a:prstGeom>
                      <a:noFill/>
                      <a:ln>
                        <a:noFill/>
                      </a:ln>
                      <a:effectLst/>
                    </p:spPr>
                  </p:pic>
                </p:oleObj>
              </mc:Fallback>
            </mc:AlternateContent>
          </a:graphicData>
        </a:graphic>
      </p:graphicFrame>
      <p:sp>
        <p:nvSpPr>
          <p:cNvPr id="295943" name="Rectangle 7"/>
          <p:cNvSpPr>
            <a:spLocks noChangeArrowheads="1"/>
          </p:cNvSpPr>
          <p:nvPr/>
        </p:nvSpPr>
        <p:spPr bwMode="auto">
          <a:xfrm>
            <a:off x="1112837" y="3875896"/>
            <a:ext cx="6918325" cy="701675"/>
          </a:xfrm>
          <a:prstGeom prst="rect">
            <a:avLst/>
          </a:prstGeom>
          <a:noFill/>
          <a:ln>
            <a:noFill/>
          </a:ln>
        </p:spPr>
        <p:txBody>
          <a:bodyPr wrap="none">
            <a:spAutoFit/>
          </a:bodyPr>
          <a:lstStyle/>
          <a:p>
            <a:pPr algn="l" eaLnBrk="0" hangingPunct="0"/>
            <a:r>
              <a:rPr kumimoji="1" lang="en-US" altLang="zh-CN" sz="2000" b="1" dirty="0">
                <a:solidFill>
                  <a:srgbClr val="063DE8"/>
                </a:solidFill>
                <a:latin typeface="Comic Sans MS" panose="030F0702030302020204" pitchFamily="66" charset="0"/>
              </a:rPr>
              <a:t> Architecture --&gt;  Implementation --&gt;  Realization</a:t>
            </a:r>
          </a:p>
          <a:p>
            <a:pPr algn="l" eaLnBrk="0" hangingPunct="0"/>
            <a:r>
              <a:rPr kumimoji="1" lang="en-US" altLang="zh-CN" sz="2000" b="1" dirty="0">
                <a:solidFill>
                  <a:srgbClr val="FC0128"/>
                </a:solidFill>
                <a:latin typeface="Comic Sans MS" panose="030F0702030302020204" pitchFamily="66" charset="0"/>
              </a:rPr>
              <a:t> Compiler Designer  Processor Designer  Chip Designer</a:t>
            </a:r>
            <a:endParaRPr kumimoji="1" lang="en-US" altLang="zh-CN" sz="2400" b="1" dirty="0">
              <a:solidFill>
                <a:srgbClr val="FC0128"/>
              </a:solidFill>
              <a:latin typeface="Arial" panose="020B0604020202020204" pitchFamily="34" charset="0"/>
            </a:endParaRP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3" name="Rectangle 3"/>
          <p:cNvSpPr>
            <a:spLocks noGrp="1" noChangeArrowheads="1"/>
          </p:cNvSpPr>
          <p:nvPr>
            <p:ph idx="1"/>
          </p:nvPr>
        </p:nvSpPr>
        <p:spPr/>
        <p:txBody>
          <a:bodyPr/>
          <a:lstStyle/>
          <a:p>
            <a:r>
              <a:rPr lang="en-US" altLang="zh-CN" dirty="0"/>
              <a:t>CPU performance is dependent upon 3 characteristics:</a:t>
            </a:r>
          </a:p>
          <a:p>
            <a:pPr lvl="1"/>
            <a:r>
              <a:rPr lang="en-US" altLang="zh-CN" dirty="0"/>
              <a:t>clock cycle (or rate)        ( CCT )</a:t>
            </a:r>
          </a:p>
          <a:p>
            <a:pPr lvl="1"/>
            <a:r>
              <a:rPr lang="en-US" altLang="zh-CN" dirty="0"/>
              <a:t>clock cycles per instruction ( CPI )</a:t>
            </a:r>
          </a:p>
          <a:p>
            <a:pPr lvl="1"/>
            <a:r>
              <a:rPr lang="en-US" altLang="zh-CN" dirty="0"/>
              <a:t>instruction count.            ( IC )</a:t>
            </a:r>
          </a:p>
          <a:p>
            <a:pPr lvl="1"/>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One difficulty: It is difficult to change one in isolation of the others. </a:t>
            </a:r>
          </a:p>
        </p:txBody>
      </p:sp>
      <p:sp>
        <p:nvSpPr>
          <p:cNvPr id="296962" name="Rectangle 2"/>
          <p:cNvSpPr>
            <a:spLocks noGrp="1" noChangeArrowheads="1"/>
          </p:cNvSpPr>
          <p:nvPr>
            <p:ph type="title"/>
          </p:nvPr>
        </p:nvSpPr>
        <p:spPr/>
        <p:txBody>
          <a:bodyPr/>
          <a:lstStyle/>
          <a:p>
            <a:r>
              <a:rPr lang="en-US" altLang="zh-CN"/>
              <a:t>Related technologies </a:t>
            </a:r>
          </a:p>
        </p:txBody>
      </p:sp>
      <p:grpSp>
        <p:nvGrpSpPr>
          <p:cNvPr id="296964" name="Group 4"/>
          <p:cNvGrpSpPr/>
          <p:nvPr/>
        </p:nvGrpSpPr>
        <p:grpSpPr bwMode="auto">
          <a:xfrm>
            <a:off x="755650" y="2788594"/>
            <a:ext cx="7677727" cy="2971800"/>
            <a:chOff x="720" y="2256"/>
            <a:chExt cx="4788" cy="1776"/>
          </a:xfrm>
        </p:grpSpPr>
        <p:grpSp>
          <p:nvGrpSpPr>
            <p:cNvPr id="296965" name="Group 5"/>
            <p:cNvGrpSpPr/>
            <p:nvPr/>
          </p:nvGrpSpPr>
          <p:grpSpPr bwMode="auto">
            <a:xfrm>
              <a:off x="720" y="2352"/>
              <a:ext cx="4392" cy="1296"/>
              <a:chOff x="712" y="1516"/>
              <a:chExt cx="4392" cy="2384"/>
            </a:xfrm>
          </p:grpSpPr>
          <p:sp>
            <p:nvSpPr>
              <p:cNvPr id="296966" name="Line 6"/>
              <p:cNvSpPr>
                <a:spLocks noChangeShapeType="1"/>
              </p:cNvSpPr>
              <p:nvPr/>
            </p:nvSpPr>
            <p:spPr bwMode="auto">
              <a:xfrm flipV="1">
                <a:off x="1948" y="1516"/>
                <a:ext cx="0" cy="2360"/>
              </a:xfrm>
              <a:prstGeom prst="line">
                <a:avLst/>
              </a:prstGeom>
              <a:noFill/>
              <a:ln w="12700">
                <a:solidFill>
                  <a:schemeClr val="tx1"/>
                </a:solidFill>
                <a:round/>
              </a:ln>
              <a:effectLst/>
            </p:spPr>
            <p:txBody>
              <a:bodyPr wrap="none" anchor="ctr"/>
              <a:lstStyle/>
              <a:p>
                <a:endParaRPr lang="zh-CN" altLang="en-US"/>
              </a:p>
            </p:txBody>
          </p:sp>
          <p:sp>
            <p:nvSpPr>
              <p:cNvPr id="296967" name="Line 7"/>
              <p:cNvSpPr>
                <a:spLocks noChangeShapeType="1"/>
              </p:cNvSpPr>
              <p:nvPr/>
            </p:nvSpPr>
            <p:spPr bwMode="auto">
              <a:xfrm>
                <a:off x="3056" y="1548"/>
                <a:ext cx="0" cy="2336"/>
              </a:xfrm>
              <a:prstGeom prst="line">
                <a:avLst/>
              </a:prstGeom>
              <a:noFill/>
              <a:ln w="12700">
                <a:solidFill>
                  <a:schemeClr val="tx1"/>
                </a:solidFill>
                <a:round/>
              </a:ln>
              <a:effectLst/>
            </p:spPr>
            <p:txBody>
              <a:bodyPr wrap="none" anchor="ctr"/>
              <a:lstStyle/>
              <a:p>
                <a:endParaRPr lang="zh-CN" altLang="en-US"/>
              </a:p>
            </p:txBody>
          </p:sp>
          <p:sp>
            <p:nvSpPr>
              <p:cNvPr id="296968" name="Line 8"/>
              <p:cNvSpPr>
                <a:spLocks noChangeShapeType="1"/>
              </p:cNvSpPr>
              <p:nvPr/>
            </p:nvSpPr>
            <p:spPr bwMode="auto">
              <a:xfrm>
                <a:off x="3744" y="1524"/>
                <a:ext cx="0" cy="2344"/>
              </a:xfrm>
              <a:prstGeom prst="line">
                <a:avLst/>
              </a:prstGeom>
              <a:noFill/>
              <a:ln w="12700">
                <a:solidFill>
                  <a:schemeClr val="tx1"/>
                </a:solidFill>
                <a:round/>
              </a:ln>
              <a:effectLst/>
            </p:spPr>
            <p:txBody>
              <a:bodyPr wrap="none" anchor="ctr"/>
              <a:lstStyle/>
              <a:p>
                <a:endParaRPr lang="zh-CN" altLang="en-US"/>
              </a:p>
            </p:txBody>
          </p:sp>
          <p:sp>
            <p:nvSpPr>
              <p:cNvPr id="296969" name="Line 9"/>
              <p:cNvSpPr>
                <a:spLocks noChangeShapeType="1"/>
              </p:cNvSpPr>
              <p:nvPr/>
            </p:nvSpPr>
            <p:spPr bwMode="auto">
              <a:xfrm>
                <a:off x="5104" y="1524"/>
                <a:ext cx="0" cy="2376"/>
              </a:xfrm>
              <a:prstGeom prst="line">
                <a:avLst/>
              </a:prstGeom>
              <a:noFill/>
              <a:ln w="12700">
                <a:solidFill>
                  <a:schemeClr val="tx1"/>
                </a:solidFill>
                <a:round/>
              </a:ln>
              <a:effectLst/>
            </p:spPr>
            <p:txBody>
              <a:bodyPr wrap="none" anchor="ctr"/>
              <a:lstStyle/>
              <a:p>
                <a:endParaRPr lang="zh-CN" altLang="en-US"/>
              </a:p>
            </p:txBody>
          </p:sp>
          <p:sp>
            <p:nvSpPr>
              <p:cNvPr id="296970" name="Line 10"/>
              <p:cNvSpPr>
                <a:spLocks noChangeShapeType="1"/>
              </p:cNvSpPr>
              <p:nvPr/>
            </p:nvSpPr>
            <p:spPr bwMode="auto">
              <a:xfrm>
                <a:off x="736" y="2160"/>
                <a:ext cx="4348" cy="0"/>
              </a:xfrm>
              <a:prstGeom prst="line">
                <a:avLst/>
              </a:prstGeom>
              <a:noFill/>
              <a:ln w="12700">
                <a:solidFill>
                  <a:schemeClr val="tx1"/>
                </a:solidFill>
                <a:round/>
              </a:ln>
              <a:effectLst/>
            </p:spPr>
            <p:txBody>
              <a:bodyPr wrap="none" anchor="ctr"/>
              <a:lstStyle/>
              <a:p>
                <a:endParaRPr lang="zh-CN" altLang="en-US"/>
              </a:p>
            </p:txBody>
          </p:sp>
          <p:sp>
            <p:nvSpPr>
              <p:cNvPr id="296971" name="Line 11"/>
              <p:cNvSpPr>
                <a:spLocks noChangeShapeType="1"/>
              </p:cNvSpPr>
              <p:nvPr/>
            </p:nvSpPr>
            <p:spPr bwMode="auto">
              <a:xfrm>
                <a:off x="724" y="2588"/>
                <a:ext cx="4360" cy="0"/>
              </a:xfrm>
              <a:prstGeom prst="line">
                <a:avLst/>
              </a:prstGeom>
              <a:noFill/>
              <a:ln w="12700">
                <a:solidFill>
                  <a:schemeClr val="tx1"/>
                </a:solidFill>
                <a:round/>
              </a:ln>
              <a:effectLst/>
            </p:spPr>
            <p:txBody>
              <a:bodyPr wrap="none" anchor="ctr"/>
              <a:lstStyle/>
              <a:p>
                <a:endParaRPr lang="zh-CN" altLang="en-US"/>
              </a:p>
            </p:txBody>
          </p:sp>
          <p:sp>
            <p:nvSpPr>
              <p:cNvPr id="296972" name="Line 12"/>
              <p:cNvSpPr>
                <a:spLocks noChangeShapeType="1"/>
              </p:cNvSpPr>
              <p:nvPr/>
            </p:nvSpPr>
            <p:spPr bwMode="auto">
              <a:xfrm>
                <a:off x="724" y="3048"/>
                <a:ext cx="4360" cy="0"/>
              </a:xfrm>
              <a:prstGeom prst="line">
                <a:avLst/>
              </a:prstGeom>
              <a:noFill/>
              <a:ln w="12700">
                <a:solidFill>
                  <a:schemeClr val="tx1"/>
                </a:solidFill>
                <a:round/>
              </a:ln>
              <a:effectLst/>
            </p:spPr>
            <p:txBody>
              <a:bodyPr wrap="none" anchor="ctr"/>
              <a:lstStyle/>
              <a:p>
                <a:endParaRPr lang="zh-CN" altLang="en-US"/>
              </a:p>
            </p:txBody>
          </p:sp>
          <p:sp>
            <p:nvSpPr>
              <p:cNvPr id="296973" name="Line 13"/>
              <p:cNvSpPr>
                <a:spLocks noChangeShapeType="1"/>
              </p:cNvSpPr>
              <p:nvPr/>
            </p:nvSpPr>
            <p:spPr bwMode="auto">
              <a:xfrm>
                <a:off x="736" y="3464"/>
                <a:ext cx="4348" cy="0"/>
              </a:xfrm>
              <a:prstGeom prst="line">
                <a:avLst/>
              </a:prstGeom>
              <a:noFill/>
              <a:ln w="12700">
                <a:solidFill>
                  <a:schemeClr val="tx1"/>
                </a:solidFill>
                <a:round/>
              </a:ln>
              <a:effectLst/>
            </p:spPr>
            <p:txBody>
              <a:bodyPr wrap="none" anchor="ctr"/>
              <a:lstStyle/>
              <a:p>
                <a:endParaRPr lang="zh-CN" altLang="en-US"/>
              </a:p>
            </p:txBody>
          </p:sp>
          <p:sp>
            <p:nvSpPr>
              <p:cNvPr id="296974" name="Line 14"/>
              <p:cNvSpPr>
                <a:spLocks noChangeShapeType="1"/>
              </p:cNvSpPr>
              <p:nvPr/>
            </p:nvSpPr>
            <p:spPr bwMode="auto">
              <a:xfrm>
                <a:off x="748" y="3884"/>
                <a:ext cx="4336" cy="0"/>
              </a:xfrm>
              <a:prstGeom prst="line">
                <a:avLst/>
              </a:prstGeom>
              <a:noFill/>
              <a:ln w="12700">
                <a:solidFill>
                  <a:schemeClr val="tx1"/>
                </a:solidFill>
                <a:round/>
              </a:ln>
              <a:effectLst/>
            </p:spPr>
            <p:txBody>
              <a:bodyPr wrap="none" anchor="ctr"/>
              <a:lstStyle/>
              <a:p>
                <a:endParaRPr lang="zh-CN" altLang="en-US"/>
              </a:p>
            </p:txBody>
          </p:sp>
          <p:sp>
            <p:nvSpPr>
              <p:cNvPr id="296975" name="Line 15"/>
              <p:cNvSpPr>
                <a:spLocks noChangeShapeType="1"/>
              </p:cNvSpPr>
              <p:nvPr/>
            </p:nvSpPr>
            <p:spPr bwMode="auto">
              <a:xfrm>
                <a:off x="712" y="1784"/>
                <a:ext cx="4372" cy="0"/>
              </a:xfrm>
              <a:prstGeom prst="line">
                <a:avLst/>
              </a:prstGeom>
              <a:noFill/>
              <a:ln w="12700">
                <a:solidFill>
                  <a:schemeClr val="tx1"/>
                </a:solidFill>
                <a:round/>
              </a:ln>
              <a:effectLst/>
            </p:spPr>
            <p:txBody>
              <a:bodyPr wrap="none" anchor="ctr"/>
              <a:lstStyle/>
              <a:p>
                <a:endParaRPr lang="zh-CN" altLang="en-US"/>
              </a:p>
            </p:txBody>
          </p:sp>
        </p:grpSp>
        <p:sp>
          <p:nvSpPr>
            <p:cNvPr id="296976" name="Rectangle 16"/>
            <p:cNvSpPr>
              <a:spLocks noChangeArrowheads="1"/>
            </p:cNvSpPr>
            <p:nvPr/>
          </p:nvSpPr>
          <p:spPr bwMode="auto">
            <a:xfrm>
              <a:off x="756" y="2256"/>
              <a:ext cx="4752" cy="1776"/>
            </a:xfrm>
            <a:prstGeom prst="rect">
              <a:avLst/>
            </a:prstGeom>
            <a:noFill/>
            <a:ln>
              <a:noFill/>
            </a:ln>
            <a:effectLst/>
          </p:spPr>
          <p:txBody>
            <a:bodyPr lIns="90488" tIns="44450" rIns="90488" bIns="44450"/>
            <a:lstStyle/>
            <a:p>
              <a:pPr marL="285750" indent="-285750" algn="l" eaLnBrk="0" hangingPunct="0">
                <a:lnSpc>
                  <a:spcPct val="105000"/>
                </a:lnSpc>
                <a:tabLst>
                  <a:tab pos="1828800" algn="l"/>
                  <a:tab pos="3657600" algn="l"/>
                  <a:tab pos="5029200" algn="l"/>
                </a:tabLst>
              </a:pPr>
              <a:r>
                <a:rPr kumimoji="1" lang="en-US" altLang="zh-CN" sz="2400" dirty="0">
                  <a:latin typeface="Comic Sans MS" panose="030F0702030302020204" pitchFamily="66" charset="0"/>
                </a:rPr>
                <a:t>		   </a:t>
              </a:r>
              <a:r>
                <a:rPr kumimoji="1" lang="en-US" altLang="zh-CN" sz="2000" b="1" dirty="0" err="1">
                  <a:latin typeface="Comic Sans MS" panose="030F0702030302020204" pitchFamily="66" charset="0"/>
                </a:rPr>
                <a:t>Inst</a:t>
              </a:r>
              <a:r>
                <a:rPr kumimoji="1" lang="en-US" altLang="zh-CN" sz="2000" b="1" dirty="0">
                  <a:latin typeface="Comic Sans MS" panose="030F0702030302020204" pitchFamily="66" charset="0"/>
                </a:rPr>
                <a:t> Count	   CPI	Clock Rate</a:t>
              </a:r>
            </a:p>
            <a:p>
              <a:pPr marL="285750" indent="-285750" algn="l" eaLnBrk="0" hangingPunct="0">
                <a:lnSpc>
                  <a:spcPct val="105000"/>
                </a:lnSpc>
                <a:tabLst>
                  <a:tab pos="1828800" algn="l"/>
                  <a:tab pos="3657600" algn="l"/>
                  <a:tab pos="5029200" algn="l"/>
                </a:tabLst>
              </a:pPr>
              <a:r>
                <a:rPr kumimoji="1" lang="en-US" altLang="zh-CN" sz="2400" b="1" dirty="0">
                  <a:latin typeface="Comic Sans MS" panose="030F0702030302020204" pitchFamily="66" charset="0"/>
                </a:rPr>
                <a:t>Program	          X	</a:t>
              </a:r>
            </a:p>
            <a:p>
              <a:pPr marL="285750" indent="-285750" algn="l" eaLnBrk="0" hangingPunct="0">
                <a:lnSpc>
                  <a:spcPct val="105000"/>
                </a:lnSpc>
                <a:tabLst>
                  <a:tab pos="1828800" algn="l"/>
                  <a:tab pos="3657600" algn="l"/>
                  <a:tab pos="5029200" algn="l"/>
                </a:tabLst>
              </a:pPr>
              <a:r>
                <a:rPr kumimoji="1" lang="en-US" altLang="zh-CN" sz="2400" b="1" dirty="0">
                  <a:solidFill>
                    <a:srgbClr val="FF0000"/>
                  </a:solidFill>
                  <a:latin typeface="Comic Sans MS" panose="030F0702030302020204" pitchFamily="66" charset="0"/>
                </a:rPr>
                <a:t>Compiler	          X	    (X)</a:t>
              </a:r>
            </a:p>
            <a:p>
              <a:pPr marL="285750" indent="-285750" algn="l" eaLnBrk="0" hangingPunct="0">
                <a:lnSpc>
                  <a:spcPct val="105000"/>
                </a:lnSpc>
                <a:tabLst>
                  <a:tab pos="1828800" algn="l"/>
                  <a:tab pos="3657600" algn="l"/>
                  <a:tab pos="5029200" algn="l"/>
                </a:tabLst>
              </a:pPr>
              <a:r>
                <a:rPr kumimoji="1" lang="en-US" altLang="zh-CN" sz="2400" b="1" dirty="0">
                  <a:solidFill>
                    <a:srgbClr val="FF0000"/>
                  </a:solidFill>
                  <a:latin typeface="Comic Sans MS" panose="030F0702030302020204" pitchFamily="66" charset="0"/>
                </a:rPr>
                <a:t>Inst. Set.	          X	     X</a:t>
              </a:r>
            </a:p>
            <a:p>
              <a:pPr marL="285750" indent="-285750" algn="l" eaLnBrk="0" hangingPunct="0">
                <a:lnSpc>
                  <a:spcPct val="105000"/>
                </a:lnSpc>
                <a:tabLst>
                  <a:tab pos="1828800" algn="l"/>
                  <a:tab pos="3657600" algn="l"/>
                  <a:tab pos="5029200" algn="l"/>
                </a:tabLst>
              </a:pPr>
              <a:r>
                <a:rPr kumimoji="1" lang="en-US" altLang="zh-CN" sz="2400" b="1" dirty="0">
                  <a:solidFill>
                    <a:srgbClr val="FF0000"/>
                  </a:solidFill>
                  <a:latin typeface="Comic Sans MS" panose="030F0702030302020204" pitchFamily="66" charset="0"/>
                </a:rPr>
                <a:t>Organization	     X		  X</a:t>
              </a:r>
              <a:endParaRPr kumimoji="1" lang="en-US" altLang="zh-CN" sz="2400" b="1" dirty="0">
                <a:latin typeface="Comic Sans MS" panose="030F0702030302020204" pitchFamily="66" charset="0"/>
              </a:endParaRPr>
            </a:p>
            <a:p>
              <a:pPr marL="285750" indent="-285750" algn="l" eaLnBrk="0" hangingPunct="0">
                <a:lnSpc>
                  <a:spcPct val="105000"/>
                </a:lnSpc>
                <a:tabLst>
                  <a:tab pos="1828800" algn="l"/>
                  <a:tab pos="3657600" algn="l"/>
                  <a:tab pos="5029200" algn="l"/>
                </a:tabLst>
              </a:pPr>
              <a:r>
                <a:rPr kumimoji="1" lang="en-US" altLang="zh-CN" sz="2400" b="1" dirty="0">
                  <a:latin typeface="Comic Sans MS" panose="030F0702030302020204" pitchFamily="66" charset="0"/>
                </a:rPr>
                <a:t>Technology				  X</a:t>
              </a:r>
            </a:p>
          </p:txBody>
        </p:sp>
      </p:gr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p:txBody>
          <a:bodyPr/>
          <a:lstStyle/>
          <a:p>
            <a:r>
              <a:rPr lang="en-US" altLang="zh-CN" dirty="0"/>
              <a:t>Other format of CPU Performance Equation </a:t>
            </a:r>
          </a:p>
        </p:txBody>
      </p:sp>
      <p:pic>
        <p:nvPicPr>
          <p:cNvPr id="2" name="Content Placeholder 1"/>
          <p:cNvPicPr>
            <a:picLocks noGrp="1" noChangeAspect="1"/>
          </p:cNvPicPr>
          <p:nvPr>
            <p:ph idx="1"/>
          </p:nvPr>
        </p:nvPicPr>
        <p:blipFill>
          <a:blip r:embed="rId2"/>
          <a:stretch>
            <a:fillRect/>
          </a:stretch>
        </p:blipFill>
        <p:spPr>
          <a:xfrm>
            <a:off x="1562735" y="1504315"/>
            <a:ext cx="4036695" cy="871220"/>
          </a:xfrm>
          <a:prstGeom prst="rect">
            <a:avLst/>
          </a:prstGeom>
        </p:spPr>
      </p:pic>
      <p:pic>
        <p:nvPicPr>
          <p:cNvPr id="3" name="Picture 2"/>
          <p:cNvPicPr>
            <a:picLocks noChangeAspect="1"/>
          </p:cNvPicPr>
          <p:nvPr/>
        </p:nvPicPr>
        <p:blipFill>
          <a:blip r:embed="rId3"/>
          <a:stretch>
            <a:fillRect/>
          </a:stretch>
        </p:blipFill>
        <p:spPr>
          <a:xfrm>
            <a:off x="1394460" y="2946400"/>
            <a:ext cx="6014720" cy="901700"/>
          </a:xfrm>
          <a:prstGeom prst="rect">
            <a:avLst/>
          </a:prstGeom>
          <a:ln w="28575">
            <a:solidFill>
              <a:srgbClr val="0000FF"/>
            </a:solidFill>
          </a:ln>
        </p:spPr>
      </p:pic>
      <p:pic>
        <p:nvPicPr>
          <p:cNvPr id="4" name="Picture 3"/>
          <p:cNvPicPr>
            <a:picLocks noChangeAspect="1"/>
          </p:cNvPicPr>
          <p:nvPr/>
        </p:nvPicPr>
        <p:blipFill>
          <a:blip r:embed="rId4"/>
          <a:stretch>
            <a:fillRect/>
          </a:stretch>
        </p:blipFill>
        <p:spPr>
          <a:xfrm>
            <a:off x="1424940" y="4390390"/>
            <a:ext cx="5899150" cy="1242060"/>
          </a:xfrm>
          <a:prstGeom prst="rect">
            <a:avLst/>
          </a:prstGeom>
        </p:spPr>
      </p:pic>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1" name="Rectangle 3"/>
          <p:cNvSpPr>
            <a:spLocks noGrp="1" noChangeArrowheads="1"/>
          </p:cNvSpPr>
          <p:nvPr>
            <p:ph idx="1"/>
          </p:nvPr>
        </p:nvSpPr>
        <p:spPr/>
        <p:txBody>
          <a:bodyPr/>
          <a:lstStyle/>
          <a:p>
            <a:r>
              <a:rPr lang="en-US" altLang="zh-CN"/>
              <a:t>Suppose we have made the following measurements:</a:t>
            </a:r>
          </a:p>
          <a:p>
            <a:pPr lvl="1"/>
            <a:r>
              <a:rPr lang="en-US" altLang="zh-CN"/>
              <a:t>Frequency of FP operations (other than FPSQR) = 25%</a:t>
            </a:r>
          </a:p>
          <a:p>
            <a:pPr lvl="1"/>
            <a:r>
              <a:rPr lang="en-US" altLang="zh-CN"/>
              <a:t>Average CPI of FP operations = 4.0</a:t>
            </a:r>
          </a:p>
          <a:p>
            <a:pPr lvl="1"/>
            <a:r>
              <a:rPr lang="en-US" altLang="zh-CN"/>
              <a:t>Average CPI of other instructions = 1.33</a:t>
            </a:r>
          </a:p>
          <a:p>
            <a:pPr lvl="1"/>
            <a:r>
              <a:rPr lang="en-US" altLang="zh-CN"/>
              <a:t>Frequency of FPSQR =  2%</a:t>
            </a:r>
          </a:p>
          <a:p>
            <a:pPr lvl="1"/>
            <a:r>
              <a:rPr lang="en-US" altLang="zh-CN"/>
              <a:t>CPI of FPSQR = 20</a:t>
            </a:r>
          </a:p>
          <a:p>
            <a:r>
              <a:rPr lang="en-US" altLang="zh-CN"/>
              <a:t>Two design alternatives</a:t>
            </a:r>
          </a:p>
          <a:p>
            <a:pPr lvl="1"/>
            <a:r>
              <a:rPr lang="en-US" altLang="zh-CN"/>
              <a:t>decrease the CPI of FPSQR to 2 </a:t>
            </a:r>
          </a:p>
          <a:p>
            <a:pPr lvl="1"/>
            <a:r>
              <a:rPr lang="en-US" altLang="zh-CN"/>
              <a:t>decrease the average CPI of all FP operations to 2.5.</a:t>
            </a:r>
          </a:p>
          <a:p>
            <a:r>
              <a:rPr lang="en-US" altLang="zh-CN"/>
              <a:t>Compare these two design alternatives using the CPU performance equation.</a:t>
            </a:r>
          </a:p>
        </p:txBody>
      </p:sp>
      <p:sp>
        <p:nvSpPr>
          <p:cNvPr id="299010" name="Rectangle 2"/>
          <p:cNvSpPr>
            <a:spLocks noGrp="1" noChangeArrowheads="1"/>
          </p:cNvSpPr>
          <p:nvPr>
            <p:ph type="title"/>
          </p:nvPr>
        </p:nvSpPr>
        <p:spPr/>
        <p:txBody>
          <a:bodyPr/>
          <a:lstStyle/>
          <a:p>
            <a:r>
              <a:rPr lang="en-US" altLang="zh-CN"/>
              <a:t>Example of CPUtime calculation</a:t>
            </a:r>
            <a:endParaRPr lang="en-US" altLang="zh-CN" dirty="0"/>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5" name="Rectangle 3"/>
          <p:cNvSpPr>
            <a:spLocks noGrp="1" noChangeArrowheads="1"/>
          </p:cNvSpPr>
          <p:nvPr>
            <p:ph idx="1"/>
          </p:nvPr>
        </p:nvSpPr>
        <p:spPr/>
        <p:txBody>
          <a:bodyPr/>
          <a:lstStyle/>
          <a:p>
            <a:r>
              <a:rPr lang="en-US" altLang="zh-CN"/>
              <a:t>Since the CPI of the overall FP enhancement is slightly lower, its performance will be marginally better.</a:t>
            </a:r>
          </a:p>
        </p:txBody>
      </p:sp>
      <p:sp>
        <p:nvSpPr>
          <p:cNvPr id="300034" name="Rectangle 2"/>
          <p:cNvSpPr>
            <a:spLocks noGrp="1" noChangeArrowheads="1"/>
          </p:cNvSpPr>
          <p:nvPr>
            <p:ph type="title"/>
          </p:nvPr>
        </p:nvSpPr>
        <p:spPr/>
        <p:txBody>
          <a:bodyPr/>
          <a:lstStyle/>
          <a:p>
            <a:r>
              <a:rPr lang="en-US" altLang="zh-CN"/>
              <a:t>Answer to the question</a:t>
            </a:r>
          </a:p>
        </p:txBody>
      </p:sp>
      <p:pic>
        <p:nvPicPr>
          <p:cNvPr id="2" name="Picture 1"/>
          <p:cNvPicPr>
            <a:picLocks noChangeAspect="1"/>
          </p:cNvPicPr>
          <p:nvPr/>
        </p:nvPicPr>
        <p:blipFill>
          <a:blip r:embed="rId2"/>
          <a:stretch>
            <a:fillRect/>
          </a:stretch>
        </p:blipFill>
        <p:spPr>
          <a:xfrm>
            <a:off x="1509395" y="2330450"/>
            <a:ext cx="4442460" cy="1083310"/>
          </a:xfrm>
          <a:prstGeom prst="rect">
            <a:avLst/>
          </a:prstGeom>
        </p:spPr>
      </p:pic>
      <p:pic>
        <p:nvPicPr>
          <p:cNvPr id="3" name="Picture 2"/>
          <p:cNvPicPr>
            <a:picLocks noChangeAspect="1"/>
          </p:cNvPicPr>
          <p:nvPr/>
        </p:nvPicPr>
        <p:blipFill>
          <a:blip r:embed="rId3"/>
          <a:stretch>
            <a:fillRect/>
          </a:stretch>
        </p:blipFill>
        <p:spPr>
          <a:xfrm>
            <a:off x="1132205" y="3666490"/>
            <a:ext cx="6879590" cy="800735"/>
          </a:xfrm>
          <a:prstGeom prst="rect">
            <a:avLst/>
          </a:prstGeom>
        </p:spPr>
      </p:pic>
      <p:pic>
        <p:nvPicPr>
          <p:cNvPr id="4" name="Picture 3"/>
          <p:cNvPicPr>
            <a:picLocks noChangeAspect="1"/>
          </p:cNvPicPr>
          <p:nvPr/>
        </p:nvPicPr>
        <p:blipFill>
          <a:blip r:embed="rId4"/>
          <a:stretch>
            <a:fillRect/>
          </a:stretch>
        </p:blipFill>
        <p:spPr>
          <a:xfrm>
            <a:off x="1673860" y="4867910"/>
            <a:ext cx="4807585" cy="416560"/>
          </a:xfrm>
          <a:prstGeom prst="rect">
            <a:avLst/>
          </a:prstGeom>
        </p:spPr>
      </p:pic>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9" name="Rectangle 3"/>
          <p:cNvSpPr>
            <a:spLocks noGrp="1" noChangeArrowheads="1"/>
          </p:cNvSpPr>
          <p:nvPr>
            <p:ph idx="1"/>
          </p:nvPr>
        </p:nvSpPr>
        <p:spPr/>
        <p:txBody>
          <a:bodyPr/>
          <a:lstStyle/>
          <a:p>
            <a:r>
              <a:rPr lang="en-US" altLang="zh-CN"/>
              <a:t>This is the same speedup we obtained using Amdahl’s Law:</a:t>
            </a:r>
          </a:p>
          <a:p>
            <a:endParaRPr lang="en-US" altLang="zh-CN"/>
          </a:p>
        </p:txBody>
      </p:sp>
      <p:sp>
        <p:nvSpPr>
          <p:cNvPr id="301058" name="Rectangle 2"/>
          <p:cNvSpPr>
            <a:spLocks noGrp="1" noChangeArrowheads="1"/>
          </p:cNvSpPr>
          <p:nvPr>
            <p:ph type="title"/>
          </p:nvPr>
        </p:nvSpPr>
        <p:spPr/>
        <p:txBody>
          <a:bodyPr/>
          <a:lstStyle/>
          <a:p>
            <a:r>
              <a:rPr lang="en-US" altLang="zh-CN"/>
              <a:t>Compare the result with that from Amdahl’s law</a:t>
            </a:r>
          </a:p>
        </p:txBody>
      </p:sp>
      <p:pic>
        <p:nvPicPr>
          <p:cNvPr id="2" name="Picture 1"/>
          <p:cNvPicPr>
            <a:picLocks noChangeAspect="1"/>
          </p:cNvPicPr>
          <p:nvPr/>
        </p:nvPicPr>
        <p:blipFill>
          <a:blip r:embed="rId2"/>
          <a:stretch>
            <a:fillRect/>
          </a:stretch>
        </p:blipFill>
        <p:spPr>
          <a:xfrm>
            <a:off x="1449705" y="3200400"/>
            <a:ext cx="6075045" cy="1379220"/>
          </a:xfrm>
          <a:prstGeom prst="rect">
            <a:avLst/>
          </a:prstGeom>
        </p:spPr>
      </p:pic>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3" name="Rectangle 3"/>
          <p:cNvSpPr>
            <a:spLocks noGrp="1" noChangeArrowheads="1"/>
          </p:cNvSpPr>
          <p:nvPr>
            <p:ph idx="1"/>
          </p:nvPr>
        </p:nvSpPr>
        <p:spPr/>
        <p:txBody>
          <a:bodyPr/>
          <a:lstStyle/>
          <a:p>
            <a:r>
              <a:rPr lang="en-US" altLang="zh-CN" dirty="0"/>
              <a:t>1.1  Why take this course ?</a:t>
            </a:r>
          </a:p>
          <a:p>
            <a:r>
              <a:rPr lang="en-US" altLang="zh-CN" dirty="0"/>
              <a:t>1.2  Classes of computers in current computer market</a:t>
            </a:r>
          </a:p>
          <a:p>
            <a:r>
              <a:rPr lang="en-US" altLang="zh-CN" dirty="0"/>
              <a:t>1.3  Defining computer architecture  and What’s the task of computer design?</a:t>
            </a:r>
          </a:p>
          <a:p>
            <a:r>
              <a:rPr lang="en-US" altLang="zh-CN" dirty="0"/>
              <a:t>1.4  Trends in Technology</a:t>
            </a:r>
          </a:p>
          <a:p>
            <a:r>
              <a:rPr lang="en-US" altLang="zh-CN" dirty="0"/>
              <a:t>1.5  Trends in power in Integrated circuits</a:t>
            </a:r>
          </a:p>
          <a:p>
            <a:r>
              <a:rPr lang="en-US" altLang="zh-CN" dirty="0"/>
              <a:t>1.6  Trends in Cost</a:t>
            </a:r>
          </a:p>
          <a:p>
            <a:r>
              <a:rPr lang="en-US" altLang="zh-CN" dirty="0"/>
              <a:t>1.7  Dependability</a:t>
            </a:r>
          </a:p>
          <a:p>
            <a:r>
              <a:rPr lang="en-US" altLang="zh-CN" dirty="0"/>
              <a:t>1.8  Measuring, Reporting and summarizing Perf.</a:t>
            </a:r>
          </a:p>
          <a:p>
            <a:r>
              <a:rPr lang="en-US" altLang="zh-CN" dirty="0"/>
              <a:t>1.9 Quantitative Principles of computer Design </a:t>
            </a:r>
          </a:p>
          <a:p>
            <a:r>
              <a:rPr lang="en-US" altLang="zh-CN" b="1" dirty="0"/>
              <a:t>1.10 Putting it altogether</a:t>
            </a:r>
          </a:p>
        </p:txBody>
      </p:sp>
      <p:sp>
        <p:nvSpPr>
          <p:cNvPr id="245762" name="Rectangle 2"/>
          <p:cNvSpPr>
            <a:spLocks noGrp="1" noChangeArrowheads="1"/>
          </p:cNvSpPr>
          <p:nvPr>
            <p:ph type="title"/>
          </p:nvPr>
        </p:nvSpPr>
        <p:spPr/>
        <p:txBody>
          <a:bodyPr/>
          <a:lstStyle/>
          <a:p>
            <a:r>
              <a:rPr lang="en-US" altLang="zh-CN" dirty="0"/>
              <a:t>Topics in Chapter</a:t>
            </a: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8"/>
          <p:cNvSpPr>
            <a:spLocks noGrp="1"/>
          </p:cNvSpPr>
          <p:nvPr>
            <p:ph idx="1"/>
          </p:nvPr>
        </p:nvSpPr>
        <p:spPr>
          <a:xfrm>
            <a:off x="457200" y="1143000"/>
            <a:ext cx="7924800" cy="4419600"/>
          </a:xfrm>
        </p:spPr>
        <p:txBody>
          <a:bodyPr/>
          <a:lstStyle/>
          <a:p>
            <a:r>
              <a:rPr kumimoji="1" lang="en-US" altLang="zh-CN" dirty="0"/>
              <a:t>Measuring server-side application performance with </a:t>
            </a:r>
            <a:r>
              <a:rPr lang="en-US" altLang="zh-CN" dirty="0" err="1"/>
              <a:t>SPECpower</a:t>
            </a:r>
            <a:r>
              <a:rPr lang="en-US" altLang="zh-CN" dirty="0"/>
              <a:t> benchmark</a:t>
            </a:r>
          </a:p>
          <a:p>
            <a:pPr lvl="1"/>
            <a:r>
              <a:rPr lang="en-US" altLang="zh-CN" dirty="0" err="1"/>
              <a:t>ssj_ops</a:t>
            </a:r>
            <a:r>
              <a:rPr lang="en-US" altLang="zh-CN" dirty="0"/>
              <a:t>: Server side Java operations per second</a:t>
            </a:r>
          </a:p>
          <a:p>
            <a:pPr lvl="1"/>
            <a:r>
              <a:rPr lang="en-US" altLang="zh-CN" dirty="0" err="1"/>
              <a:t>SPECpower</a:t>
            </a:r>
            <a:r>
              <a:rPr lang="en-US" altLang="zh-CN" dirty="0"/>
              <a:t> exercises not only CPU, but also the cache, memory system, multiprocessor interconnection...</a:t>
            </a:r>
          </a:p>
          <a:p>
            <a:endParaRPr lang="en-US" altLang="zh-CN" dirty="0"/>
          </a:p>
          <a:p>
            <a:r>
              <a:rPr lang="en-US" altLang="zh-CN" dirty="0"/>
              <a:t>Price-performance</a:t>
            </a:r>
          </a:p>
          <a:p>
            <a:pPr lvl="1"/>
            <a:r>
              <a:rPr lang="en-US" altLang="zh-CN" dirty="0" err="1"/>
              <a:t>ssj_ops</a:t>
            </a:r>
            <a:r>
              <a:rPr lang="en-US" altLang="zh-CN" dirty="0"/>
              <a:t>/watt </a:t>
            </a:r>
          </a:p>
          <a:p>
            <a:endParaRPr lang="en-US" altLang="zh-CN" dirty="0"/>
          </a:p>
          <a:p>
            <a:r>
              <a:rPr lang="en-US" altLang="zh-CN" dirty="0"/>
              <a:t>Power-performance analysis</a:t>
            </a:r>
          </a:p>
          <a:p>
            <a:pPr lvl="1"/>
            <a:r>
              <a:rPr lang="en-US" altLang="zh-CN" dirty="0" err="1"/>
              <a:t>ssj_ops</a:t>
            </a:r>
            <a:r>
              <a:rPr lang="en-US" altLang="zh-CN" dirty="0"/>
              <a:t>/$</a:t>
            </a:r>
          </a:p>
          <a:p>
            <a:endParaRPr lang="en-US" altLang="zh-CN" dirty="0"/>
          </a:p>
          <a:p>
            <a:endParaRPr lang="en-US" altLang="zh-CN" dirty="0"/>
          </a:p>
          <a:p>
            <a:endParaRPr lang="en-US" altLang="zh-CN" dirty="0"/>
          </a:p>
          <a:p>
            <a:pPr lvl="1"/>
            <a:endParaRPr lang="en-US" altLang="zh-CN" dirty="0"/>
          </a:p>
          <a:p>
            <a:endParaRPr lang="en-US" altLang="zh-CN" sz="2000" dirty="0"/>
          </a:p>
          <a:p>
            <a:endParaRPr kumimoji="1" lang="zh-CN" altLang="en-US" dirty="0"/>
          </a:p>
        </p:txBody>
      </p:sp>
      <p:sp>
        <p:nvSpPr>
          <p:cNvPr id="2" name="标题 1"/>
          <p:cNvSpPr>
            <a:spLocks noGrp="1"/>
          </p:cNvSpPr>
          <p:nvPr>
            <p:ph type="title"/>
          </p:nvPr>
        </p:nvSpPr>
        <p:spPr>
          <a:xfrm>
            <a:off x="620105" y="404664"/>
            <a:ext cx="7903790" cy="505343"/>
          </a:xfrm>
        </p:spPr>
        <p:txBody>
          <a:bodyPr/>
          <a:lstStyle/>
          <a:p>
            <a:r>
              <a:rPr kumimoji="1" lang="en-US" altLang="zh-CN" sz="2800" dirty="0"/>
              <a:t>Putting all together: Real-world examples</a:t>
            </a:r>
            <a:br>
              <a:rPr kumimoji="1" lang="zh-CN" altLang="en-US" sz="2800" dirty="0"/>
            </a:br>
            <a:endParaRPr kumimoji="1" lang="zh-CN" altLang="en-US" sz="2800" dirty="0"/>
          </a:p>
        </p:txBody>
      </p:sp>
      <p:pic>
        <p:nvPicPr>
          <p:cNvPr id="1025" name="Picture 1" descr="age88image149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524250" cy="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p:cNvPicPr>
            <a:picLocks noGrp="1" noChangeAspect="1"/>
          </p:cNvPicPr>
          <p:nvPr>
            <p:ph idx="1"/>
          </p:nvPr>
        </p:nvPicPr>
        <p:blipFill>
          <a:blip r:embed="rId3"/>
          <a:stretch>
            <a:fillRect/>
          </a:stretch>
        </p:blipFill>
        <p:spPr>
          <a:xfrm>
            <a:off x="745490" y="779145"/>
            <a:ext cx="7198995" cy="5299710"/>
          </a:xfrm>
          <a:prstGeom prst="rect">
            <a:avLst/>
          </a:prstGeom>
        </p:spPr>
      </p:pic>
      <p:sp>
        <p:nvSpPr>
          <p:cNvPr id="2" name="标题 1"/>
          <p:cNvSpPr>
            <a:spLocks noGrp="1"/>
          </p:cNvSpPr>
          <p:nvPr>
            <p:ph type="title"/>
          </p:nvPr>
        </p:nvSpPr>
        <p:spPr/>
        <p:txBody>
          <a:bodyPr/>
          <a:lstStyle/>
          <a:p>
            <a:r>
              <a:rPr kumimoji="1" lang="en-US" altLang="zh-CN" dirty="0"/>
              <a:t>Power-performance</a:t>
            </a:r>
            <a:endParaRPr kumimoji="1" lang="zh-CN" altLang="en-US" dirty="0"/>
          </a:p>
        </p:txBody>
      </p:sp>
      <p:sp>
        <p:nvSpPr>
          <p:cNvPr id="7" name="文本框 6"/>
          <p:cNvSpPr txBox="1"/>
          <p:nvPr/>
        </p:nvSpPr>
        <p:spPr>
          <a:xfrm>
            <a:off x="1242391" y="5987708"/>
            <a:ext cx="6401945" cy="369332"/>
          </a:xfrm>
          <a:prstGeom prst="rect">
            <a:avLst/>
          </a:prstGeom>
          <a:noFill/>
        </p:spPr>
        <p:txBody>
          <a:bodyPr wrap="none" rtlCol="0">
            <a:spAutoFit/>
          </a:bodyPr>
          <a:lstStyle/>
          <a:p>
            <a:r>
              <a:rPr kumimoji="1" lang="en-US" altLang="zh-CN" dirty="0">
                <a:latin typeface="Times New Roman" panose="02020603050405020304" pitchFamily="18" charset="0"/>
              </a:rPr>
              <a:t>Power-performance of the three servers at different workload level </a:t>
            </a:r>
            <a:endParaRPr kumimoji="1" lang="zh-CN" altLang="en-US"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9" name="Rectangle 3"/>
          <p:cNvSpPr>
            <a:spLocks noGrp="1" noChangeArrowheads="1"/>
          </p:cNvSpPr>
          <p:nvPr>
            <p:ph idx="1"/>
          </p:nvPr>
        </p:nvSpPr>
        <p:spPr>
          <a:xfrm>
            <a:off x="609600" y="1143000"/>
            <a:ext cx="7924800" cy="4419600"/>
          </a:xfrm>
        </p:spPr>
        <p:txBody>
          <a:bodyPr/>
          <a:lstStyle/>
          <a:p>
            <a:r>
              <a:rPr lang="en-US" altLang="zh-CN" dirty="0"/>
              <a:t>Component costs</a:t>
            </a:r>
          </a:p>
          <a:p>
            <a:pPr lvl="1"/>
            <a:r>
              <a:rPr lang="en-US" altLang="zh-CN" dirty="0"/>
              <a:t>Raw material cost. </a:t>
            </a:r>
          </a:p>
          <a:p>
            <a:r>
              <a:rPr lang="en-US" altLang="zh-CN" dirty="0"/>
              <a:t>Direct cost: </a:t>
            </a:r>
          </a:p>
          <a:p>
            <a:pPr lvl="1"/>
            <a:r>
              <a:rPr lang="en-US" altLang="zh-CN" dirty="0"/>
              <a:t>Costs incurred to make a single item. Adds 20% to 40% to component cost. </a:t>
            </a:r>
          </a:p>
          <a:p>
            <a:r>
              <a:rPr lang="en-US" altLang="zh-CN" dirty="0"/>
              <a:t>Gross margin (Indirect cost): </a:t>
            </a:r>
          </a:p>
          <a:p>
            <a:pPr lvl="1"/>
            <a:r>
              <a:rPr lang="en-US" altLang="zh-CN" dirty="0"/>
              <a:t>Overhead not associated with a single item, i.e. R&amp;D, marketing, manufacturing equipment, taxes, etc. </a:t>
            </a:r>
          </a:p>
          <a:p>
            <a:pPr lvl="1"/>
            <a:r>
              <a:rPr lang="en-US" altLang="zh-CN" dirty="0"/>
              <a:t>Only 4%-12% of income are spent on  R&amp;D</a:t>
            </a:r>
          </a:p>
          <a:p>
            <a:r>
              <a:rPr lang="en-US" altLang="zh-CN" dirty="0"/>
              <a:t>Average Selling Price (ASP): </a:t>
            </a:r>
          </a:p>
          <a:p>
            <a:pPr lvl="1"/>
            <a:r>
              <a:rPr lang="en-US" altLang="zh-CN" dirty="0"/>
              <a:t>Component cost + direct cost + indirect cost. </a:t>
            </a:r>
          </a:p>
          <a:p>
            <a:r>
              <a:rPr lang="en-US" altLang="zh-CN" dirty="0"/>
              <a:t>List price</a:t>
            </a:r>
          </a:p>
        </p:txBody>
      </p:sp>
      <p:sp>
        <p:nvSpPr>
          <p:cNvPr id="239618" name="Rectangle 2"/>
          <p:cNvSpPr>
            <a:spLocks noGrp="1" noChangeArrowheads="1"/>
          </p:cNvSpPr>
          <p:nvPr>
            <p:ph type="title"/>
          </p:nvPr>
        </p:nvSpPr>
        <p:spPr/>
        <p:txBody>
          <a:bodyPr/>
          <a:lstStyle/>
          <a:p>
            <a:r>
              <a:rPr lang="en-US" altLang="zh-CN" dirty="0"/>
              <a:t>Cost vs. Price</a:t>
            </a: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980728"/>
            <a:ext cx="7924800" cy="4419600"/>
          </a:xfrm>
        </p:spPr>
        <p:txBody>
          <a:bodyPr/>
          <a:lstStyle/>
          <a:p>
            <a:endParaRPr kumimoji="1" lang="zh-CN" altLang="en-US" dirty="0"/>
          </a:p>
        </p:txBody>
      </p:sp>
      <p:sp>
        <p:nvSpPr>
          <p:cNvPr id="2" name="标题 1"/>
          <p:cNvSpPr>
            <a:spLocks noGrp="1"/>
          </p:cNvSpPr>
          <p:nvPr>
            <p:ph type="title"/>
          </p:nvPr>
        </p:nvSpPr>
        <p:spPr/>
        <p:txBody>
          <a:bodyPr/>
          <a:lstStyle/>
          <a:p>
            <a:r>
              <a:rPr kumimoji="1" lang="en-US" altLang="zh-CN" dirty="0"/>
              <a:t>Price-performance</a:t>
            </a:r>
            <a:endParaRPr kumimoji="1" lang="zh-CN" altLang="en-US" dirty="0"/>
          </a:p>
        </p:txBody>
      </p:sp>
      <p:pic>
        <p:nvPicPr>
          <p:cNvPr id="6" name="图片 5"/>
          <p:cNvPicPr>
            <a:picLocks noChangeAspect="1"/>
          </p:cNvPicPr>
          <p:nvPr/>
        </p:nvPicPr>
        <p:blipFill>
          <a:blip r:embed="rId2"/>
          <a:stretch>
            <a:fillRect/>
          </a:stretch>
        </p:blipFill>
        <p:spPr>
          <a:xfrm>
            <a:off x="0" y="1055077"/>
            <a:ext cx="9144000" cy="4669277"/>
          </a:xfrm>
          <a:prstGeom prst="rect">
            <a:avLst/>
          </a:prstGeom>
        </p:spPr>
      </p:pic>
      <p:sp>
        <p:nvSpPr>
          <p:cNvPr id="7" name="文本框 6"/>
          <p:cNvSpPr txBox="1"/>
          <p:nvPr/>
        </p:nvSpPr>
        <p:spPr>
          <a:xfrm>
            <a:off x="467544" y="6074714"/>
            <a:ext cx="4655249" cy="646331"/>
          </a:xfrm>
          <a:prstGeom prst="rect">
            <a:avLst/>
          </a:prstGeom>
          <a:noFill/>
        </p:spPr>
        <p:txBody>
          <a:bodyPr wrap="none" rtlCol="0">
            <a:spAutoFit/>
          </a:bodyPr>
          <a:lstStyle/>
          <a:p>
            <a:r>
              <a:rPr kumimoji="1" lang="en-US" altLang="zh-CN" dirty="0"/>
              <a:t>Winner: System 3 (48 cores, Opteron 6174)</a:t>
            </a:r>
            <a:endParaRPr kumimoji="1" lang="zh-CN" altLang="en-US" dirty="0"/>
          </a:p>
          <a:p>
            <a:endParaRPr kumimoji="1" lang="zh-CN" altLang="en-US" dirty="0"/>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7" name="Rectangle 3"/>
          <p:cNvSpPr>
            <a:spLocks noGrp="1" noChangeArrowheads="1"/>
          </p:cNvSpPr>
          <p:nvPr>
            <p:ph idx="1"/>
          </p:nvPr>
        </p:nvSpPr>
        <p:spPr/>
        <p:txBody>
          <a:bodyPr/>
          <a:lstStyle/>
          <a:p>
            <a:r>
              <a:rPr lang="en-US" altLang="zh-CN" dirty="0"/>
              <a:t>Fallacy</a:t>
            </a:r>
          </a:p>
          <a:p>
            <a:pPr lvl="1"/>
            <a:r>
              <a:rPr lang="en-US" altLang="zh-CN" dirty="0"/>
              <a:t>Benchmarks remain valid indefinitely</a:t>
            </a:r>
          </a:p>
          <a:p>
            <a:pPr lvl="2"/>
            <a:r>
              <a:rPr lang="en-US" altLang="zh-CN" dirty="0"/>
              <a:t>Several factors influence the usefulness of a benchmark as a predictor of real performance, and some change over time. </a:t>
            </a:r>
          </a:p>
          <a:p>
            <a:pPr lvl="1"/>
            <a:r>
              <a:rPr lang="en-US" altLang="zh-CN" dirty="0"/>
              <a:t>The rated mean time to failure of the disks is 1200000 hours or almost 140 years, so disks practically never fail.</a:t>
            </a:r>
          </a:p>
          <a:p>
            <a:pPr lvl="2"/>
            <a:r>
              <a:rPr lang="en-US" altLang="zh-CN" dirty="0"/>
              <a:t>A survey of disk drives in real environments (Gray and van Ingen, 2005) found that 3%–7% of drives failed per year, for an MTTF of about 125,000–300,000 hours. </a:t>
            </a:r>
          </a:p>
          <a:p>
            <a:pPr lvl="1"/>
            <a:r>
              <a:rPr lang="en-US" altLang="zh-CN" dirty="0"/>
              <a:t>Peak performance tracks observed performance.</a:t>
            </a:r>
          </a:p>
          <a:p>
            <a:pPr lvl="2"/>
            <a:r>
              <a:rPr lang="en-US" altLang="zh-CN" dirty="0"/>
              <a:t>Peak performance is not generally useful in predicting observed performance. </a:t>
            </a:r>
          </a:p>
          <a:p>
            <a:pPr lvl="2"/>
            <a:endParaRPr lang="en-US" altLang="zh-CN" dirty="0"/>
          </a:p>
        </p:txBody>
      </p:sp>
      <p:sp>
        <p:nvSpPr>
          <p:cNvPr id="7" name="标题 6"/>
          <p:cNvSpPr>
            <a:spLocks noGrp="1"/>
          </p:cNvSpPr>
          <p:nvPr>
            <p:ph type="title"/>
          </p:nvPr>
        </p:nvSpPr>
        <p:spPr/>
        <p:txBody>
          <a:bodyPr/>
          <a:lstStyle/>
          <a:p>
            <a:r>
              <a:rPr lang="en-US" altLang="zh-CN" dirty="0"/>
              <a:t>Fallacies &amp; pitfalls</a:t>
            </a:r>
            <a:endParaRPr kumimoji="1" lang="zh-CN" altLang="en-US" dirty="0"/>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3" name="Rectangle 3"/>
          <p:cNvSpPr>
            <a:spLocks noGrp="1" noChangeArrowheads="1"/>
          </p:cNvSpPr>
          <p:nvPr>
            <p:ph idx="1"/>
          </p:nvPr>
        </p:nvSpPr>
        <p:spPr/>
        <p:txBody>
          <a:bodyPr/>
          <a:lstStyle/>
          <a:p>
            <a:r>
              <a:rPr lang="en-US" altLang="zh-CN" dirty="0"/>
              <a:t>Fallacy</a:t>
            </a:r>
          </a:p>
          <a:p>
            <a:pPr lvl="1"/>
            <a:r>
              <a:rPr lang="en-US" altLang="zh-CN" dirty="0"/>
              <a:t>The cost of the processor dominates the cost of the system.</a:t>
            </a:r>
          </a:p>
          <a:p>
            <a:pPr lvl="1"/>
            <a:endParaRPr lang="en-US" altLang="zh-CN" dirty="0"/>
          </a:p>
          <a:p>
            <a:pPr lvl="1"/>
            <a:endParaRPr lang="en-US" altLang="zh-CN" dirty="0"/>
          </a:p>
          <a:p>
            <a:endParaRPr lang="en-US" altLang="zh-CN" dirty="0"/>
          </a:p>
        </p:txBody>
      </p:sp>
      <p:sp>
        <p:nvSpPr>
          <p:cNvPr id="5" name="标题 4"/>
          <p:cNvSpPr>
            <a:spLocks noGrp="1"/>
          </p:cNvSpPr>
          <p:nvPr>
            <p:ph type="title"/>
          </p:nvPr>
        </p:nvSpPr>
        <p:spPr/>
        <p:txBody>
          <a:bodyPr/>
          <a:lstStyle/>
          <a:p>
            <a:endParaRPr kumimoji="1" lang="zh-CN" altLang="en-US" dirty="0"/>
          </a:p>
        </p:txBody>
      </p:sp>
      <p:pic>
        <p:nvPicPr>
          <p:cNvPr id="3123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755" y="1043305"/>
            <a:ext cx="7658735" cy="4772025"/>
          </a:xfrm>
          <a:prstGeom prst="rect">
            <a:avLst/>
          </a:prstGeom>
          <a:noFill/>
          <a:ln>
            <a:noFill/>
          </a:ln>
          <a:effectLst/>
        </p:spPr>
      </p:pic>
      <p:sp>
        <p:nvSpPr>
          <p:cNvPr id="312326" name="Rectangle 6"/>
          <p:cNvSpPr>
            <a:spLocks noChangeArrowheads="1"/>
          </p:cNvSpPr>
          <p:nvPr/>
        </p:nvSpPr>
        <p:spPr bwMode="auto">
          <a:xfrm>
            <a:off x="6732588" y="1125538"/>
            <a:ext cx="719137" cy="4752975"/>
          </a:xfrm>
          <a:prstGeom prst="rect">
            <a:avLst/>
          </a:prstGeom>
          <a:noFill/>
          <a:ln w="19050" cap="sq" algn="ctr">
            <a:solidFill>
              <a:srgbClr val="FF0000"/>
            </a:solidFill>
            <a:miter lim="800000"/>
            <a:headEnd type="none" w="sm" len="sm"/>
            <a:tailEnd type="none" w="sm" len="sm"/>
          </a:ln>
          <a:effec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12324"/>
                                        </p:tgtEl>
                                        <p:attrNameLst>
                                          <p:attrName>style.visibility</p:attrName>
                                        </p:attrNameLst>
                                      </p:cBhvr>
                                      <p:to>
                                        <p:strVal val="visible"/>
                                      </p:to>
                                    </p:set>
                                    <p:animEffect transition="in" filter="blinds(horizontal)">
                                      <p:cBhvr>
                                        <p:cTn id="7" dur="500"/>
                                        <p:tgtEl>
                                          <p:spTgt spid="31232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12326"/>
                                        </p:tgtEl>
                                        <p:attrNameLst>
                                          <p:attrName>style.visibility</p:attrName>
                                        </p:attrNameLst>
                                      </p:cBhvr>
                                      <p:to>
                                        <p:strVal val="visible"/>
                                      </p:to>
                                    </p:set>
                                    <p:animEffect transition="in" filter="blinds(horizontal)">
                                      <p:cBhvr>
                                        <p:cTn id="10" dur="500"/>
                                        <p:tgtEl>
                                          <p:spTgt spid="3123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6"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9" name="Rectangle 3"/>
          <p:cNvSpPr>
            <a:spLocks noGrp="1" noChangeArrowheads="1"/>
          </p:cNvSpPr>
          <p:nvPr>
            <p:ph idx="1"/>
          </p:nvPr>
        </p:nvSpPr>
        <p:spPr/>
        <p:txBody>
          <a:bodyPr/>
          <a:lstStyle/>
          <a:p>
            <a:r>
              <a:rPr lang="en-US" altLang="zh-CN" dirty="0"/>
              <a:t>Pitfall:  </a:t>
            </a:r>
          </a:p>
          <a:p>
            <a:pPr lvl="1"/>
            <a:r>
              <a:rPr lang="en-US" altLang="zh-CN" dirty="0"/>
              <a:t>Falling prey to Amdahl’s Law.</a:t>
            </a:r>
          </a:p>
          <a:p>
            <a:pPr lvl="2"/>
            <a:r>
              <a:rPr lang="en-US" altLang="zh-CN" dirty="0"/>
              <a:t>We almost all occasionally expend tremendous effort optimizing some feature before we measure its usage.</a:t>
            </a:r>
          </a:p>
          <a:p>
            <a:pPr lvl="1"/>
            <a:r>
              <a:rPr lang="en-US" altLang="zh-CN" dirty="0"/>
              <a:t>A single point of failure</a:t>
            </a:r>
          </a:p>
          <a:p>
            <a:pPr lvl="2"/>
            <a:r>
              <a:rPr lang="en-US" altLang="zh-CN" dirty="0"/>
              <a:t>No matter how much more dependable we make the power supplies, the single fan will limit the reliability of the disk subsystem. </a:t>
            </a:r>
          </a:p>
          <a:p>
            <a:pPr lvl="1"/>
            <a:r>
              <a:rPr lang="en-US" altLang="zh-CN" dirty="0"/>
              <a:t>Fault detection can lower availability</a:t>
            </a:r>
          </a:p>
          <a:p>
            <a:pPr lvl="2"/>
            <a:r>
              <a:rPr lang="en-GB" altLang="zh-CN" dirty="0"/>
              <a:t>because computer hardware has a fair amount of state that may not always be critical to proper operation</a:t>
            </a:r>
            <a:r>
              <a:rPr lang="en-US" altLang="zh-CN" dirty="0"/>
              <a:t>. (e.g. branch predictor)</a:t>
            </a:r>
          </a:p>
          <a:p>
            <a:pPr lvl="2"/>
            <a:r>
              <a:rPr lang="en-GB" altLang="zh-CN" dirty="0"/>
              <a:t>not all the operations are needed for correct execution of the program </a:t>
            </a:r>
          </a:p>
          <a:p>
            <a:pPr lvl="2"/>
            <a:r>
              <a:rPr lang="en-GB" altLang="zh-CN" dirty="0"/>
              <a:t>Aggressively detecting faults without correcting them can lower availability</a:t>
            </a:r>
          </a:p>
          <a:p>
            <a:pPr lvl="2"/>
            <a:endParaRPr lang="en-US" altLang="zh-CN" dirty="0"/>
          </a:p>
        </p:txBody>
      </p:sp>
      <p:sp>
        <p:nvSpPr>
          <p:cNvPr id="311298" name="Rectangle 2"/>
          <p:cNvSpPr>
            <a:spLocks noGrp="1" noChangeArrowheads="1"/>
          </p:cNvSpPr>
          <p:nvPr>
            <p:ph type="title"/>
          </p:nvPr>
        </p:nvSpPr>
        <p:spPr/>
        <p:txBody>
          <a:bodyPr/>
          <a:lstStyle/>
          <a:p>
            <a:r>
              <a:rPr lang="en-US" altLang="zh-CN" dirty="0"/>
              <a:t>Fallacies &amp; pitfalls</a:t>
            </a: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1" name="Rectangle 3"/>
          <p:cNvSpPr>
            <a:spLocks noGrp="1" noChangeArrowheads="1"/>
          </p:cNvSpPr>
          <p:nvPr>
            <p:ph idx="1"/>
          </p:nvPr>
        </p:nvSpPr>
        <p:spPr/>
        <p:txBody>
          <a:bodyPr/>
          <a:lstStyle/>
          <a:p>
            <a:r>
              <a:rPr lang="en-US" altLang="zh-CN" dirty="0"/>
              <a:t>Read chapter 1 of textbook.</a:t>
            </a:r>
          </a:p>
          <a:p>
            <a:r>
              <a:rPr lang="en-US" altLang="zh-CN" dirty="0"/>
              <a:t>Your task:</a:t>
            </a:r>
          </a:p>
          <a:p>
            <a:pPr lvl="1"/>
            <a:r>
              <a:rPr lang="en-US" altLang="zh-CN" dirty="0"/>
              <a:t>You can select any 4 questions from textbook.  </a:t>
            </a:r>
          </a:p>
          <a:p>
            <a:r>
              <a:rPr lang="en-US" altLang="zh-CN" dirty="0"/>
              <a:t>Due time: </a:t>
            </a:r>
          </a:p>
          <a:p>
            <a:pPr lvl="1"/>
            <a:r>
              <a:rPr lang="en-US" altLang="zh-CN" dirty="0"/>
              <a:t>Before the next lecture begin</a:t>
            </a:r>
          </a:p>
          <a:p>
            <a:r>
              <a:rPr lang="en-US" altLang="zh-CN" dirty="0"/>
              <a:t>Write your answer in English. </a:t>
            </a:r>
          </a:p>
          <a:p>
            <a:endParaRPr lang="en-US" altLang="zh-CN" dirty="0"/>
          </a:p>
          <a:p>
            <a:endParaRPr lang="en-US" altLang="zh-CN" dirty="0"/>
          </a:p>
          <a:p>
            <a:r>
              <a:rPr lang="en-US" altLang="zh-CN" dirty="0"/>
              <a:t>Submit it to website, NOT  via email.</a:t>
            </a:r>
          </a:p>
        </p:txBody>
      </p:sp>
      <p:sp>
        <p:nvSpPr>
          <p:cNvPr id="304130" name="Rectangle 2"/>
          <p:cNvSpPr>
            <a:spLocks noGrp="1" noChangeArrowheads="1"/>
          </p:cNvSpPr>
          <p:nvPr>
            <p:ph type="title"/>
          </p:nvPr>
        </p:nvSpPr>
        <p:spPr/>
        <p:txBody>
          <a:bodyPr/>
          <a:lstStyle/>
          <a:p>
            <a:r>
              <a:rPr lang="en-US" altLang="zh-CN" dirty="0"/>
              <a:t>Homework for Chapter 1</a:t>
            </a: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stretch>
            <a:fillRect/>
          </a:stretch>
        </p:blipFill>
        <p:spPr>
          <a:xfrm>
            <a:off x="107504" y="1268760"/>
            <a:ext cx="9036496" cy="4752528"/>
          </a:xfrm>
          <a:prstGeom prst="rect">
            <a:avLst/>
          </a:prstGeom>
        </p:spPr>
      </p:pic>
      <p:sp>
        <p:nvSpPr>
          <p:cNvPr id="3" name="矩形 2"/>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2000" b="1" dirty="0"/>
              <a:t>THANK YOU </a:t>
            </a:r>
          </a:p>
        </p:txBody>
      </p:sp>
      <p:sp>
        <p:nvSpPr>
          <p:cNvPr id="6" name="文本框 5"/>
          <p:cNvSpPr txBox="1"/>
          <p:nvPr/>
        </p:nvSpPr>
        <p:spPr>
          <a:xfrm>
            <a:off x="3203848" y="2760067"/>
            <a:ext cx="2736304" cy="1077218"/>
          </a:xfrm>
          <a:prstGeom prst="rect">
            <a:avLst/>
          </a:prstGeom>
          <a:noFill/>
        </p:spPr>
        <p:txBody>
          <a:bodyPr wrap="square" rtlCol="0">
            <a:spAutoFit/>
          </a:bodyPr>
          <a:lstStyle/>
          <a:p>
            <a:r>
              <a:rPr lang="en-US" altLang="zh-CN" sz="3200" b="1" dirty="0">
                <a:solidFill>
                  <a:srgbClr val="004EA2"/>
                </a:solidFill>
              </a:rPr>
              <a:t>THANK YOU</a:t>
            </a:r>
          </a:p>
          <a:p>
            <a:endParaRPr lang="en-US" altLang="zh-CN" sz="3200" b="1" dirty="0">
              <a:solidFill>
                <a:srgbClr val="004EA2"/>
              </a:solidFill>
            </a:endParaRPr>
          </a:p>
        </p:txBody>
      </p:sp>
      <p:sp>
        <p:nvSpPr>
          <p:cNvPr id="7" name="矩形 6"/>
          <p:cNvSpPr/>
          <p:nvPr/>
        </p:nvSpPr>
        <p:spPr>
          <a:xfrm>
            <a:off x="0" y="3717032"/>
            <a:ext cx="9144000" cy="33878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noAutofit/>
          </a:bodyPr>
          <a:lstStyle/>
          <a:p>
            <a:pPr algn="ctr">
              <a:lnSpc>
                <a:spcPct val="150000"/>
              </a:lnSpc>
            </a:pPr>
            <a:endParaRPr lang="en-US" altLang="zh-CN" sz="4125" b="1" dirty="0">
              <a:latin typeface="微软雅黑" panose="020B0503020204020204" pitchFamily="34" charset="-122"/>
              <a:ea typeface="微软雅黑" panose="020B0503020204020204" pitchFamily="34" charset="-122"/>
            </a:endParaRPr>
          </a:p>
        </p:txBody>
      </p:sp>
      <p:sp>
        <p:nvSpPr>
          <p:cNvPr id="8" name="等腰三角形 7"/>
          <p:cNvSpPr/>
          <p:nvPr/>
        </p:nvSpPr>
        <p:spPr>
          <a:xfrm>
            <a:off x="4415806" y="3551760"/>
            <a:ext cx="312387" cy="187653"/>
          </a:xfrm>
          <a:prstGeom prs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noAutofit/>
          </a:bodyPr>
          <a:lstStyle/>
          <a:p>
            <a:pPr algn="ctr"/>
            <a:endParaRPr lang="zh-CN" altLang="en-US" sz="1580"/>
          </a:p>
        </p:txBody>
      </p:sp>
      <p:sp>
        <p:nvSpPr>
          <p:cNvPr id="9" name="矩形 8"/>
          <p:cNvSpPr/>
          <p:nvPr/>
        </p:nvSpPr>
        <p:spPr>
          <a:xfrm>
            <a:off x="-1" y="4135388"/>
            <a:ext cx="9144000" cy="857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noAutofit/>
          </a:bodyPr>
          <a:lstStyle/>
          <a:p>
            <a:pPr algn="ctr">
              <a:lnSpc>
                <a:spcPct val="150000"/>
              </a:lnSpc>
            </a:pPr>
            <a:endParaRPr lang="en-US" altLang="zh-CN" sz="4125" b="1" dirty="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5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Scale>
                                      <p:cBhvr additive="base">
                                        <p:cTn id="8" dur="250" fill="hold">
                                          <p:stCondLst>
                                            <p:cond delay="0"/>
                                          </p:stCondLst>
                                        </p:cTn>
                                        <p:tgtEl>
                                          <p:spTgt spid="7"/>
                                        </p:tgtEl>
                                      </p:cBhvr>
                                      <p:from x="500000" y="500000"/>
                                      <p:to x="120000" y="120000"/>
                                    </p:animScale>
                                    <p:animScale>
                                      <p:cBhvr additive="base">
                                        <p:cTn id="9" dur="250" fill="hold">
                                          <p:stCondLst>
                                            <p:cond delay="250"/>
                                          </p:stCondLst>
                                        </p:cTn>
                                        <p:tgtEl>
                                          <p:spTgt spid="7"/>
                                        </p:tgtEl>
                                      </p:cBhvr>
                                      <p:from x="120000" y="120000"/>
                                      <p:to x="100000" y="100000"/>
                                    </p:animScale>
                                  </p:childTnLst>
                                </p:cTn>
                              </p:par>
                            </p:childTnLst>
                          </p:cTn>
                        </p:par>
                        <p:par>
                          <p:cTn id="10" fill="hold">
                            <p:stCondLst>
                              <p:cond delay="0"/>
                            </p:stCondLst>
                            <p:childTnLst>
                              <p:par>
                                <p:cTn id="11" presetID="42"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250"/>
                                        <p:tgtEl>
                                          <p:spTgt spid="8"/>
                                        </p:tgtEl>
                                      </p:cBhvr>
                                    </p:animEffect>
                                    <p:anim calcmode="lin" valueType="num">
                                      <p:cBhvr>
                                        <p:cTn id="14" dur="250" fill="hold"/>
                                        <p:tgtEl>
                                          <p:spTgt spid="8"/>
                                        </p:tgtEl>
                                        <p:attrNameLst>
                                          <p:attrName>ppt_x</p:attrName>
                                        </p:attrNameLst>
                                      </p:cBhvr>
                                      <p:tavLst>
                                        <p:tav tm="0">
                                          <p:val>
                                            <p:strVal val="#ppt_x"/>
                                          </p:val>
                                        </p:tav>
                                        <p:tav tm="100000">
                                          <p:val>
                                            <p:strVal val="#ppt_x"/>
                                          </p:val>
                                        </p:tav>
                                      </p:tavLst>
                                    </p:anim>
                                    <p:anim calcmode="lin" valueType="num">
                                      <p:cBhvr>
                                        <p:cTn id="15" dur="250" fill="hold"/>
                                        <p:tgtEl>
                                          <p:spTgt spid="8"/>
                                        </p:tgtEl>
                                        <p:attrNameLst>
                                          <p:attrName>ppt_y</p:attrName>
                                        </p:attrNameLst>
                                      </p:cBhvr>
                                      <p:tavLst>
                                        <p:tav tm="0">
                                          <p:val>
                                            <p:strVal val="#ppt_y+.1"/>
                                          </p:val>
                                        </p:tav>
                                        <p:tav tm="100000">
                                          <p:val>
                                            <p:strVal val="#ppt_y"/>
                                          </p:val>
                                        </p:tav>
                                      </p:tavLst>
                                    </p:anim>
                                  </p:childTnLst>
                                </p:cTn>
                              </p:par>
                              <p:par>
                                <p:cTn id="16" presetID="10" presetClass="entr" presetSubtype="0" fill="hold" grpId="0" nodeType="withEffect">
                                  <p:stCondLst>
                                    <p:cond delay="0"/>
                                  </p:stCondLst>
                                  <p:iterate type="lt">
                                    <p:tmPct val="15000"/>
                                  </p:iterate>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animScale>
                                      <p:cBhvr additive="base">
                                        <p:cTn id="19" dur="250" fill="hold">
                                          <p:stCondLst>
                                            <p:cond delay="0"/>
                                          </p:stCondLst>
                                        </p:cTn>
                                        <p:tgtEl>
                                          <p:spTgt spid="9"/>
                                        </p:tgtEl>
                                      </p:cBhvr>
                                      <p:from x="500000" y="500000"/>
                                      <p:to x="120000" y="120000"/>
                                    </p:animScale>
                                    <p:animScale>
                                      <p:cBhvr additive="base">
                                        <p:cTn id="20" dur="250" fill="hold">
                                          <p:stCondLst>
                                            <p:cond delay="250"/>
                                          </p:stCondLst>
                                        </p:cTn>
                                        <p:tgtEl>
                                          <p:spTgt spid="9"/>
                                        </p:tgtEl>
                                      </p:cBhvr>
                                      <p:from x="120000" y="120000"/>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7508"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609600" y="1770159"/>
            <a:ext cx="7924800" cy="3562157"/>
          </a:xfrm>
        </p:spPr>
      </p:pic>
      <p:sp>
        <p:nvSpPr>
          <p:cNvPr id="277506" name="Rectangle 2"/>
          <p:cNvSpPr>
            <a:spLocks noGrp="1" noChangeArrowheads="1"/>
          </p:cNvSpPr>
          <p:nvPr>
            <p:ph type="title"/>
          </p:nvPr>
        </p:nvSpPr>
        <p:spPr/>
        <p:txBody>
          <a:bodyPr/>
          <a:lstStyle/>
          <a:p>
            <a:r>
              <a:rPr lang="en-US" altLang="zh-CN" dirty="0"/>
              <a:t>The components of price for a $1000 PC</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7" name="Rectangle 3"/>
          <p:cNvSpPr>
            <a:spLocks noGrp="1" noChangeArrowheads="1"/>
          </p:cNvSpPr>
          <p:nvPr>
            <p:ph idx="1"/>
          </p:nvPr>
        </p:nvSpPr>
        <p:spPr/>
        <p:txBody>
          <a:bodyPr/>
          <a:lstStyle/>
          <a:p>
            <a:r>
              <a:rPr lang="en-US" altLang="zh-CN" dirty="0"/>
              <a:t>This gives you insight on how a design decision will affect selling price, </a:t>
            </a:r>
          </a:p>
          <a:p>
            <a:pPr lvl="1"/>
            <a:r>
              <a:rPr lang="en-US" altLang="zh-CN" dirty="0"/>
              <a:t>i.e. changing cost by $1,000 increases selling price by $3,000 to $4,000. </a:t>
            </a:r>
          </a:p>
          <a:p>
            <a:r>
              <a:rPr lang="en-US" altLang="zh-CN" dirty="0"/>
              <a:t>Also, consider volume and price relationship: </a:t>
            </a:r>
          </a:p>
          <a:p>
            <a:pPr lvl="1"/>
            <a:r>
              <a:rPr lang="en-US" altLang="zh-CN" dirty="0"/>
              <a:t>In general, the fewer computers that are sold, the higher the price. </a:t>
            </a:r>
          </a:p>
          <a:p>
            <a:pPr lvl="1"/>
            <a:r>
              <a:rPr lang="en-US" altLang="zh-CN" dirty="0"/>
              <a:t>Also, a decrease in volume causes cost to increase, further increasing price.   </a:t>
            </a:r>
          </a:p>
          <a:p>
            <a:r>
              <a:rPr lang="en-US" altLang="zh-CN" dirty="0"/>
              <a:t>Therefore, small changes in cost can have an unexpected large increase in price. </a:t>
            </a:r>
          </a:p>
        </p:txBody>
      </p:sp>
      <p:sp>
        <p:nvSpPr>
          <p:cNvPr id="241666" name="Rectangle 2"/>
          <p:cNvSpPr>
            <a:spLocks noGrp="1" noChangeArrowheads="1"/>
          </p:cNvSpPr>
          <p:nvPr>
            <p:ph type="title"/>
          </p:nvPr>
        </p:nvSpPr>
        <p:spPr/>
        <p:txBody>
          <a:bodyPr/>
          <a:lstStyle/>
          <a:p>
            <a:r>
              <a:rPr lang="en-US" altLang="zh-CN" dirty="0"/>
              <a:t>Cost vs. Price</a:t>
            </a:r>
          </a:p>
        </p:txBody>
      </p:sp>
    </p:spTree>
  </p:cSld>
  <p:clrMapOvr>
    <a:masterClrMapping/>
  </p:clrMapOvr>
  <p:transition/>
</p:sld>
</file>

<file path=ppt/theme/theme1.xml><?xml version="1.0" encoding="utf-8"?>
<a:theme xmlns:a="http://schemas.openxmlformats.org/drawingml/2006/main" name="射线">
  <a:themeElements>
    <a:clrScheme name="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fontScheme name="射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clrMap bg1="lt1" tx1="dk1" bg2="lt2" tx2="dk2" accent1="accent1" accent2="accent2" accent3="accent3" accent4="accent4" accent5="accent5" accent6="accent6" hlink="hlink" folHlink="folHlink"/>
    </a:extraClrScheme>
    <a:extraClrScheme>
      <a:clrScheme name="Radial 2">
        <a:dk1>
          <a:srgbClr val="000000"/>
        </a:dk1>
        <a:lt1>
          <a:srgbClr val="FFFFFF"/>
        </a:lt1>
        <a:dk2>
          <a:srgbClr val="FFFFFF"/>
        </a:dk2>
        <a:lt2>
          <a:srgbClr val="817F3F"/>
        </a:lt2>
        <a:accent1>
          <a:srgbClr val="FFCC00"/>
        </a:accent1>
        <a:accent2>
          <a:srgbClr val="CC9900"/>
        </a:accent2>
        <a:accent3>
          <a:srgbClr val="FFFFFF"/>
        </a:accent3>
        <a:accent4>
          <a:srgbClr val="000000"/>
        </a:accent4>
        <a:accent5>
          <a:srgbClr val="FFE2AA"/>
        </a:accent5>
        <a:accent6>
          <a:srgbClr val="B98A00"/>
        </a:accent6>
        <a:hlink>
          <a:srgbClr val="996666"/>
        </a:hlink>
        <a:folHlink>
          <a:srgbClr val="C94503"/>
        </a:folHlink>
      </a:clrScheme>
      <a:clrMap bg1="lt1" tx1="dk1" bg2="lt2" tx2="dk2" accent1="accent1" accent2="accent2" accent3="accent3" accent4="accent4" accent5="accent5" accent6="accent6" hlink="hlink" folHlink="folHlink"/>
    </a:extraClrScheme>
    <a:extraClrScheme>
      <a:clrScheme name="Radial 3">
        <a:dk1>
          <a:srgbClr val="CC6600"/>
        </a:dk1>
        <a:lt1>
          <a:srgbClr val="FFFFFF"/>
        </a:lt1>
        <a:dk2>
          <a:srgbClr val="800000"/>
        </a:dk2>
        <a:lt2>
          <a:srgbClr val="FFFFFF"/>
        </a:lt2>
        <a:accent1>
          <a:srgbClr val="FF6600"/>
        </a:accent1>
        <a:accent2>
          <a:srgbClr val="33CCCC"/>
        </a:accent2>
        <a:accent3>
          <a:srgbClr val="C0AAAA"/>
        </a:accent3>
        <a:accent4>
          <a:srgbClr val="DADADA"/>
        </a:accent4>
        <a:accent5>
          <a:srgbClr val="FFB8AA"/>
        </a:accent5>
        <a:accent6>
          <a:srgbClr val="2DB9B9"/>
        </a:accent6>
        <a:hlink>
          <a:srgbClr val="99FF33"/>
        </a:hlink>
        <a:folHlink>
          <a:srgbClr val="CC3300"/>
        </a:folHlink>
      </a:clrScheme>
      <a:clrMap bg1="dk2" tx1="lt1" bg2="dk1" tx2="lt2" accent1="accent1" accent2="accent2" accent3="accent3" accent4="accent4" accent5="accent5" accent6="accent6" hlink="hlink" folHlink="folHlink"/>
    </a:extraClrScheme>
    <a:extraClrScheme>
      <a:clrScheme name="Radial 4">
        <a:dk1>
          <a:srgbClr val="993300"/>
        </a:dk1>
        <a:lt1>
          <a:srgbClr val="FFFFFF"/>
        </a:lt1>
        <a:dk2>
          <a:srgbClr val="431A01"/>
        </a:dk2>
        <a:lt2>
          <a:srgbClr val="FFFFFF"/>
        </a:lt2>
        <a:accent1>
          <a:srgbClr val="FFCC00"/>
        </a:accent1>
        <a:accent2>
          <a:srgbClr val="FF9966"/>
        </a:accent2>
        <a:accent3>
          <a:srgbClr val="B0ABAA"/>
        </a:accent3>
        <a:accent4>
          <a:srgbClr val="DADADA"/>
        </a:accent4>
        <a:accent5>
          <a:srgbClr val="FFE2AA"/>
        </a:accent5>
        <a:accent6>
          <a:srgbClr val="E78A5C"/>
        </a:accent6>
        <a:hlink>
          <a:srgbClr val="FF6600"/>
        </a:hlink>
        <a:folHlink>
          <a:srgbClr val="CC3300"/>
        </a:folHlink>
      </a:clrScheme>
      <a:clrMap bg1="dk2" tx1="lt1" bg2="dk1" tx2="lt2" accent1="accent1" accent2="accent2" accent3="accent3" accent4="accent4" accent5="accent5" accent6="accent6" hlink="hlink" folHlink="folHlink"/>
    </a:extraClrScheme>
    <a:extraClrScheme>
      <a:clrScheme name="Radial 5">
        <a:dk1>
          <a:srgbClr val="75878B"/>
        </a:dk1>
        <a:lt1>
          <a:srgbClr val="FFFFFF"/>
        </a:lt1>
        <a:dk2>
          <a:srgbClr val="260000"/>
        </a:dk2>
        <a:lt2>
          <a:srgbClr val="FFFFFF"/>
        </a:lt2>
        <a:accent1>
          <a:srgbClr val="0099CC"/>
        </a:accent1>
        <a:accent2>
          <a:srgbClr val="FF3300"/>
        </a:accent2>
        <a:accent3>
          <a:srgbClr val="ACAAAA"/>
        </a:accent3>
        <a:accent4>
          <a:srgbClr val="DADADA"/>
        </a:accent4>
        <a:accent5>
          <a:srgbClr val="AACAE2"/>
        </a:accent5>
        <a:accent6>
          <a:srgbClr val="E72D00"/>
        </a:accent6>
        <a:hlink>
          <a:srgbClr val="FFCC00"/>
        </a:hlink>
        <a:folHlink>
          <a:srgbClr val="CC0000"/>
        </a:folHlink>
      </a:clrScheme>
      <a:clrMap bg1="dk2" tx1="lt1" bg2="dk1" tx2="lt2" accent1="accent1" accent2="accent2" accent3="accent3" accent4="accent4" accent5="accent5" accent6="accent6" hlink="hlink" folHlink="folHlink"/>
    </a:extraClrScheme>
    <a:extraClrScheme>
      <a:clrScheme name="Radial 6">
        <a:dk1>
          <a:srgbClr val="666699"/>
        </a:dk1>
        <a:lt1>
          <a:srgbClr val="FFFFFF"/>
        </a:lt1>
        <a:dk2>
          <a:srgbClr val="000000"/>
        </a:dk2>
        <a:lt2>
          <a:srgbClr val="FFFFFF"/>
        </a:lt2>
        <a:accent1>
          <a:srgbClr val="9966FF"/>
        </a:accent1>
        <a:accent2>
          <a:srgbClr val="99CCFF"/>
        </a:accent2>
        <a:accent3>
          <a:srgbClr val="AAAAAA"/>
        </a:accent3>
        <a:accent4>
          <a:srgbClr val="DADADA"/>
        </a:accent4>
        <a:accent5>
          <a:srgbClr val="CAB8FF"/>
        </a:accent5>
        <a:accent6>
          <a:srgbClr val="8AB9E7"/>
        </a:accent6>
        <a:hlink>
          <a:srgbClr val="FFFFCC"/>
        </a:hlink>
        <a:folHlink>
          <a:srgbClr val="6600CC"/>
        </a:folHlink>
      </a:clrScheme>
      <a:clrMap bg1="dk2" tx1="lt1" bg2="dk1" tx2="lt2" accent1="accent1" accent2="accent2" accent3="accent3" accent4="accent4" accent5="accent5" accent6="accent6" hlink="hlink" folHlink="folHlink"/>
    </a:extraClrScheme>
    <a:extraClrScheme>
      <a:clrScheme name="Radial 7">
        <a:dk1>
          <a:srgbClr val="666699"/>
        </a:dk1>
        <a:lt1>
          <a:srgbClr val="FFFFFF"/>
        </a:lt1>
        <a:dk2>
          <a:srgbClr val="2A2A40"/>
        </a:dk2>
        <a:lt2>
          <a:srgbClr val="FFFFFF"/>
        </a:lt2>
        <a:accent1>
          <a:srgbClr val="006699"/>
        </a:accent1>
        <a:accent2>
          <a:srgbClr val="CC9900"/>
        </a:accent2>
        <a:accent3>
          <a:srgbClr val="ACACAF"/>
        </a:accent3>
        <a:accent4>
          <a:srgbClr val="DADADA"/>
        </a:accent4>
        <a:accent5>
          <a:srgbClr val="AAB8CA"/>
        </a:accent5>
        <a:accent6>
          <a:srgbClr val="B98A00"/>
        </a:accent6>
        <a:hlink>
          <a:srgbClr val="CC6600"/>
        </a:hlink>
        <a:folHlink>
          <a:srgbClr val="6C948A"/>
        </a:folHlink>
      </a:clrScheme>
      <a:clrMap bg1="dk2" tx1="lt1" bg2="dk1" tx2="lt2" accent1="accent1" accent2="accent2" accent3="accent3" accent4="accent4" accent5="accent5" accent6="accent6" hlink="hlink" folHlink="folHlink"/>
    </a:extraClrScheme>
    <a:extraClrScheme>
      <a:clrScheme name="Radial 8">
        <a:dk1>
          <a:srgbClr val="BECBD8"/>
        </a:dk1>
        <a:lt1>
          <a:srgbClr val="FFFFFF"/>
        </a:lt1>
        <a:dk2>
          <a:srgbClr val="2B335B"/>
        </a:dk2>
        <a:lt2>
          <a:srgbClr val="FFFFFF"/>
        </a:lt2>
        <a:accent1>
          <a:srgbClr val="0099CC"/>
        </a:accent1>
        <a:accent2>
          <a:srgbClr val="B5DBE3"/>
        </a:accent2>
        <a:accent3>
          <a:srgbClr val="ACADB5"/>
        </a:accent3>
        <a:accent4>
          <a:srgbClr val="DADADA"/>
        </a:accent4>
        <a:accent5>
          <a:srgbClr val="AACAE2"/>
        </a:accent5>
        <a:accent6>
          <a:srgbClr val="A4C6CE"/>
        </a:accent6>
        <a:hlink>
          <a:srgbClr val="FFCC00"/>
        </a:hlink>
        <a:folHlink>
          <a:srgbClr val="58648C"/>
        </a:folHlink>
      </a:clrScheme>
      <a:clrMap bg1="dk2" tx1="lt1" bg2="dk1" tx2="lt2" accent1="accent1" accent2="accent2" accent3="accent3" accent4="accent4" accent5="accent5" accent6="accent6" hlink="hlink" folHlink="folHlink"/>
    </a:extraClrScheme>
    <a:extraClrScheme>
      <a:clrScheme name="Radial 9">
        <a:dk1>
          <a:srgbClr val="3333FF"/>
        </a:dk1>
        <a:lt1>
          <a:srgbClr val="FFFFFF"/>
        </a:lt1>
        <a:dk2>
          <a:srgbClr val="000099"/>
        </a:dk2>
        <a:lt2>
          <a:srgbClr val="FFFFFF"/>
        </a:lt2>
        <a:accent1>
          <a:srgbClr val="339966"/>
        </a:accent1>
        <a:accent2>
          <a:srgbClr val="9999FF"/>
        </a:accent2>
        <a:accent3>
          <a:srgbClr val="AAAACA"/>
        </a:accent3>
        <a:accent4>
          <a:srgbClr val="DADADA"/>
        </a:accent4>
        <a:accent5>
          <a:srgbClr val="ADCAB8"/>
        </a:accent5>
        <a:accent6>
          <a:srgbClr val="8A8AE7"/>
        </a:accent6>
        <a:hlink>
          <a:srgbClr val="FFFF99"/>
        </a:hlink>
        <a:folHlink>
          <a:srgbClr val="17A0D1"/>
        </a:folHlink>
      </a:clrScheme>
      <a:clrMap bg1="dk2" tx1="lt1" bg2="dk1" tx2="lt2" accent1="accent1" accent2="accent2" accent3="accent3" accent4="accent4" accent5="accent5" accent6="accent6" hlink="hlink" folHlink="folHlink"/>
    </a:extraClrScheme>
    <a:extraClrScheme>
      <a:clrScheme name="Radial 10">
        <a:dk1>
          <a:srgbClr val="808000"/>
        </a:dk1>
        <a:lt1>
          <a:srgbClr val="FFFFFF"/>
        </a:lt1>
        <a:dk2>
          <a:srgbClr val="354418"/>
        </a:dk2>
        <a:lt2>
          <a:srgbClr val="FFFFFF"/>
        </a:lt2>
        <a:accent1>
          <a:srgbClr val="60897C"/>
        </a:accent1>
        <a:accent2>
          <a:srgbClr val="99CC00"/>
        </a:accent2>
        <a:accent3>
          <a:srgbClr val="AEB0AB"/>
        </a:accent3>
        <a:accent4>
          <a:srgbClr val="DADADA"/>
        </a:accent4>
        <a:accent5>
          <a:srgbClr val="B6C4BF"/>
        </a:accent5>
        <a:accent6>
          <a:srgbClr val="8AB900"/>
        </a:accent6>
        <a:hlink>
          <a:srgbClr val="CCCC00"/>
        </a:hlink>
        <a:folHlink>
          <a:srgbClr val="66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v5_arch11-12-13</Template>
  <TotalTime>11</TotalTime>
  <Words>4183</Words>
  <Application>Microsoft Office PowerPoint</Application>
  <PresentationFormat>全屏显示(4:3)</PresentationFormat>
  <Paragraphs>555</Paragraphs>
  <Slides>75</Slides>
  <Notes>16</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4</vt:i4>
      </vt:variant>
      <vt:variant>
        <vt:lpstr>幻灯片标题</vt:lpstr>
      </vt:variant>
      <vt:variant>
        <vt:i4>75</vt:i4>
      </vt:variant>
    </vt:vector>
  </HeadingPairs>
  <TitlesOfParts>
    <vt:vector size="89" baseType="lpstr">
      <vt:lpstr>黑体</vt:lpstr>
      <vt:lpstr>宋体</vt:lpstr>
      <vt:lpstr>微软雅黑</vt:lpstr>
      <vt:lpstr>Arial</vt:lpstr>
      <vt:lpstr>Comic Sans MS</vt:lpstr>
      <vt:lpstr>Symbol</vt:lpstr>
      <vt:lpstr>Tahoma</vt:lpstr>
      <vt:lpstr>Times New Roman</vt:lpstr>
      <vt:lpstr>Wingdings</vt:lpstr>
      <vt:lpstr>射线</vt:lpstr>
      <vt:lpstr>VISIO</vt:lpstr>
      <vt:lpstr>Equation</vt:lpstr>
      <vt:lpstr>公式</vt:lpstr>
      <vt:lpstr>文档</vt:lpstr>
      <vt:lpstr>Computer Architecture  ----A Quantitative Approach</vt:lpstr>
      <vt:lpstr>Topics in Chapter</vt:lpstr>
      <vt:lpstr>Cost trends</vt:lpstr>
      <vt:lpstr>Microelectronics Process</vt:lpstr>
      <vt:lpstr>Cost of an Integrated Circuit</vt:lpstr>
      <vt:lpstr>Distribution of Cost in a System</vt:lpstr>
      <vt:lpstr>Cost vs. Price</vt:lpstr>
      <vt:lpstr>The components of price for a $1000 PC</vt:lpstr>
      <vt:lpstr>Cost vs. Price</vt:lpstr>
      <vt:lpstr>Topics in Chapter</vt:lpstr>
      <vt:lpstr>Dependability</vt:lpstr>
      <vt:lpstr>Dependability vs. Reliability</vt:lpstr>
      <vt:lpstr>Two Main Measures of Dependability</vt:lpstr>
      <vt:lpstr>Topics in Chapter</vt:lpstr>
      <vt:lpstr>Measuring and Reporting Performance</vt:lpstr>
      <vt:lpstr>Defining performance</vt:lpstr>
      <vt:lpstr>Performance Metrics: Response Time</vt:lpstr>
      <vt:lpstr>Performance Metrics: CPU Time</vt:lpstr>
      <vt:lpstr>Performance Metrics: Throughput</vt:lpstr>
      <vt:lpstr>Response time vs. Throughput </vt:lpstr>
      <vt:lpstr>Another industry Metric: MIPS</vt:lpstr>
      <vt:lpstr>Another view: Power consumption and Efficiency</vt:lpstr>
      <vt:lpstr>Choose Programs to Evaluate Performance</vt:lpstr>
      <vt:lpstr>Something about Synthetic</vt:lpstr>
      <vt:lpstr>Notes on performance benchmark</vt:lpstr>
      <vt:lpstr>SPEC</vt:lpstr>
      <vt:lpstr>SPEC benchmarks Desktop Benchmarks</vt:lpstr>
      <vt:lpstr>SPEC INT 2017 Benchmark descriptions</vt:lpstr>
      <vt:lpstr>SPEC FP 2017 Benchmark Descriptions</vt:lpstr>
      <vt:lpstr>the evolution of the SPEC benchmarks over time</vt:lpstr>
      <vt:lpstr>Running Benchmarks </vt:lpstr>
      <vt:lpstr>Comparing Performance</vt:lpstr>
      <vt:lpstr>Common used phrases</vt:lpstr>
      <vt:lpstr>Comparing Performance Across Multiple Programs</vt:lpstr>
      <vt:lpstr>Let’s Try a Simpler Example</vt:lpstr>
      <vt:lpstr>Example: Second answer </vt:lpstr>
      <vt:lpstr>Example: Third answer</vt:lpstr>
      <vt:lpstr>Which is Right?</vt:lpstr>
      <vt:lpstr>Arithmetic and Harmonic Mean</vt:lpstr>
      <vt:lpstr>Problems with Arithmetic Mean</vt:lpstr>
      <vt:lpstr>Weighted Execution Time</vt:lpstr>
      <vt:lpstr>Using a Weighted Sum (or weighted average)</vt:lpstr>
      <vt:lpstr>Another Solution</vt:lpstr>
      <vt:lpstr>Geometric Mean</vt:lpstr>
      <vt:lpstr>Using Geometric Mean</vt:lpstr>
      <vt:lpstr>Summary of comparing performance</vt:lpstr>
      <vt:lpstr>New SPEC Performance Numbers</vt:lpstr>
      <vt:lpstr>New SPEC Performance Numbers</vt:lpstr>
      <vt:lpstr>Topics in Chapter</vt:lpstr>
      <vt:lpstr>1.9 Quantitative Principles </vt:lpstr>
      <vt:lpstr>Take advantage of parallelism</vt:lpstr>
      <vt:lpstr>Principle of Locality</vt:lpstr>
      <vt:lpstr>Focus on the common case </vt:lpstr>
      <vt:lpstr>Amdahl’s Law</vt:lpstr>
      <vt:lpstr>Amdahl’s law</vt:lpstr>
      <vt:lpstr>Amdahl’s law</vt:lpstr>
      <vt:lpstr>Speedup Equation</vt:lpstr>
      <vt:lpstr>example</vt:lpstr>
      <vt:lpstr>What the Amdahl’s Law imply ?</vt:lpstr>
      <vt:lpstr>The CPU Performance Equation</vt:lpstr>
      <vt:lpstr>Calculation of CPU Time</vt:lpstr>
      <vt:lpstr>Related technologies </vt:lpstr>
      <vt:lpstr>Other format of CPU Performance Equation </vt:lpstr>
      <vt:lpstr>Example of CPUtime calculation</vt:lpstr>
      <vt:lpstr>Answer to the question</vt:lpstr>
      <vt:lpstr>Compare the result with that from Amdahl’s law</vt:lpstr>
      <vt:lpstr>Topics in Chapter</vt:lpstr>
      <vt:lpstr>Putting all together: Real-world examples </vt:lpstr>
      <vt:lpstr>Power-performance</vt:lpstr>
      <vt:lpstr>Price-performance</vt:lpstr>
      <vt:lpstr>Fallacies &amp; pitfalls</vt:lpstr>
      <vt:lpstr>PowerPoint 演示文稿</vt:lpstr>
      <vt:lpstr>Fallacies &amp; pitfalls</vt:lpstr>
      <vt:lpstr>Homework for Chapter 1</vt:lpstr>
      <vt:lpstr>PowerPoint 演示文稿</vt:lpstr>
    </vt:vector>
  </TitlesOfParts>
  <Company>浙江大学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陈文智</dc:creator>
  <cp:lastModifiedBy>宋天泽</cp:lastModifiedBy>
  <cp:revision>129</cp:revision>
  <dcterms:created xsi:type="dcterms:W3CDTF">2007-02-25T21:32:00Z</dcterms:created>
  <dcterms:modified xsi:type="dcterms:W3CDTF">2021-10-05T03:08:50Z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1033-11.2.0.9665</vt:lpwstr>
  </property>
</Properties>
</file>