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8"/>
  </p:notesMasterIdLst>
  <p:handoutMasterIdLst>
    <p:handoutMasterId r:id="rId109"/>
  </p:handoutMasterIdLst>
  <p:sldIdLst>
    <p:sldId id="552" r:id="rId2"/>
    <p:sldId id="257" r:id="rId3"/>
    <p:sldId id="258" r:id="rId4"/>
    <p:sldId id="259" r:id="rId5"/>
    <p:sldId id="260" r:id="rId6"/>
    <p:sldId id="275" r:id="rId7"/>
    <p:sldId id="276" r:id="rId8"/>
    <p:sldId id="265" r:id="rId9"/>
    <p:sldId id="266" r:id="rId10"/>
    <p:sldId id="281" r:id="rId11"/>
    <p:sldId id="282" r:id="rId12"/>
    <p:sldId id="283" r:id="rId13"/>
    <p:sldId id="284" r:id="rId14"/>
    <p:sldId id="280" r:id="rId15"/>
    <p:sldId id="278" r:id="rId16"/>
    <p:sldId id="289" r:id="rId17"/>
    <p:sldId id="287" r:id="rId18"/>
    <p:sldId id="293" r:id="rId19"/>
    <p:sldId id="294" r:id="rId20"/>
    <p:sldId id="292" r:id="rId21"/>
    <p:sldId id="555" r:id="rId22"/>
    <p:sldId id="556" r:id="rId23"/>
    <p:sldId id="557" r:id="rId24"/>
    <p:sldId id="558" r:id="rId25"/>
    <p:sldId id="315" r:id="rId26"/>
    <p:sldId id="261" r:id="rId27"/>
    <p:sldId id="263" r:id="rId28"/>
    <p:sldId id="295" r:id="rId29"/>
    <p:sldId id="267" r:id="rId30"/>
    <p:sldId id="297" r:id="rId31"/>
    <p:sldId id="264" r:id="rId32"/>
    <p:sldId id="298" r:id="rId33"/>
    <p:sldId id="269" r:id="rId34"/>
    <p:sldId id="311" r:id="rId35"/>
    <p:sldId id="270" r:id="rId36"/>
    <p:sldId id="310" r:id="rId37"/>
    <p:sldId id="312" r:id="rId38"/>
    <p:sldId id="272" r:id="rId39"/>
    <p:sldId id="274" r:id="rId40"/>
    <p:sldId id="273" r:id="rId41"/>
    <p:sldId id="559" r:id="rId42"/>
    <p:sldId id="560" r:id="rId43"/>
    <p:sldId id="285" r:id="rId44"/>
    <p:sldId id="286" r:id="rId45"/>
    <p:sldId id="561" r:id="rId46"/>
    <p:sldId id="316" r:id="rId47"/>
    <p:sldId id="562" r:id="rId48"/>
    <p:sldId id="290" r:id="rId49"/>
    <p:sldId id="291" r:id="rId50"/>
    <p:sldId id="308" r:id="rId51"/>
    <p:sldId id="306" r:id="rId52"/>
    <p:sldId id="563" r:id="rId53"/>
    <p:sldId id="564" r:id="rId54"/>
    <p:sldId id="565" r:id="rId55"/>
    <p:sldId id="309" r:id="rId56"/>
    <p:sldId id="314" r:id="rId57"/>
    <p:sldId id="566" r:id="rId58"/>
    <p:sldId id="567" r:id="rId59"/>
    <p:sldId id="568" r:id="rId60"/>
    <p:sldId id="569" r:id="rId61"/>
    <p:sldId id="570" r:id="rId62"/>
    <p:sldId id="571" r:id="rId63"/>
    <p:sldId id="572" r:id="rId64"/>
    <p:sldId id="573" r:id="rId65"/>
    <p:sldId id="277" r:id="rId66"/>
    <p:sldId id="574" r:id="rId67"/>
    <p:sldId id="575" r:id="rId68"/>
    <p:sldId id="576" r:id="rId69"/>
    <p:sldId id="577" r:id="rId70"/>
    <p:sldId id="578" r:id="rId71"/>
    <p:sldId id="579" r:id="rId72"/>
    <p:sldId id="580" r:id="rId73"/>
    <p:sldId id="581" r:id="rId74"/>
    <p:sldId id="582" r:id="rId75"/>
    <p:sldId id="583" r:id="rId76"/>
    <p:sldId id="584" r:id="rId77"/>
    <p:sldId id="585" r:id="rId78"/>
    <p:sldId id="586" r:id="rId79"/>
    <p:sldId id="587" r:id="rId80"/>
    <p:sldId id="288" r:id="rId81"/>
    <p:sldId id="588" r:id="rId82"/>
    <p:sldId id="589" r:id="rId83"/>
    <p:sldId id="590" r:id="rId84"/>
    <p:sldId id="591" r:id="rId85"/>
    <p:sldId id="592" r:id="rId86"/>
    <p:sldId id="593" r:id="rId87"/>
    <p:sldId id="594" r:id="rId88"/>
    <p:sldId id="296" r:id="rId89"/>
    <p:sldId id="595" r:id="rId90"/>
    <p:sldId id="596" r:id="rId91"/>
    <p:sldId id="299" r:id="rId92"/>
    <p:sldId id="597" r:id="rId93"/>
    <p:sldId id="313" r:id="rId94"/>
    <p:sldId id="598" r:id="rId95"/>
    <p:sldId id="599" r:id="rId96"/>
    <p:sldId id="600" r:id="rId97"/>
    <p:sldId id="317" r:id="rId98"/>
    <p:sldId id="318" r:id="rId99"/>
    <p:sldId id="319" r:id="rId100"/>
    <p:sldId id="320" r:id="rId101"/>
    <p:sldId id="321" r:id="rId102"/>
    <p:sldId id="322" r:id="rId103"/>
    <p:sldId id="323" r:id="rId104"/>
    <p:sldId id="324" r:id="rId105"/>
    <p:sldId id="327" r:id="rId106"/>
    <p:sldId id="554" r:id="rId107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  <a:srgbClr val="0000CC"/>
    <a:srgbClr val="339966"/>
    <a:srgbClr val="66FF66"/>
    <a:srgbClr val="FF3300"/>
    <a:srgbClr val="FF00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55" autoAdjust="0"/>
    <p:restoredTop sz="91242" autoAdjust="0"/>
  </p:normalViewPr>
  <p:slideViewPr>
    <p:cSldViewPr>
      <p:cViewPr varScale="1">
        <p:scale>
          <a:sx n="88" d="100"/>
          <a:sy n="88" d="100"/>
        </p:scale>
        <p:origin x="162" y="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-5400000" vert="horz"/>
          <a:lstStyle/>
          <a:p>
            <a:pPr algn="ctr">
              <a:defRPr sz="1781" b="1" i="0" u="none" strike="noStrike" baseline="0">
                <a:solidFill>
                  <a:schemeClr val="tx1"/>
                </a:solidFill>
                <a:latin typeface="宋体"/>
                <a:ea typeface="宋体"/>
                <a:cs typeface="宋体"/>
              </a:defRPr>
            </a:pPr>
            <a:r>
              <a:rPr lang="en-US" altLang="en-US"/>
              <a:t>Fraction of loads that cause a stall</a:t>
            </a:r>
          </a:p>
        </c:rich>
      </c:tx>
      <c:layout>
        <c:manualLayout>
          <c:xMode val="edge"/>
          <c:yMode val="edge"/>
          <c:x val="1.00250626566416E-2"/>
          <c:y val="0.19789473684210501"/>
        </c:manualLayout>
      </c:layout>
      <c:overlay val="0"/>
      <c:spPr>
        <a:noFill/>
        <a:ln w="27411">
          <a:noFill/>
        </a:ln>
      </c:spPr>
    </c:title>
    <c:autoTitleDeleted val="0"/>
    <c:view3D>
      <c:rotX val="15"/>
      <c:hPercent val="60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132832080200501"/>
          <c:y val="2.52631578947368E-2"/>
          <c:w val="0.86716791979949903"/>
          <c:h val="0.7452631578947369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Fraction of loads that cause a stall</c:v>
                </c:pt>
              </c:strCache>
            </c:strRef>
          </c:tx>
          <c:spPr>
            <a:solidFill>
              <a:schemeClr val="accent1"/>
            </a:solidFill>
            <a:ln w="13705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1.2424820736417199E-2"/>
                  <c:y val="-7.363080564468230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754-497F-86E6-BDC595181380}"/>
                </c:ext>
              </c:extLst>
            </c:dLbl>
            <c:dLbl>
              <c:idx val="1"/>
              <c:layout>
                <c:manualLayout>
                  <c:x val="1.6357939777651999E-3"/>
                  <c:y val="-2.28528033290467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754-497F-86E6-BDC595181380}"/>
                </c:ext>
              </c:extLst>
            </c:dLbl>
            <c:dLbl>
              <c:idx val="2"/>
              <c:layout>
                <c:manualLayout>
                  <c:x val="7.1373721473670599E-3"/>
                  <c:y val="-1.783466703124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754-497F-86E6-BDC595181380}"/>
                </c:ext>
              </c:extLst>
            </c:dLbl>
            <c:dLbl>
              <c:idx val="3"/>
              <c:layout>
                <c:manualLayout>
                  <c:x val="1.36087671703576E-3"/>
                  <c:y val="3.978877301216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754-497F-86E6-BDC595181380}"/>
                </c:ext>
              </c:extLst>
            </c:dLbl>
            <c:dLbl>
              <c:idx val="4"/>
              <c:layout>
                <c:manualLayout>
                  <c:x val="6.8624548866375598E-3"/>
                  <c:y val="-3.152554248678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754-497F-86E6-BDC595181380}"/>
                </c:ext>
              </c:extLst>
            </c:dLbl>
            <c:dLbl>
              <c:idx val="5"/>
              <c:layout>
                <c:manualLayout>
                  <c:x val="3.59222512046672E-3"/>
                  <c:y val="4.321352126155199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754-497F-86E6-BDC595181380}"/>
                </c:ext>
              </c:extLst>
            </c:dLbl>
            <c:dLbl>
              <c:idx val="6"/>
              <c:layout>
                <c:manualLayout>
                  <c:x val="6.5876595146968503E-3"/>
                  <c:y val="-4.09970050542380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754-497F-86E6-BDC595181380}"/>
                </c:ext>
              </c:extLst>
            </c:dLbl>
            <c:dLbl>
              <c:idx val="7"/>
              <c:layout>
                <c:manualLayout>
                  <c:x val="3.3173078597373302E-3"/>
                  <c:y val="-6.46756614728644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754-497F-86E6-BDC595181380}"/>
                </c:ext>
              </c:extLst>
            </c:dLbl>
            <c:dLbl>
              <c:idx val="8"/>
              <c:layout>
                <c:manualLayout>
                  <c:x val="1.30021092564666E-3"/>
                  <c:y val="6.164012800081979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754-497F-86E6-BDC595181380}"/>
                </c:ext>
              </c:extLst>
            </c:dLbl>
            <c:dLbl>
              <c:idx val="9"/>
              <c:layout>
                <c:manualLayout>
                  <c:x val="5.9033120085995204E-3"/>
                  <c:y val="-5.783022374509209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754-497F-86E6-BDC595181380}"/>
                </c:ext>
              </c:extLst>
            </c:dLbl>
            <c:spPr>
              <a:noFill/>
              <a:ln w="27411">
                <a:noFill/>
              </a:ln>
            </c:spPr>
            <c:txPr>
              <a:bodyPr/>
              <a:lstStyle/>
              <a:p>
                <a:pPr algn="l">
                  <a:defRPr sz="2158" b="1" i="0" u="none" strike="noStrike" baseline="0">
                    <a:solidFill>
                      <a:schemeClr val="tx1"/>
                    </a:solidFill>
                    <a:latin typeface="宋体"/>
                    <a:ea typeface="宋体"/>
                    <a:cs typeface="宋体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Sheet1!$B$1:$K$1</c:f>
              <c:strCache>
                <c:ptCount val="10"/>
                <c:pt idx="0">
                  <c:v>compress</c:v>
                </c:pt>
                <c:pt idx="1">
                  <c:v>eqntott</c:v>
                </c:pt>
                <c:pt idx="2">
                  <c:v>espresso</c:v>
                </c:pt>
                <c:pt idx="3">
                  <c:v>gcc</c:v>
                </c:pt>
                <c:pt idx="4">
                  <c:v>li</c:v>
                </c:pt>
                <c:pt idx="5">
                  <c:v>doduc</c:v>
                </c:pt>
                <c:pt idx="6">
                  <c:v>ear</c:v>
                </c:pt>
                <c:pt idx="7">
                  <c:v>hydro2d</c:v>
                </c:pt>
                <c:pt idx="8">
                  <c:v>mdijdp</c:v>
                </c:pt>
                <c:pt idx="9">
                  <c:v>su2cor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>
                  <c:v>0.24</c:v>
                </c:pt>
                <c:pt idx="1">
                  <c:v>0.41</c:v>
                </c:pt>
                <c:pt idx="2">
                  <c:v>0.12</c:v>
                </c:pt>
                <c:pt idx="3">
                  <c:v>0.23</c:v>
                </c:pt>
                <c:pt idx="4">
                  <c:v>0.24</c:v>
                </c:pt>
                <c:pt idx="5">
                  <c:v>0.2</c:v>
                </c:pt>
                <c:pt idx="6">
                  <c:v>0.2</c:v>
                </c:pt>
                <c:pt idx="7">
                  <c:v>0.1</c:v>
                </c:pt>
                <c:pt idx="8">
                  <c:v>0.1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754-497F-86E6-BDC5951813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143367760"/>
        <c:axId val="2143621760"/>
        <c:axId val="0"/>
      </c:bar3DChart>
      <c:catAx>
        <c:axId val="214336776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low"/>
        <c:spPr>
          <a:ln w="3426">
            <a:solidFill>
              <a:schemeClr val="tx1"/>
            </a:solidFill>
            <a:prstDash val="solid"/>
          </a:ln>
        </c:spPr>
        <c:txPr>
          <a:bodyPr rot="-2700000" vert="horz"/>
          <a:lstStyle/>
          <a:p>
            <a:pPr>
              <a:defRPr sz="1942" b="1" i="0" u="none" strike="noStrike" baseline="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pPr>
            <a:endParaRPr lang="zh-CN"/>
          </a:p>
        </c:txPr>
        <c:crossAx val="21436217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43621760"/>
        <c:scaling>
          <c:orientation val="minMax"/>
        </c:scaling>
        <c:delete val="0"/>
        <c:axPos val="l"/>
        <c:numFmt formatCode="0%" sourceLinked="1"/>
        <c:majorTickMark val="in"/>
        <c:minorTickMark val="none"/>
        <c:tickLblPos val="nextTo"/>
        <c:spPr>
          <a:ln w="342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942" b="1" i="0" u="none" strike="noStrike" baseline="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pPr>
            <a:endParaRPr lang="zh-CN"/>
          </a:p>
        </c:txPr>
        <c:crossAx val="2143367760"/>
        <c:crosses val="autoZero"/>
        <c:crossBetween val="between"/>
      </c:valAx>
      <c:spPr>
        <a:noFill/>
        <a:ln w="27411">
          <a:noFill/>
        </a:ln>
      </c:spPr>
    </c:plotArea>
    <c:plotVisOnly val="1"/>
    <c:dispBlanksAs val="gap"/>
    <c:showDLblsOverMax val="0"/>
  </c:chart>
  <c:spPr>
    <a:solidFill>
      <a:srgbClr val="EAEAEA"/>
    </a:solidFill>
    <a:ln>
      <a:noFill/>
    </a:ln>
  </c:spPr>
  <c:txPr>
    <a:bodyPr/>
    <a:lstStyle/>
    <a:p>
      <a:pPr>
        <a:defRPr sz="1942" b="1" i="0" u="none" strike="noStrike" baseline="0">
          <a:solidFill>
            <a:schemeClr val="tx1"/>
          </a:solidFill>
          <a:latin typeface="楷体_GB2312"/>
          <a:ea typeface="楷体_GB2312"/>
          <a:cs typeface="楷体_GB2312"/>
        </a:defRPr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fld id="{5FACC17A-F0D9-4A5E-A2DD-CDBDDE8947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723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/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/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fld id="{96B62AA9-FFC2-4853-B28F-49665EFFC0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272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8BCED-4794-4F5B-A95B-8007A3359B3A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90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7334404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1412E1-F607-1B4A-B6AD-5B34F0B50589}" type="datetime1">
              <a:rPr lang="zh-CN" altLang="en-US" smtClean="0"/>
              <a:t>2021/9/7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503E53-D900-4B90-BDF1-B5F85E6DEF5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827816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973E15-F0E2-6C49-B457-3941D3CE8BF7}" type="datetime1">
              <a:rPr lang="zh-CN" altLang="en-US" smtClean="0"/>
              <a:t>2021/9/7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BA8CD3A-F310-4CB9-A1F4-DA560DF513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7743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33431B-1935-E34D-86FA-FE0A9DFE3E7B}" type="datetime1">
              <a:rPr lang="zh-CN" altLang="en-US" smtClean="0"/>
              <a:t>2021/9/7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A0293C-7D77-432B-BFFD-E4461A03D86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7057917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2597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B70B95-BB04-884B-A6E8-34895D47021D}" type="datetime1">
              <a:rPr lang="zh-CN" altLang="en-US" smtClean="0"/>
              <a:t>2021/9/7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A0293C-7D77-432B-BFFD-E4461A03D86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340748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2F490AA-5F8C-704A-8AC9-5DE039485F59}" type="datetime1">
              <a:rPr lang="zh-CN" altLang="en-US" smtClean="0"/>
              <a:t>2021/9/7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A0293C-7D77-432B-BFFD-E4461A03D86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676807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A08DA1-F610-AF44-9908-BCC8326D3EB4}" type="datetime1">
              <a:rPr lang="zh-CN" altLang="en-US" smtClean="0"/>
              <a:t>2021/9/7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A0293C-7D77-432B-BFFD-E4461A03D86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5327981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2637010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617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9200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1CEAA-088D-D64A-BCFA-FC28D373C0FD}" type="datetime1">
              <a:rPr lang="zh-CN" altLang="en-US" smtClean="0"/>
              <a:t>2021/9/7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00B323-C957-402A-9645-16EC87F43CB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6530203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B93CF8-7DE4-5D43-9D04-A7CCB4F62741}" type="datetime1">
              <a:rPr lang="zh-CN" altLang="en-US" smtClean="0"/>
              <a:t>2021/9/7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AFAD01F-9148-4A53-B5D3-A35401C55D2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574371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E70539-074A-6F4C-A92E-37866C6A5AB0}" type="datetime1">
              <a:rPr lang="zh-CN" altLang="en-US" smtClean="0"/>
              <a:t>2021/9/7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A383E0-86EB-4158-9320-C2E0AA8633A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6059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F66EF0-C141-134F-B826-2E830DAEFE4B}" type="datetime1">
              <a:rPr lang="zh-CN" altLang="en-US" smtClean="0"/>
              <a:t>2021/9/7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4FA3CC-064E-47AD-9DCD-B3A7A54ED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7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D66535-F878-BA40-8843-D526E6B294F4}" type="datetime1">
              <a:rPr lang="zh-CN" altLang="en-US" smtClean="0"/>
              <a:t>2021/9/7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05B1F4-4B50-46D9-8BE7-469B8A5C19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99434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0FC2A6-327E-9542-8072-8FFB81D67C69}" type="datetime1">
              <a:rPr lang="zh-CN" altLang="en-US" smtClean="0"/>
              <a:t>2021/9/7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DCD5B4-EFA7-4DEF-8322-F42E472B46E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60248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670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0.w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1.w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2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3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4.w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5.emf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9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3.w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6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8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1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2.w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3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4.e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5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6.w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7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8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79388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mic Sans MS" pitchFamily="66" charset="0"/>
              </a:rPr>
              <a:t>If the stages are perfectly balanced, The time per instruction on the pipelined processor equal to:</a:t>
            </a:r>
          </a:p>
          <a:p>
            <a:pPr>
              <a:buFontTx/>
              <a:buNone/>
            </a:pPr>
            <a:r>
              <a:rPr lang="en-US" altLang="zh-CN"/>
              <a:t> </a:t>
            </a:r>
            <a:r>
              <a:rPr lang="en-US" altLang="zh-CN" i="1" u="sng"/>
              <a:t>Time per instruction on unpipelined machine</a:t>
            </a:r>
          </a:p>
          <a:p>
            <a:pPr>
              <a:buFontTx/>
              <a:buNone/>
            </a:pPr>
            <a:r>
              <a:rPr lang="en-US" altLang="zh-CN" i="1"/>
              <a:t>                      Number of pipe stages</a:t>
            </a: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r>
              <a:rPr lang="en-US" altLang="zh-CN"/>
              <a:t>So, </a:t>
            </a:r>
            <a:r>
              <a:rPr lang="en-US" altLang="zh-CN" b="1">
                <a:latin typeface="Comic Sans MS" pitchFamily="66" charset="0"/>
              </a:rPr>
              <a:t>Ideal speedup</a:t>
            </a:r>
            <a:r>
              <a:rPr lang="en-US" altLang="zh-CN">
                <a:latin typeface="Comic Sans MS" pitchFamily="66" charset="0"/>
              </a:rPr>
              <a:t> </a:t>
            </a:r>
            <a:r>
              <a:rPr lang="en-US" altLang="zh-CN" b="1">
                <a:latin typeface="Comic Sans MS" pitchFamily="66" charset="0"/>
              </a:rPr>
              <a:t>equal to</a:t>
            </a:r>
            <a:r>
              <a:rPr lang="en-US" altLang="zh-CN">
                <a:latin typeface="Comic Sans MS" pitchFamily="66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>
                <a:latin typeface="Comic Sans MS" pitchFamily="66" charset="0"/>
              </a:rPr>
              <a:t>          </a:t>
            </a:r>
            <a:r>
              <a:rPr lang="en-US" altLang="zh-CN" b="1">
                <a:solidFill>
                  <a:srgbClr val="FF3300"/>
                </a:solidFill>
                <a:latin typeface="Comic Sans MS" pitchFamily="66" charset="0"/>
              </a:rPr>
              <a:t>Number of pipe stages</a:t>
            </a:r>
            <a:r>
              <a:rPr lang="en-US" altLang="zh-CN">
                <a:solidFill>
                  <a:srgbClr val="FF3300"/>
                </a:solidFill>
                <a:latin typeface="Comic Sans MS" pitchFamily="66" charset="0"/>
              </a:rPr>
              <a:t>.</a:t>
            </a:r>
            <a:r>
              <a:rPr lang="en-US" altLang="zh-CN"/>
              <a:t> 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Ideal Performance for Pipelining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48777E81-84A0-4F11-9C89-5F50B6896782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Latency and initiation intervals</a:t>
            </a: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859780"/>
              </p:ext>
            </p:extLst>
          </p:nvPr>
        </p:nvGraphicFramePr>
        <p:xfrm>
          <a:off x="511968" y="1340768"/>
          <a:ext cx="8120063" cy="435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文档" r:id="rId3" imgW="8479080" imgH="4548960" progId="Word.Document.8">
                  <p:embed/>
                </p:oleObj>
              </mc:Choice>
              <mc:Fallback>
                <p:oleObj name="文档" r:id="rId3" imgW="8479080" imgH="4548960" progId="Word.Document.8">
                  <p:embed/>
                  <p:pic>
                    <p:nvPicPr>
                      <p:cNvPr id="675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68" y="1340768"/>
                        <a:ext cx="8120063" cy="43561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99190" dir="2388334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823913" y="1341438"/>
          <a:ext cx="749617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文档" r:id="rId3" imgW="7954560" imgH="4690080" progId="Word.Document.8">
                  <p:embed/>
                </p:oleObj>
              </mc:Choice>
              <mc:Fallback>
                <p:oleObj name="文档" r:id="rId3" imgW="7954560" imgH="4690080" progId="Word.Document.8">
                  <p:embed/>
                  <p:pic>
                    <p:nvPicPr>
                      <p:cNvPr id="686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341438"/>
                        <a:ext cx="7496175" cy="44196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Structural hazards-1</a:t>
            </a:r>
          </a:p>
        </p:txBody>
      </p:sp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09600" y="2276475"/>
          <a:ext cx="7924800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文档" r:id="rId3" imgW="8022600" imgH="2579040" progId="Word.Document.8">
                  <p:embed/>
                </p:oleObj>
              </mc:Choice>
              <mc:Fallback>
                <p:oleObj name="文档" r:id="rId3" imgW="8022600" imgH="2579040" progId="Word.Document.8">
                  <p:embed/>
                  <p:pic>
                    <p:nvPicPr>
                      <p:cNvPr id="696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76475"/>
                        <a:ext cx="7924800" cy="2547938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Structural hazards-2</a:t>
            </a:r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77900" y="1341438"/>
          <a:ext cx="7186613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文档" r:id="rId3" imgW="8348400" imgH="5133960" progId="Word.Document.8">
                  <p:embed/>
                </p:oleObj>
              </mc:Choice>
              <mc:Fallback>
                <p:oleObj name="文档" r:id="rId3" imgW="8348400" imgH="5133960" progId="Word.Document.8">
                  <p:embed/>
                  <p:pic>
                    <p:nvPicPr>
                      <p:cNvPr id="706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341438"/>
                        <a:ext cx="7186613" cy="44196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Structural hazards-3</a:t>
            </a:r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06388" y="1905000"/>
          <a:ext cx="8531225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文档" r:id="rId3" imgW="8099280" imgH="2647800" progId="Word.Document.8">
                  <p:embed/>
                </p:oleObj>
              </mc:Choice>
              <mc:Fallback>
                <p:oleObj name="文档" r:id="rId3" imgW="8099280" imgH="2647800" progId="Word.Document.8">
                  <p:embed/>
                  <p:pic>
                    <p:nvPicPr>
                      <p:cNvPr id="716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905000"/>
                        <a:ext cx="8531225" cy="2789238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Structural hazards-4</a:t>
            </a:r>
          </a:p>
        </p:txBody>
      </p: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31049" y="1341438"/>
          <a:ext cx="7681902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1" name="Chart" r:id="rId3" imgW="8029520" imgH="4619671" progId="MSGraph.Chart.8">
                  <p:embed followColorScheme="full"/>
                </p:oleObj>
              </mc:Choice>
              <mc:Fallback>
                <p:oleObj name="Chart" r:id="rId3" imgW="8029520" imgH="4619671" progId="MSGraph.Chart.8">
                  <p:embed followColorScheme="full"/>
                  <p:pic>
                    <p:nvPicPr>
                      <p:cNvPr id="747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49" y="1341438"/>
                        <a:ext cx="7681902" cy="44196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Performance loss measurements</a:t>
            </a:r>
          </a:p>
        </p:txBody>
      </p:sp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447800"/>
            <a:ext cx="7848600" cy="1295400"/>
          </a:xfrm>
        </p:spPr>
        <p:txBody>
          <a:bodyPr/>
          <a:lstStyle/>
          <a:p>
            <a:r>
              <a:rPr lang="en-US" altLang="zh-CN">
                <a:latin typeface="Comic Sans MS" pitchFamily="66" charset="0"/>
              </a:rPr>
              <a:t>Some computations just won’t divide into any finer (shorter in time) logical implementation.</a:t>
            </a:r>
          </a:p>
          <a:p>
            <a:endParaRPr lang="en-US" altLang="zh-CN"/>
          </a:p>
        </p:txBody>
      </p:sp>
      <p:sp>
        <p:nvSpPr>
          <p:cNvPr id="39942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5486400" y="3200400"/>
            <a:ext cx="3352800" cy="2438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/>
              <a:t>5 stages    OK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50 stages   </a:t>
            </a:r>
            <a:r>
              <a:rPr lang="en-US" altLang="zh-CN" sz="2400" b="1">
                <a:solidFill>
                  <a:srgbClr val="FF3300"/>
                </a:solidFill>
              </a:rPr>
              <a:t>NO. Sorry!</a:t>
            </a:r>
            <a:endParaRPr lang="en-US" altLang="zh-CN" sz="2400" b="1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0765-C7D4-40DD-A7C8-A19D65E1C2D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not just make a 50-stage pipeline ?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5105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0"/>
            <a:ext cx="5181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447800"/>
            <a:ext cx="8610600" cy="2514600"/>
          </a:xfrm>
        </p:spPr>
        <p:txBody>
          <a:bodyPr/>
          <a:lstStyle/>
          <a:p>
            <a:r>
              <a:rPr lang="en-US" altLang="zh-CN" sz="2400">
                <a:latin typeface="Comic Sans MS" pitchFamily="66" charset="0"/>
              </a:rPr>
              <a:t>Those latches are </a:t>
            </a:r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</a:rPr>
              <a:t>NOT 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free</a:t>
            </a:r>
            <a:r>
              <a:rPr lang="en-US" altLang="zh-CN" sz="2400">
                <a:latin typeface="Comic Sans MS" pitchFamily="66" charset="0"/>
              </a:rPr>
              <a:t>, they take up </a:t>
            </a:r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</a:rPr>
              <a:t>area</a:t>
            </a:r>
            <a:r>
              <a:rPr lang="en-US" altLang="zh-CN" sz="2400">
                <a:latin typeface="Comic Sans MS" pitchFamily="66" charset="0"/>
              </a:rPr>
              <a:t>, and there is a real </a:t>
            </a:r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</a:rPr>
              <a:t>delay</a:t>
            </a:r>
            <a:r>
              <a:rPr lang="en-US" altLang="zh-CN" sz="2400" b="1">
                <a:latin typeface="Comic Sans MS" pitchFamily="66" charset="0"/>
              </a:rPr>
              <a:t> </a:t>
            </a:r>
            <a:r>
              <a:rPr lang="en-US" altLang="zh-CN" sz="2400">
                <a:latin typeface="Comic Sans MS" pitchFamily="66" charset="0"/>
              </a:rPr>
              <a:t>to go THRU the latch itself. </a:t>
            </a:r>
          </a:p>
          <a:p>
            <a:pPr lvl="1"/>
            <a:r>
              <a:rPr lang="en-US" altLang="zh-CN">
                <a:latin typeface="Comic Sans MS" pitchFamily="66" charset="0"/>
              </a:rPr>
              <a:t> Machine cycle &gt; latch latency + clock skew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In modern, deep pipeline (10-20 stages), this is a real effect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Typically see logic “depths” in one pipe stage of 10-20 “gates”.  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562600" y="4267200"/>
            <a:ext cx="32004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>
                <a:latin typeface="Comic Sans MS" pitchFamily="66" charset="0"/>
              </a:rPr>
              <a:t>At these speeds, and with this few levels of logic, latch delay is important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EBB-C09C-4171-9FA7-974672F573E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not just make a 50-stage pipeline ?</a:t>
            </a:r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95800"/>
            <a:ext cx="4953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8305800" cy="4800600"/>
          </a:xfrm>
        </p:spPr>
        <p:txBody>
          <a:bodyPr/>
          <a:lstStyle/>
          <a:p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</a:rPr>
              <a:t>E.g., Intel</a:t>
            </a:r>
          </a:p>
          <a:p>
            <a:pPr lvl="1"/>
            <a:r>
              <a:rPr lang="en-US" altLang="zh-CN" sz="2000" b="1">
                <a:solidFill>
                  <a:srgbClr val="000000"/>
                </a:solidFill>
                <a:latin typeface="Comic Sans MS" pitchFamily="66" charset="0"/>
              </a:rPr>
              <a:t>Pentium III, Pentium 4: 20+ stages</a:t>
            </a:r>
          </a:p>
          <a:p>
            <a:pPr lvl="1"/>
            <a:r>
              <a:rPr lang="en-US" altLang="zh-CN" sz="2000" b="1">
                <a:solidFill>
                  <a:srgbClr val="000000"/>
                </a:solidFill>
                <a:latin typeface="Comic Sans MS" pitchFamily="66" charset="0"/>
              </a:rPr>
              <a:t>More than 20 instructions in flight</a:t>
            </a:r>
          </a:p>
          <a:p>
            <a:pPr lvl="1"/>
            <a:r>
              <a:rPr lang="en-US" altLang="zh-CN" sz="2000" b="1">
                <a:solidFill>
                  <a:srgbClr val="000000"/>
                </a:solidFill>
                <a:latin typeface="Comic Sans MS" pitchFamily="66" charset="0"/>
              </a:rPr>
              <a:t>High clock frequency (&gt;1GHz)</a:t>
            </a:r>
          </a:p>
          <a:p>
            <a:pPr lvl="1"/>
            <a:r>
              <a:rPr lang="en-US" altLang="zh-CN" sz="2000" b="1">
                <a:solidFill>
                  <a:srgbClr val="000000"/>
                </a:solidFill>
                <a:latin typeface="Comic Sans MS" pitchFamily="66" charset="0"/>
              </a:rPr>
              <a:t>High IPC</a:t>
            </a:r>
          </a:p>
          <a:p>
            <a:endParaRPr lang="en-US" altLang="zh-CN" sz="2000" b="1">
              <a:solidFill>
                <a:srgbClr val="000000"/>
              </a:solidFill>
              <a:latin typeface="Comic Sans MS" pitchFamily="66" charset="0"/>
            </a:endParaRPr>
          </a:p>
          <a:p>
            <a:endParaRPr lang="en-US" altLang="zh-CN" sz="2000" b="1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</a:rPr>
              <a:t>Too many stages:</a:t>
            </a:r>
          </a:p>
          <a:p>
            <a:pPr lvl="1"/>
            <a:r>
              <a:rPr lang="en-US" altLang="zh-CN" sz="2000" b="1">
                <a:solidFill>
                  <a:srgbClr val="000000"/>
                </a:solidFill>
                <a:latin typeface="Comic Sans MS" pitchFamily="66" charset="0"/>
              </a:rPr>
              <a:t>Lots of complications</a:t>
            </a:r>
          </a:p>
          <a:p>
            <a:pPr lvl="1"/>
            <a:r>
              <a:rPr lang="en-US" altLang="zh-CN" sz="2000" b="1">
                <a:solidFill>
                  <a:srgbClr val="000000"/>
                </a:solidFill>
                <a:latin typeface="Comic Sans MS" pitchFamily="66" charset="0"/>
              </a:rPr>
              <a:t>Should take care of possible dependencies among in-flight instructions</a:t>
            </a:r>
          </a:p>
          <a:p>
            <a:pPr lvl="1"/>
            <a:r>
              <a:rPr lang="en-US" altLang="zh-CN" sz="2000" b="1">
                <a:solidFill>
                  <a:srgbClr val="000000"/>
                </a:solidFill>
                <a:latin typeface="Comic Sans MS" pitchFamily="66" charset="0"/>
              </a:rPr>
              <a:t>Control logic is huge</a:t>
            </a:r>
            <a:endParaRPr lang="en-US" altLang="zh-CN" sz="24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How Many Pipeline Stages?</a:t>
            </a:r>
            <a:endParaRPr lang="en-US" altLang="zh-CN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E83A1E31-8284-4C9B-AB95-5F724624290C}" type="slidenum">
              <a:rPr lang="en-US" altLang="zh-CN"/>
              <a:pPr/>
              <a:t>13</a:t>
            </a:fld>
            <a:endParaRPr lang="en-US" altLang="zh-CN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3590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Single-cycle implementation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83673661-8A15-459F-B7C1-6766607557A7}" type="slidenum">
              <a:rPr lang="en-US" altLang="zh-CN"/>
              <a:pPr/>
              <a:t>14</a:t>
            </a:fld>
            <a:endParaRPr lang="en-US" altLang="zh-CN"/>
          </a:p>
        </p:txBody>
      </p:sp>
      <p:pic>
        <p:nvPicPr>
          <p:cNvPr id="37892" name="Picture 4" descr="E:\English_arch\611\chap3_1.files\a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229600" cy="472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09600" y="55626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b="0">
                <a:solidFill>
                  <a:srgbClr val="FF3300"/>
                </a:solidFill>
                <a:latin typeface="Comic Sans MS" pitchFamily="66" charset="0"/>
              </a:rPr>
              <a:t>seldom used !</a:t>
            </a:r>
            <a:endParaRPr lang="en-US" altLang="zh-CN" b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Multi-cycle implementation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352C348B-F6C7-4585-885E-C30847DA5D5F}" type="slidenum">
              <a:rPr lang="en-US" altLang="zh-CN"/>
              <a:pPr/>
              <a:t>15</a:t>
            </a:fld>
            <a:endParaRPr lang="en-US" altLang="zh-CN"/>
          </a:p>
        </p:txBody>
      </p:sp>
      <p:pic>
        <p:nvPicPr>
          <p:cNvPr id="35847" name="Picture 7" descr="E:\English_arch\611\chap3_1.files\chap3_1-2ne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534400" cy="495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b="0"/>
              <a:t>Optimized Multi-cycle implementation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FB46156-9764-4598-8127-606F88ECBB9D}" type="slidenum">
              <a:rPr lang="en-US" altLang="zh-CN"/>
              <a:pPr/>
              <a:t>16</a:t>
            </a:fld>
            <a:endParaRPr lang="en-US" altLang="zh-CN"/>
          </a:p>
        </p:txBody>
      </p:sp>
      <p:grpSp>
        <p:nvGrpSpPr>
          <p:cNvPr id="49159" name="Group 7"/>
          <p:cNvGrpSpPr>
            <a:grpSpLocks/>
          </p:cNvGrpSpPr>
          <p:nvPr/>
        </p:nvGrpSpPr>
        <p:grpSpPr bwMode="auto">
          <a:xfrm>
            <a:off x="0" y="1323975"/>
            <a:ext cx="9144000" cy="5157788"/>
            <a:chOff x="0" y="834"/>
            <a:chExt cx="5760" cy="3249"/>
          </a:xfrm>
        </p:grpSpPr>
        <p:graphicFrame>
          <p:nvGraphicFramePr>
            <p:cNvPr id="49156" name="Object 4"/>
            <p:cNvGraphicFramePr>
              <a:graphicFrameLocks noChangeAspect="1"/>
            </p:cNvGraphicFramePr>
            <p:nvPr/>
          </p:nvGraphicFramePr>
          <p:xfrm>
            <a:off x="0" y="834"/>
            <a:ext cx="5760" cy="2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6" name="Picture" r:id="rId3" imgW="4971960" imgH="2847960" progId="Word.Picture.8">
                    <p:embed/>
                  </p:oleObj>
                </mc:Choice>
                <mc:Fallback>
                  <p:oleObj name="Picture" r:id="rId3" imgW="4971960" imgH="2847960" progId="Word.Picture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34"/>
                          <a:ext cx="5760" cy="29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384" y="3840"/>
              <a:ext cx="240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>
              <a:off x="576" y="3795"/>
              <a:ext cx="2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0">
                  <a:latin typeface="Comic Sans MS" pitchFamily="66" charset="0"/>
                </a:rPr>
                <a:t>Temporary storage locations</a:t>
              </a:r>
              <a:endParaRPr lang="en-US" altLang="zh-CN" b="0"/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5-stage Version of MIPS Datapath</a:t>
            </a:r>
            <a:endParaRPr lang="en-US" altLang="zh-CN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6419EF53-A9D2-498C-A683-9C09DA0EAD21}" type="slidenum">
              <a:rPr lang="en-US" altLang="zh-CN"/>
              <a:pPr/>
              <a:t>17</a:t>
            </a:fld>
            <a:endParaRPr lang="en-US" altLang="zh-CN"/>
          </a:p>
        </p:txBody>
      </p:sp>
      <p:grpSp>
        <p:nvGrpSpPr>
          <p:cNvPr id="47121" name="Group 17"/>
          <p:cNvGrpSpPr>
            <a:grpSpLocks/>
          </p:cNvGrpSpPr>
          <p:nvPr/>
        </p:nvGrpSpPr>
        <p:grpSpPr bwMode="auto">
          <a:xfrm>
            <a:off x="381000" y="1524000"/>
            <a:ext cx="8305800" cy="4724400"/>
            <a:chOff x="240" y="960"/>
            <a:chExt cx="5232" cy="2976"/>
          </a:xfrm>
        </p:grpSpPr>
        <p:pic>
          <p:nvPicPr>
            <p:cNvPr id="47111" name="Picture 7" descr="E:\English_arch\611\chap3_4.files\chap3_4-5new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960"/>
              <a:ext cx="5232" cy="278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20" name="Group 16"/>
            <p:cNvGrpSpPr>
              <a:grpSpLocks/>
            </p:cNvGrpSpPr>
            <p:nvPr/>
          </p:nvGrpSpPr>
          <p:grpSpPr bwMode="auto">
            <a:xfrm>
              <a:off x="3110" y="3002"/>
              <a:ext cx="2254" cy="934"/>
              <a:chOff x="3110" y="3002"/>
              <a:chExt cx="2254" cy="934"/>
            </a:xfrm>
          </p:grpSpPr>
          <p:sp>
            <p:nvSpPr>
              <p:cNvPr id="47117" name="Text Box 13"/>
              <p:cNvSpPr txBox="1">
                <a:spLocks noChangeArrowheads="1"/>
              </p:cNvSpPr>
              <p:nvPr/>
            </p:nvSpPr>
            <p:spPr bwMode="auto">
              <a:xfrm>
                <a:off x="3110" y="3002"/>
                <a:ext cx="5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rgbClr val="339966"/>
                    </a:solidFill>
                  </a:rPr>
                  <a:t>store</a:t>
                </a:r>
                <a:endParaRPr lang="en-US" altLang="zh-CN" b="0"/>
              </a:p>
            </p:txBody>
          </p:sp>
          <p:sp>
            <p:nvSpPr>
              <p:cNvPr id="47118" name="Text Box 14"/>
              <p:cNvSpPr txBox="1">
                <a:spLocks noChangeArrowheads="1"/>
              </p:cNvSpPr>
              <p:nvPr/>
            </p:nvSpPr>
            <p:spPr bwMode="auto">
              <a:xfrm>
                <a:off x="4896" y="3648"/>
                <a:ext cx="4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rgbClr val="339966"/>
                    </a:solidFill>
                  </a:rPr>
                  <a:t>load</a:t>
                </a:r>
                <a:endParaRPr lang="en-US" altLang="zh-CN" b="0"/>
              </a:p>
            </p:txBody>
          </p:sp>
        </p:grpSp>
      </p:grpSp>
      <p:grpSp>
        <p:nvGrpSpPr>
          <p:cNvPr id="47122" name="Group 18"/>
          <p:cNvGrpSpPr>
            <a:grpSpLocks/>
          </p:cNvGrpSpPr>
          <p:nvPr/>
        </p:nvGrpSpPr>
        <p:grpSpPr bwMode="auto">
          <a:xfrm>
            <a:off x="381000" y="5410200"/>
            <a:ext cx="3657600" cy="914400"/>
            <a:chOff x="240" y="3408"/>
            <a:chExt cx="2304" cy="576"/>
          </a:xfrm>
        </p:grpSpPr>
        <p:sp>
          <p:nvSpPr>
            <p:cNvPr id="47112" name="Text Box 8"/>
            <p:cNvSpPr txBox="1">
              <a:spLocks noChangeArrowheads="1"/>
            </p:cNvSpPr>
            <p:nvPr/>
          </p:nvSpPr>
          <p:spPr bwMode="auto">
            <a:xfrm>
              <a:off x="240" y="3408"/>
              <a:ext cx="8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00FF"/>
                  </a:solidFill>
                </a:rPr>
                <a:t>pipeline </a:t>
              </a:r>
            </a:p>
            <a:p>
              <a:pPr eaLnBrk="1" hangingPunct="1"/>
              <a:r>
                <a:rPr lang="en-US" altLang="zh-CN" sz="2000">
                  <a:solidFill>
                    <a:srgbClr val="FF00FF"/>
                  </a:solidFill>
                </a:rPr>
                <a:t>registers or </a:t>
              </a:r>
              <a:endParaRPr lang="en-US" altLang="zh-CN">
                <a:solidFill>
                  <a:srgbClr val="FF00FF"/>
                </a:solidFill>
              </a:endParaRPr>
            </a:p>
            <a:p>
              <a:pPr eaLnBrk="1" hangingPunct="1"/>
              <a:r>
                <a:rPr lang="en-US" altLang="zh-CN" sz="2000">
                  <a:solidFill>
                    <a:srgbClr val="FF00FF"/>
                  </a:solidFill>
                </a:rPr>
                <a:t>latches</a:t>
              </a:r>
              <a:r>
                <a:rPr lang="en-US" altLang="zh-CN" sz="2000" b="0"/>
                <a:t>  </a:t>
              </a:r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912" y="3456"/>
              <a:ext cx="624" cy="19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flipV="1">
              <a:off x="1008" y="3456"/>
              <a:ext cx="1536" cy="24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Single-cycle implementation vs. pipelining</a:t>
            </a:r>
          </a:p>
        </p:txBody>
      </p:sp>
      <p:sp>
        <p:nvSpPr>
          <p:cNvPr id="15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26C3635C-9258-4C2C-9231-F21D72DE9BD9}" type="slidenum">
              <a:rPr lang="en-US" altLang="zh-CN"/>
              <a:pPr/>
              <a:t>18</a:t>
            </a:fld>
            <a:endParaRPr lang="en-US" altLang="zh-CN"/>
          </a:p>
        </p:txBody>
      </p:sp>
      <p:grpSp>
        <p:nvGrpSpPr>
          <p:cNvPr id="53441" name="Group 193"/>
          <p:cNvGrpSpPr>
            <a:grpSpLocks/>
          </p:cNvGrpSpPr>
          <p:nvPr/>
        </p:nvGrpSpPr>
        <p:grpSpPr bwMode="auto">
          <a:xfrm>
            <a:off x="304800" y="4876800"/>
            <a:ext cx="5894388" cy="1247775"/>
            <a:chOff x="192" y="2928"/>
            <a:chExt cx="3713" cy="786"/>
          </a:xfrm>
        </p:grpSpPr>
        <p:sp>
          <p:nvSpPr>
            <p:cNvPr id="53331" name="Rectangle 83"/>
            <p:cNvSpPr>
              <a:spLocks noChangeArrowheads="1"/>
            </p:cNvSpPr>
            <p:nvPr/>
          </p:nvSpPr>
          <p:spPr bwMode="auto">
            <a:xfrm>
              <a:off x="192" y="2928"/>
              <a:ext cx="3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/>
                <a:t>Load</a:t>
              </a:r>
            </a:p>
          </p:txBody>
        </p:sp>
        <p:grpSp>
          <p:nvGrpSpPr>
            <p:cNvPr id="53332" name="Group 84"/>
            <p:cNvGrpSpPr>
              <a:grpSpLocks/>
            </p:cNvGrpSpPr>
            <p:nvPr/>
          </p:nvGrpSpPr>
          <p:grpSpPr bwMode="auto">
            <a:xfrm>
              <a:off x="549" y="2928"/>
              <a:ext cx="2384" cy="210"/>
              <a:chOff x="488" y="3260"/>
              <a:chExt cx="2384" cy="210"/>
            </a:xfrm>
          </p:grpSpPr>
          <p:grpSp>
            <p:nvGrpSpPr>
              <p:cNvPr id="53333" name="Group 85"/>
              <p:cNvGrpSpPr>
                <a:grpSpLocks/>
              </p:cNvGrpSpPr>
              <p:nvPr/>
            </p:nvGrpSpPr>
            <p:grpSpPr bwMode="auto">
              <a:xfrm>
                <a:off x="488" y="3260"/>
                <a:ext cx="464" cy="210"/>
                <a:chOff x="488" y="3260"/>
                <a:chExt cx="464" cy="210"/>
              </a:xfrm>
            </p:grpSpPr>
            <p:sp>
              <p:nvSpPr>
                <p:cNvPr id="53334" name="Rectangle 86"/>
                <p:cNvSpPr>
                  <a:spLocks noChangeArrowheads="1"/>
                </p:cNvSpPr>
                <p:nvPr/>
              </p:nvSpPr>
              <p:spPr bwMode="auto">
                <a:xfrm>
                  <a:off x="48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35" name="Rectangle 87"/>
                <p:cNvSpPr>
                  <a:spLocks noChangeArrowheads="1"/>
                </p:cNvSpPr>
                <p:nvPr/>
              </p:nvSpPr>
              <p:spPr bwMode="auto">
                <a:xfrm>
                  <a:off x="515" y="3260"/>
                  <a:ext cx="24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IF</a:t>
                  </a:r>
                </a:p>
              </p:txBody>
            </p:sp>
          </p:grpSp>
          <p:grpSp>
            <p:nvGrpSpPr>
              <p:cNvPr id="53336" name="Group 88"/>
              <p:cNvGrpSpPr>
                <a:grpSpLocks/>
              </p:cNvGrpSpPr>
              <p:nvPr/>
            </p:nvGrpSpPr>
            <p:grpSpPr bwMode="auto">
              <a:xfrm>
                <a:off x="968" y="3260"/>
                <a:ext cx="464" cy="210"/>
                <a:chOff x="968" y="3260"/>
                <a:chExt cx="464" cy="210"/>
              </a:xfrm>
            </p:grpSpPr>
            <p:sp>
              <p:nvSpPr>
                <p:cNvPr id="53337" name="Rectangle 89"/>
                <p:cNvSpPr>
                  <a:spLocks noChangeArrowheads="1"/>
                </p:cNvSpPr>
                <p:nvPr/>
              </p:nvSpPr>
              <p:spPr bwMode="auto">
                <a:xfrm>
                  <a:off x="96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38" name="Rectangle 90"/>
                <p:cNvSpPr>
                  <a:spLocks noChangeArrowheads="1"/>
                </p:cNvSpPr>
                <p:nvPr/>
              </p:nvSpPr>
              <p:spPr bwMode="auto">
                <a:xfrm>
                  <a:off x="1043" y="3260"/>
                  <a:ext cx="256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ID</a:t>
                  </a:r>
                </a:p>
              </p:txBody>
            </p:sp>
          </p:grpSp>
          <p:grpSp>
            <p:nvGrpSpPr>
              <p:cNvPr id="53339" name="Group 91"/>
              <p:cNvGrpSpPr>
                <a:grpSpLocks/>
              </p:cNvGrpSpPr>
              <p:nvPr/>
            </p:nvGrpSpPr>
            <p:grpSpPr bwMode="auto">
              <a:xfrm>
                <a:off x="1448" y="3260"/>
                <a:ext cx="464" cy="210"/>
                <a:chOff x="1448" y="3260"/>
                <a:chExt cx="464" cy="210"/>
              </a:xfrm>
            </p:grpSpPr>
            <p:sp>
              <p:nvSpPr>
                <p:cNvPr id="53340" name="Rectangle 92"/>
                <p:cNvSpPr>
                  <a:spLocks noChangeArrowheads="1"/>
                </p:cNvSpPr>
                <p:nvPr/>
              </p:nvSpPr>
              <p:spPr bwMode="auto">
                <a:xfrm>
                  <a:off x="144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41" name="Rectangle 93"/>
                <p:cNvSpPr>
                  <a:spLocks noChangeArrowheads="1"/>
                </p:cNvSpPr>
                <p:nvPr/>
              </p:nvSpPr>
              <p:spPr bwMode="auto">
                <a:xfrm>
                  <a:off x="1475" y="3260"/>
                  <a:ext cx="29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EX</a:t>
                  </a:r>
                </a:p>
              </p:txBody>
            </p:sp>
          </p:grpSp>
          <p:grpSp>
            <p:nvGrpSpPr>
              <p:cNvPr id="53342" name="Group 94"/>
              <p:cNvGrpSpPr>
                <a:grpSpLocks/>
              </p:cNvGrpSpPr>
              <p:nvPr/>
            </p:nvGrpSpPr>
            <p:grpSpPr bwMode="auto">
              <a:xfrm>
                <a:off x="1928" y="3260"/>
                <a:ext cx="468" cy="210"/>
                <a:chOff x="1928" y="3260"/>
                <a:chExt cx="468" cy="210"/>
              </a:xfrm>
            </p:grpSpPr>
            <p:sp>
              <p:nvSpPr>
                <p:cNvPr id="53343" name="Rectangle 95"/>
                <p:cNvSpPr>
                  <a:spLocks noChangeArrowheads="1"/>
                </p:cNvSpPr>
                <p:nvPr/>
              </p:nvSpPr>
              <p:spPr bwMode="auto">
                <a:xfrm>
                  <a:off x="192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44" name="Rectangle 96"/>
                <p:cNvSpPr>
                  <a:spLocks noChangeArrowheads="1"/>
                </p:cNvSpPr>
                <p:nvPr/>
              </p:nvSpPr>
              <p:spPr bwMode="auto">
                <a:xfrm>
                  <a:off x="1955" y="3260"/>
                  <a:ext cx="44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MEM</a:t>
                  </a:r>
                </a:p>
              </p:txBody>
            </p:sp>
          </p:grpSp>
          <p:grpSp>
            <p:nvGrpSpPr>
              <p:cNvPr id="53345" name="Group 97"/>
              <p:cNvGrpSpPr>
                <a:grpSpLocks/>
              </p:cNvGrpSpPr>
              <p:nvPr/>
            </p:nvGrpSpPr>
            <p:grpSpPr bwMode="auto">
              <a:xfrm>
                <a:off x="2408" y="3260"/>
                <a:ext cx="464" cy="210"/>
                <a:chOff x="2408" y="3260"/>
                <a:chExt cx="464" cy="210"/>
              </a:xfrm>
            </p:grpSpPr>
            <p:sp>
              <p:nvSpPr>
                <p:cNvPr id="53346" name="Rectangle 98"/>
                <p:cNvSpPr>
                  <a:spLocks noChangeArrowheads="1"/>
                </p:cNvSpPr>
                <p:nvPr/>
              </p:nvSpPr>
              <p:spPr bwMode="auto">
                <a:xfrm>
                  <a:off x="240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47" name="Rectangle 99"/>
                <p:cNvSpPr>
                  <a:spLocks noChangeArrowheads="1"/>
                </p:cNvSpPr>
                <p:nvPr/>
              </p:nvSpPr>
              <p:spPr bwMode="auto">
                <a:xfrm>
                  <a:off x="2483" y="3260"/>
                  <a:ext cx="3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WB</a:t>
                  </a:r>
                </a:p>
              </p:txBody>
            </p:sp>
          </p:grpSp>
        </p:grpSp>
        <p:grpSp>
          <p:nvGrpSpPr>
            <p:cNvPr id="53363" name="Group 115"/>
            <p:cNvGrpSpPr>
              <a:grpSpLocks/>
            </p:cNvGrpSpPr>
            <p:nvPr/>
          </p:nvGrpSpPr>
          <p:grpSpPr bwMode="auto">
            <a:xfrm>
              <a:off x="1029" y="3216"/>
              <a:ext cx="2384" cy="210"/>
              <a:chOff x="968" y="3548"/>
              <a:chExt cx="2384" cy="210"/>
            </a:xfrm>
          </p:grpSpPr>
          <p:grpSp>
            <p:nvGrpSpPr>
              <p:cNvPr id="53364" name="Group 116"/>
              <p:cNvGrpSpPr>
                <a:grpSpLocks/>
              </p:cNvGrpSpPr>
              <p:nvPr/>
            </p:nvGrpSpPr>
            <p:grpSpPr bwMode="auto">
              <a:xfrm>
                <a:off x="968" y="3548"/>
                <a:ext cx="464" cy="210"/>
                <a:chOff x="968" y="3548"/>
                <a:chExt cx="464" cy="210"/>
              </a:xfrm>
            </p:grpSpPr>
            <p:sp>
              <p:nvSpPr>
                <p:cNvPr id="53365" name="Rectangle 117"/>
                <p:cNvSpPr>
                  <a:spLocks noChangeArrowheads="1"/>
                </p:cNvSpPr>
                <p:nvPr/>
              </p:nvSpPr>
              <p:spPr bwMode="auto">
                <a:xfrm>
                  <a:off x="96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66" name="Rectangle 118"/>
                <p:cNvSpPr>
                  <a:spLocks noChangeArrowheads="1"/>
                </p:cNvSpPr>
                <p:nvPr/>
              </p:nvSpPr>
              <p:spPr bwMode="auto">
                <a:xfrm>
                  <a:off x="995" y="3548"/>
                  <a:ext cx="24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IF</a:t>
                  </a:r>
                </a:p>
              </p:txBody>
            </p:sp>
          </p:grpSp>
          <p:grpSp>
            <p:nvGrpSpPr>
              <p:cNvPr id="53367" name="Group 119"/>
              <p:cNvGrpSpPr>
                <a:grpSpLocks/>
              </p:cNvGrpSpPr>
              <p:nvPr/>
            </p:nvGrpSpPr>
            <p:grpSpPr bwMode="auto">
              <a:xfrm>
                <a:off x="1448" y="3548"/>
                <a:ext cx="464" cy="210"/>
                <a:chOff x="1448" y="3548"/>
                <a:chExt cx="464" cy="210"/>
              </a:xfrm>
            </p:grpSpPr>
            <p:sp>
              <p:nvSpPr>
                <p:cNvPr id="53368" name="Rectangle 120"/>
                <p:cNvSpPr>
                  <a:spLocks noChangeArrowheads="1"/>
                </p:cNvSpPr>
                <p:nvPr/>
              </p:nvSpPr>
              <p:spPr bwMode="auto">
                <a:xfrm>
                  <a:off x="144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69" name="Rectangle 121"/>
                <p:cNvSpPr>
                  <a:spLocks noChangeArrowheads="1"/>
                </p:cNvSpPr>
                <p:nvPr/>
              </p:nvSpPr>
              <p:spPr bwMode="auto">
                <a:xfrm>
                  <a:off x="1523" y="3548"/>
                  <a:ext cx="256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ID</a:t>
                  </a:r>
                </a:p>
              </p:txBody>
            </p:sp>
          </p:grpSp>
          <p:grpSp>
            <p:nvGrpSpPr>
              <p:cNvPr id="53370" name="Group 122"/>
              <p:cNvGrpSpPr>
                <a:grpSpLocks/>
              </p:cNvGrpSpPr>
              <p:nvPr/>
            </p:nvGrpSpPr>
            <p:grpSpPr bwMode="auto">
              <a:xfrm>
                <a:off x="1928" y="3548"/>
                <a:ext cx="464" cy="210"/>
                <a:chOff x="1928" y="3548"/>
                <a:chExt cx="464" cy="210"/>
              </a:xfrm>
            </p:grpSpPr>
            <p:sp>
              <p:nvSpPr>
                <p:cNvPr id="53371" name="Rectangle 123"/>
                <p:cNvSpPr>
                  <a:spLocks noChangeArrowheads="1"/>
                </p:cNvSpPr>
                <p:nvPr/>
              </p:nvSpPr>
              <p:spPr bwMode="auto">
                <a:xfrm>
                  <a:off x="192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72" name="Rectangle 124"/>
                <p:cNvSpPr>
                  <a:spLocks noChangeArrowheads="1"/>
                </p:cNvSpPr>
                <p:nvPr/>
              </p:nvSpPr>
              <p:spPr bwMode="auto">
                <a:xfrm>
                  <a:off x="1955" y="3548"/>
                  <a:ext cx="29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EX</a:t>
                  </a:r>
                </a:p>
              </p:txBody>
            </p:sp>
          </p:grpSp>
          <p:grpSp>
            <p:nvGrpSpPr>
              <p:cNvPr id="53373" name="Group 125"/>
              <p:cNvGrpSpPr>
                <a:grpSpLocks/>
              </p:cNvGrpSpPr>
              <p:nvPr/>
            </p:nvGrpSpPr>
            <p:grpSpPr bwMode="auto">
              <a:xfrm>
                <a:off x="2408" y="3548"/>
                <a:ext cx="468" cy="210"/>
                <a:chOff x="2408" y="3548"/>
                <a:chExt cx="468" cy="210"/>
              </a:xfrm>
            </p:grpSpPr>
            <p:sp>
              <p:nvSpPr>
                <p:cNvPr id="53374" name="Rectangle 126"/>
                <p:cNvSpPr>
                  <a:spLocks noChangeArrowheads="1"/>
                </p:cNvSpPr>
                <p:nvPr/>
              </p:nvSpPr>
              <p:spPr bwMode="auto">
                <a:xfrm>
                  <a:off x="240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75" name="Rectangle 127"/>
                <p:cNvSpPr>
                  <a:spLocks noChangeArrowheads="1"/>
                </p:cNvSpPr>
                <p:nvPr/>
              </p:nvSpPr>
              <p:spPr bwMode="auto">
                <a:xfrm>
                  <a:off x="2435" y="3548"/>
                  <a:ext cx="44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MEM</a:t>
                  </a:r>
                </a:p>
              </p:txBody>
            </p:sp>
          </p:grpSp>
          <p:grpSp>
            <p:nvGrpSpPr>
              <p:cNvPr id="53376" name="Group 128"/>
              <p:cNvGrpSpPr>
                <a:grpSpLocks/>
              </p:cNvGrpSpPr>
              <p:nvPr/>
            </p:nvGrpSpPr>
            <p:grpSpPr bwMode="auto">
              <a:xfrm>
                <a:off x="2888" y="3548"/>
                <a:ext cx="464" cy="210"/>
                <a:chOff x="2888" y="3548"/>
                <a:chExt cx="464" cy="210"/>
              </a:xfrm>
            </p:grpSpPr>
            <p:sp>
              <p:nvSpPr>
                <p:cNvPr id="53377" name="Rectangle 129"/>
                <p:cNvSpPr>
                  <a:spLocks noChangeArrowheads="1"/>
                </p:cNvSpPr>
                <p:nvPr/>
              </p:nvSpPr>
              <p:spPr bwMode="auto">
                <a:xfrm>
                  <a:off x="288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78" name="Rectangle 130"/>
                <p:cNvSpPr>
                  <a:spLocks noChangeArrowheads="1"/>
                </p:cNvSpPr>
                <p:nvPr/>
              </p:nvSpPr>
              <p:spPr bwMode="auto">
                <a:xfrm>
                  <a:off x="2963" y="3548"/>
                  <a:ext cx="3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WB</a:t>
                  </a:r>
                </a:p>
              </p:txBody>
            </p:sp>
          </p:grpSp>
        </p:grpSp>
        <p:sp>
          <p:nvSpPr>
            <p:cNvPr id="53379" name="Rectangle 131"/>
            <p:cNvSpPr>
              <a:spLocks noChangeArrowheads="1"/>
            </p:cNvSpPr>
            <p:nvPr/>
          </p:nvSpPr>
          <p:spPr bwMode="auto">
            <a:xfrm>
              <a:off x="672" y="3216"/>
              <a:ext cx="4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/>
                <a:t>Store</a:t>
              </a:r>
            </a:p>
          </p:txBody>
        </p:sp>
        <p:grpSp>
          <p:nvGrpSpPr>
            <p:cNvPr id="53409" name="Group 161"/>
            <p:cNvGrpSpPr>
              <a:grpSpLocks/>
            </p:cNvGrpSpPr>
            <p:nvPr/>
          </p:nvGrpSpPr>
          <p:grpSpPr bwMode="auto">
            <a:xfrm>
              <a:off x="1521" y="3504"/>
              <a:ext cx="2384" cy="210"/>
              <a:chOff x="1496" y="3836"/>
              <a:chExt cx="2384" cy="210"/>
            </a:xfrm>
          </p:grpSpPr>
          <p:grpSp>
            <p:nvGrpSpPr>
              <p:cNvPr id="53410" name="Group 162"/>
              <p:cNvGrpSpPr>
                <a:grpSpLocks/>
              </p:cNvGrpSpPr>
              <p:nvPr/>
            </p:nvGrpSpPr>
            <p:grpSpPr bwMode="auto">
              <a:xfrm>
                <a:off x="1496" y="3836"/>
                <a:ext cx="464" cy="210"/>
                <a:chOff x="1496" y="3836"/>
                <a:chExt cx="464" cy="210"/>
              </a:xfrm>
            </p:grpSpPr>
            <p:sp>
              <p:nvSpPr>
                <p:cNvPr id="53411" name="Rectangle 163"/>
                <p:cNvSpPr>
                  <a:spLocks noChangeArrowheads="1"/>
                </p:cNvSpPr>
                <p:nvPr/>
              </p:nvSpPr>
              <p:spPr bwMode="auto">
                <a:xfrm>
                  <a:off x="149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412" name="Rectangle 164"/>
                <p:cNvSpPr>
                  <a:spLocks noChangeArrowheads="1"/>
                </p:cNvSpPr>
                <p:nvPr/>
              </p:nvSpPr>
              <p:spPr bwMode="auto">
                <a:xfrm>
                  <a:off x="1523" y="3836"/>
                  <a:ext cx="24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IF</a:t>
                  </a:r>
                </a:p>
              </p:txBody>
            </p:sp>
          </p:grpSp>
          <p:grpSp>
            <p:nvGrpSpPr>
              <p:cNvPr id="53413" name="Group 165"/>
              <p:cNvGrpSpPr>
                <a:grpSpLocks/>
              </p:cNvGrpSpPr>
              <p:nvPr/>
            </p:nvGrpSpPr>
            <p:grpSpPr bwMode="auto">
              <a:xfrm>
                <a:off x="1976" y="3836"/>
                <a:ext cx="464" cy="210"/>
                <a:chOff x="1976" y="3836"/>
                <a:chExt cx="464" cy="210"/>
              </a:xfrm>
            </p:grpSpPr>
            <p:sp>
              <p:nvSpPr>
                <p:cNvPr id="53414" name="Rectangle 166"/>
                <p:cNvSpPr>
                  <a:spLocks noChangeArrowheads="1"/>
                </p:cNvSpPr>
                <p:nvPr/>
              </p:nvSpPr>
              <p:spPr bwMode="auto">
                <a:xfrm>
                  <a:off x="197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415" name="Rectangle 167"/>
                <p:cNvSpPr>
                  <a:spLocks noChangeArrowheads="1"/>
                </p:cNvSpPr>
                <p:nvPr/>
              </p:nvSpPr>
              <p:spPr bwMode="auto">
                <a:xfrm>
                  <a:off x="2051" y="3836"/>
                  <a:ext cx="256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ID</a:t>
                  </a:r>
                </a:p>
              </p:txBody>
            </p:sp>
          </p:grpSp>
          <p:grpSp>
            <p:nvGrpSpPr>
              <p:cNvPr id="53416" name="Group 168"/>
              <p:cNvGrpSpPr>
                <a:grpSpLocks/>
              </p:cNvGrpSpPr>
              <p:nvPr/>
            </p:nvGrpSpPr>
            <p:grpSpPr bwMode="auto">
              <a:xfrm>
                <a:off x="2456" y="3836"/>
                <a:ext cx="464" cy="210"/>
                <a:chOff x="2456" y="3836"/>
                <a:chExt cx="464" cy="210"/>
              </a:xfrm>
            </p:grpSpPr>
            <p:sp>
              <p:nvSpPr>
                <p:cNvPr id="53417" name="Rectangle 169"/>
                <p:cNvSpPr>
                  <a:spLocks noChangeArrowheads="1"/>
                </p:cNvSpPr>
                <p:nvPr/>
              </p:nvSpPr>
              <p:spPr bwMode="auto">
                <a:xfrm>
                  <a:off x="245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418" name="Rectangle 170"/>
                <p:cNvSpPr>
                  <a:spLocks noChangeArrowheads="1"/>
                </p:cNvSpPr>
                <p:nvPr/>
              </p:nvSpPr>
              <p:spPr bwMode="auto">
                <a:xfrm>
                  <a:off x="2483" y="3836"/>
                  <a:ext cx="29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EX</a:t>
                  </a:r>
                </a:p>
              </p:txBody>
            </p:sp>
          </p:grpSp>
          <p:grpSp>
            <p:nvGrpSpPr>
              <p:cNvPr id="53419" name="Group 171"/>
              <p:cNvGrpSpPr>
                <a:grpSpLocks/>
              </p:cNvGrpSpPr>
              <p:nvPr/>
            </p:nvGrpSpPr>
            <p:grpSpPr bwMode="auto">
              <a:xfrm>
                <a:off x="2936" y="3836"/>
                <a:ext cx="468" cy="210"/>
                <a:chOff x="2936" y="3836"/>
                <a:chExt cx="468" cy="210"/>
              </a:xfrm>
            </p:grpSpPr>
            <p:sp>
              <p:nvSpPr>
                <p:cNvPr id="53420" name="Rectangle 172"/>
                <p:cNvSpPr>
                  <a:spLocks noChangeArrowheads="1"/>
                </p:cNvSpPr>
                <p:nvPr/>
              </p:nvSpPr>
              <p:spPr bwMode="auto">
                <a:xfrm>
                  <a:off x="293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421" name="Rectangle 173"/>
                <p:cNvSpPr>
                  <a:spLocks noChangeArrowheads="1"/>
                </p:cNvSpPr>
                <p:nvPr/>
              </p:nvSpPr>
              <p:spPr bwMode="auto">
                <a:xfrm>
                  <a:off x="2963" y="3836"/>
                  <a:ext cx="44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MEM</a:t>
                  </a:r>
                </a:p>
              </p:txBody>
            </p:sp>
          </p:grpSp>
          <p:grpSp>
            <p:nvGrpSpPr>
              <p:cNvPr id="53422" name="Group 174"/>
              <p:cNvGrpSpPr>
                <a:grpSpLocks/>
              </p:cNvGrpSpPr>
              <p:nvPr/>
            </p:nvGrpSpPr>
            <p:grpSpPr bwMode="auto">
              <a:xfrm>
                <a:off x="3416" y="3836"/>
                <a:ext cx="464" cy="210"/>
                <a:chOff x="3416" y="3836"/>
                <a:chExt cx="464" cy="210"/>
              </a:xfrm>
            </p:grpSpPr>
            <p:sp>
              <p:nvSpPr>
                <p:cNvPr id="53423" name="Rectangle 175"/>
                <p:cNvSpPr>
                  <a:spLocks noChangeArrowheads="1"/>
                </p:cNvSpPr>
                <p:nvPr/>
              </p:nvSpPr>
              <p:spPr bwMode="auto">
                <a:xfrm>
                  <a:off x="341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424" name="Rectangle 176"/>
                <p:cNvSpPr>
                  <a:spLocks noChangeArrowheads="1"/>
                </p:cNvSpPr>
                <p:nvPr/>
              </p:nvSpPr>
              <p:spPr bwMode="auto">
                <a:xfrm>
                  <a:off x="3491" y="3836"/>
                  <a:ext cx="3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WB</a:t>
                  </a:r>
                </a:p>
              </p:txBody>
            </p:sp>
          </p:grpSp>
        </p:grpSp>
        <p:sp>
          <p:nvSpPr>
            <p:cNvPr id="53425" name="Rectangle 177"/>
            <p:cNvSpPr>
              <a:spLocks noChangeArrowheads="1"/>
            </p:cNvSpPr>
            <p:nvPr/>
          </p:nvSpPr>
          <p:spPr bwMode="auto">
            <a:xfrm>
              <a:off x="1056" y="3504"/>
              <a:ext cx="48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/>
                <a:t>R-type</a:t>
              </a:r>
            </a:p>
          </p:txBody>
        </p:sp>
      </p:grpSp>
      <p:sp>
        <p:nvSpPr>
          <p:cNvPr id="53398" name="Rectangle 150"/>
          <p:cNvSpPr>
            <a:spLocks noChangeArrowheads="1"/>
          </p:cNvSpPr>
          <p:nvPr/>
        </p:nvSpPr>
        <p:spPr bwMode="auto">
          <a:xfrm>
            <a:off x="304800" y="1524000"/>
            <a:ext cx="67056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zh-CN" sz="1800" i="1" u="sng">
                <a:solidFill>
                  <a:schemeClr val="accent2"/>
                </a:solidFill>
                <a:latin typeface="Arial" charset="0"/>
              </a:rPr>
              <a:t>Single Cycle Implementation:</a:t>
            </a:r>
            <a:r>
              <a:rPr lang="en-US" altLang="zh-CN" sz="1800" i="1">
                <a:solidFill>
                  <a:schemeClr val="accent2"/>
                </a:solidFill>
                <a:latin typeface="Arial" charset="0"/>
              </a:rPr>
              <a:t>     </a:t>
            </a:r>
            <a:r>
              <a:rPr lang="en-US" altLang="zh-CN" sz="1800">
                <a:solidFill>
                  <a:srgbClr val="FF3300"/>
                </a:solidFill>
                <a:latin typeface="Comic Sans MS" pitchFamily="66" charset="0"/>
              </a:rPr>
              <a:t>CPI=1,   long clock cycle</a:t>
            </a:r>
            <a:r>
              <a:rPr lang="en-US" altLang="zh-CN" sz="1800" i="1" u="sng">
                <a:solidFill>
                  <a:schemeClr val="accent2"/>
                </a:solidFill>
                <a:latin typeface="Arial" charset="0"/>
              </a:rPr>
              <a:t> </a:t>
            </a:r>
            <a:endParaRPr lang="en-US" altLang="zh-CN" sz="1800" i="1" u="sng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3383" name="Line 135"/>
          <p:cNvSpPr>
            <a:spLocks noChangeShapeType="1"/>
          </p:cNvSpPr>
          <p:nvPr/>
        </p:nvSpPr>
        <p:spPr bwMode="auto">
          <a:xfrm>
            <a:off x="490538" y="22987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84" name="Line 136"/>
          <p:cNvSpPr>
            <a:spLocks noChangeShapeType="1"/>
          </p:cNvSpPr>
          <p:nvPr/>
        </p:nvSpPr>
        <p:spPr bwMode="auto">
          <a:xfrm>
            <a:off x="858838" y="23114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87" name="Line 139"/>
          <p:cNvSpPr>
            <a:spLocks noChangeShapeType="1"/>
          </p:cNvSpPr>
          <p:nvPr/>
        </p:nvSpPr>
        <p:spPr bwMode="auto">
          <a:xfrm>
            <a:off x="4440238" y="23114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88" name="Line 140"/>
          <p:cNvSpPr>
            <a:spLocks noChangeShapeType="1"/>
          </p:cNvSpPr>
          <p:nvPr/>
        </p:nvSpPr>
        <p:spPr bwMode="auto">
          <a:xfrm flipV="1">
            <a:off x="8161338" y="1905000"/>
            <a:ext cx="0" cy="1549400"/>
          </a:xfrm>
          <a:prstGeom prst="line">
            <a:avLst/>
          </a:prstGeom>
          <a:noFill/>
          <a:ln w="25400">
            <a:solidFill>
              <a:srgbClr val="9900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89" name="Line 141"/>
          <p:cNvSpPr>
            <a:spLocks noChangeShapeType="1"/>
          </p:cNvSpPr>
          <p:nvPr/>
        </p:nvSpPr>
        <p:spPr bwMode="auto">
          <a:xfrm>
            <a:off x="8174038" y="23114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90" name="Line 142"/>
          <p:cNvSpPr>
            <a:spLocks noChangeShapeType="1"/>
          </p:cNvSpPr>
          <p:nvPr/>
        </p:nvSpPr>
        <p:spPr bwMode="auto">
          <a:xfrm>
            <a:off x="871538" y="2527300"/>
            <a:ext cx="187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91" name="Line 143"/>
          <p:cNvSpPr>
            <a:spLocks noChangeShapeType="1"/>
          </p:cNvSpPr>
          <p:nvPr/>
        </p:nvSpPr>
        <p:spPr bwMode="auto">
          <a:xfrm>
            <a:off x="2776538" y="2298700"/>
            <a:ext cx="165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92" name="Line 144"/>
          <p:cNvSpPr>
            <a:spLocks noChangeShapeType="1"/>
          </p:cNvSpPr>
          <p:nvPr/>
        </p:nvSpPr>
        <p:spPr bwMode="auto">
          <a:xfrm>
            <a:off x="2763838" y="23114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93" name="Line 145"/>
          <p:cNvSpPr>
            <a:spLocks noChangeShapeType="1"/>
          </p:cNvSpPr>
          <p:nvPr/>
        </p:nvSpPr>
        <p:spPr bwMode="auto">
          <a:xfrm>
            <a:off x="4452938" y="2527300"/>
            <a:ext cx="187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94" name="Line 146"/>
          <p:cNvSpPr>
            <a:spLocks noChangeShapeType="1"/>
          </p:cNvSpPr>
          <p:nvPr/>
        </p:nvSpPr>
        <p:spPr bwMode="auto">
          <a:xfrm>
            <a:off x="6357938" y="2298700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95" name="Line 147"/>
          <p:cNvSpPr>
            <a:spLocks noChangeShapeType="1"/>
          </p:cNvSpPr>
          <p:nvPr/>
        </p:nvSpPr>
        <p:spPr bwMode="auto">
          <a:xfrm>
            <a:off x="6345238" y="23114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96" name="Line 148"/>
          <p:cNvSpPr>
            <a:spLocks noChangeShapeType="1"/>
          </p:cNvSpPr>
          <p:nvPr/>
        </p:nvSpPr>
        <p:spPr bwMode="auto">
          <a:xfrm>
            <a:off x="8262938" y="25273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97" name="Rectangle 149"/>
          <p:cNvSpPr>
            <a:spLocks noChangeArrowheads="1"/>
          </p:cNvSpPr>
          <p:nvPr/>
        </p:nvSpPr>
        <p:spPr bwMode="auto">
          <a:xfrm>
            <a:off x="381000" y="2292350"/>
            <a:ext cx="4968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/>
              <a:t>Clk</a:t>
            </a:r>
          </a:p>
        </p:txBody>
      </p:sp>
      <p:sp>
        <p:nvSpPr>
          <p:cNvPr id="53399" name="Rectangle 151"/>
          <p:cNvSpPr>
            <a:spLocks noChangeArrowheads="1"/>
          </p:cNvSpPr>
          <p:nvPr/>
        </p:nvSpPr>
        <p:spPr bwMode="auto">
          <a:xfrm>
            <a:off x="838200" y="2819400"/>
            <a:ext cx="35560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00" name="Rectangle 152"/>
          <p:cNvSpPr>
            <a:spLocks noChangeArrowheads="1"/>
          </p:cNvSpPr>
          <p:nvPr/>
        </p:nvSpPr>
        <p:spPr bwMode="auto">
          <a:xfrm>
            <a:off x="4419600" y="2819400"/>
            <a:ext cx="37084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01" name="Rectangle 153"/>
          <p:cNvSpPr>
            <a:spLocks noChangeArrowheads="1"/>
          </p:cNvSpPr>
          <p:nvPr/>
        </p:nvSpPr>
        <p:spPr bwMode="auto">
          <a:xfrm>
            <a:off x="2176463" y="2800350"/>
            <a:ext cx="631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/>
              <a:t>Load</a:t>
            </a:r>
          </a:p>
        </p:txBody>
      </p:sp>
      <p:sp>
        <p:nvSpPr>
          <p:cNvPr id="53402" name="Rectangle 154"/>
          <p:cNvSpPr>
            <a:spLocks noChangeArrowheads="1"/>
          </p:cNvSpPr>
          <p:nvPr/>
        </p:nvSpPr>
        <p:spPr bwMode="auto">
          <a:xfrm>
            <a:off x="5986463" y="2800350"/>
            <a:ext cx="644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/>
              <a:t>Store</a:t>
            </a:r>
          </a:p>
        </p:txBody>
      </p:sp>
      <p:sp>
        <p:nvSpPr>
          <p:cNvPr id="53403" name="Line 155"/>
          <p:cNvSpPr>
            <a:spLocks noChangeShapeType="1"/>
          </p:cNvSpPr>
          <p:nvPr/>
        </p:nvSpPr>
        <p:spPr bwMode="auto">
          <a:xfrm flipV="1">
            <a:off x="7454900" y="27940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04" name="Rectangle 156"/>
          <p:cNvSpPr>
            <a:spLocks noChangeArrowheads="1"/>
          </p:cNvSpPr>
          <p:nvPr/>
        </p:nvSpPr>
        <p:spPr bwMode="auto">
          <a:xfrm>
            <a:off x="7434263" y="2800350"/>
            <a:ext cx="723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/>
              <a:t>Waste</a:t>
            </a:r>
          </a:p>
        </p:txBody>
      </p:sp>
      <p:sp>
        <p:nvSpPr>
          <p:cNvPr id="53426" name="Line 178"/>
          <p:cNvSpPr>
            <a:spLocks noChangeShapeType="1"/>
          </p:cNvSpPr>
          <p:nvPr/>
        </p:nvSpPr>
        <p:spPr bwMode="auto">
          <a:xfrm flipV="1">
            <a:off x="858838" y="19812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27" name="Rectangle 179"/>
          <p:cNvSpPr>
            <a:spLocks noChangeArrowheads="1"/>
          </p:cNvSpPr>
          <p:nvPr/>
        </p:nvSpPr>
        <p:spPr bwMode="auto">
          <a:xfrm>
            <a:off x="2362200" y="1987550"/>
            <a:ext cx="8191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/>
              <a:t>Cycle 1</a:t>
            </a:r>
          </a:p>
        </p:txBody>
      </p:sp>
      <p:sp>
        <p:nvSpPr>
          <p:cNvPr id="53428" name="Line 180"/>
          <p:cNvSpPr>
            <a:spLocks noChangeShapeType="1"/>
          </p:cNvSpPr>
          <p:nvPr/>
        </p:nvSpPr>
        <p:spPr bwMode="auto">
          <a:xfrm flipV="1">
            <a:off x="4440238" y="1981200"/>
            <a:ext cx="0" cy="330200"/>
          </a:xfrm>
          <a:prstGeom prst="line">
            <a:avLst/>
          </a:prstGeom>
          <a:noFill/>
          <a:ln w="25400">
            <a:solidFill>
              <a:srgbClr val="9900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29" name="Line 181"/>
          <p:cNvSpPr>
            <a:spLocks noChangeShapeType="1"/>
          </p:cNvSpPr>
          <p:nvPr/>
        </p:nvSpPr>
        <p:spPr bwMode="auto">
          <a:xfrm flipV="1">
            <a:off x="8174038" y="19812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30" name="Rectangle 182"/>
          <p:cNvSpPr>
            <a:spLocks noChangeArrowheads="1"/>
          </p:cNvSpPr>
          <p:nvPr/>
        </p:nvSpPr>
        <p:spPr bwMode="auto">
          <a:xfrm>
            <a:off x="5943600" y="1987550"/>
            <a:ext cx="8191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/>
              <a:t>Cycle 2</a:t>
            </a:r>
          </a:p>
        </p:txBody>
      </p:sp>
      <p:sp>
        <p:nvSpPr>
          <p:cNvPr id="53431" name="Line 183"/>
          <p:cNvSpPr>
            <a:spLocks noChangeShapeType="1"/>
          </p:cNvSpPr>
          <p:nvPr/>
        </p:nvSpPr>
        <p:spPr bwMode="auto">
          <a:xfrm>
            <a:off x="871538" y="2146300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32" name="Line 184"/>
          <p:cNvSpPr>
            <a:spLocks noChangeShapeType="1"/>
          </p:cNvSpPr>
          <p:nvPr/>
        </p:nvSpPr>
        <p:spPr bwMode="auto">
          <a:xfrm>
            <a:off x="4452938" y="2146300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33" name="Line 185"/>
          <p:cNvSpPr>
            <a:spLocks noChangeShapeType="1"/>
          </p:cNvSpPr>
          <p:nvPr/>
        </p:nvSpPr>
        <p:spPr bwMode="auto">
          <a:xfrm flipH="1">
            <a:off x="6713538" y="2146300"/>
            <a:ext cx="147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34" name="Line 186"/>
          <p:cNvSpPr>
            <a:spLocks noChangeShapeType="1"/>
          </p:cNvSpPr>
          <p:nvPr/>
        </p:nvSpPr>
        <p:spPr bwMode="auto">
          <a:xfrm flipH="1">
            <a:off x="3208338" y="2146300"/>
            <a:ext cx="109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35" name="Line 187"/>
          <p:cNvSpPr>
            <a:spLocks noChangeShapeType="1"/>
          </p:cNvSpPr>
          <p:nvPr/>
        </p:nvSpPr>
        <p:spPr bwMode="auto">
          <a:xfrm flipV="1">
            <a:off x="4440238" y="2286000"/>
            <a:ext cx="0" cy="1549400"/>
          </a:xfrm>
          <a:prstGeom prst="line">
            <a:avLst/>
          </a:prstGeom>
          <a:noFill/>
          <a:ln w="25400">
            <a:solidFill>
              <a:srgbClr val="9900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39" name="Rectangle 191"/>
          <p:cNvSpPr>
            <a:spLocks noChangeArrowheads="1"/>
          </p:cNvSpPr>
          <p:nvPr/>
        </p:nvSpPr>
        <p:spPr bwMode="auto">
          <a:xfrm>
            <a:off x="304800" y="3505200"/>
            <a:ext cx="85344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zh-CN" sz="1800" i="1" u="sng">
                <a:solidFill>
                  <a:schemeClr val="accent2"/>
                </a:solidFill>
                <a:latin typeface="Arial" charset="0"/>
              </a:rPr>
              <a:t>Pipeline Implementation: </a:t>
            </a:r>
            <a:r>
              <a:rPr lang="en-US" altLang="zh-CN" sz="1800" i="1">
                <a:solidFill>
                  <a:schemeClr val="accent2"/>
                </a:solidFill>
                <a:latin typeface="Arial" charset="0"/>
              </a:rPr>
              <a:t>    </a:t>
            </a:r>
            <a:r>
              <a:rPr lang="en-US" altLang="zh-CN" sz="1800">
                <a:solidFill>
                  <a:srgbClr val="FF3300"/>
                </a:solidFill>
                <a:latin typeface="Comic Sans MS" pitchFamily="66" charset="0"/>
              </a:rPr>
              <a:t>CPI=1, clock cycle </a:t>
            </a:r>
            <a:r>
              <a:rPr lang="en-US" altLang="zh-CN" sz="1800">
                <a:solidFill>
                  <a:srgbClr val="FF3300"/>
                </a:solidFill>
                <a:latin typeface="Comic Sans MS" pitchFamily="66" charset="0"/>
                <a:sym typeface="Symbol" pitchFamily="18" charset="2"/>
              </a:rPr>
              <a:t>  long clock cycle/5</a:t>
            </a:r>
            <a:endParaRPr lang="en-US" altLang="zh-CN" sz="1800" i="1" u="sng">
              <a:solidFill>
                <a:srgbClr val="000099"/>
              </a:solidFill>
              <a:latin typeface="Arial" charset="0"/>
            </a:endParaRPr>
          </a:p>
        </p:txBody>
      </p:sp>
      <p:grpSp>
        <p:nvGrpSpPr>
          <p:cNvPr id="53506" name="Group 258"/>
          <p:cNvGrpSpPr>
            <a:grpSpLocks/>
          </p:cNvGrpSpPr>
          <p:nvPr/>
        </p:nvGrpSpPr>
        <p:grpSpPr bwMode="auto">
          <a:xfrm>
            <a:off x="304800" y="3533775"/>
            <a:ext cx="8542338" cy="1225550"/>
            <a:chOff x="192" y="2226"/>
            <a:chExt cx="5381" cy="772"/>
          </a:xfrm>
        </p:grpSpPr>
        <p:grpSp>
          <p:nvGrpSpPr>
            <p:cNvPr id="53505" name="Group 257"/>
            <p:cNvGrpSpPr>
              <a:grpSpLocks/>
            </p:cNvGrpSpPr>
            <p:nvPr/>
          </p:nvGrpSpPr>
          <p:grpSpPr bwMode="auto">
            <a:xfrm>
              <a:off x="541" y="2226"/>
              <a:ext cx="2400" cy="544"/>
              <a:chOff x="541" y="2112"/>
              <a:chExt cx="2400" cy="544"/>
            </a:xfrm>
          </p:grpSpPr>
          <p:sp>
            <p:nvSpPr>
              <p:cNvPr id="53259" name="Line 11"/>
              <p:cNvSpPr>
                <a:spLocks noChangeShapeType="1"/>
              </p:cNvSpPr>
              <p:nvPr/>
            </p:nvSpPr>
            <p:spPr bwMode="auto">
              <a:xfrm flipV="1">
                <a:off x="541" y="2120"/>
                <a:ext cx="0" cy="536"/>
              </a:xfrm>
              <a:prstGeom prst="line">
                <a:avLst/>
              </a:prstGeom>
              <a:noFill/>
              <a:ln w="25400">
                <a:solidFill>
                  <a:srgbClr val="990033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86" name="Line 138"/>
              <p:cNvSpPr>
                <a:spLocks noChangeShapeType="1"/>
              </p:cNvSpPr>
              <p:nvPr/>
            </p:nvSpPr>
            <p:spPr bwMode="auto">
              <a:xfrm flipV="1">
                <a:off x="2941" y="2112"/>
                <a:ext cx="0" cy="544"/>
              </a:xfrm>
              <a:prstGeom prst="line">
                <a:avLst/>
              </a:prstGeom>
              <a:noFill/>
              <a:ln w="25400">
                <a:solidFill>
                  <a:srgbClr val="990033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504" name="Group 256"/>
            <p:cNvGrpSpPr>
              <a:grpSpLocks/>
            </p:cNvGrpSpPr>
            <p:nvPr/>
          </p:nvGrpSpPr>
          <p:grpSpPr bwMode="auto">
            <a:xfrm>
              <a:off x="192" y="2544"/>
              <a:ext cx="5381" cy="454"/>
              <a:chOff x="192" y="2444"/>
              <a:chExt cx="5381" cy="454"/>
            </a:xfrm>
          </p:grpSpPr>
          <p:sp>
            <p:nvSpPr>
              <p:cNvPr id="53442" name="Rectangle 194"/>
              <p:cNvSpPr>
                <a:spLocks noChangeArrowheads="1"/>
              </p:cNvSpPr>
              <p:nvPr/>
            </p:nvSpPr>
            <p:spPr bwMode="auto">
              <a:xfrm>
                <a:off x="192" y="2688"/>
                <a:ext cx="31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Clk</a:t>
                </a:r>
              </a:p>
            </p:txBody>
          </p:sp>
          <p:sp>
            <p:nvSpPr>
              <p:cNvPr id="53443" name="Line 195"/>
              <p:cNvSpPr>
                <a:spLocks noChangeShapeType="1"/>
              </p:cNvSpPr>
              <p:nvPr/>
            </p:nvSpPr>
            <p:spPr bwMode="auto">
              <a:xfrm>
                <a:off x="54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44" name="Line 196"/>
              <p:cNvSpPr>
                <a:spLocks noChangeShapeType="1"/>
              </p:cNvSpPr>
              <p:nvPr/>
            </p:nvSpPr>
            <p:spPr bwMode="auto">
              <a:xfrm>
                <a:off x="54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45" name="Line 197"/>
              <p:cNvSpPr>
                <a:spLocks noChangeShapeType="1"/>
              </p:cNvSpPr>
              <p:nvPr/>
            </p:nvSpPr>
            <p:spPr bwMode="auto">
              <a:xfrm flipV="1">
                <a:off x="78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46" name="Line 198"/>
              <p:cNvSpPr>
                <a:spLocks noChangeShapeType="1"/>
              </p:cNvSpPr>
              <p:nvPr/>
            </p:nvSpPr>
            <p:spPr bwMode="auto">
              <a:xfrm>
                <a:off x="78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47" name="Line 199"/>
              <p:cNvSpPr>
                <a:spLocks noChangeShapeType="1"/>
              </p:cNvSpPr>
              <p:nvPr/>
            </p:nvSpPr>
            <p:spPr bwMode="auto">
              <a:xfrm>
                <a:off x="102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48" name="Line 200"/>
              <p:cNvSpPr>
                <a:spLocks noChangeShapeType="1"/>
              </p:cNvSpPr>
              <p:nvPr/>
            </p:nvSpPr>
            <p:spPr bwMode="auto">
              <a:xfrm>
                <a:off x="30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49" name="Rectangle 201"/>
              <p:cNvSpPr>
                <a:spLocks noChangeArrowheads="1"/>
              </p:cNvSpPr>
              <p:nvPr/>
            </p:nvSpPr>
            <p:spPr bwMode="auto">
              <a:xfrm>
                <a:off x="52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1</a:t>
                </a:r>
              </a:p>
            </p:txBody>
          </p:sp>
          <p:sp>
            <p:nvSpPr>
              <p:cNvPr id="53450" name="Line 202"/>
              <p:cNvSpPr>
                <a:spLocks noChangeShapeType="1"/>
              </p:cNvSpPr>
              <p:nvPr/>
            </p:nvSpPr>
            <p:spPr bwMode="auto">
              <a:xfrm>
                <a:off x="102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51" name="Line 203"/>
              <p:cNvSpPr>
                <a:spLocks noChangeShapeType="1"/>
              </p:cNvSpPr>
              <p:nvPr/>
            </p:nvSpPr>
            <p:spPr bwMode="auto">
              <a:xfrm flipV="1">
                <a:off x="126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52" name="Line 204"/>
              <p:cNvSpPr>
                <a:spLocks noChangeShapeType="1"/>
              </p:cNvSpPr>
              <p:nvPr/>
            </p:nvSpPr>
            <p:spPr bwMode="auto">
              <a:xfrm>
                <a:off x="126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53" name="Line 205"/>
              <p:cNvSpPr>
                <a:spLocks noChangeShapeType="1"/>
              </p:cNvSpPr>
              <p:nvPr/>
            </p:nvSpPr>
            <p:spPr bwMode="auto">
              <a:xfrm>
                <a:off x="150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54" name="Line 206"/>
              <p:cNvSpPr>
                <a:spLocks noChangeShapeType="1"/>
              </p:cNvSpPr>
              <p:nvPr/>
            </p:nvSpPr>
            <p:spPr bwMode="auto">
              <a:xfrm flipV="1">
                <a:off x="102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55" name="Rectangle 207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2</a:t>
                </a:r>
              </a:p>
            </p:txBody>
          </p:sp>
          <p:sp>
            <p:nvSpPr>
              <p:cNvPr id="53456" name="Line 208"/>
              <p:cNvSpPr>
                <a:spLocks noChangeShapeType="1"/>
              </p:cNvSpPr>
              <p:nvPr/>
            </p:nvSpPr>
            <p:spPr bwMode="auto">
              <a:xfrm>
                <a:off x="150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57" name="Line 209"/>
              <p:cNvSpPr>
                <a:spLocks noChangeShapeType="1"/>
              </p:cNvSpPr>
              <p:nvPr/>
            </p:nvSpPr>
            <p:spPr bwMode="auto">
              <a:xfrm flipV="1">
                <a:off x="174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58" name="Line 210"/>
              <p:cNvSpPr>
                <a:spLocks noChangeShapeType="1"/>
              </p:cNvSpPr>
              <p:nvPr/>
            </p:nvSpPr>
            <p:spPr bwMode="auto">
              <a:xfrm>
                <a:off x="174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59" name="Line 211"/>
              <p:cNvSpPr>
                <a:spLocks noChangeShapeType="1"/>
              </p:cNvSpPr>
              <p:nvPr/>
            </p:nvSpPr>
            <p:spPr bwMode="auto">
              <a:xfrm>
                <a:off x="198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0" name="Line 212"/>
              <p:cNvSpPr>
                <a:spLocks noChangeShapeType="1"/>
              </p:cNvSpPr>
              <p:nvPr/>
            </p:nvSpPr>
            <p:spPr bwMode="auto">
              <a:xfrm flipV="1">
                <a:off x="150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1" name="Rectangle 213"/>
              <p:cNvSpPr>
                <a:spLocks noChangeArrowheads="1"/>
              </p:cNvSpPr>
              <p:nvPr/>
            </p:nvSpPr>
            <p:spPr bwMode="auto">
              <a:xfrm>
                <a:off x="148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3</a:t>
                </a:r>
              </a:p>
            </p:txBody>
          </p:sp>
          <p:sp>
            <p:nvSpPr>
              <p:cNvPr id="53462" name="Line 214"/>
              <p:cNvSpPr>
                <a:spLocks noChangeShapeType="1"/>
              </p:cNvSpPr>
              <p:nvPr/>
            </p:nvSpPr>
            <p:spPr bwMode="auto">
              <a:xfrm>
                <a:off x="198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3" name="Line 215"/>
              <p:cNvSpPr>
                <a:spLocks noChangeShapeType="1"/>
              </p:cNvSpPr>
              <p:nvPr/>
            </p:nvSpPr>
            <p:spPr bwMode="auto">
              <a:xfrm flipV="1">
                <a:off x="222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4" name="Line 216"/>
              <p:cNvSpPr>
                <a:spLocks noChangeShapeType="1"/>
              </p:cNvSpPr>
              <p:nvPr/>
            </p:nvSpPr>
            <p:spPr bwMode="auto">
              <a:xfrm>
                <a:off x="222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5" name="Line 217"/>
              <p:cNvSpPr>
                <a:spLocks noChangeShapeType="1"/>
              </p:cNvSpPr>
              <p:nvPr/>
            </p:nvSpPr>
            <p:spPr bwMode="auto">
              <a:xfrm>
                <a:off x="246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6" name="Line 218"/>
              <p:cNvSpPr>
                <a:spLocks noChangeShapeType="1"/>
              </p:cNvSpPr>
              <p:nvPr/>
            </p:nvSpPr>
            <p:spPr bwMode="auto">
              <a:xfrm flipV="1">
                <a:off x="198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7" name="Rectangle 219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4</a:t>
                </a:r>
              </a:p>
            </p:txBody>
          </p:sp>
          <p:sp>
            <p:nvSpPr>
              <p:cNvPr id="53468" name="Line 220"/>
              <p:cNvSpPr>
                <a:spLocks noChangeShapeType="1"/>
              </p:cNvSpPr>
              <p:nvPr/>
            </p:nvSpPr>
            <p:spPr bwMode="auto">
              <a:xfrm>
                <a:off x="246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9" name="Line 221"/>
              <p:cNvSpPr>
                <a:spLocks noChangeShapeType="1"/>
              </p:cNvSpPr>
              <p:nvPr/>
            </p:nvSpPr>
            <p:spPr bwMode="auto">
              <a:xfrm flipV="1">
                <a:off x="270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70" name="Line 222"/>
              <p:cNvSpPr>
                <a:spLocks noChangeShapeType="1"/>
              </p:cNvSpPr>
              <p:nvPr/>
            </p:nvSpPr>
            <p:spPr bwMode="auto">
              <a:xfrm>
                <a:off x="270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71" name="Line 223"/>
              <p:cNvSpPr>
                <a:spLocks noChangeShapeType="1"/>
              </p:cNvSpPr>
              <p:nvPr/>
            </p:nvSpPr>
            <p:spPr bwMode="auto">
              <a:xfrm>
                <a:off x="294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72" name="Line 224"/>
              <p:cNvSpPr>
                <a:spLocks noChangeShapeType="1"/>
              </p:cNvSpPr>
              <p:nvPr/>
            </p:nvSpPr>
            <p:spPr bwMode="auto">
              <a:xfrm flipV="1">
                <a:off x="246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73" name="Rectangle 225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5</a:t>
                </a:r>
              </a:p>
            </p:txBody>
          </p:sp>
          <p:sp>
            <p:nvSpPr>
              <p:cNvPr id="53474" name="Line 226"/>
              <p:cNvSpPr>
                <a:spLocks noChangeShapeType="1"/>
              </p:cNvSpPr>
              <p:nvPr/>
            </p:nvSpPr>
            <p:spPr bwMode="auto">
              <a:xfrm>
                <a:off x="294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75" name="Line 227"/>
              <p:cNvSpPr>
                <a:spLocks noChangeShapeType="1"/>
              </p:cNvSpPr>
              <p:nvPr/>
            </p:nvSpPr>
            <p:spPr bwMode="auto">
              <a:xfrm flipV="1">
                <a:off x="318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76" name="Line 228"/>
              <p:cNvSpPr>
                <a:spLocks noChangeShapeType="1"/>
              </p:cNvSpPr>
              <p:nvPr/>
            </p:nvSpPr>
            <p:spPr bwMode="auto">
              <a:xfrm>
                <a:off x="318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77" name="Line 229"/>
              <p:cNvSpPr>
                <a:spLocks noChangeShapeType="1"/>
              </p:cNvSpPr>
              <p:nvPr/>
            </p:nvSpPr>
            <p:spPr bwMode="auto">
              <a:xfrm>
                <a:off x="342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78" name="Rectangle 230"/>
              <p:cNvSpPr>
                <a:spLocks noChangeArrowheads="1"/>
              </p:cNvSpPr>
              <p:nvPr/>
            </p:nvSpPr>
            <p:spPr bwMode="auto">
              <a:xfrm>
                <a:off x="292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6</a:t>
                </a:r>
              </a:p>
            </p:txBody>
          </p:sp>
          <p:sp>
            <p:nvSpPr>
              <p:cNvPr id="53479" name="Line 231"/>
              <p:cNvSpPr>
                <a:spLocks noChangeShapeType="1"/>
              </p:cNvSpPr>
              <p:nvPr/>
            </p:nvSpPr>
            <p:spPr bwMode="auto">
              <a:xfrm>
                <a:off x="342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80" name="Line 232"/>
              <p:cNvSpPr>
                <a:spLocks noChangeShapeType="1"/>
              </p:cNvSpPr>
              <p:nvPr/>
            </p:nvSpPr>
            <p:spPr bwMode="auto">
              <a:xfrm flipV="1">
                <a:off x="366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81" name="Line 233"/>
              <p:cNvSpPr>
                <a:spLocks noChangeShapeType="1"/>
              </p:cNvSpPr>
              <p:nvPr/>
            </p:nvSpPr>
            <p:spPr bwMode="auto">
              <a:xfrm>
                <a:off x="366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82" name="Line 234"/>
              <p:cNvSpPr>
                <a:spLocks noChangeShapeType="1"/>
              </p:cNvSpPr>
              <p:nvPr/>
            </p:nvSpPr>
            <p:spPr bwMode="auto">
              <a:xfrm>
                <a:off x="390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83" name="Line 235"/>
              <p:cNvSpPr>
                <a:spLocks noChangeShapeType="1"/>
              </p:cNvSpPr>
              <p:nvPr/>
            </p:nvSpPr>
            <p:spPr bwMode="auto">
              <a:xfrm flipV="1">
                <a:off x="342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84" name="Rectangle 236"/>
              <p:cNvSpPr>
                <a:spLocks noChangeArrowheads="1"/>
              </p:cNvSpPr>
              <p:nvPr/>
            </p:nvSpPr>
            <p:spPr bwMode="auto">
              <a:xfrm>
                <a:off x="340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7</a:t>
                </a:r>
              </a:p>
            </p:txBody>
          </p:sp>
          <p:sp>
            <p:nvSpPr>
              <p:cNvPr id="53485" name="Line 237"/>
              <p:cNvSpPr>
                <a:spLocks noChangeShapeType="1"/>
              </p:cNvSpPr>
              <p:nvPr/>
            </p:nvSpPr>
            <p:spPr bwMode="auto">
              <a:xfrm>
                <a:off x="390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86" name="Line 238"/>
              <p:cNvSpPr>
                <a:spLocks noChangeShapeType="1"/>
              </p:cNvSpPr>
              <p:nvPr/>
            </p:nvSpPr>
            <p:spPr bwMode="auto">
              <a:xfrm flipV="1">
                <a:off x="414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87" name="Line 239"/>
              <p:cNvSpPr>
                <a:spLocks noChangeShapeType="1"/>
              </p:cNvSpPr>
              <p:nvPr/>
            </p:nvSpPr>
            <p:spPr bwMode="auto">
              <a:xfrm>
                <a:off x="414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88" name="Line 240"/>
              <p:cNvSpPr>
                <a:spLocks noChangeShapeType="1"/>
              </p:cNvSpPr>
              <p:nvPr/>
            </p:nvSpPr>
            <p:spPr bwMode="auto">
              <a:xfrm>
                <a:off x="438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89" name="Line 241"/>
              <p:cNvSpPr>
                <a:spLocks noChangeShapeType="1"/>
              </p:cNvSpPr>
              <p:nvPr/>
            </p:nvSpPr>
            <p:spPr bwMode="auto">
              <a:xfrm flipV="1">
                <a:off x="390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90" name="Rectangle 242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8</a:t>
                </a:r>
              </a:p>
            </p:txBody>
          </p:sp>
          <p:sp>
            <p:nvSpPr>
              <p:cNvPr id="53491" name="Line 243"/>
              <p:cNvSpPr>
                <a:spLocks noChangeShapeType="1"/>
              </p:cNvSpPr>
              <p:nvPr/>
            </p:nvSpPr>
            <p:spPr bwMode="auto">
              <a:xfrm>
                <a:off x="438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92" name="Line 244"/>
              <p:cNvSpPr>
                <a:spLocks noChangeShapeType="1"/>
              </p:cNvSpPr>
              <p:nvPr/>
            </p:nvSpPr>
            <p:spPr bwMode="auto">
              <a:xfrm flipV="1">
                <a:off x="462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93" name="Line 245"/>
              <p:cNvSpPr>
                <a:spLocks noChangeShapeType="1"/>
              </p:cNvSpPr>
              <p:nvPr/>
            </p:nvSpPr>
            <p:spPr bwMode="auto">
              <a:xfrm>
                <a:off x="462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94" name="Line 246"/>
              <p:cNvSpPr>
                <a:spLocks noChangeShapeType="1"/>
              </p:cNvSpPr>
              <p:nvPr/>
            </p:nvSpPr>
            <p:spPr bwMode="auto">
              <a:xfrm>
                <a:off x="486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95" name="Line 247"/>
              <p:cNvSpPr>
                <a:spLocks noChangeShapeType="1"/>
              </p:cNvSpPr>
              <p:nvPr/>
            </p:nvSpPr>
            <p:spPr bwMode="auto">
              <a:xfrm flipV="1">
                <a:off x="438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96" name="Rectangle 248"/>
              <p:cNvSpPr>
                <a:spLocks noChangeArrowheads="1"/>
              </p:cNvSpPr>
              <p:nvPr/>
            </p:nvSpPr>
            <p:spPr bwMode="auto">
              <a:xfrm>
                <a:off x="436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9</a:t>
                </a:r>
              </a:p>
            </p:txBody>
          </p:sp>
          <p:sp>
            <p:nvSpPr>
              <p:cNvPr id="53497" name="Line 249"/>
              <p:cNvSpPr>
                <a:spLocks noChangeShapeType="1"/>
              </p:cNvSpPr>
              <p:nvPr/>
            </p:nvSpPr>
            <p:spPr bwMode="auto">
              <a:xfrm>
                <a:off x="486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98" name="Line 250"/>
              <p:cNvSpPr>
                <a:spLocks noChangeShapeType="1"/>
              </p:cNvSpPr>
              <p:nvPr/>
            </p:nvSpPr>
            <p:spPr bwMode="auto">
              <a:xfrm flipV="1">
                <a:off x="510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99" name="Line 251"/>
              <p:cNvSpPr>
                <a:spLocks noChangeShapeType="1"/>
              </p:cNvSpPr>
              <p:nvPr/>
            </p:nvSpPr>
            <p:spPr bwMode="auto">
              <a:xfrm>
                <a:off x="510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500" name="Line 252"/>
              <p:cNvSpPr>
                <a:spLocks noChangeShapeType="1"/>
              </p:cNvSpPr>
              <p:nvPr/>
            </p:nvSpPr>
            <p:spPr bwMode="auto">
              <a:xfrm>
                <a:off x="534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501" name="Line 253"/>
              <p:cNvSpPr>
                <a:spLocks noChangeShapeType="1"/>
              </p:cNvSpPr>
              <p:nvPr/>
            </p:nvSpPr>
            <p:spPr bwMode="auto">
              <a:xfrm flipV="1">
                <a:off x="486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502" name="Rectangle 254"/>
              <p:cNvSpPr>
                <a:spLocks noChangeArrowheads="1"/>
              </p:cNvSpPr>
              <p:nvPr/>
            </p:nvSpPr>
            <p:spPr bwMode="auto">
              <a:xfrm>
                <a:off x="4800" y="2448"/>
                <a:ext cx="580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10</a:t>
                </a:r>
              </a:p>
            </p:txBody>
          </p:sp>
          <p:sp>
            <p:nvSpPr>
              <p:cNvPr id="53503" name="Line 255"/>
              <p:cNvSpPr>
                <a:spLocks noChangeShapeType="1"/>
              </p:cNvSpPr>
              <p:nvPr/>
            </p:nvSpPr>
            <p:spPr bwMode="auto">
              <a:xfrm>
                <a:off x="534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Multi-cycle implementation vs. pipelining</a:t>
            </a:r>
          </a:p>
        </p:txBody>
      </p:sp>
      <p:sp>
        <p:nvSpPr>
          <p:cNvPr id="233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E1C28170-7DB6-4F25-8686-7720C7F75AA5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4384" name="Rectangle 112"/>
          <p:cNvSpPr>
            <a:spLocks noChangeArrowheads="1"/>
          </p:cNvSpPr>
          <p:nvPr/>
        </p:nvSpPr>
        <p:spPr bwMode="auto">
          <a:xfrm>
            <a:off x="838200" y="2597150"/>
            <a:ext cx="631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/>
              <a:t>Load</a:t>
            </a:r>
          </a:p>
        </p:txBody>
      </p:sp>
      <p:sp>
        <p:nvSpPr>
          <p:cNvPr id="54385" name="Rectangle 113"/>
          <p:cNvSpPr>
            <a:spLocks noChangeArrowheads="1"/>
          </p:cNvSpPr>
          <p:nvPr/>
        </p:nvSpPr>
        <p:spPr bwMode="auto">
          <a:xfrm>
            <a:off x="4648200" y="2597150"/>
            <a:ext cx="644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/>
              <a:t>Store</a:t>
            </a:r>
          </a:p>
        </p:txBody>
      </p:sp>
      <p:sp>
        <p:nvSpPr>
          <p:cNvPr id="54386" name="Line 114"/>
          <p:cNvSpPr>
            <a:spLocks noChangeShapeType="1"/>
          </p:cNvSpPr>
          <p:nvPr/>
        </p:nvSpPr>
        <p:spPr bwMode="auto">
          <a:xfrm flipV="1">
            <a:off x="4668838" y="1993900"/>
            <a:ext cx="0" cy="939800"/>
          </a:xfrm>
          <a:prstGeom prst="line">
            <a:avLst/>
          </a:prstGeom>
          <a:noFill/>
          <a:ln w="25400">
            <a:solidFill>
              <a:srgbClr val="9900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05" name="Line 133"/>
          <p:cNvSpPr>
            <a:spLocks noChangeShapeType="1"/>
          </p:cNvSpPr>
          <p:nvPr/>
        </p:nvSpPr>
        <p:spPr bwMode="auto">
          <a:xfrm flipV="1">
            <a:off x="858838" y="3200400"/>
            <a:ext cx="0" cy="393700"/>
          </a:xfrm>
          <a:prstGeom prst="line">
            <a:avLst/>
          </a:prstGeom>
          <a:noFill/>
          <a:ln w="25400">
            <a:solidFill>
              <a:srgbClr val="9900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06" name="Line 134"/>
          <p:cNvSpPr>
            <a:spLocks noChangeShapeType="1"/>
          </p:cNvSpPr>
          <p:nvPr/>
        </p:nvSpPr>
        <p:spPr bwMode="auto">
          <a:xfrm flipV="1">
            <a:off x="4668838" y="3213100"/>
            <a:ext cx="0" cy="787400"/>
          </a:xfrm>
          <a:prstGeom prst="line">
            <a:avLst/>
          </a:prstGeom>
          <a:noFill/>
          <a:ln w="25400">
            <a:solidFill>
              <a:srgbClr val="9900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09" name="Line 137"/>
          <p:cNvSpPr>
            <a:spLocks noChangeShapeType="1"/>
          </p:cNvSpPr>
          <p:nvPr/>
        </p:nvSpPr>
        <p:spPr bwMode="auto">
          <a:xfrm flipV="1">
            <a:off x="7716838" y="1981200"/>
            <a:ext cx="0" cy="939800"/>
          </a:xfrm>
          <a:prstGeom prst="line">
            <a:avLst/>
          </a:prstGeom>
          <a:noFill/>
          <a:ln w="25400">
            <a:solidFill>
              <a:srgbClr val="9900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32" name="Rectangle 160"/>
          <p:cNvSpPr>
            <a:spLocks noChangeArrowheads="1"/>
          </p:cNvSpPr>
          <p:nvPr/>
        </p:nvSpPr>
        <p:spPr bwMode="auto">
          <a:xfrm>
            <a:off x="7696200" y="2597150"/>
            <a:ext cx="768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/>
              <a:t>R-type</a:t>
            </a:r>
          </a:p>
        </p:txBody>
      </p:sp>
      <p:sp>
        <p:nvSpPr>
          <p:cNvPr id="54460" name="Line 188"/>
          <p:cNvSpPr>
            <a:spLocks noChangeShapeType="1"/>
          </p:cNvSpPr>
          <p:nvPr/>
        </p:nvSpPr>
        <p:spPr bwMode="auto">
          <a:xfrm flipV="1">
            <a:off x="858838" y="2527300"/>
            <a:ext cx="0" cy="381000"/>
          </a:xfrm>
          <a:prstGeom prst="line">
            <a:avLst/>
          </a:prstGeom>
          <a:noFill/>
          <a:ln w="25400">
            <a:solidFill>
              <a:srgbClr val="9900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461" name="Group 189"/>
          <p:cNvGrpSpPr>
            <a:grpSpLocks/>
          </p:cNvGrpSpPr>
          <p:nvPr/>
        </p:nvGrpSpPr>
        <p:grpSpPr bwMode="auto">
          <a:xfrm>
            <a:off x="304800" y="3505200"/>
            <a:ext cx="8542338" cy="1225550"/>
            <a:chOff x="192" y="2226"/>
            <a:chExt cx="5381" cy="772"/>
          </a:xfrm>
        </p:grpSpPr>
        <p:grpSp>
          <p:nvGrpSpPr>
            <p:cNvPr id="54462" name="Group 190"/>
            <p:cNvGrpSpPr>
              <a:grpSpLocks/>
            </p:cNvGrpSpPr>
            <p:nvPr/>
          </p:nvGrpSpPr>
          <p:grpSpPr bwMode="auto">
            <a:xfrm>
              <a:off x="541" y="2226"/>
              <a:ext cx="2400" cy="544"/>
              <a:chOff x="541" y="2112"/>
              <a:chExt cx="2400" cy="544"/>
            </a:xfrm>
          </p:grpSpPr>
          <p:sp>
            <p:nvSpPr>
              <p:cNvPr id="54463" name="Line 191"/>
              <p:cNvSpPr>
                <a:spLocks noChangeShapeType="1"/>
              </p:cNvSpPr>
              <p:nvPr/>
            </p:nvSpPr>
            <p:spPr bwMode="auto">
              <a:xfrm flipV="1">
                <a:off x="541" y="2120"/>
                <a:ext cx="0" cy="536"/>
              </a:xfrm>
              <a:prstGeom prst="line">
                <a:avLst/>
              </a:prstGeom>
              <a:noFill/>
              <a:ln w="25400">
                <a:solidFill>
                  <a:srgbClr val="990033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64" name="Line 192"/>
              <p:cNvSpPr>
                <a:spLocks noChangeShapeType="1"/>
              </p:cNvSpPr>
              <p:nvPr/>
            </p:nvSpPr>
            <p:spPr bwMode="auto">
              <a:xfrm flipV="1">
                <a:off x="2941" y="2112"/>
                <a:ext cx="0" cy="544"/>
              </a:xfrm>
              <a:prstGeom prst="line">
                <a:avLst/>
              </a:prstGeom>
              <a:noFill/>
              <a:ln w="25400">
                <a:solidFill>
                  <a:srgbClr val="990033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4465" name="Group 193"/>
            <p:cNvGrpSpPr>
              <a:grpSpLocks/>
            </p:cNvGrpSpPr>
            <p:nvPr/>
          </p:nvGrpSpPr>
          <p:grpSpPr bwMode="auto">
            <a:xfrm>
              <a:off x="192" y="2544"/>
              <a:ext cx="5381" cy="454"/>
              <a:chOff x="192" y="2444"/>
              <a:chExt cx="5381" cy="454"/>
            </a:xfrm>
          </p:grpSpPr>
          <p:sp>
            <p:nvSpPr>
              <p:cNvPr id="54466" name="Rectangle 194"/>
              <p:cNvSpPr>
                <a:spLocks noChangeArrowheads="1"/>
              </p:cNvSpPr>
              <p:nvPr/>
            </p:nvSpPr>
            <p:spPr bwMode="auto">
              <a:xfrm>
                <a:off x="192" y="2688"/>
                <a:ext cx="31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Clk</a:t>
                </a:r>
              </a:p>
            </p:txBody>
          </p:sp>
          <p:sp>
            <p:nvSpPr>
              <p:cNvPr id="54467" name="Line 195"/>
              <p:cNvSpPr>
                <a:spLocks noChangeShapeType="1"/>
              </p:cNvSpPr>
              <p:nvPr/>
            </p:nvSpPr>
            <p:spPr bwMode="auto">
              <a:xfrm>
                <a:off x="54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68" name="Line 196"/>
              <p:cNvSpPr>
                <a:spLocks noChangeShapeType="1"/>
              </p:cNvSpPr>
              <p:nvPr/>
            </p:nvSpPr>
            <p:spPr bwMode="auto">
              <a:xfrm>
                <a:off x="54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69" name="Line 197"/>
              <p:cNvSpPr>
                <a:spLocks noChangeShapeType="1"/>
              </p:cNvSpPr>
              <p:nvPr/>
            </p:nvSpPr>
            <p:spPr bwMode="auto">
              <a:xfrm flipV="1">
                <a:off x="78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70" name="Line 198"/>
              <p:cNvSpPr>
                <a:spLocks noChangeShapeType="1"/>
              </p:cNvSpPr>
              <p:nvPr/>
            </p:nvSpPr>
            <p:spPr bwMode="auto">
              <a:xfrm>
                <a:off x="78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71" name="Line 199"/>
              <p:cNvSpPr>
                <a:spLocks noChangeShapeType="1"/>
              </p:cNvSpPr>
              <p:nvPr/>
            </p:nvSpPr>
            <p:spPr bwMode="auto">
              <a:xfrm>
                <a:off x="102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72" name="Line 200"/>
              <p:cNvSpPr>
                <a:spLocks noChangeShapeType="1"/>
              </p:cNvSpPr>
              <p:nvPr/>
            </p:nvSpPr>
            <p:spPr bwMode="auto">
              <a:xfrm>
                <a:off x="30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73" name="Rectangle 201"/>
              <p:cNvSpPr>
                <a:spLocks noChangeArrowheads="1"/>
              </p:cNvSpPr>
              <p:nvPr/>
            </p:nvSpPr>
            <p:spPr bwMode="auto">
              <a:xfrm>
                <a:off x="52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1</a:t>
                </a:r>
              </a:p>
            </p:txBody>
          </p:sp>
          <p:sp>
            <p:nvSpPr>
              <p:cNvPr id="54474" name="Line 202"/>
              <p:cNvSpPr>
                <a:spLocks noChangeShapeType="1"/>
              </p:cNvSpPr>
              <p:nvPr/>
            </p:nvSpPr>
            <p:spPr bwMode="auto">
              <a:xfrm>
                <a:off x="102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75" name="Line 203"/>
              <p:cNvSpPr>
                <a:spLocks noChangeShapeType="1"/>
              </p:cNvSpPr>
              <p:nvPr/>
            </p:nvSpPr>
            <p:spPr bwMode="auto">
              <a:xfrm flipV="1">
                <a:off x="126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76" name="Line 204"/>
              <p:cNvSpPr>
                <a:spLocks noChangeShapeType="1"/>
              </p:cNvSpPr>
              <p:nvPr/>
            </p:nvSpPr>
            <p:spPr bwMode="auto">
              <a:xfrm>
                <a:off x="126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77" name="Line 205"/>
              <p:cNvSpPr>
                <a:spLocks noChangeShapeType="1"/>
              </p:cNvSpPr>
              <p:nvPr/>
            </p:nvSpPr>
            <p:spPr bwMode="auto">
              <a:xfrm>
                <a:off x="150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78" name="Line 206"/>
              <p:cNvSpPr>
                <a:spLocks noChangeShapeType="1"/>
              </p:cNvSpPr>
              <p:nvPr/>
            </p:nvSpPr>
            <p:spPr bwMode="auto">
              <a:xfrm flipV="1">
                <a:off x="102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79" name="Rectangle 207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2</a:t>
                </a:r>
              </a:p>
            </p:txBody>
          </p:sp>
          <p:sp>
            <p:nvSpPr>
              <p:cNvPr id="54480" name="Line 208"/>
              <p:cNvSpPr>
                <a:spLocks noChangeShapeType="1"/>
              </p:cNvSpPr>
              <p:nvPr/>
            </p:nvSpPr>
            <p:spPr bwMode="auto">
              <a:xfrm>
                <a:off x="150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81" name="Line 209"/>
              <p:cNvSpPr>
                <a:spLocks noChangeShapeType="1"/>
              </p:cNvSpPr>
              <p:nvPr/>
            </p:nvSpPr>
            <p:spPr bwMode="auto">
              <a:xfrm flipV="1">
                <a:off x="174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82" name="Line 210"/>
              <p:cNvSpPr>
                <a:spLocks noChangeShapeType="1"/>
              </p:cNvSpPr>
              <p:nvPr/>
            </p:nvSpPr>
            <p:spPr bwMode="auto">
              <a:xfrm>
                <a:off x="174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83" name="Line 211"/>
              <p:cNvSpPr>
                <a:spLocks noChangeShapeType="1"/>
              </p:cNvSpPr>
              <p:nvPr/>
            </p:nvSpPr>
            <p:spPr bwMode="auto">
              <a:xfrm>
                <a:off x="198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84" name="Line 212"/>
              <p:cNvSpPr>
                <a:spLocks noChangeShapeType="1"/>
              </p:cNvSpPr>
              <p:nvPr/>
            </p:nvSpPr>
            <p:spPr bwMode="auto">
              <a:xfrm flipV="1">
                <a:off x="150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85" name="Rectangle 213"/>
              <p:cNvSpPr>
                <a:spLocks noChangeArrowheads="1"/>
              </p:cNvSpPr>
              <p:nvPr/>
            </p:nvSpPr>
            <p:spPr bwMode="auto">
              <a:xfrm>
                <a:off x="148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3</a:t>
                </a:r>
              </a:p>
            </p:txBody>
          </p:sp>
          <p:sp>
            <p:nvSpPr>
              <p:cNvPr id="54486" name="Line 214"/>
              <p:cNvSpPr>
                <a:spLocks noChangeShapeType="1"/>
              </p:cNvSpPr>
              <p:nvPr/>
            </p:nvSpPr>
            <p:spPr bwMode="auto">
              <a:xfrm>
                <a:off x="198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87" name="Line 215"/>
              <p:cNvSpPr>
                <a:spLocks noChangeShapeType="1"/>
              </p:cNvSpPr>
              <p:nvPr/>
            </p:nvSpPr>
            <p:spPr bwMode="auto">
              <a:xfrm flipV="1">
                <a:off x="222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88" name="Line 216"/>
              <p:cNvSpPr>
                <a:spLocks noChangeShapeType="1"/>
              </p:cNvSpPr>
              <p:nvPr/>
            </p:nvSpPr>
            <p:spPr bwMode="auto">
              <a:xfrm>
                <a:off x="222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89" name="Line 217"/>
              <p:cNvSpPr>
                <a:spLocks noChangeShapeType="1"/>
              </p:cNvSpPr>
              <p:nvPr/>
            </p:nvSpPr>
            <p:spPr bwMode="auto">
              <a:xfrm>
                <a:off x="246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90" name="Line 218"/>
              <p:cNvSpPr>
                <a:spLocks noChangeShapeType="1"/>
              </p:cNvSpPr>
              <p:nvPr/>
            </p:nvSpPr>
            <p:spPr bwMode="auto">
              <a:xfrm flipV="1">
                <a:off x="198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91" name="Rectangle 219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4</a:t>
                </a:r>
              </a:p>
            </p:txBody>
          </p:sp>
          <p:sp>
            <p:nvSpPr>
              <p:cNvPr id="54492" name="Line 220"/>
              <p:cNvSpPr>
                <a:spLocks noChangeShapeType="1"/>
              </p:cNvSpPr>
              <p:nvPr/>
            </p:nvSpPr>
            <p:spPr bwMode="auto">
              <a:xfrm>
                <a:off x="246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93" name="Line 221"/>
              <p:cNvSpPr>
                <a:spLocks noChangeShapeType="1"/>
              </p:cNvSpPr>
              <p:nvPr/>
            </p:nvSpPr>
            <p:spPr bwMode="auto">
              <a:xfrm flipV="1">
                <a:off x="270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94" name="Line 222"/>
              <p:cNvSpPr>
                <a:spLocks noChangeShapeType="1"/>
              </p:cNvSpPr>
              <p:nvPr/>
            </p:nvSpPr>
            <p:spPr bwMode="auto">
              <a:xfrm>
                <a:off x="270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95" name="Line 223"/>
              <p:cNvSpPr>
                <a:spLocks noChangeShapeType="1"/>
              </p:cNvSpPr>
              <p:nvPr/>
            </p:nvSpPr>
            <p:spPr bwMode="auto">
              <a:xfrm>
                <a:off x="294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96" name="Line 224"/>
              <p:cNvSpPr>
                <a:spLocks noChangeShapeType="1"/>
              </p:cNvSpPr>
              <p:nvPr/>
            </p:nvSpPr>
            <p:spPr bwMode="auto">
              <a:xfrm flipV="1">
                <a:off x="246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97" name="Rectangle 225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5</a:t>
                </a:r>
              </a:p>
            </p:txBody>
          </p:sp>
          <p:sp>
            <p:nvSpPr>
              <p:cNvPr id="54498" name="Line 226"/>
              <p:cNvSpPr>
                <a:spLocks noChangeShapeType="1"/>
              </p:cNvSpPr>
              <p:nvPr/>
            </p:nvSpPr>
            <p:spPr bwMode="auto">
              <a:xfrm>
                <a:off x="294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99" name="Line 227"/>
              <p:cNvSpPr>
                <a:spLocks noChangeShapeType="1"/>
              </p:cNvSpPr>
              <p:nvPr/>
            </p:nvSpPr>
            <p:spPr bwMode="auto">
              <a:xfrm flipV="1">
                <a:off x="318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00" name="Line 228"/>
              <p:cNvSpPr>
                <a:spLocks noChangeShapeType="1"/>
              </p:cNvSpPr>
              <p:nvPr/>
            </p:nvSpPr>
            <p:spPr bwMode="auto">
              <a:xfrm>
                <a:off x="318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01" name="Line 229"/>
              <p:cNvSpPr>
                <a:spLocks noChangeShapeType="1"/>
              </p:cNvSpPr>
              <p:nvPr/>
            </p:nvSpPr>
            <p:spPr bwMode="auto">
              <a:xfrm>
                <a:off x="342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02" name="Rectangle 230"/>
              <p:cNvSpPr>
                <a:spLocks noChangeArrowheads="1"/>
              </p:cNvSpPr>
              <p:nvPr/>
            </p:nvSpPr>
            <p:spPr bwMode="auto">
              <a:xfrm>
                <a:off x="292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6</a:t>
                </a:r>
              </a:p>
            </p:txBody>
          </p:sp>
          <p:sp>
            <p:nvSpPr>
              <p:cNvPr id="54503" name="Line 231"/>
              <p:cNvSpPr>
                <a:spLocks noChangeShapeType="1"/>
              </p:cNvSpPr>
              <p:nvPr/>
            </p:nvSpPr>
            <p:spPr bwMode="auto">
              <a:xfrm>
                <a:off x="342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04" name="Line 232"/>
              <p:cNvSpPr>
                <a:spLocks noChangeShapeType="1"/>
              </p:cNvSpPr>
              <p:nvPr/>
            </p:nvSpPr>
            <p:spPr bwMode="auto">
              <a:xfrm flipV="1">
                <a:off x="366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05" name="Line 233"/>
              <p:cNvSpPr>
                <a:spLocks noChangeShapeType="1"/>
              </p:cNvSpPr>
              <p:nvPr/>
            </p:nvSpPr>
            <p:spPr bwMode="auto">
              <a:xfrm>
                <a:off x="366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06" name="Line 234"/>
              <p:cNvSpPr>
                <a:spLocks noChangeShapeType="1"/>
              </p:cNvSpPr>
              <p:nvPr/>
            </p:nvSpPr>
            <p:spPr bwMode="auto">
              <a:xfrm>
                <a:off x="390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07" name="Line 235"/>
              <p:cNvSpPr>
                <a:spLocks noChangeShapeType="1"/>
              </p:cNvSpPr>
              <p:nvPr/>
            </p:nvSpPr>
            <p:spPr bwMode="auto">
              <a:xfrm flipV="1">
                <a:off x="342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08" name="Rectangle 236"/>
              <p:cNvSpPr>
                <a:spLocks noChangeArrowheads="1"/>
              </p:cNvSpPr>
              <p:nvPr/>
            </p:nvSpPr>
            <p:spPr bwMode="auto">
              <a:xfrm>
                <a:off x="340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7</a:t>
                </a:r>
              </a:p>
            </p:txBody>
          </p:sp>
          <p:sp>
            <p:nvSpPr>
              <p:cNvPr id="54509" name="Line 237"/>
              <p:cNvSpPr>
                <a:spLocks noChangeShapeType="1"/>
              </p:cNvSpPr>
              <p:nvPr/>
            </p:nvSpPr>
            <p:spPr bwMode="auto">
              <a:xfrm>
                <a:off x="390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10" name="Line 238"/>
              <p:cNvSpPr>
                <a:spLocks noChangeShapeType="1"/>
              </p:cNvSpPr>
              <p:nvPr/>
            </p:nvSpPr>
            <p:spPr bwMode="auto">
              <a:xfrm flipV="1">
                <a:off x="414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11" name="Line 239"/>
              <p:cNvSpPr>
                <a:spLocks noChangeShapeType="1"/>
              </p:cNvSpPr>
              <p:nvPr/>
            </p:nvSpPr>
            <p:spPr bwMode="auto">
              <a:xfrm>
                <a:off x="414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12" name="Line 240"/>
              <p:cNvSpPr>
                <a:spLocks noChangeShapeType="1"/>
              </p:cNvSpPr>
              <p:nvPr/>
            </p:nvSpPr>
            <p:spPr bwMode="auto">
              <a:xfrm>
                <a:off x="438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13" name="Line 241"/>
              <p:cNvSpPr>
                <a:spLocks noChangeShapeType="1"/>
              </p:cNvSpPr>
              <p:nvPr/>
            </p:nvSpPr>
            <p:spPr bwMode="auto">
              <a:xfrm flipV="1">
                <a:off x="390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14" name="Rectangle 242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8</a:t>
                </a:r>
              </a:p>
            </p:txBody>
          </p:sp>
          <p:sp>
            <p:nvSpPr>
              <p:cNvPr id="54515" name="Line 243"/>
              <p:cNvSpPr>
                <a:spLocks noChangeShapeType="1"/>
              </p:cNvSpPr>
              <p:nvPr/>
            </p:nvSpPr>
            <p:spPr bwMode="auto">
              <a:xfrm>
                <a:off x="438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16" name="Line 244"/>
              <p:cNvSpPr>
                <a:spLocks noChangeShapeType="1"/>
              </p:cNvSpPr>
              <p:nvPr/>
            </p:nvSpPr>
            <p:spPr bwMode="auto">
              <a:xfrm flipV="1">
                <a:off x="462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17" name="Line 245"/>
              <p:cNvSpPr>
                <a:spLocks noChangeShapeType="1"/>
              </p:cNvSpPr>
              <p:nvPr/>
            </p:nvSpPr>
            <p:spPr bwMode="auto">
              <a:xfrm>
                <a:off x="462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18" name="Line 246"/>
              <p:cNvSpPr>
                <a:spLocks noChangeShapeType="1"/>
              </p:cNvSpPr>
              <p:nvPr/>
            </p:nvSpPr>
            <p:spPr bwMode="auto">
              <a:xfrm>
                <a:off x="486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19" name="Line 247"/>
              <p:cNvSpPr>
                <a:spLocks noChangeShapeType="1"/>
              </p:cNvSpPr>
              <p:nvPr/>
            </p:nvSpPr>
            <p:spPr bwMode="auto">
              <a:xfrm flipV="1">
                <a:off x="438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20" name="Rectangle 248"/>
              <p:cNvSpPr>
                <a:spLocks noChangeArrowheads="1"/>
              </p:cNvSpPr>
              <p:nvPr/>
            </p:nvSpPr>
            <p:spPr bwMode="auto">
              <a:xfrm>
                <a:off x="436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9</a:t>
                </a:r>
              </a:p>
            </p:txBody>
          </p:sp>
          <p:sp>
            <p:nvSpPr>
              <p:cNvPr id="54521" name="Line 249"/>
              <p:cNvSpPr>
                <a:spLocks noChangeShapeType="1"/>
              </p:cNvSpPr>
              <p:nvPr/>
            </p:nvSpPr>
            <p:spPr bwMode="auto">
              <a:xfrm>
                <a:off x="486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22" name="Line 250"/>
              <p:cNvSpPr>
                <a:spLocks noChangeShapeType="1"/>
              </p:cNvSpPr>
              <p:nvPr/>
            </p:nvSpPr>
            <p:spPr bwMode="auto">
              <a:xfrm flipV="1">
                <a:off x="510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23" name="Line 251"/>
              <p:cNvSpPr>
                <a:spLocks noChangeShapeType="1"/>
              </p:cNvSpPr>
              <p:nvPr/>
            </p:nvSpPr>
            <p:spPr bwMode="auto">
              <a:xfrm>
                <a:off x="510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24" name="Line 252"/>
              <p:cNvSpPr>
                <a:spLocks noChangeShapeType="1"/>
              </p:cNvSpPr>
              <p:nvPr/>
            </p:nvSpPr>
            <p:spPr bwMode="auto">
              <a:xfrm>
                <a:off x="534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25" name="Line 253"/>
              <p:cNvSpPr>
                <a:spLocks noChangeShapeType="1"/>
              </p:cNvSpPr>
              <p:nvPr/>
            </p:nvSpPr>
            <p:spPr bwMode="auto">
              <a:xfrm flipV="1">
                <a:off x="486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26" name="Rectangle 254"/>
              <p:cNvSpPr>
                <a:spLocks noChangeArrowheads="1"/>
              </p:cNvSpPr>
              <p:nvPr/>
            </p:nvSpPr>
            <p:spPr bwMode="auto">
              <a:xfrm>
                <a:off x="4800" y="2448"/>
                <a:ext cx="580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10</a:t>
                </a:r>
              </a:p>
            </p:txBody>
          </p:sp>
          <p:sp>
            <p:nvSpPr>
              <p:cNvPr id="54527" name="Line 255"/>
              <p:cNvSpPr>
                <a:spLocks noChangeShapeType="1"/>
              </p:cNvSpPr>
              <p:nvPr/>
            </p:nvSpPr>
            <p:spPr bwMode="auto">
              <a:xfrm>
                <a:off x="534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4529" name="Group 257"/>
          <p:cNvGrpSpPr>
            <a:grpSpLocks/>
          </p:cNvGrpSpPr>
          <p:nvPr/>
        </p:nvGrpSpPr>
        <p:grpSpPr bwMode="auto">
          <a:xfrm>
            <a:off x="304800" y="1524000"/>
            <a:ext cx="8542338" cy="1225550"/>
            <a:chOff x="192" y="2226"/>
            <a:chExt cx="5381" cy="772"/>
          </a:xfrm>
        </p:grpSpPr>
        <p:grpSp>
          <p:nvGrpSpPr>
            <p:cNvPr id="54530" name="Group 258"/>
            <p:cNvGrpSpPr>
              <a:grpSpLocks/>
            </p:cNvGrpSpPr>
            <p:nvPr/>
          </p:nvGrpSpPr>
          <p:grpSpPr bwMode="auto">
            <a:xfrm>
              <a:off x="541" y="2226"/>
              <a:ext cx="2400" cy="544"/>
              <a:chOff x="541" y="2112"/>
              <a:chExt cx="2400" cy="544"/>
            </a:xfrm>
          </p:grpSpPr>
          <p:sp>
            <p:nvSpPr>
              <p:cNvPr id="54531" name="Line 259"/>
              <p:cNvSpPr>
                <a:spLocks noChangeShapeType="1"/>
              </p:cNvSpPr>
              <p:nvPr/>
            </p:nvSpPr>
            <p:spPr bwMode="auto">
              <a:xfrm flipV="1">
                <a:off x="541" y="2120"/>
                <a:ext cx="0" cy="536"/>
              </a:xfrm>
              <a:prstGeom prst="line">
                <a:avLst/>
              </a:prstGeom>
              <a:noFill/>
              <a:ln w="25400">
                <a:solidFill>
                  <a:srgbClr val="990033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32" name="Line 260"/>
              <p:cNvSpPr>
                <a:spLocks noChangeShapeType="1"/>
              </p:cNvSpPr>
              <p:nvPr/>
            </p:nvSpPr>
            <p:spPr bwMode="auto">
              <a:xfrm flipV="1">
                <a:off x="2941" y="2112"/>
                <a:ext cx="0" cy="544"/>
              </a:xfrm>
              <a:prstGeom prst="line">
                <a:avLst/>
              </a:prstGeom>
              <a:noFill/>
              <a:ln w="25400">
                <a:solidFill>
                  <a:srgbClr val="990033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4533" name="Group 261"/>
            <p:cNvGrpSpPr>
              <a:grpSpLocks/>
            </p:cNvGrpSpPr>
            <p:nvPr/>
          </p:nvGrpSpPr>
          <p:grpSpPr bwMode="auto">
            <a:xfrm>
              <a:off x="192" y="2544"/>
              <a:ext cx="5381" cy="454"/>
              <a:chOff x="192" y="2444"/>
              <a:chExt cx="5381" cy="454"/>
            </a:xfrm>
          </p:grpSpPr>
          <p:sp>
            <p:nvSpPr>
              <p:cNvPr id="54534" name="Rectangle 262"/>
              <p:cNvSpPr>
                <a:spLocks noChangeArrowheads="1"/>
              </p:cNvSpPr>
              <p:nvPr/>
            </p:nvSpPr>
            <p:spPr bwMode="auto">
              <a:xfrm>
                <a:off x="192" y="2688"/>
                <a:ext cx="31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Clk</a:t>
                </a:r>
              </a:p>
            </p:txBody>
          </p:sp>
          <p:sp>
            <p:nvSpPr>
              <p:cNvPr id="54535" name="Line 263"/>
              <p:cNvSpPr>
                <a:spLocks noChangeShapeType="1"/>
              </p:cNvSpPr>
              <p:nvPr/>
            </p:nvSpPr>
            <p:spPr bwMode="auto">
              <a:xfrm>
                <a:off x="54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36" name="Line 264"/>
              <p:cNvSpPr>
                <a:spLocks noChangeShapeType="1"/>
              </p:cNvSpPr>
              <p:nvPr/>
            </p:nvSpPr>
            <p:spPr bwMode="auto">
              <a:xfrm>
                <a:off x="54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37" name="Line 265"/>
              <p:cNvSpPr>
                <a:spLocks noChangeShapeType="1"/>
              </p:cNvSpPr>
              <p:nvPr/>
            </p:nvSpPr>
            <p:spPr bwMode="auto">
              <a:xfrm flipV="1">
                <a:off x="78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38" name="Line 266"/>
              <p:cNvSpPr>
                <a:spLocks noChangeShapeType="1"/>
              </p:cNvSpPr>
              <p:nvPr/>
            </p:nvSpPr>
            <p:spPr bwMode="auto">
              <a:xfrm>
                <a:off x="78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39" name="Line 267"/>
              <p:cNvSpPr>
                <a:spLocks noChangeShapeType="1"/>
              </p:cNvSpPr>
              <p:nvPr/>
            </p:nvSpPr>
            <p:spPr bwMode="auto">
              <a:xfrm>
                <a:off x="102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40" name="Line 268"/>
              <p:cNvSpPr>
                <a:spLocks noChangeShapeType="1"/>
              </p:cNvSpPr>
              <p:nvPr/>
            </p:nvSpPr>
            <p:spPr bwMode="auto">
              <a:xfrm>
                <a:off x="30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41" name="Rectangle 269"/>
              <p:cNvSpPr>
                <a:spLocks noChangeArrowheads="1"/>
              </p:cNvSpPr>
              <p:nvPr/>
            </p:nvSpPr>
            <p:spPr bwMode="auto">
              <a:xfrm>
                <a:off x="52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1</a:t>
                </a:r>
              </a:p>
            </p:txBody>
          </p:sp>
          <p:sp>
            <p:nvSpPr>
              <p:cNvPr id="54542" name="Line 270"/>
              <p:cNvSpPr>
                <a:spLocks noChangeShapeType="1"/>
              </p:cNvSpPr>
              <p:nvPr/>
            </p:nvSpPr>
            <p:spPr bwMode="auto">
              <a:xfrm>
                <a:off x="102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43" name="Line 271"/>
              <p:cNvSpPr>
                <a:spLocks noChangeShapeType="1"/>
              </p:cNvSpPr>
              <p:nvPr/>
            </p:nvSpPr>
            <p:spPr bwMode="auto">
              <a:xfrm flipV="1">
                <a:off x="126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44" name="Line 272"/>
              <p:cNvSpPr>
                <a:spLocks noChangeShapeType="1"/>
              </p:cNvSpPr>
              <p:nvPr/>
            </p:nvSpPr>
            <p:spPr bwMode="auto">
              <a:xfrm>
                <a:off x="126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45" name="Line 273"/>
              <p:cNvSpPr>
                <a:spLocks noChangeShapeType="1"/>
              </p:cNvSpPr>
              <p:nvPr/>
            </p:nvSpPr>
            <p:spPr bwMode="auto">
              <a:xfrm>
                <a:off x="150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46" name="Line 274"/>
              <p:cNvSpPr>
                <a:spLocks noChangeShapeType="1"/>
              </p:cNvSpPr>
              <p:nvPr/>
            </p:nvSpPr>
            <p:spPr bwMode="auto">
              <a:xfrm flipV="1">
                <a:off x="102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47" name="Rectangle 275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2</a:t>
                </a:r>
              </a:p>
            </p:txBody>
          </p:sp>
          <p:sp>
            <p:nvSpPr>
              <p:cNvPr id="54548" name="Line 276"/>
              <p:cNvSpPr>
                <a:spLocks noChangeShapeType="1"/>
              </p:cNvSpPr>
              <p:nvPr/>
            </p:nvSpPr>
            <p:spPr bwMode="auto">
              <a:xfrm>
                <a:off x="150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49" name="Line 277"/>
              <p:cNvSpPr>
                <a:spLocks noChangeShapeType="1"/>
              </p:cNvSpPr>
              <p:nvPr/>
            </p:nvSpPr>
            <p:spPr bwMode="auto">
              <a:xfrm flipV="1">
                <a:off x="174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50" name="Line 278"/>
              <p:cNvSpPr>
                <a:spLocks noChangeShapeType="1"/>
              </p:cNvSpPr>
              <p:nvPr/>
            </p:nvSpPr>
            <p:spPr bwMode="auto">
              <a:xfrm>
                <a:off x="174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51" name="Line 279"/>
              <p:cNvSpPr>
                <a:spLocks noChangeShapeType="1"/>
              </p:cNvSpPr>
              <p:nvPr/>
            </p:nvSpPr>
            <p:spPr bwMode="auto">
              <a:xfrm>
                <a:off x="198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52" name="Line 280"/>
              <p:cNvSpPr>
                <a:spLocks noChangeShapeType="1"/>
              </p:cNvSpPr>
              <p:nvPr/>
            </p:nvSpPr>
            <p:spPr bwMode="auto">
              <a:xfrm flipV="1">
                <a:off x="150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53" name="Rectangle 281"/>
              <p:cNvSpPr>
                <a:spLocks noChangeArrowheads="1"/>
              </p:cNvSpPr>
              <p:nvPr/>
            </p:nvSpPr>
            <p:spPr bwMode="auto">
              <a:xfrm>
                <a:off x="148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3</a:t>
                </a:r>
              </a:p>
            </p:txBody>
          </p:sp>
          <p:sp>
            <p:nvSpPr>
              <p:cNvPr id="54554" name="Line 282"/>
              <p:cNvSpPr>
                <a:spLocks noChangeShapeType="1"/>
              </p:cNvSpPr>
              <p:nvPr/>
            </p:nvSpPr>
            <p:spPr bwMode="auto">
              <a:xfrm>
                <a:off x="198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55" name="Line 283"/>
              <p:cNvSpPr>
                <a:spLocks noChangeShapeType="1"/>
              </p:cNvSpPr>
              <p:nvPr/>
            </p:nvSpPr>
            <p:spPr bwMode="auto">
              <a:xfrm flipV="1">
                <a:off x="222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56" name="Line 284"/>
              <p:cNvSpPr>
                <a:spLocks noChangeShapeType="1"/>
              </p:cNvSpPr>
              <p:nvPr/>
            </p:nvSpPr>
            <p:spPr bwMode="auto">
              <a:xfrm>
                <a:off x="222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57" name="Line 285"/>
              <p:cNvSpPr>
                <a:spLocks noChangeShapeType="1"/>
              </p:cNvSpPr>
              <p:nvPr/>
            </p:nvSpPr>
            <p:spPr bwMode="auto">
              <a:xfrm>
                <a:off x="246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58" name="Line 286"/>
              <p:cNvSpPr>
                <a:spLocks noChangeShapeType="1"/>
              </p:cNvSpPr>
              <p:nvPr/>
            </p:nvSpPr>
            <p:spPr bwMode="auto">
              <a:xfrm flipV="1">
                <a:off x="198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59" name="Rectangle 287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4</a:t>
                </a:r>
              </a:p>
            </p:txBody>
          </p:sp>
          <p:sp>
            <p:nvSpPr>
              <p:cNvPr id="54560" name="Line 288"/>
              <p:cNvSpPr>
                <a:spLocks noChangeShapeType="1"/>
              </p:cNvSpPr>
              <p:nvPr/>
            </p:nvSpPr>
            <p:spPr bwMode="auto">
              <a:xfrm>
                <a:off x="246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61" name="Line 289"/>
              <p:cNvSpPr>
                <a:spLocks noChangeShapeType="1"/>
              </p:cNvSpPr>
              <p:nvPr/>
            </p:nvSpPr>
            <p:spPr bwMode="auto">
              <a:xfrm flipV="1">
                <a:off x="270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62" name="Line 290"/>
              <p:cNvSpPr>
                <a:spLocks noChangeShapeType="1"/>
              </p:cNvSpPr>
              <p:nvPr/>
            </p:nvSpPr>
            <p:spPr bwMode="auto">
              <a:xfrm>
                <a:off x="270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63" name="Line 291"/>
              <p:cNvSpPr>
                <a:spLocks noChangeShapeType="1"/>
              </p:cNvSpPr>
              <p:nvPr/>
            </p:nvSpPr>
            <p:spPr bwMode="auto">
              <a:xfrm>
                <a:off x="294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64" name="Line 292"/>
              <p:cNvSpPr>
                <a:spLocks noChangeShapeType="1"/>
              </p:cNvSpPr>
              <p:nvPr/>
            </p:nvSpPr>
            <p:spPr bwMode="auto">
              <a:xfrm flipV="1">
                <a:off x="246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65" name="Rectangle 29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5</a:t>
                </a:r>
              </a:p>
            </p:txBody>
          </p:sp>
          <p:sp>
            <p:nvSpPr>
              <p:cNvPr id="54566" name="Line 294"/>
              <p:cNvSpPr>
                <a:spLocks noChangeShapeType="1"/>
              </p:cNvSpPr>
              <p:nvPr/>
            </p:nvSpPr>
            <p:spPr bwMode="auto">
              <a:xfrm>
                <a:off x="294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67" name="Line 295"/>
              <p:cNvSpPr>
                <a:spLocks noChangeShapeType="1"/>
              </p:cNvSpPr>
              <p:nvPr/>
            </p:nvSpPr>
            <p:spPr bwMode="auto">
              <a:xfrm flipV="1">
                <a:off x="318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68" name="Line 296"/>
              <p:cNvSpPr>
                <a:spLocks noChangeShapeType="1"/>
              </p:cNvSpPr>
              <p:nvPr/>
            </p:nvSpPr>
            <p:spPr bwMode="auto">
              <a:xfrm>
                <a:off x="318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69" name="Line 297"/>
              <p:cNvSpPr>
                <a:spLocks noChangeShapeType="1"/>
              </p:cNvSpPr>
              <p:nvPr/>
            </p:nvSpPr>
            <p:spPr bwMode="auto">
              <a:xfrm>
                <a:off x="342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70" name="Rectangle 298"/>
              <p:cNvSpPr>
                <a:spLocks noChangeArrowheads="1"/>
              </p:cNvSpPr>
              <p:nvPr/>
            </p:nvSpPr>
            <p:spPr bwMode="auto">
              <a:xfrm>
                <a:off x="292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6</a:t>
                </a:r>
              </a:p>
            </p:txBody>
          </p:sp>
          <p:sp>
            <p:nvSpPr>
              <p:cNvPr id="54571" name="Line 299"/>
              <p:cNvSpPr>
                <a:spLocks noChangeShapeType="1"/>
              </p:cNvSpPr>
              <p:nvPr/>
            </p:nvSpPr>
            <p:spPr bwMode="auto">
              <a:xfrm>
                <a:off x="342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72" name="Line 300"/>
              <p:cNvSpPr>
                <a:spLocks noChangeShapeType="1"/>
              </p:cNvSpPr>
              <p:nvPr/>
            </p:nvSpPr>
            <p:spPr bwMode="auto">
              <a:xfrm flipV="1">
                <a:off x="366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73" name="Line 301"/>
              <p:cNvSpPr>
                <a:spLocks noChangeShapeType="1"/>
              </p:cNvSpPr>
              <p:nvPr/>
            </p:nvSpPr>
            <p:spPr bwMode="auto">
              <a:xfrm>
                <a:off x="366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74" name="Line 302"/>
              <p:cNvSpPr>
                <a:spLocks noChangeShapeType="1"/>
              </p:cNvSpPr>
              <p:nvPr/>
            </p:nvSpPr>
            <p:spPr bwMode="auto">
              <a:xfrm>
                <a:off x="390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75" name="Line 303"/>
              <p:cNvSpPr>
                <a:spLocks noChangeShapeType="1"/>
              </p:cNvSpPr>
              <p:nvPr/>
            </p:nvSpPr>
            <p:spPr bwMode="auto">
              <a:xfrm flipV="1">
                <a:off x="342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76" name="Rectangle 304"/>
              <p:cNvSpPr>
                <a:spLocks noChangeArrowheads="1"/>
              </p:cNvSpPr>
              <p:nvPr/>
            </p:nvSpPr>
            <p:spPr bwMode="auto">
              <a:xfrm>
                <a:off x="340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7</a:t>
                </a:r>
              </a:p>
            </p:txBody>
          </p:sp>
          <p:sp>
            <p:nvSpPr>
              <p:cNvPr id="54577" name="Line 305"/>
              <p:cNvSpPr>
                <a:spLocks noChangeShapeType="1"/>
              </p:cNvSpPr>
              <p:nvPr/>
            </p:nvSpPr>
            <p:spPr bwMode="auto">
              <a:xfrm>
                <a:off x="390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78" name="Line 306"/>
              <p:cNvSpPr>
                <a:spLocks noChangeShapeType="1"/>
              </p:cNvSpPr>
              <p:nvPr/>
            </p:nvSpPr>
            <p:spPr bwMode="auto">
              <a:xfrm flipV="1">
                <a:off x="414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79" name="Line 307"/>
              <p:cNvSpPr>
                <a:spLocks noChangeShapeType="1"/>
              </p:cNvSpPr>
              <p:nvPr/>
            </p:nvSpPr>
            <p:spPr bwMode="auto">
              <a:xfrm>
                <a:off x="414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80" name="Line 308"/>
              <p:cNvSpPr>
                <a:spLocks noChangeShapeType="1"/>
              </p:cNvSpPr>
              <p:nvPr/>
            </p:nvSpPr>
            <p:spPr bwMode="auto">
              <a:xfrm>
                <a:off x="438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81" name="Line 309"/>
              <p:cNvSpPr>
                <a:spLocks noChangeShapeType="1"/>
              </p:cNvSpPr>
              <p:nvPr/>
            </p:nvSpPr>
            <p:spPr bwMode="auto">
              <a:xfrm flipV="1">
                <a:off x="390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82" name="Rectangle 310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8</a:t>
                </a:r>
              </a:p>
            </p:txBody>
          </p:sp>
          <p:sp>
            <p:nvSpPr>
              <p:cNvPr id="54583" name="Line 311"/>
              <p:cNvSpPr>
                <a:spLocks noChangeShapeType="1"/>
              </p:cNvSpPr>
              <p:nvPr/>
            </p:nvSpPr>
            <p:spPr bwMode="auto">
              <a:xfrm>
                <a:off x="438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84" name="Line 312"/>
              <p:cNvSpPr>
                <a:spLocks noChangeShapeType="1"/>
              </p:cNvSpPr>
              <p:nvPr/>
            </p:nvSpPr>
            <p:spPr bwMode="auto">
              <a:xfrm flipV="1">
                <a:off x="462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85" name="Line 313"/>
              <p:cNvSpPr>
                <a:spLocks noChangeShapeType="1"/>
              </p:cNvSpPr>
              <p:nvPr/>
            </p:nvSpPr>
            <p:spPr bwMode="auto">
              <a:xfrm>
                <a:off x="462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86" name="Line 314"/>
              <p:cNvSpPr>
                <a:spLocks noChangeShapeType="1"/>
              </p:cNvSpPr>
              <p:nvPr/>
            </p:nvSpPr>
            <p:spPr bwMode="auto">
              <a:xfrm>
                <a:off x="486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87" name="Line 315"/>
              <p:cNvSpPr>
                <a:spLocks noChangeShapeType="1"/>
              </p:cNvSpPr>
              <p:nvPr/>
            </p:nvSpPr>
            <p:spPr bwMode="auto">
              <a:xfrm flipV="1">
                <a:off x="438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88" name="Rectangle 316"/>
              <p:cNvSpPr>
                <a:spLocks noChangeArrowheads="1"/>
              </p:cNvSpPr>
              <p:nvPr/>
            </p:nvSpPr>
            <p:spPr bwMode="auto">
              <a:xfrm>
                <a:off x="436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9</a:t>
                </a:r>
              </a:p>
            </p:txBody>
          </p:sp>
          <p:sp>
            <p:nvSpPr>
              <p:cNvPr id="54589" name="Line 317"/>
              <p:cNvSpPr>
                <a:spLocks noChangeShapeType="1"/>
              </p:cNvSpPr>
              <p:nvPr/>
            </p:nvSpPr>
            <p:spPr bwMode="auto">
              <a:xfrm>
                <a:off x="486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90" name="Line 318"/>
              <p:cNvSpPr>
                <a:spLocks noChangeShapeType="1"/>
              </p:cNvSpPr>
              <p:nvPr/>
            </p:nvSpPr>
            <p:spPr bwMode="auto">
              <a:xfrm flipV="1">
                <a:off x="510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91" name="Line 319"/>
              <p:cNvSpPr>
                <a:spLocks noChangeShapeType="1"/>
              </p:cNvSpPr>
              <p:nvPr/>
            </p:nvSpPr>
            <p:spPr bwMode="auto">
              <a:xfrm>
                <a:off x="510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92" name="Line 320"/>
              <p:cNvSpPr>
                <a:spLocks noChangeShapeType="1"/>
              </p:cNvSpPr>
              <p:nvPr/>
            </p:nvSpPr>
            <p:spPr bwMode="auto">
              <a:xfrm>
                <a:off x="534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93" name="Line 321"/>
              <p:cNvSpPr>
                <a:spLocks noChangeShapeType="1"/>
              </p:cNvSpPr>
              <p:nvPr/>
            </p:nvSpPr>
            <p:spPr bwMode="auto">
              <a:xfrm flipV="1">
                <a:off x="486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94" name="Rectangle 322"/>
              <p:cNvSpPr>
                <a:spLocks noChangeArrowheads="1"/>
              </p:cNvSpPr>
              <p:nvPr/>
            </p:nvSpPr>
            <p:spPr bwMode="auto">
              <a:xfrm>
                <a:off x="4800" y="2448"/>
                <a:ext cx="580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10</a:t>
                </a:r>
              </a:p>
            </p:txBody>
          </p:sp>
          <p:sp>
            <p:nvSpPr>
              <p:cNvPr id="54595" name="Line 323"/>
              <p:cNvSpPr>
                <a:spLocks noChangeShapeType="1"/>
              </p:cNvSpPr>
              <p:nvPr/>
            </p:nvSpPr>
            <p:spPr bwMode="auto">
              <a:xfrm>
                <a:off x="534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4596" name="Rectangle 324"/>
          <p:cNvSpPr>
            <a:spLocks noChangeArrowheads="1"/>
          </p:cNvSpPr>
          <p:nvPr/>
        </p:nvSpPr>
        <p:spPr bwMode="auto">
          <a:xfrm>
            <a:off x="304800" y="1447800"/>
            <a:ext cx="51816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zh-CN" sz="1800" i="1" u="sng">
                <a:solidFill>
                  <a:schemeClr val="accent2"/>
                </a:solidFill>
                <a:latin typeface="Arial" charset="0"/>
              </a:rPr>
              <a:t>Multip-Cycle Implementation:</a:t>
            </a:r>
            <a:r>
              <a:rPr lang="en-US" altLang="zh-CN" sz="1800" i="1">
                <a:solidFill>
                  <a:schemeClr val="accent2"/>
                </a:solidFill>
                <a:latin typeface="Arial" charset="0"/>
              </a:rPr>
              <a:t>     </a:t>
            </a:r>
            <a:r>
              <a:rPr lang="en-US" altLang="zh-CN" sz="1800">
                <a:solidFill>
                  <a:srgbClr val="FF3300"/>
                </a:solidFill>
                <a:latin typeface="Comic Sans MS" pitchFamily="66" charset="0"/>
              </a:rPr>
              <a:t>CPI=5,   </a:t>
            </a:r>
            <a:r>
              <a:rPr lang="en-US" altLang="zh-CN" sz="1800" i="1" u="sng">
                <a:solidFill>
                  <a:schemeClr val="accent2"/>
                </a:solidFill>
                <a:latin typeface="Arial" charset="0"/>
              </a:rPr>
              <a:t> </a:t>
            </a:r>
            <a:endParaRPr lang="en-US" altLang="zh-CN" sz="1800" i="1" u="sng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4597" name="Rectangle 325"/>
          <p:cNvSpPr>
            <a:spLocks noChangeArrowheads="1"/>
          </p:cNvSpPr>
          <p:nvPr/>
        </p:nvSpPr>
        <p:spPr bwMode="auto">
          <a:xfrm>
            <a:off x="381000" y="3429000"/>
            <a:ext cx="40386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zh-CN" sz="1800" i="1" u="sng">
                <a:solidFill>
                  <a:schemeClr val="accent2"/>
                </a:solidFill>
                <a:latin typeface="Arial" charset="0"/>
              </a:rPr>
              <a:t>Pipeline Implementation: </a:t>
            </a:r>
            <a:r>
              <a:rPr lang="en-US" altLang="zh-CN" sz="1800" i="1">
                <a:solidFill>
                  <a:schemeClr val="accent2"/>
                </a:solidFill>
                <a:latin typeface="Arial" charset="0"/>
              </a:rPr>
              <a:t>    </a:t>
            </a:r>
            <a:r>
              <a:rPr lang="en-US" altLang="zh-CN" sz="1800">
                <a:solidFill>
                  <a:srgbClr val="FF3300"/>
                </a:solidFill>
                <a:latin typeface="Comic Sans MS" pitchFamily="66" charset="0"/>
              </a:rPr>
              <a:t>CPI=1, </a:t>
            </a:r>
            <a:endParaRPr lang="en-US" altLang="zh-CN" sz="1800" i="1" u="sng">
              <a:solidFill>
                <a:srgbClr val="000099"/>
              </a:solidFill>
              <a:latin typeface="Arial" charset="0"/>
            </a:endParaRPr>
          </a:p>
        </p:txBody>
      </p:sp>
      <p:grpSp>
        <p:nvGrpSpPr>
          <p:cNvPr id="54684" name="Group 412"/>
          <p:cNvGrpSpPr>
            <a:grpSpLocks/>
          </p:cNvGrpSpPr>
          <p:nvPr/>
        </p:nvGrpSpPr>
        <p:grpSpPr bwMode="auto">
          <a:xfrm>
            <a:off x="304800" y="4876800"/>
            <a:ext cx="5894388" cy="1247775"/>
            <a:chOff x="192" y="3072"/>
            <a:chExt cx="3713" cy="786"/>
          </a:xfrm>
        </p:grpSpPr>
        <p:sp>
          <p:nvSpPr>
            <p:cNvPr id="54600" name="Rectangle 328"/>
            <p:cNvSpPr>
              <a:spLocks noChangeArrowheads="1"/>
            </p:cNvSpPr>
            <p:nvPr/>
          </p:nvSpPr>
          <p:spPr bwMode="auto">
            <a:xfrm>
              <a:off x="192" y="3072"/>
              <a:ext cx="3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/>
                <a:t>Load</a:t>
              </a:r>
            </a:p>
          </p:txBody>
        </p:sp>
        <p:grpSp>
          <p:nvGrpSpPr>
            <p:cNvPr id="54601" name="Group 329"/>
            <p:cNvGrpSpPr>
              <a:grpSpLocks/>
            </p:cNvGrpSpPr>
            <p:nvPr/>
          </p:nvGrpSpPr>
          <p:grpSpPr bwMode="auto">
            <a:xfrm>
              <a:off x="549" y="3072"/>
              <a:ext cx="2384" cy="210"/>
              <a:chOff x="488" y="3260"/>
              <a:chExt cx="2384" cy="210"/>
            </a:xfrm>
          </p:grpSpPr>
          <p:grpSp>
            <p:nvGrpSpPr>
              <p:cNvPr id="54602" name="Group 330"/>
              <p:cNvGrpSpPr>
                <a:grpSpLocks/>
              </p:cNvGrpSpPr>
              <p:nvPr/>
            </p:nvGrpSpPr>
            <p:grpSpPr bwMode="auto">
              <a:xfrm>
                <a:off x="488" y="3260"/>
                <a:ext cx="464" cy="210"/>
                <a:chOff x="488" y="3260"/>
                <a:chExt cx="464" cy="210"/>
              </a:xfrm>
            </p:grpSpPr>
            <p:sp>
              <p:nvSpPr>
                <p:cNvPr id="54603" name="Rectangle 331"/>
                <p:cNvSpPr>
                  <a:spLocks noChangeArrowheads="1"/>
                </p:cNvSpPr>
                <p:nvPr/>
              </p:nvSpPr>
              <p:spPr bwMode="auto">
                <a:xfrm>
                  <a:off x="48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04" name="Rectangle 332"/>
                <p:cNvSpPr>
                  <a:spLocks noChangeArrowheads="1"/>
                </p:cNvSpPr>
                <p:nvPr/>
              </p:nvSpPr>
              <p:spPr bwMode="auto">
                <a:xfrm>
                  <a:off x="515" y="3260"/>
                  <a:ext cx="24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IF</a:t>
                  </a:r>
                </a:p>
              </p:txBody>
            </p:sp>
          </p:grpSp>
          <p:grpSp>
            <p:nvGrpSpPr>
              <p:cNvPr id="54605" name="Group 333"/>
              <p:cNvGrpSpPr>
                <a:grpSpLocks/>
              </p:cNvGrpSpPr>
              <p:nvPr/>
            </p:nvGrpSpPr>
            <p:grpSpPr bwMode="auto">
              <a:xfrm>
                <a:off x="968" y="3260"/>
                <a:ext cx="464" cy="210"/>
                <a:chOff x="968" y="3260"/>
                <a:chExt cx="464" cy="210"/>
              </a:xfrm>
            </p:grpSpPr>
            <p:sp>
              <p:nvSpPr>
                <p:cNvPr id="54606" name="Rectangle 334"/>
                <p:cNvSpPr>
                  <a:spLocks noChangeArrowheads="1"/>
                </p:cNvSpPr>
                <p:nvPr/>
              </p:nvSpPr>
              <p:spPr bwMode="auto">
                <a:xfrm>
                  <a:off x="96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07" name="Rectangle 335"/>
                <p:cNvSpPr>
                  <a:spLocks noChangeArrowheads="1"/>
                </p:cNvSpPr>
                <p:nvPr/>
              </p:nvSpPr>
              <p:spPr bwMode="auto">
                <a:xfrm>
                  <a:off x="1043" y="3260"/>
                  <a:ext cx="256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ID</a:t>
                  </a:r>
                </a:p>
              </p:txBody>
            </p:sp>
          </p:grpSp>
          <p:grpSp>
            <p:nvGrpSpPr>
              <p:cNvPr id="54608" name="Group 336"/>
              <p:cNvGrpSpPr>
                <a:grpSpLocks/>
              </p:cNvGrpSpPr>
              <p:nvPr/>
            </p:nvGrpSpPr>
            <p:grpSpPr bwMode="auto">
              <a:xfrm>
                <a:off x="1448" y="3260"/>
                <a:ext cx="464" cy="210"/>
                <a:chOff x="1448" y="3260"/>
                <a:chExt cx="464" cy="210"/>
              </a:xfrm>
            </p:grpSpPr>
            <p:sp>
              <p:nvSpPr>
                <p:cNvPr id="54609" name="Rectangle 337"/>
                <p:cNvSpPr>
                  <a:spLocks noChangeArrowheads="1"/>
                </p:cNvSpPr>
                <p:nvPr/>
              </p:nvSpPr>
              <p:spPr bwMode="auto">
                <a:xfrm>
                  <a:off x="144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10" name="Rectangle 338"/>
                <p:cNvSpPr>
                  <a:spLocks noChangeArrowheads="1"/>
                </p:cNvSpPr>
                <p:nvPr/>
              </p:nvSpPr>
              <p:spPr bwMode="auto">
                <a:xfrm>
                  <a:off x="1475" y="3260"/>
                  <a:ext cx="29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EX</a:t>
                  </a:r>
                </a:p>
              </p:txBody>
            </p:sp>
          </p:grpSp>
          <p:grpSp>
            <p:nvGrpSpPr>
              <p:cNvPr id="54611" name="Group 339"/>
              <p:cNvGrpSpPr>
                <a:grpSpLocks/>
              </p:cNvGrpSpPr>
              <p:nvPr/>
            </p:nvGrpSpPr>
            <p:grpSpPr bwMode="auto">
              <a:xfrm>
                <a:off x="1928" y="3260"/>
                <a:ext cx="468" cy="210"/>
                <a:chOff x="1928" y="3260"/>
                <a:chExt cx="468" cy="210"/>
              </a:xfrm>
            </p:grpSpPr>
            <p:sp>
              <p:nvSpPr>
                <p:cNvPr id="54612" name="Rectangle 340"/>
                <p:cNvSpPr>
                  <a:spLocks noChangeArrowheads="1"/>
                </p:cNvSpPr>
                <p:nvPr/>
              </p:nvSpPr>
              <p:spPr bwMode="auto">
                <a:xfrm>
                  <a:off x="192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13" name="Rectangle 341"/>
                <p:cNvSpPr>
                  <a:spLocks noChangeArrowheads="1"/>
                </p:cNvSpPr>
                <p:nvPr/>
              </p:nvSpPr>
              <p:spPr bwMode="auto">
                <a:xfrm>
                  <a:off x="1955" y="3260"/>
                  <a:ext cx="44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MEM</a:t>
                  </a:r>
                </a:p>
              </p:txBody>
            </p:sp>
          </p:grpSp>
          <p:grpSp>
            <p:nvGrpSpPr>
              <p:cNvPr id="54614" name="Group 342"/>
              <p:cNvGrpSpPr>
                <a:grpSpLocks/>
              </p:cNvGrpSpPr>
              <p:nvPr/>
            </p:nvGrpSpPr>
            <p:grpSpPr bwMode="auto">
              <a:xfrm>
                <a:off x="2408" y="3260"/>
                <a:ext cx="464" cy="210"/>
                <a:chOff x="2408" y="3260"/>
                <a:chExt cx="464" cy="210"/>
              </a:xfrm>
            </p:grpSpPr>
            <p:sp>
              <p:nvSpPr>
                <p:cNvPr id="54615" name="Rectangle 343"/>
                <p:cNvSpPr>
                  <a:spLocks noChangeArrowheads="1"/>
                </p:cNvSpPr>
                <p:nvPr/>
              </p:nvSpPr>
              <p:spPr bwMode="auto">
                <a:xfrm>
                  <a:off x="240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16" name="Rectangle 344"/>
                <p:cNvSpPr>
                  <a:spLocks noChangeArrowheads="1"/>
                </p:cNvSpPr>
                <p:nvPr/>
              </p:nvSpPr>
              <p:spPr bwMode="auto">
                <a:xfrm>
                  <a:off x="2483" y="3260"/>
                  <a:ext cx="3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WB</a:t>
                  </a:r>
                </a:p>
              </p:txBody>
            </p:sp>
          </p:grpSp>
        </p:grpSp>
        <p:grpSp>
          <p:nvGrpSpPr>
            <p:cNvPr id="54617" name="Group 345"/>
            <p:cNvGrpSpPr>
              <a:grpSpLocks/>
            </p:cNvGrpSpPr>
            <p:nvPr/>
          </p:nvGrpSpPr>
          <p:grpSpPr bwMode="auto">
            <a:xfrm>
              <a:off x="1029" y="3360"/>
              <a:ext cx="2384" cy="210"/>
              <a:chOff x="968" y="3548"/>
              <a:chExt cx="2384" cy="210"/>
            </a:xfrm>
          </p:grpSpPr>
          <p:grpSp>
            <p:nvGrpSpPr>
              <p:cNvPr id="54618" name="Group 346"/>
              <p:cNvGrpSpPr>
                <a:grpSpLocks/>
              </p:cNvGrpSpPr>
              <p:nvPr/>
            </p:nvGrpSpPr>
            <p:grpSpPr bwMode="auto">
              <a:xfrm>
                <a:off x="968" y="3548"/>
                <a:ext cx="464" cy="210"/>
                <a:chOff x="968" y="3548"/>
                <a:chExt cx="464" cy="210"/>
              </a:xfrm>
            </p:grpSpPr>
            <p:sp>
              <p:nvSpPr>
                <p:cNvPr id="54619" name="Rectangle 347"/>
                <p:cNvSpPr>
                  <a:spLocks noChangeArrowheads="1"/>
                </p:cNvSpPr>
                <p:nvPr/>
              </p:nvSpPr>
              <p:spPr bwMode="auto">
                <a:xfrm>
                  <a:off x="96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20" name="Rectangle 348"/>
                <p:cNvSpPr>
                  <a:spLocks noChangeArrowheads="1"/>
                </p:cNvSpPr>
                <p:nvPr/>
              </p:nvSpPr>
              <p:spPr bwMode="auto">
                <a:xfrm>
                  <a:off x="995" y="3548"/>
                  <a:ext cx="24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IF</a:t>
                  </a:r>
                </a:p>
              </p:txBody>
            </p:sp>
          </p:grpSp>
          <p:grpSp>
            <p:nvGrpSpPr>
              <p:cNvPr id="54621" name="Group 349"/>
              <p:cNvGrpSpPr>
                <a:grpSpLocks/>
              </p:cNvGrpSpPr>
              <p:nvPr/>
            </p:nvGrpSpPr>
            <p:grpSpPr bwMode="auto">
              <a:xfrm>
                <a:off x="1448" y="3548"/>
                <a:ext cx="464" cy="210"/>
                <a:chOff x="1448" y="3548"/>
                <a:chExt cx="464" cy="210"/>
              </a:xfrm>
            </p:grpSpPr>
            <p:sp>
              <p:nvSpPr>
                <p:cNvPr id="54622" name="Rectangle 350"/>
                <p:cNvSpPr>
                  <a:spLocks noChangeArrowheads="1"/>
                </p:cNvSpPr>
                <p:nvPr/>
              </p:nvSpPr>
              <p:spPr bwMode="auto">
                <a:xfrm>
                  <a:off x="144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23" name="Rectangle 351"/>
                <p:cNvSpPr>
                  <a:spLocks noChangeArrowheads="1"/>
                </p:cNvSpPr>
                <p:nvPr/>
              </p:nvSpPr>
              <p:spPr bwMode="auto">
                <a:xfrm>
                  <a:off x="1523" y="3548"/>
                  <a:ext cx="256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ID</a:t>
                  </a:r>
                </a:p>
              </p:txBody>
            </p:sp>
          </p:grpSp>
          <p:grpSp>
            <p:nvGrpSpPr>
              <p:cNvPr id="54624" name="Group 352"/>
              <p:cNvGrpSpPr>
                <a:grpSpLocks/>
              </p:cNvGrpSpPr>
              <p:nvPr/>
            </p:nvGrpSpPr>
            <p:grpSpPr bwMode="auto">
              <a:xfrm>
                <a:off x="1928" y="3548"/>
                <a:ext cx="464" cy="210"/>
                <a:chOff x="1928" y="3548"/>
                <a:chExt cx="464" cy="210"/>
              </a:xfrm>
            </p:grpSpPr>
            <p:sp>
              <p:nvSpPr>
                <p:cNvPr id="54625" name="Rectangle 353"/>
                <p:cNvSpPr>
                  <a:spLocks noChangeArrowheads="1"/>
                </p:cNvSpPr>
                <p:nvPr/>
              </p:nvSpPr>
              <p:spPr bwMode="auto">
                <a:xfrm>
                  <a:off x="192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26" name="Rectangle 354"/>
                <p:cNvSpPr>
                  <a:spLocks noChangeArrowheads="1"/>
                </p:cNvSpPr>
                <p:nvPr/>
              </p:nvSpPr>
              <p:spPr bwMode="auto">
                <a:xfrm>
                  <a:off x="1955" y="3548"/>
                  <a:ext cx="29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EX</a:t>
                  </a:r>
                </a:p>
              </p:txBody>
            </p:sp>
          </p:grpSp>
          <p:grpSp>
            <p:nvGrpSpPr>
              <p:cNvPr id="54627" name="Group 355"/>
              <p:cNvGrpSpPr>
                <a:grpSpLocks/>
              </p:cNvGrpSpPr>
              <p:nvPr/>
            </p:nvGrpSpPr>
            <p:grpSpPr bwMode="auto">
              <a:xfrm>
                <a:off x="2408" y="3548"/>
                <a:ext cx="468" cy="210"/>
                <a:chOff x="2408" y="3548"/>
                <a:chExt cx="468" cy="210"/>
              </a:xfrm>
            </p:grpSpPr>
            <p:sp>
              <p:nvSpPr>
                <p:cNvPr id="54628" name="Rectangle 356"/>
                <p:cNvSpPr>
                  <a:spLocks noChangeArrowheads="1"/>
                </p:cNvSpPr>
                <p:nvPr/>
              </p:nvSpPr>
              <p:spPr bwMode="auto">
                <a:xfrm>
                  <a:off x="240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29" name="Rectangle 357"/>
                <p:cNvSpPr>
                  <a:spLocks noChangeArrowheads="1"/>
                </p:cNvSpPr>
                <p:nvPr/>
              </p:nvSpPr>
              <p:spPr bwMode="auto">
                <a:xfrm>
                  <a:off x="2435" y="3548"/>
                  <a:ext cx="44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MEM</a:t>
                  </a:r>
                </a:p>
              </p:txBody>
            </p:sp>
          </p:grpSp>
          <p:grpSp>
            <p:nvGrpSpPr>
              <p:cNvPr id="54630" name="Group 358"/>
              <p:cNvGrpSpPr>
                <a:grpSpLocks/>
              </p:cNvGrpSpPr>
              <p:nvPr/>
            </p:nvGrpSpPr>
            <p:grpSpPr bwMode="auto">
              <a:xfrm>
                <a:off x="2888" y="3548"/>
                <a:ext cx="464" cy="210"/>
                <a:chOff x="2888" y="3548"/>
                <a:chExt cx="464" cy="210"/>
              </a:xfrm>
            </p:grpSpPr>
            <p:sp>
              <p:nvSpPr>
                <p:cNvPr id="54631" name="Rectangle 359"/>
                <p:cNvSpPr>
                  <a:spLocks noChangeArrowheads="1"/>
                </p:cNvSpPr>
                <p:nvPr/>
              </p:nvSpPr>
              <p:spPr bwMode="auto">
                <a:xfrm>
                  <a:off x="288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32" name="Rectangle 360"/>
                <p:cNvSpPr>
                  <a:spLocks noChangeArrowheads="1"/>
                </p:cNvSpPr>
                <p:nvPr/>
              </p:nvSpPr>
              <p:spPr bwMode="auto">
                <a:xfrm>
                  <a:off x="2963" y="3548"/>
                  <a:ext cx="3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WB</a:t>
                  </a:r>
                </a:p>
              </p:txBody>
            </p:sp>
          </p:grpSp>
        </p:grpSp>
        <p:sp>
          <p:nvSpPr>
            <p:cNvPr id="54633" name="Rectangle 361"/>
            <p:cNvSpPr>
              <a:spLocks noChangeArrowheads="1"/>
            </p:cNvSpPr>
            <p:nvPr/>
          </p:nvSpPr>
          <p:spPr bwMode="auto">
            <a:xfrm>
              <a:off x="672" y="3360"/>
              <a:ext cx="4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/>
                <a:t>Store</a:t>
              </a:r>
            </a:p>
          </p:txBody>
        </p:sp>
        <p:grpSp>
          <p:nvGrpSpPr>
            <p:cNvPr id="54634" name="Group 362"/>
            <p:cNvGrpSpPr>
              <a:grpSpLocks/>
            </p:cNvGrpSpPr>
            <p:nvPr/>
          </p:nvGrpSpPr>
          <p:grpSpPr bwMode="auto">
            <a:xfrm>
              <a:off x="1521" y="3648"/>
              <a:ext cx="2384" cy="210"/>
              <a:chOff x="1496" y="3836"/>
              <a:chExt cx="2384" cy="210"/>
            </a:xfrm>
          </p:grpSpPr>
          <p:grpSp>
            <p:nvGrpSpPr>
              <p:cNvPr id="54635" name="Group 363"/>
              <p:cNvGrpSpPr>
                <a:grpSpLocks/>
              </p:cNvGrpSpPr>
              <p:nvPr/>
            </p:nvGrpSpPr>
            <p:grpSpPr bwMode="auto">
              <a:xfrm>
                <a:off x="1496" y="3836"/>
                <a:ext cx="464" cy="210"/>
                <a:chOff x="1496" y="3836"/>
                <a:chExt cx="464" cy="210"/>
              </a:xfrm>
            </p:grpSpPr>
            <p:sp>
              <p:nvSpPr>
                <p:cNvPr id="54636" name="Rectangle 364"/>
                <p:cNvSpPr>
                  <a:spLocks noChangeArrowheads="1"/>
                </p:cNvSpPr>
                <p:nvPr/>
              </p:nvSpPr>
              <p:spPr bwMode="auto">
                <a:xfrm>
                  <a:off x="149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37" name="Rectangle 365"/>
                <p:cNvSpPr>
                  <a:spLocks noChangeArrowheads="1"/>
                </p:cNvSpPr>
                <p:nvPr/>
              </p:nvSpPr>
              <p:spPr bwMode="auto">
                <a:xfrm>
                  <a:off x="1523" y="3836"/>
                  <a:ext cx="24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IF</a:t>
                  </a:r>
                </a:p>
              </p:txBody>
            </p:sp>
          </p:grpSp>
          <p:grpSp>
            <p:nvGrpSpPr>
              <p:cNvPr id="54638" name="Group 366"/>
              <p:cNvGrpSpPr>
                <a:grpSpLocks/>
              </p:cNvGrpSpPr>
              <p:nvPr/>
            </p:nvGrpSpPr>
            <p:grpSpPr bwMode="auto">
              <a:xfrm>
                <a:off x="1976" y="3836"/>
                <a:ext cx="464" cy="210"/>
                <a:chOff x="1976" y="3836"/>
                <a:chExt cx="464" cy="210"/>
              </a:xfrm>
            </p:grpSpPr>
            <p:sp>
              <p:nvSpPr>
                <p:cNvPr id="54639" name="Rectangle 367"/>
                <p:cNvSpPr>
                  <a:spLocks noChangeArrowheads="1"/>
                </p:cNvSpPr>
                <p:nvPr/>
              </p:nvSpPr>
              <p:spPr bwMode="auto">
                <a:xfrm>
                  <a:off x="197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40" name="Rectangle 368"/>
                <p:cNvSpPr>
                  <a:spLocks noChangeArrowheads="1"/>
                </p:cNvSpPr>
                <p:nvPr/>
              </p:nvSpPr>
              <p:spPr bwMode="auto">
                <a:xfrm>
                  <a:off x="2051" y="3836"/>
                  <a:ext cx="256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ID</a:t>
                  </a:r>
                </a:p>
              </p:txBody>
            </p:sp>
          </p:grpSp>
          <p:grpSp>
            <p:nvGrpSpPr>
              <p:cNvPr id="54641" name="Group 369"/>
              <p:cNvGrpSpPr>
                <a:grpSpLocks/>
              </p:cNvGrpSpPr>
              <p:nvPr/>
            </p:nvGrpSpPr>
            <p:grpSpPr bwMode="auto">
              <a:xfrm>
                <a:off x="2456" y="3836"/>
                <a:ext cx="464" cy="210"/>
                <a:chOff x="2456" y="3836"/>
                <a:chExt cx="464" cy="210"/>
              </a:xfrm>
            </p:grpSpPr>
            <p:sp>
              <p:nvSpPr>
                <p:cNvPr id="54642" name="Rectangle 370"/>
                <p:cNvSpPr>
                  <a:spLocks noChangeArrowheads="1"/>
                </p:cNvSpPr>
                <p:nvPr/>
              </p:nvSpPr>
              <p:spPr bwMode="auto">
                <a:xfrm>
                  <a:off x="245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43" name="Rectangle 371"/>
                <p:cNvSpPr>
                  <a:spLocks noChangeArrowheads="1"/>
                </p:cNvSpPr>
                <p:nvPr/>
              </p:nvSpPr>
              <p:spPr bwMode="auto">
                <a:xfrm>
                  <a:off x="2483" y="3836"/>
                  <a:ext cx="29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EX</a:t>
                  </a:r>
                </a:p>
              </p:txBody>
            </p:sp>
          </p:grpSp>
          <p:grpSp>
            <p:nvGrpSpPr>
              <p:cNvPr id="54644" name="Group 372"/>
              <p:cNvGrpSpPr>
                <a:grpSpLocks/>
              </p:cNvGrpSpPr>
              <p:nvPr/>
            </p:nvGrpSpPr>
            <p:grpSpPr bwMode="auto">
              <a:xfrm>
                <a:off x="2936" y="3836"/>
                <a:ext cx="468" cy="210"/>
                <a:chOff x="2936" y="3836"/>
                <a:chExt cx="468" cy="210"/>
              </a:xfrm>
            </p:grpSpPr>
            <p:sp>
              <p:nvSpPr>
                <p:cNvPr id="54645" name="Rectangle 373"/>
                <p:cNvSpPr>
                  <a:spLocks noChangeArrowheads="1"/>
                </p:cNvSpPr>
                <p:nvPr/>
              </p:nvSpPr>
              <p:spPr bwMode="auto">
                <a:xfrm>
                  <a:off x="293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46" name="Rectangle 374"/>
                <p:cNvSpPr>
                  <a:spLocks noChangeArrowheads="1"/>
                </p:cNvSpPr>
                <p:nvPr/>
              </p:nvSpPr>
              <p:spPr bwMode="auto">
                <a:xfrm>
                  <a:off x="2963" y="3836"/>
                  <a:ext cx="44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MEM</a:t>
                  </a:r>
                </a:p>
              </p:txBody>
            </p:sp>
          </p:grpSp>
          <p:grpSp>
            <p:nvGrpSpPr>
              <p:cNvPr id="54647" name="Group 375"/>
              <p:cNvGrpSpPr>
                <a:grpSpLocks/>
              </p:cNvGrpSpPr>
              <p:nvPr/>
            </p:nvGrpSpPr>
            <p:grpSpPr bwMode="auto">
              <a:xfrm>
                <a:off x="3416" y="3836"/>
                <a:ext cx="464" cy="210"/>
                <a:chOff x="3416" y="3836"/>
                <a:chExt cx="464" cy="210"/>
              </a:xfrm>
            </p:grpSpPr>
            <p:sp>
              <p:nvSpPr>
                <p:cNvPr id="54648" name="Rectangle 376"/>
                <p:cNvSpPr>
                  <a:spLocks noChangeArrowheads="1"/>
                </p:cNvSpPr>
                <p:nvPr/>
              </p:nvSpPr>
              <p:spPr bwMode="auto">
                <a:xfrm>
                  <a:off x="341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49" name="Rectangle 377"/>
                <p:cNvSpPr>
                  <a:spLocks noChangeArrowheads="1"/>
                </p:cNvSpPr>
                <p:nvPr/>
              </p:nvSpPr>
              <p:spPr bwMode="auto">
                <a:xfrm>
                  <a:off x="3491" y="3836"/>
                  <a:ext cx="3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WB</a:t>
                  </a:r>
                </a:p>
              </p:txBody>
            </p:sp>
          </p:grpSp>
        </p:grpSp>
        <p:sp>
          <p:nvSpPr>
            <p:cNvPr id="54650" name="Rectangle 378"/>
            <p:cNvSpPr>
              <a:spLocks noChangeArrowheads="1"/>
            </p:cNvSpPr>
            <p:nvPr/>
          </p:nvSpPr>
          <p:spPr bwMode="auto">
            <a:xfrm>
              <a:off x="1056" y="3648"/>
              <a:ext cx="48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/>
                <a:t>R-type</a:t>
              </a:r>
            </a:p>
          </p:txBody>
        </p:sp>
      </p:grpSp>
      <p:grpSp>
        <p:nvGrpSpPr>
          <p:cNvPr id="54683" name="Group 411"/>
          <p:cNvGrpSpPr>
            <a:grpSpLocks/>
          </p:cNvGrpSpPr>
          <p:nvPr/>
        </p:nvGrpSpPr>
        <p:grpSpPr bwMode="auto">
          <a:xfrm>
            <a:off x="869950" y="2895600"/>
            <a:ext cx="7602538" cy="333375"/>
            <a:chOff x="548" y="1824"/>
            <a:chExt cx="4789" cy="210"/>
          </a:xfrm>
        </p:grpSpPr>
        <p:grpSp>
          <p:nvGrpSpPr>
            <p:cNvPr id="54651" name="Group 379"/>
            <p:cNvGrpSpPr>
              <a:grpSpLocks/>
            </p:cNvGrpSpPr>
            <p:nvPr/>
          </p:nvGrpSpPr>
          <p:grpSpPr bwMode="auto">
            <a:xfrm>
              <a:off x="548" y="1824"/>
              <a:ext cx="2384" cy="210"/>
              <a:chOff x="1496" y="3836"/>
              <a:chExt cx="2384" cy="210"/>
            </a:xfrm>
          </p:grpSpPr>
          <p:grpSp>
            <p:nvGrpSpPr>
              <p:cNvPr id="54652" name="Group 380"/>
              <p:cNvGrpSpPr>
                <a:grpSpLocks/>
              </p:cNvGrpSpPr>
              <p:nvPr/>
            </p:nvGrpSpPr>
            <p:grpSpPr bwMode="auto">
              <a:xfrm>
                <a:off x="1496" y="3836"/>
                <a:ext cx="464" cy="210"/>
                <a:chOff x="1496" y="3836"/>
                <a:chExt cx="464" cy="210"/>
              </a:xfrm>
            </p:grpSpPr>
            <p:sp>
              <p:nvSpPr>
                <p:cNvPr id="54653" name="Rectangle 381"/>
                <p:cNvSpPr>
                  <a:spLocks noChangeArrowheads="1"/>
                </p:cNvSpPr>
                <p:nvPr/>
              </p:nvSpPr>
              <p:spPr bwMode="auto">
                <a:xfrm>
                  <a:off x="149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54" name="Rectangle 382"/>
                <p:cNvSpPr>
                  <a:spLocks noChangeArrowheads="1"/>
                </p:cNvSpPr>
                <p:nvPr/>
              </p:nvSpPr>
              <p:spPr bwMode="auto">
                <a:xfrm>
                  <a:off x="1523" y="3836"/>
                  <a:ext cx="24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IF</a:t>
                  </a:r>
                </a:p>
              </p:txBody>
            </p:sp>
          </p:grpSp>
          <p:grpSp>
            <p:nvGrpSpPr>
              <p:cNvPr id="54655" name="Group 383"/>
              <p:cNvGrpSpPr>
                <a:grpSpLocks/>
              </p:cNvGrpSpPr>
              <p:nvPr/>
            </p:nvGrpSpPr>
            <p:grpSpPr bwMode="auto">
              <a:xfrm>
                <a:off x="1976" y="3836"/>
                <a:ext cx="464" cy="210"/>
                <a:chOff x="1976" y="3836"/>
                <a:chExt cx="464" cy="210"/>
              </a:xfrm>
            </p:grpSpPr>
            <p:sp>
              <p:nvSpPr>
                <p:cNvPr id="54656" name="Rectangle 384"/>
                <p:cNvSpPr>
                  <a:spLocks noChangeArrowheads="1"/>
                </p:cNvSpPr>
                <p:nvPr/>
              </p:nvSpPr>
              <p:spPr bwMode="auto">
                <a:xfrm>
                  <a:off x="197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57" name="Rectangle 385"/>
                <p:cNvSpPr>
                  <a:spLocks noChangeArrowheads="1"/>
                </p:cNvSpPr>
                <p:nvPr/>
              </p:nvSpPr>
              <p:spPr bwMode="auto">
                <a:xfrm>
                  <a:off x="2051" y="3836"/>
                  <a:ext cx="256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ID</a:t>
                  </a:r>
                </a:p>
              </p:txBody>
            </p:sp>
          </p:grpSp>
          <p:grpSp>
            <p:nvGrpSpPr>
              <p:cNvPr id="54658" name="Group 386"/>
              <p:cNvGrpSpPr>
                <a:grpSpLocks/>
              </p:cNvGrpSpPr>
              <p:nvPr/>
            </p:nvGrpSpPr>
            <p:grpSpPr bwMode="auto">
              <a:xfrm>
                <a:off x="2456" y="3836"/>
                <a:ext cx="464" cy="210"/>
                <a:chOff x="2456" y="3836"/>
                <a:chExt cx="464" cy="210"/>
              </a:xfrm>
            </p:grpSpPr>
            <p:sp>
              <p:nvSpPr>
                <p:cNvPr id="54659" name="Rectangle 387"/>
                <p:cNvSpPr>
                  <a:spLocks noChangeArrowheads="1"/>
                </p:cNvSpPr>
                <p:nvPr/>
              </p:nvSpPr>
              <p:spPr bwMode="auto">
                <a:xfrm>
                  <a:off x="245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60" name="Rectangle 388"/>
                <p:cNvSpPr>
                  <a:spLocks noChangeArrowheads="1"/>
                </p:cNvSpPr>
                <p:nvPr/>
              </p:nvSpPr>
              <p:spPr bwMode="auto">
                <a:xfrm>
                  <a:off x="2483" y="3836"/>
                  <a:ext cx="29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EX</a:t>
                  </a:r>
                </a:p>
              </p:txBody>
            </p:sp>
          </p:grpSp>
          <p:grpSp>
            <p:nvGrpSpPr>
              <p:cNvPr id="54661" name="Group 389"/>
              <p:cNvGrpSpPr>
                <a:grpSpLocks/>
              </p:cNvGrpSpPr>
              <p:nvPr/>
            </p:nvGrpSpPr>
            <p:grpSpPr bwMode="auto">
              <a:xfrm>
                <a:off x="2936" y="3836"/>
                <a:ext cx="468" cy="210"/>
                <a:chOff x="2936" y="3836"/>
                <a:chExt cx="468" cy="210"/>
              </a:xfrm>
            </p:grpSpPr>
            <p:sp>
              <p:nvSpPr>
                <p:cNvPr id="54662" name="Rectangle 390"/>
                <p:cNvSpPr>
                  <a:spLocks noChangeArrowheads="1"/>
                </p:cNvSpPr>
                <p:nvPr/>
              </p:nvSpPr>
              <p:spPr bwMode="auto">
                <a:xfrm>
                  <a:off x="293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63" name="Rectangle 391"/>
                <p:cNvSpPr>
                  <a:spLocks noChangeArrowheads="1"/>
                </p:cNvSpPr>
                <p:nvPr/>
              </p:nvSpPr>
              <p:spPr bwMode="auto">
                <a:xfrm>
                  <a:off x="2963" y="3836"/>
                  <a:ext cx="44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MEM</a:t>
                  </a:r>
                </a:p>
              </p:txBody>
            </p:sp>
          </p:grpSp>
          <p:grpSp>
            <p:nvGrpSpPr>
              <p:cNvPr id="54664" name="Group 392"/>
              <p:cNvGrpSpPr>
                <a:grpSpLocks/>
              </p:cNvGrpSpPr>
              <p:nvPr/>
            </p:nvGrpSpPr>
            <p:grpSpPr bwMode="auto">
              <a:xfrm>
                <a:off x="3416" y="3836"/>
                <a:ext cx="464" cy="210"/>
                <a:chOff x="3416" y="3836"/>
                <a:chExt cx="464" cy="210"/>
              </a:xfrm>
            </p:grpSpPr>
            <p:sp>
              <p:nvSpPr>
                <p:cNvPr id="54665" name="Rectangle 393"/>
                <p:cNvSpPr>
                  <a:spLocks noChangeArrowheads="1"/>
                </p:cNvSpPr>
                <p:nvPr/>
              </p:nvSpPr>
              <p:spPr bwMode="auto">
                <a:xfrm>
                  <a:off x="341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66" name="Rectangle 394"/>
                <p:cNvSpPr>
                  <a:spLocks noChangeArrowheads="1"/>
                </p:cNvSpPr>
                <p:nvPr/>
              </p:nvSpPr>
              <p:spPr bwMode="auto">
                <a:xfrm>
                  <a:off x="3491" y="3836"/>
                  <a:ext cx="3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WB</a:t>
                  </a:r>
                </a:p>
              </p:txBody>
            </p:sp>
          </p:grpSp>
        </p:grpSp>
        <p:grpSp>
          <p:nvGrpSpPr>
            <p:cNvPr id="54667" name="Group 395"/>
            <p:cNvGrpSpPr>
              <a:grpSpLocks/>
            </p:cNvGrpSpPr>
            <p:nvPr/>
          </p:nvGrpSpPr>
          <p:grpSpPr bwMode="auto">
            <a:xfrm>
              <a:off x="2953" y="1824"/>
              <a:ext cx="2384" cy="210"/>
              <a:chOff x="1496" y="3836"/>
              <a:chExt cx="2384" cy="210"/>
            </a:xfrm>
          </p:grpSpPr>
          <p:grpSp>
            <p:nvGrpSpPr>
              <p:cNvPr id="54668" name="Group 396"/>
              <p:cNvGrpSpPr>
                <a:grpSpLocks/>
              </p:cNvGrpSpPr>
              <p:nvPr/>
            </p:nvGrpSpPr>
            <p:grpSpPr bwMode="auto">
              <a:xfrm>
                <a:off x="1496" y="3836"/>
                <a:ext cx="464" cy="210"/>
                <a:chOff x="1496" y="3836"/>
                <a:chExt cx="464" cy="210"/>
              </a:xfrm>
            </p:grpSpPr>
            <p:sp>
              <p:nvSpPr>
                <p:cNvPr id="54669" name="Rectangle 397"/>
                <p:cNvSpPr>
                  <a:spLocks noChangeArrowheads="1"/>
                </p:cNvSpPr>
                <p:nvPr/>
              </p:nvSpPr>
              <p:spPr bwMode="auto">
                <a:xfrm>
                  <a:off x="149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70" name="Rectangle 398"/>
                <p:cNvSpPr>
                  <a:spLocks noChangeArrowheads="1"/>
                </p:cNvSpPr>
                <p:nvPr/>
              </p:nvSpPr>
              <p:spPr bwMode="auto">
                <a:xfrm>
                  <a:off x="1523" y="3836"/>
                  <a:ext cx="24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IF</a:t>
                  </a:r>
                </a:p>
              </p:txBody>
            </p:sp>
          </p:grpSp>
          <p:grpSp>
            <p:nvGrpSpPr>
              <p:cNvPr id="54671" name="Group 399"/>
              <p:cNvGrpSpPr>
                <a:grpSpLocks/>
              </p:cNvGrpSpPr>
              <p:nvPr/>
            </p:nvGrpSpPr>
            <p:grpSpPr bwMode="auto">
              <a:xfrm>
                <a:off x="1976" y="3836"/>
                <a:ext cx="464" cy="210"/>
                <a:chOff x="1976" y="3836"/>
                <a:chExt cx="464" cy="210"/>
              </a:xfrm>
            </p:grpSpPr>
            <p:sp>
              <p:nvSpPr>
                <p:cNvPr id="54672" name="Rectangle 400"/>
                <p:cNvSpPr>
                  <a:spLocks noChangeArrowheads="1"/>
                </p:cNvSpPr>
                <p:nvPr/>
              </p:nvSpPr>
              <p:spPr bwMode="auto">
                <a:xfrm>
                  <a:off x="197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73" name="Rectangle 401"/>
                <p:cNvSpPr>
                  <a:spLocks noChangeArrowheads="1"/>
                </p:cNvSpPr>
                <p:nvPr/>
              </p:nvSpPr>
              <p:spPr bwMode="auto">
                <a:xfrm>
                  <a:off x="2051" y="3836"/>
                  <a:ext cx="256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ID</a:t>
                  </a:r>
                </a:p>
              </p:txBody>
            </p:sp>
          </p:grpSp>
          <p:grpSp>
            <p:nvGrpSpPr>
              <p:cNvPr id="54674" name="Group 402"/>
              <p:cNvGrpSpPr>
                <a:grpSpLocks/>
              </p:cNvGrpSpPr>
              <p:nvPr/>
            </p:nvGrpSpPr>
            <p:grpSpPr bwMode="auto">
              <a:xfrm>
                <a:off x="2456" y="3836"/>
                <a:ext cx="464" cy="210"/>
                <a:chOff x="2456" y="3836"/>
                <a:chExt cx="464" cy="210"/>
              </a:xfrm>
            </p:grpSpPr>
            <p:sp>
              <p:nvSpPr>
                <p:cNvPr id="54675" name="Rectangle 403"/>
                <p:cNvSpPr>
                  <a:spLocks noChangeArrowheads="1"/>
                </p:cNvSpPr>
                <p:nvPr/>
              </p:nvSpPr>
              <p:spPr bwMode="auto">
                <a:xfrm>
                  <a:off x="245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76" name="Rectangle 404"/>
                <p:cNvSpPr>
                  <a:spLocks noChangeArrowheads="1"/>
                </p:cNvSpPr>
                <p:nvPr/>
              </p:nvSpPr>
              <p:spPr bwMode="auto">
                <a:xfrm>
                  <a:off x="2483" y="3836"/>
                  <a:ext cx="29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EX</a:t>
                  </a:r>
                </a:p>
              </p:txBody>
            </p:sp>
          </p:grpSp>
          <p:grpSp>
            <p:nvGrpSpPr>
              <p:cNvPr id="54677" name="Group 405"/>
              <p:cNvGrpSpPr>
                <a:grpSpLocks/>
              </p:cNvGrpSpPr>
              <p:nvPr/>
            </p:nvGrpSpPr>
            <p:grpSpPr bwMode="auto">
              <a:xfrm>
                <a:off x="2936" y="3836"/>
                <a:ext cx="468" cy="210"/>
                <a:chOff x="2936" y="3836"/>
                <a:chExt cx="468" cy="210"/>
              </a:xfrm>
            </p:grpSpPr>
            <p:sp>
              <p:nvSpPr>
                <p:cNvPr id="54678" name="Rectangle 406"/>
                <p:cNvSpPr>
                  <a:spLocks noChangeArrowheads="1"/>
                </p:cNvSpPr>
                <p:nvPr/>
              </p:nvSpPr>
              <p:spPr bwMode="auto">
                <a:xfrm>
                  <a:off x="293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79" name="Rectangle 407"/>
                <p:cNvSpPr>
                  <a:spLocks noChangeArrowheads="1"/>
                </p:cNvSpPr>
                <p:nvPr/>
              </p:nvSpPr>
              <p:spPr bwMode="auto">
                <a:xfrm>
                  <a:off x="2963" y="3836"/>
                  <a:ext cx="44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MEM</a:t>
                  </a:r>
                </a:p>
              </p:txBody>
            </p:sp>
          </p:grpSp>
          <p:grpSp>
            <p:nvGrpSpPr>
              <p:cNvPr id="54680" name="Group 408"/>
              <p:cNvGrpSpPr>
                <a:grpSpLocks/>
              </p:cNvGrpSpPr>
              <p:nvPr/>
            </p:nvGrpSpPr>
            <p:grpSpPr bwMode="auto">
              <a:xfrm>
                <a:off x="3416" y="3836"/>
                <a:ext cx="464" cy="210"/>
                <a:chOff x="3416" y="3836"/>
                <a:chExt cx="464" cy="210"/>
              </a:xfrm>
            </p:grpSpPr>
            <p:sp>
              <p:nvSpPr>
                <p:cNvPr id="54681" name="Rectangle 409"/>
                <p:cNvSpPr>
                  <a:spLocks noChangeArrowheads="1"/>
                </p:cNvSpPr>
                <p:nvPr/>
              </p:nvSpPr>
              <p:spPr bwMode="auto">
                <a:xfrm>
                  <a:off x="341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82" name="Rectangle 410"/>
                <p:cNvSpPr>
                  <a:spLocks noChangeArrowheads="1"/>
                </p:cNvSpPr>
                <p:nvPr/>
              </p:nvSpPr>
              <p:spPr bwMode="auto">
                <a:xfrm>
                  <a:off x="3491" y="3836"/>
                  <a:ext cx="3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WB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Pipelining:</a:t>
            </a:r>
            <a:endParaRPr lang="en-US" altLang="zh-CN">
              <a:latin typeface="Times New Roman" pitchFamily="18" charset="0"/>
            </a:endParaRPr>
          </a:p>
          <a:p>
            <a:pPr lvl="1"/>
            <a:r>
              <a:rPr lang="en-US" altLang="zh-CN">
                <a:latin typeface="Arial"/>
              </a:rPr>
              <a:t>“</a:t>
            </a:r>
            <a:r>
              <a:rPr lang="en-US" altLang="zh-CN" i="1">
                <a:latin typeface="宋体" pitchFamily="2" charset="-122"/>
              </a:rPr>
              <a:t>A technique designed into some computers to increase speed by starting the execution of one instruction before completing the previous one.</a:t>
            </a:r>
            <a:r>
              <a:rPr lang="en-US" altLang="zh-CN" i="1">
                <a:latin typeface="Arial"/>
              </a:rPr>
              <a:t>”</a:t>
            </a:r>
            <a:endParaRPr lang="en-US" altLang="zh-CN">
              <a:latin typeface="宋体" pitchFamily="2" charset="-122"/>
            </a:endParaRPr>
          </a:p>
          <a:p>
            <a:pPr lvl="1">
              <a:buFontTx/>
              <a:buNone/>
            </a:pPr>
            <a:r>
              <a:rPr lang="en-US" altLang="zh-CN">
                <a:latin typeface="宋体" pitchFamily="2" charset="-122"/>
              </a:rPr>
              <a:t>      ----</a:t>
            </a:r>
            <a:r>
              <a:rPr lang="en-US" altLang="zh-CN" i="1">
                <a:latin typeface="宋体" pitchFamily="2" charset="-122"/>
              </a:rPr>
              <a:t>Modern English-Chinese Dictionary</a:t>
            </a:r>
            <a:endParaRPr lang="en-US" altLang="zh-CN">
              <a:latin typeface="宋体" pitchFamily="2" charset="-122"/>
            </a:endParaRPr>
          </a:p>
          <a:p>
            <a:pPr lvl="1"/>
            <a:r>
              <a:rPr lang="en-US" altLang="zh-CN"/>
              <a:t>implementation technique whereby different instructions are </a:t>
            </a:r>
            <a:r>
              <a:rPr lang="en-US" altLang="zh-CN">
                <a:solidFill>
                  <a:srgbClr val="FF3300"/>
                </a:solidFill>
              </a:rPr>
              <a:t>overlapped</a:t>
            </a:r>
            <a:r>
              <a:rPr lang="en-US" altLang="zh-CN"/>
              <a:t> in execution at the same time.</a:t>
            </a:r>
          </a:p>
          <a:p>
            <a:pPr lvl="1"/>
            <a:r>
              <a:rPr lang="en-US" altLang="zh-CN"/>
              <a:t>implementation technique to make </a:t>
            </a:r>
            <a:r>
              <a:rPr lang="en-US" altLang="zh-CN">
                <a:solidFill>
                  <a:srgbClr val="FF3300"/>
                </a:solidFill>
              </a:rPr>
              <a:t>fast</a:t>
            </a:r>
            <a:r>
              <a:rPr lang="en-US" altLang="zh-CN"/>
              <a:t> CPUs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Pipelining ?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DA24C318-8E56-4222-8D93-8231BA1FB9B3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How simple as this !  Really ?</a:t>
            </a:r>
            <a:r>
              <a:rPr lang="en-US" altLang="zh-CN" b="0">
                <a:latin typeface="Arial" charset="0"/>
              </a:rPr>
              <a:t> </a:t>
            </a:r>
            <a:endParaRPr lang="en-US" altLang="zh-CN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89F36044-DCED-49C8-9260-91D44438AF52}" type="slidenum">
              <a:rPr lang="en-US" altLang="zh-CN"/>
              <a:pPr/>
              <a:t>20</a:t>
            </a:fld>
            <a:endParaRPr lang="en-US" altLang="zh-CN"/>
          </a:p>
        </p:txBody>
      </p:sp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381000" y="1524000"/>
            <a:ext cx="8305800" cy="4724400"/>
            <a:chOff x="240" y="960"/>
            <a:chExt cx="5232" cy="2976"/>
          </a:xfrm>
        </p:grpSpPr>
        <p:pic>
          <p:nvPicPr>
            <p:cNvPr id="52227" name="Picture 3" descr="E:\English_arch\611\chap3_4.files\chap3_4-5new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960"/>
              <a:ext cx="5232" cy="278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2228" name="Group 4"/>
            <p:cNvGrpSpPr>
              <a:grpSpLocks/>
            </p:cNvGrpSpPr>
            <p:nvPr/>
          </p:nvGrpSpPr>
          <p:grpSpPr bwMode="auto">
            <a:xfrm>
              <a:off x="3110" y="3002"/>
              <a:ext cx="2254" cy="934"/>
              <a:chOff x="3110" y="3002"/>
              <a:chExt cx="2254" cy="934"/>
            </a:xfrm>
          </p:grpSpPr>
          <p:sp>
            <p:nvSpPr>
              <p:cNvPr id="52229" name="Text Box 5"/>
              <p:cNvSpPr txBox="1">
                <a:spLocks noChangeArrowheads="1"/>
              </p:cNvSpPr>
              <p:nvPr/>
            </p:nvSpPr>
            <p:spPr bwMode="auto">
              <a:xfrm>
                <a:off x="3110" y="3002"/>
                <a:ext cx="5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rgbClr val="339966"/>
                    </a:solidFill>
                  </a:rPr>
                  <a:t>store</a:t>
                </a:r>
                <a:endParaRPr lang="en-US" altLang="zh-CN" b="0"/>
              </a:p>
            </p:txBody>
          </p:sp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4896" y="3648"/>
                <a:ext cx="4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rgbClr val="339966"/>
                    </a:solidFill>
                  </a:rPr>
                  <a:t>load</a:t>
                </a:r>
                <a:endParaRPr lang="en-US" altLang="zh-CN" b="0"/>
              </a:p>
            </p:txBody>
          </p:sp>
        </p:grpSp>
      </p:grpSp>
      <p:grpSp>
        <p:nvGrpSpPr>
          <p:cNvPr id="52232" name="Group 8"/>
          <p:cNvGrpSpPr>
            <a:grpSpLocks/>
          </p:cNvGrpSpPr>
          <p:nvPr/>
        </p:nvGrpSpPr>
        <p:grpSpPr bwMode="auto">
          <a:xfrm>
            <a:off x="381000" y="5410200"/>
            <a:ext cx="3657600" cy="914400"/>
            <a:chOff x="240" y="3408"/>
            <a:chExt cx="2304" cy="576"/>
          </a:xfrm>
        </p:grpSpPr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240" y="3408"/>
              <a:ext cx="8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00FF"/>
                  </a:solidFill>
                </a:rPr>
                <a:t>pipeline </a:t>
              </a:r>
            </a:p>
            <a:p>
              <a:pPr eaLnBrk="1" hangingPunct="1"/>
              <a:r>
                <a:rPr lang="en-US" altLang="zh-CN" sz="2000">
                  <a:solidFill>
                    <a:srgbClr val="FF00FF"/>
                  </a:solidFill>
                </a:rPr>
                <a:t>registers or </a:t>
              </a:r>
              <a:endParaRPr lang="en-US" altLang="zh-CN">
                <a:solidFill>
                  <a:srgbClr val="FF00FF"/>
                </a:solidFill>
              </a:endParaRPr>
            </a:p>
            <a:p>
              <a:pPr eaLnBrk="1" hangingPunct="1"/>
              <a:r>
                <a:rPr lang="en-US" altLang="zh-CN" sz="2000">
                  <a:solidFill>
                    <a:srgbClr val="FF00FF"/>
                  </a:solidFill>
                </a:rPr>
                <a:t>latches</a:t>
              </a:r>
              <a:r>
                <a:rPr lang="en-US" altLang="zh-CN" sz="2000" b="0"/>
                <a:t>  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 flipV="1">
              <a:off x="912" y="3456"/>
              <a:ext cx="624" cy="19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 flipV="1">
              <a:off x="1008" y="3456"/>
              <a:ext cx="1536" cy="24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236" name="Group 12"/>
          <p:cNvGrpSpPr>
            <a:grpSpLocks/>
          </p:cNvGrpSpPr>
          <p:nvPr/>
        </p:nvGrpSpPr>
        <p:grpSpPr bwMode="auto">
          <a:xfrm>
            <a:off x="3184525" y="5334000"/>
            <a:ext cx="3067050" cy="1096963"/>
            <a:chOff x="2006" y="3360"/>
            <a:chExt cx="1932" cy="691"/>
          </a:xfrm>
        </p:grpSpPr>
        <p:sp>
          <p:nvSpPr>
            <p:cNvPr id="52237" name="Text Box 13"/>
            <p:cNvSpPr txBox="1">
              <a:spLocks noChangeArrowheads="1"/>
            </p:cNvSpPr>
            <p:nvPr/>
          </p:nvSpPr>
          <p:spPr bwMode="auto">
            <a:xfrm>
              <a:off x="2006" y="3801"/>
              <a:ext cx="19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Why need to add this line?</a:t>
              </a:r>
              <a:endParaRPr lang="en-US" altLang="zh-CN" b="0"/>
            </a:p>
          </p:txBody>
        </p:sp>
        <p:sp>
          <p:nvSpPr>
            <p:cNvPr id="52238" name="Line 14"/>
            <p:cNvSpPr>
              <a:spLocks noChangeShapeType="1"/>
            </p:cNvSpPr>
            <p:nvPr/>
          </p:nvSpPr>
          <p:spPr bwMode="auto">
            <a:xfrm flipV="1">
              <a:off x="3024" y="3360"/>
              <a:ext cx="192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hazard</a:t>
            </a:r>
            <a:r>
              <a:rPr lang="en-US" altLang="zh-CN" dirty="0"/>
              <a:t> is a condition that prevents an instruction in the pipe from executing its next scheduled pipe stage</a:t>
            </a:r>
          </a:p>
          <a:p>
            <a:r>
              <a:rPr lang="en-US" altLang="zh-CN" dirty="0"/>
              <a:t>Taxonomy of hazard</a:t>
            </a:r>
          </a:p>
          <a:p>
            <a:pPr lvl="1"/>
            <a:r>
              <a:rPr lang="en-US" altLang="zh-CN" b="1" dirty="0"/>
              <a:t>Structural hazards </a:t>
            </a:r>
          </a:p>
          <a:p>
            <a:pPr lvl="2"/>
            <a:r>
              <a:rPr lang="en-US" altLang="zh-CN" dirty="0"/>
              <a:t>These are conflicts over hardware resources. </a:t>
            </a:r>
          </a:p>
          <a:p>
            <a:pPr lvl="1"/>
            <a:r>
              <a:rPr lang="en-US" altLang="zh-CN" b="1" dirty="0"/>
              <a:t>Data hazards</a:t>
            </a:r>
          </a:p>
          <a:p>
            <a:pPr lvl="2"/>
            <a:r>
              <a:rPr lang="en-US" altLang="zh-CN" dirty="0"/>
              <a:t>Instruction depends on result of prior computation which is not ready (computed or stored) yet</a:t>
            </a:r>
          </a:p>
          <a:p>
            <a:pPr lvl="1"/>
            <a:r>
              <a:rPr lang="en-US" altLang="zh-CN" b="1" dirty="0"/>
              <a:t>Control hazards </a:t>
            </a:r>
          </a:p>
          <a:p>
            <a:pPr lvl="2"/>
            <a:r>
              <a:rPr lang="en-US" altLang="zh-CN" dirty="0"/>
              <a:t>branch condition and the branch PC are not available in time to fetch an instruction on the next clock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Pipeline hazard: the major hurdle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simplest way to "fix" hazards is to </a:t>
            </a:r>
            <a:r>
              <a:rPr lang="en-US" altLang="zh-CN" b="1" dirty="0"/>
              <a:t>stall</a:t>
            </a:r>
            <a:r>
              <a:rPr lang="en-US" altLang="zh-CN" dirty="0"/>
              <a:t> the pipeline. </a:t>
            </a:r>
          </a:p>
          <a:p>
            <a:r>
              <a:rPr lang="en-US" altLang="zh-CN" dirty="0"/>
              <a:t>Stall means suspending the pipeline for some instructions by one or more clock cycles. </a:t>
            </a:r>
          </a:p>
          <a:p>
            <a:r>
              <a:rPr lang="en-US" altLang="zh-CN" dirty="0"/>
              <a:t>The </a:t>
            </a:r>
            <a:r>
              <a:rPr lang="en-US" altLang="zh-CN" b="1" dirty="0"/>
              <a:t>stall</a:t>
            </a:r>
            <a:r>
              <a:rPr lang="en-US" altLang="zh-CN" dirty="0"/>
              <a:t> delays </a:t>
            </a:r>
            <a:r>
              <a:rPr lang="en-US" altLang="zh-CN" b="1" dirty="0"/>
              <a:t>all instructions issued after </a:t>
            </a:r>
            <a:r>
              <a:rPr lang="en-US" altLang="zh-CN" dirty="0"/>
              <a:t>the instruction that was stalled, while other instructions in the pipeline go on proceeding.</a:t>
            </a:r>
          </a:p>
          <a:p>
            <a:r>
              <a:rPr lang="en-US" altLang="zh-CN" dirty="0"/>
              <a:t>A pipeline stall is also called a </a:t>
            </a:r>
            <a:r>
              <a:rPr lang="en-US" altLang="zh-CN" b="1" dirty="0"/>
              <a:t>pipeline bubble </a:t>
            </a:r>
            <a:r>
              <a:rPr lang="en-US" altLang="zh-CN" dirty="0"/>
              <a:t>or simply </a:t>
            </a:r>
            <a:r>
              <a:rPr lang="en-US" altLang="zh-CN" b="1" dirty="0"/>
              <a:t>bubble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No new instructions are fetched during a stall .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Hazards can always be resolved by Stall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Pipeline stalls decrease performance from the ideal </a:t>
            </a:r>
          </a:p>
          <a:p>
            <a:r>
              <a:rPr lang="en-US" altLang="zh-CN"/>
              <a:t>Recall the speedup formula: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Performance of pipeline with stalls</a:t>
            </a:r>
          </a:p>
        </p:txBody>
      </p:sp>
      <p:pic>
        <p:nvPicPr>
          <p:cNvPr id="10244" name="Picture 4" descr="chap3_2-2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4" y="2743200"/>
            <a:ext cx="75438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hap3_2-3n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5791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810000" y="5257800"/>
            <a:ext cx="50292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ideal CPI on a pipelined processor is almost always 1. (may less than  or greater that )</a:t>
            </a:r>
          </a:p>
          <a:p>
            <a:r>
              <a:rPr lang="en-US" altLang="zh-CN" dirty="0"/>
              <a:t>    So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Ignore the overhead of pipelining clock cycle.</a:t>
            </a:r>
          </a:p>
          <a:p>
            <a:r>
              <a:rPr lang="en-US" altLang="zh-CN" dirty="0"/>
              <a:t>Pipe stages are ideal balanced.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Case of multi-cycle implementation</a:t>
            </a:r>
          </a:p>
        </p:txBody>
      </p:sp>
      <p:pic>
        <p:nvPicPr>
          <p:cNvPr id="11268" name="Picture 4" descr="chap3_2-4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29" y="2857500"/>
            <a:ext cx="7315200" cy="1143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 So: Clock cycle unpipelined = Clock cycle pipelining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Case of multi-cycle implementation</a:t>
            </a:r>
          </a:p>
        </p:txBody>
      </p:sp>
      <p:pic>
        <p:nvPicPr>
          <p:cNvPr id="69636" name="Picture 4" descr="chap3_2-5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92375"/>
            <a:ext cx="6096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37" name="Picture 5" descr="chap3_2-6n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652963"/>
            <a:ext cx="5943600" cy="990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611188" y="3789363"/>
            <a:ext cx="6078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CPl unpipelined = pipeline depth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CPI unpipelined  = 1</a:t>
            </a:r>
          </a:p>
          <a:p>
            <a:endParaRPr lang="en-US" altLang="zh-CN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Case of single-cycle implementation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04800" y="23622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>
                <a:latin typeface="Times New Roman" pitchFamily="18" charset="0"/>
                <a:sym typeface="Symbol" pitchFamily="18" charset="2"/>
              </a:rPr>
              <a:t>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/>
              <a:t>Clock cycle pipelined =</a:t>
            </a:r>
            <a:r>
              <a:rPr lang="en-US" altLang="zh-CN" sz="2400">
                <a:latin typeface="Times New Roman" pitchFamily="18" charset="0"/>
              </a:rPr>
              <a:t>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267200" y="2209800"/>
            <a:ext cx="419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800" u="sng"/>
              <a:t>Clock cycle unpipelined</a:t>
            </a:r>
            <a:endParaRPr lang="en-US" altLang="zh-CN" sz="2800"/>
          </a:p>
          <a:p>
            <a:pPr algn="ctr" eaLnBrk="1" hangingPunct="1"/>
            <a:r>
              <a:rPr lang="en-US" altLang="zh-CN" sz="2800"/>
              <a:t>pipeline depth</a:t>
            </a:r>
          </a:p>
        </p:txBody>
      </p:sp>
      <p:pic>
        <p:nvPicPr>
          <p:cNvPr id="12294" name="Picture 6" descr="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8610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chap3_2-6n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5638800" cy="1219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Structural hazards</a:t>
            </a:r>
          </a:p>
          <a:p>
            <a:pPr lvl="1"/>
            <a:r>
              <a:rPr lang="en-US" altLang="zh-CN" dirty="0"/>
              <a:t>Occurs when two or more instructions want to use the same hardware resource in the same cycle</a:t>
            </a:r>
          </a:p>
          <a:p>
            <a:pPr lvl="1"/>
            <a:r>
              <a:rPr lang="en-US" altLang="zh-CN" dirty="0"/>
              <a:t>Causes bubble (stall) in pipelined machines</a:t>
            </a:r>
          </a:p>
          <a:p>
            <a:pPr lvl="1"/>
            <a:r>
              <a:rPr lang="en-US" altLang="zh-CN" dirty="0"/>
              <a:t>Overcome by replicating hardware resources</a:t>
            </a:r>
          </a:p>
          <a:p>
            <a:pPr lvl="2"/>
            <a:r>
              <a:rPr lang="en-US" altLang="zh-CN" dirty="0"/>
              <a:t>Multiple accesses to the register file</a:t>
            </a:r>
          </a:p>
          <a:p>
            <a:pPr lvl="2"/>
            <a:r>
              <a:rPr lang="en-US" altLang="zh-CN" dirty="0"/>
              <a:t>Multiple accesses to memory</a:t>
            </a:r>
          </a:p>
          <a:p>
            <a:pPr lvl="2"/>
            <a:r>
              <a:rPr lang="en-US" altLang="zh-CN" dirty="0"/>
              <a:t>some functional unit is not fully pipelined.</a:t>
            </a:r>
          </a:p>
          <a:p>
            <a:pPr lvl="2"/>
            <a:r>
              <a:rPr lang="en-US" altLang="zh-CN" dirty="0"/>
              <a:t>Not pipelined functional units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Structural hazard: Pipe Stage Contention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Focus:  different operations with the same data path resource on the same clock cycle is not possible. (structure hazard)</a:t>
            </a:r>
          </a:p>
          <a:p>
            <a:r>
              <a:rPr lang="en-US" altLang="zh-CN" dirty="0"/>
              <a:t>There is </a:t>
            </a:r>
            <a:r>
              <a:rPr lang="en-US" altLang="zh-CN" dirty="0">
                <a:solidFill>
                  <a:srgbClr val="FF0000"/>
                </a:solidFill>
              </a:rPr>
              <a:t>conflict</a:t>
            </a:r>
            <a:r>
              <a:rPr lang="en-US" altLang="zh-CN" dirty="0"/>
              <a:t>  about the memory ! 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that pipelining introduces</a:t>
            </a:r>
          </a:p>
        </p:txBody>
      </p:sp>
      <p:sp>
        <p:nvSpPr>
          <p:cNvPr id="14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00DA352D-F2DF-4ABA-B057-98681FA46DA1}" type="slidenum">
              <a:rPr lang="en-US" altLang="zh-CN"/>
              <a:pPr/>
              <a:t>28</a:t>
            </a:fld>
            <a:endParaRPr lang="en-US" altLang="zh-CN"/>
          </a:p>
        </p:txBody>
      </p:sp>
      <p:grpSp>
        <p:nvGrpSpPr>
          <p:cNvPr id="55466" name="Group 170"/>
          <p:cNvGrpSpPr>
            <a:grpSpLocks/>
          </p:cNvGrpSpPr>
          <p:nvPr/>
        </p:nvGrpSpPr>
        <p:grpSpPr bwMode="auto">
          <a:xfrm>
            <a:off x="762000" y="3200400"/>
            <a:ext cx="7454900" cy="3252788"/>
            <a:chOff x="480" y="1776"/>
            <a:chExt cx="4696" cy="2049"/>
          </a:xfrm>
        </p:grpSpPr>
        <p:grpSp>
          <p:nvGrpSpPr>
            <p:cNvPr id="55301" name="Group 5"/>
            <p:cNvGrpSpPr>
              <a:grpSpLocks/>
            </p:cNvGrpSpPr>
            <p:nvPr/>
          </p:nvGrpSpPr>
          <p:grpSpPr bwMode="auto">
            <a:xfrm>
              <a:off x="2825" y="2231"/>
              <a:ext cx="340" cy="259"/>
              <a:chOff x="2624" y="1200"/>
              <a:chExt cx="340" cy="294"/>
            </a:xfrm>
          </p:grpSpPr>
          <p:sp>
            <p:nvSpPr>
              <p:cNvPr id="55302" name="Freeform 6"/>
              <p:cNvSpPr>
                <a:spLocks/>
              </p:cNvSpPr>
              <p:nvPr/>
            </p:nvSpPr>
            <p:spPr bwMode="auto">
              <a:xfrm>
                <a:off x="2816" y="1205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5303" name="Group 7"/>
              <p:cNvGrpSpPr>
                <a:grpSpLocks/>
              </p:cNvGrpSpPr>
              <p:nvPr/>
            </p:nvGrpSpPr>
            <p:grpSpPr bwMode="auto">
              <a:xfrm>
                <a:off x="2624" y="1200"/>
                <a:ext cx="340" cy="289"/>
                <a:chOff x="2624" y="1200"/>
                <a:chExt cx="340" cy="289"/>
              </a:xfrm>
            </p:grpSpPr>
            <p:sp>
              <p:nvSpPr>
                <p:cNvPr id="55304" name="Freeform 8"/>
                <p:cNvSpPr>
                  <a:spLocks/>
                </p:cNvSpPr>
                <p:nvPr/>
              </p:nvSpPr>
              <p:spPr bwMode="auto">
                <a:xfrm>
                  <a:off x="2624" y="1200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05" name="Freeform 9"/>
                <p:cNvSpPr>
                  <a:spLocks/>
                </p:cNvSpPr>
                <p:nvPr/>
              </p:nvSpPr>
              <p:spPr bwMode="auto">
                <a:xfrm>
                  <a:off x="2793" y="1200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5306" name="Group 10"/>
            <p:cNvGrpSpPr>
              <a:grpSpLocks/>
            </p:cNvGrpSpPr>
            <p:nvPr/>
          </p:nvGrpSpPr>
          <p:grpSpPr bwMode="auto">
            <a:xfrm>
              <a:off x="2825" y="3457"/>
              <a:ext cx="340" cy="259"/>
              <a:chOff x="2624" y="2592"/>
              <a:chExt cx="340" cy="294"/>
            </a:xfrm>
          </p:grpSpPr>
          <p:sp>
            <p:nvSpPr>
              <p:cNvPr id="55307" name="Freeform 11"/>
              <p:cNvSpPr>
                <a:spLocks/>
              </p:cNvSpPr>
              <p:nvPr/>
            </p:nvSpPr>
            <p:spPr bwMode="auto">
              <a:xfrm>
                <a:off x="2816" y="2597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5308" name="Group 12"/>
              <p:cNvGrpSpPr>
                <a:grpSpLocks/>
              </p:cNvGrpSpPr>
              <p:nvPr/>
            </p:nvGrpSpPr>
            <p:grpSpPr bwMode="auto">
              <a:xfrm>
                <a:off x="2624" y="2592"/>
                <a:ext cx="340" cy="289"/>
                <a:chOff x="2624" y="2592"/>
                <a:chExt cx="340" cy="289"/>
              </a:xfrm>
            </p:grpSpPr>
            <p:sp>
              <p:nvSpPr>
                <p:cNvPr id="55309" name="Freeform 13"/>
                <p:cNvSpPr>
                  <a:spLocks/>
                </p:cNvSpPr>
                <p:nvPr/>
              </p:nvSpPr>
              <p:spPr bwMode="auto">
                <a:xfrm>
                  <a:off x="2624" y="2592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10" name="Freeform 14"/>
                <p:cNvSpPr>
                  <a:spLocks/>
                </p:cNvSpPr>
                <p:nvPr/>
              </p:nvSpPr>
              <p:spPr bwMode="auto">
                <a:xfrm>
                  <a:off x="2793" y="2592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2806" y="3459"/>
              <a:ext cx="4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Mem</a:t>
              </a:r>
            </a:p>
          </p:txBody>
        </p:sp>
        <p:sp>
          <p:nvSpPr>
            <p:cNvPr id="55312" name="Rectangle 16"/>
            <p:cNvSpPr>
              <a:spLocks noChangeArrowheads="1"/>
            </p:cNvSpPr>
            <p:nvPr/>
          </p:nvSpPr>
          <p:spPr bwMode="auto">
            <a:xfrm>
              <a:off x="480" y="2251"/>
              <a:ext cx="226" cy="1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n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r.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0" i="1">
                <a:latin typeface="Arial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O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d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r</a:t>
              </a:r>
            </a:p>
          </p:txBody>
        </p:sp>
        <p:sp>
          <p:nvSpPr>
            <p:cNvPr id="55313" name="Line 17"/>
            <p:cNvSpPr>
              <a:spLocks noChangeShapeType="1"/>
            </p:cNvSpPr>
            <p:nvPr/>
          </p:nvSpPr>
          <p:spPr bwMode="auto">
            <a:xfrm flipH="1">
              <a:off x="768" y="2256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1200" y="2016"/>
              <a:ext cx="3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5" name="Rectangle 19"/>
            <p:cNvSpPr>
              <a:spLocks noChangeArrowheads="1"/>
            </p:cNvSpPr>
            <p:nvPr/>
          </p:nvSpPr>
          <p:spPr bwMode="auto">
            <a:xfrm>
              <a:off x="2400" y="1776"/>
              <a:ext cx="133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0" i="1">
                  <a:latin typeface="Arial" charset="0"/>
                </a:rPr>
                <a:t>Time (clock cycles)</a:t>
              </a:r>
            </a:p>
          </p:txBody>
        </p:sp>
        <p:sp>
          <p:nvSpPr>
            <p:cNvPr id="55316" name="Rectangle 20"/>
            <p:cNvSpPr>
              <a:spLocks noChangeArrowheads="1"/>
            </p:cNvSpPr>
            <p:nvPr/>
          </p:nvSpPr>
          <p:spPr bwMode="auto">
            <a:xfrm>
              <a:off x="780" y="2321"/>
              <a:ext cx="65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b="0">
                  <a:latin typeface="Comic Sans MS" pitchFamily="66" charset="0"/>
                </a:rPr>
                <a:t>Ld/St</a:t>
              </a:r>
              <a:endParaRPr lang="en-US" altLang="zh-CN" sz="2800">
                <a:latin typeface="Arial" charset="0"/>
              </a:endParaRPr>
            </a:p>
          </p:txBody>
        </p:sp>
        <p:sp>
          <p:nvSpPr>
            <p:cNvPr id="55317" name="Rectangle 21"/>
            <p:cNvSpPr>
              <a:spLocks noChangeArrowheads="1"/>
            </p:cNvSpPr>
            <p:nvPr/>
          </p:nvSpPr>
          <p:spPr bwMode="auto">
            <a:xfrm>
              <a:off x="764" y="2687"/>
              <a:ext cx="73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b="0">
                  <a:latin typeface="Comic Sans MS" pitchFamily="66" charset="0"/>
                </a:rPr>
                <a:t>Instr 1</a:t>
              </a:r>
              <a:endParaRPr lang="en-US" altLang="zh-CN" sz="2800">
                <a:latin typeface="Arial" charset="0"/>
              </a:endParaRPr>
            </a:p>
          </p:txBody>
        </p:sp>
        <p:sp>
          <p:nvSpPr>
            <p:cNvPr id="55318" name="Rectangle 22"/>
            <p:cNvSpPr>
              <a:spLocks noChangeArrowheads="1"/>
            </p:cNvSpPr>
            <p:nvPr/>
          </p:nvSpPr>
          <p:spPr bwMode="auto">
            <a:xfrm>
              <a:off x="756" y="3096"/>
              <a:ext cx="76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b="0">
                  <a:latin typeface="Comic Sans MS" pitchFamily="66" charset="0"/>
                </a:rPr>
                <a:t>Instr 2</a:t>
              </a:r>
              <a:endParaRPr lang="en-US" altLang="zh-CN" sz="2800">
                <a:latin typeface="Arial" charset="0"/>
              </a:endParaRPr>
            </a:p>
          </p:txBody>
        </p:sp>
        <p:sp>
          <p:nvSpPr>
            <p:cNvPr id="55319" name="Rectangle 23"/>
            <p:cNvSpPr>
              <a:spLocks noChangeArrowheads="1"/>
            </p:cNvSpPr>
            <p:nvPr/>
          </p:nvSpPr>
          <p:spPr bwMode="auto">
            <a:xfrm>
              <a:off x="799" y="3474"/>
              <a:ext cx="76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b="0">
                  <a:latin typeface="Comic Sans MS" pitchFamily="66" charset="0"/>
                </a:rPr>
                <a:t>Instr 3</a:t>
              </a:r>
              <a:endParaRPr lang="en-US" altLang="zh-CN" sz="2800">
                <a:latin typeface="Arial" charset="0"/>
              </a:endParaRPr>
            </a:p>
          </p:txBody>
        </p:sp>
        <p:grpSp>
          <p:nvGrpSpPr>
            <p:cNvPr id="55464" name="Group 168"/>
            <p:cNvGrpSpPr>
              <a:grpSpLocks/>
            </p:cNvGrpSpPr>
            <p:nvPr/>
          </p:nvGrpSpPr>
          <p:grpSpPr bwMode="auto">
            <a:xfrm>
              <a:off x="1920" y="2064"/>
              <a:ext cx="3024" cy="1728"/>
              <a:chOff x="1929" y="1985"/>
              <a:chExt cx="3024" cy="2479"/>
            </a:xfrm>
          </p:grpSpPr>
          <p:sp>
            <p:nvSpPr>
              <p:cNvPr id="55321" name="Line 25"/>
              <p:cNvSpPr>
                <a:spLocks noChangeShapeType="1"/>
              </p:cNvSpPr>
              <p:nvPr/>
            </p:nvSpPr>
            <p:spPr bwMode="auto">
              <a:xfrm>
                <a:off x="192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2" name="Line 26"/>
              <p:cNvSpPr>
                <a:spLocks noChangeShapeType="1"/>
              </p:cNvSpPr>
              <p:nvPr/>
            </p:nvSpPr>
            <p:spPr bwMode="auto">
              <a:xfrm>
                <a:off x="236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3" name="Line 27"/>
              <p:cNvSpPr>
                <a:spLocks noChangeShapeType="1"/>
              </p:cNvSpPr>
              <p:nvPr/>
            </p:nvSpPr>
            <p:spPr bwMode="auto">
              <a:xfrm>
                <a:off x="279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4" name="Line 28"/>
              <p:cNvSpPr>
                <a:spLocks noChangeShapeType="1"/>
              </p:cNvSpPr>
              <p:nvPr/>
            </p:nvSpPr>
            <p:spPr bwMode="auto">
              <a:xfrm>
                <a:off x="3225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5" name="Line 29"/>
              <p:cNvSpPr>
                <a:spLocks noChangeShapeType="1"/>
              </p:cNvSpPr>
              <p:nvPr/>
            </p:nvSpPr>
            <p:spPr bwMode="auto">
              <a:xfrm>
                <a:off x="3657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6" name="Line 30"/>
              <p:cNvSpPr>
                <a:spLocks noChangeShapeType="1"/>
              </p:cNvSpPr>
              <p:nvPr/>
            </p:nvSpPr>
            <p:spPr bwMode="auto">
              <a:xfrm>
                <a:off x="408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7" name="Line 31"/>
              <p:cNvSpPr>
                <a:spLocks noChangeShapeType="1"/>
              </p:cNvSpPr>
              <p:nvPr/>
            </p:nvSpPr>
            <p:spPr bwMode="auto">
              <a:xfrm>
                <a:off x="452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8" name="Line 32"/>
              <p:cNvSpPr>
                <a:spLocks noChangeShapeType="1"/>
              </p:cNvSpPr>
              <p:nvPr/>
            </p:nvSpPr>
            <p:spPr bwMode="auto">
              <a:xfrm>
                <a:off x="495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329" name="Group 33"/>
            <p:cNvGrpSpPr>
              <a:grpSpLocks/>
            </p:cNvGrpSpPr>
            <p:nvPr/>
          </p:nvGrpSpPr>
          <p:grpSpPr bwMode="auto">
            <a:xfrm>
              <a:off x="2457" y="2189"/>
              <a:ext cx="226" cy="423"/>
              <a:chOff x="2256" y="1152"/>
              <a:chExt cx="226" cy="481"/>
            </a:xfrm>
          </p:grpSpPr>
          <p:sp>
            <p:nvSpPr>
              <p:cNvPr id="55330" name="Freeform 34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1" name="Rectangle 35"/>
              <p:cNvSpPr>
                <a:spLocks noChangeArrowheads="1"/>
              </p:cNvSpPr>
              <p:nvPr/>
            </p:nvSpPr>
            <p:spPr bwMode="auto">
              <a:xfrm rot="5400000">
                <a:off x="2147" y="1296"/>
                <a:ext cx="42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55332" name="Group 36"/>
            <p:cNvGrpSpPr>
              <a:grpSpLocks/>
            </p:cNvGrpSpPr>
            <p:nvPr/>
          </p:nvGrpSpPr>
          <p:grpSpPr bwMode="auto">
            <a:xfrm>
              <a:off x="1525" y="2273"/>
              <a:ext cx="406" cy="255"/>
              <a:chOff x="1324" y="1248"/>
              <a:chExt cx="406" cy="289"/>
            </a:xfrm>
          </p:grpSpPr>
          <p:sp>
            <p:nvSpPr>
              <p:cNvPr id="55333" name="Rectangle 37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406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55334" name="Group 38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55335" name="Freeform 39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36" name="Freeform 40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5337" name="Rectangle 41"/>
            <p:cNvSpPr>
              <a:spLocks noChangeArrowheads="1"/>
            </p:cNvSpPr>
            <p:nvPr/>
          </p:nvSpPr>
          <p:spPr bwMode="auto">
            <a:xfrm>
              <a:off x="1985" y="2280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Reg</a:t>
              </a:r>
            </a:p>
          </p:txBody>
        </p:sp>
        <p:grpSp>
          <p:nvGrpSpPr>
            <p:cNvPr id="55338" name="Group 42"/>
            <p:cNvGrpSpPr>
              <a:grpSpLocks/>
            </p:cNvGrpSpPr>
            <p:nvPr/>
          </p:nvGrpSpPr>
          <p:grpSpPr bwMode="auto">
            <a:xfrm>
              <a:off x="2004" y="2273"/>
              <a:ext cx="296" cy="255"/>
              <a:chOff x="1803" y="1248"/>
              <a:chExt cx="296" cy="289"/>
            </a:xfrm>
          </p:grpSpPr>
          <p:sp>
            <p:nvSpPr>
              <p:cNvPr id="55339" name="Freeform 43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0" name="Freeform 44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41" name="Line 45"/>
            <p:cNvSpPr>
              <a:spLocks noChangeShapeType="1"/>
            </p:cNvSpPr>
            <p:nvPr/>
          </p:nvSpPr>
          <p:spPr bwMode="auto">
            <a:xfrm>
              <a:off x="1889" y="240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2" name="Freeform 46"/>
            <p:cNvSpPr>
              <a:spLocks/>
            </p:cNvSpPr>
            <p:nvPr/>
          </p:nvSpPr>
          <p:spPr bwMode="auto">
            <a:xfrm>
              <a:off x="1951" y="2316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3" name="Line 47"/>
            <p:cNvSpPr>
              <a:spLocks noChangeShapeType="1"/>
            </p:cNvSpPr>
            <p:nvPr/>
          </p:nvSpPr>
          <p:spPr bwMode="auto">
            <a:xfrm>
              <a:off x="2305" y="231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4" name="Rectangle 48"/>
            <p:cNvSpPr>
              <a:spLocks noChangeArrowheads="1"/>
            </p:cNvSpPr>
            <p:nvPr/>
          </p:nvSpPr>
          <p:spPr bwMode="auto">
            <a:xfrm>
              <a:off x="2802" y="2275"/>
              <a:ext cx="4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Mem</a:t>
              </a:r>
            </a:p>
          </p:txBody>
        </p:sp>
        <p:sp>
          <p:nvSpPr>
            <p:cNvPr id="55345" name="Rectangle 49"/>
            <p:cNvSpPr>
              <a:spLocks noChangeArrowheads="1"/>
            </p:cNvSpPr>
            <p:nvPr/>
          </p:nvSpPr>
          <p:spPr bwMode="auto">
            <a:xfrm>
              <a:off x="3294" y="2275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Reg</a:t>
              </a:r>
            </a:p>
          </p:txBody>
        </p:sp>
        <p:grpSp>
          <p:nvGrpSpPr>
            <p:cNvPr id="55346" name="Group 50"/>
            <p:cNvGrpSpPr>
              <a:grpSpLocks/>
            </p:cNvGrpSpPr>
            <p:nvPr/>
          </p:nvGrpSpPr>
          <p:grpSpPr bwMode="auto">
            <a:xfrm>
              <a:off x="3321" y="2273"/>
              <a:ext cx="284" cy="255"/>
              <a:chOff x="3120" y="1248"/>
              <a:chExt cx="284" cy="289"/>
            </a:xfrm>
          </p:grpSpPr>
          <p:sp>
            <p:nvSpPr>
              <p:cNvPr id="55347" name="Freeform 51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8" name="Freeform 52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49" name="Line 53"/>
            <p:cNvSpPr>
              <a:spLocks noChangeShapeType="1"/>
            </p:cNvSpPr>
            <p:nvPr/>
          </p:nvSpPr>
          <p:spPr bwMode="auto">
            <a:xfrm>
              <a:off x="3174" y="2400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0" name="Line 54"/>
            <p:cNvSpPr>
              <a:spLocks noChangeShapeType="1"/>
            </p:cNvSpPr>
            <p:nvPr/>
          </p:nvSpPr>
          <p:spPr bwMode="auto">
            <a:xfrm>
              <a:off x="2690" y="2400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1" name="Freeform 55"/>
            <p:cNvSpPr>
              <a:spLocks/>
            </p:cNvSpPr>
            <p:nvPr/>
          </p:nvSpPr>
          <p:spPr bwMode="auto">
            <a:xfrm>
              <a:off x="2811" y="2400"/>
              <a:ext cx="431" cy="170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2" name="Line 56"/>
            <p:cNvSpPr>
              <a:spLocks noChangeShapeType="1"/>
            </p:cNvSpPr>
            <p:nvPr/>
          </p:nvSpPr>
          <p:spPr bwMode="auto">
            <a:xfrm>
              <a:off x="2305" y="2485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3" name="Freeform 57"/>
            <p:cNvSpPr>
              <a:spLocks/>
            </p:cNvSpPr>
            <p:nvPr/>
          </p:nvSpPr>
          <p:spPr bwMode="auto">
            <a:xfrm>
              <a:off x="2398" y="2396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54" name="Group 58"/>
            <p:cNvGrpSpPr>
              <a:grpSpLocks/>
            </p:cNvGrpSpPr>
            <p:nvPr/>
          </p:nvGrpSpPr>
          <p:grpSpPr bwMode="auto">
            <a:xfrm>
              <a:off x="1952" y="2583"/>
              <a:ext cx="2124" cy="452"/>
              <a:chOff x="1751" y="1600"/>
              <a:chExt cx="2124" cy="513"/>
            </a:xfrm>
          </p:grpSpPr>
          <p:grpSp>
            <p:nvGrpSpPr>
              <p:cNvPr id="55355" name="Group 59"/>
              <p:cNvGrpSpPr>
                <a:grpSpLocks/>
              </p:cNvGrpSpPr>
              <p:nvPr/>
            </p:nvGrpSpPr>
            <p:grpSpPr bwMode="auto">
              <a:xfrm>
                <a:off x="2685" y="1600"/>
                <a:ext cx="224" cy="481"/>
                <a:chOff x="2685" y="1600"/>
                <a:chExt cx="224" cy="481"/>
              </a:xfrm>
            </p:grpSpPr>
            <p:sp>
              <p:nvSpPr>
                <p:cNvPr id="55356" name="Freeform 60"/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57" name="Rectangle 61"/>
                <p:cNvSpPr>
                  <a:spLocks noChangeArrowheads="1"/>
                </p:cNvSpPr>
                <p:nvPr/>
              </p:nvSpPr>
              <p:spPr bwMode="auto">
                <a:xfrm rot="5400000">
                  <a:off x="2576" y="1745"/>
                  <a:ext cx="4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>
                      <a:latin typeface="Arial" charset="0"/>
                    </a:rPr>
                    <a:t>ALU</a:t>
                  </a:r>
                </a:p>
              </p:txBody>
            </p:sp>
          </p:grpSp>
          <p:grpSp>
            <p:nvGrpSpPr>
              <p:cNvPr id="55358" name="Group 62"/>
              <p:cNvGrpSpPr>
                <a:grpSpLocks/>
              </p:cNvGrpSpPr>
              <p:nvPr/>
            </p:nvGrpSpPr>
            <p:grpSpPr bwMode="auto">
              <a:xfrm>
                <a:off x="1751" y="1696"/>
                <a:ext cx="406" cy="289"/>
                <a:chOff x="1751" y="1696"/>
                <a:chExt cx="406" cy="289"/>
              </a:xfrm>
            </p:grpSpPr>
            <p:sp>
              <p:nvSpPr>
                <p:cNvPr id="55359" name="Rectangle 63"/>
                <p:cNvSpPr>
                  <a:spLocks noChangeArrowheads="1"/>
                </p:cNvSpPr>
                <p:nvPr/>
              </p:nvSpPr>
              <p:spPr bwMode="auto">
                <a:xfrm>
                  <a:off x="1751" y="1698"/>
                  <a:ext cx="406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>
                      <a:latin typeface="Arial" charset="0"/>
                    </a:rPr>
                    <a:t>Mem</a:t>
                  </a:r>
                </a:p>
              </p:txBody>
            </p:sp>
            <p:grpSp>
              <p:nvGrpSpPr>
                <p:cNvPr id="55360" name="Group 64"/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55361" name="Freeform 65"/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362" name="Freeform 66"/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5363" name="Rectangle 67"/>
              <p:cNvSpPr>
                <a:spLocks noChangeArrowheads="1"/>
              </p:cNvSpPr>
              <p:nvPr/>
            </p:nvSpPr>
            <p:spPr bwMode="auto">
              <a:xfrm>
                <a:off x="2211" y="1703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55364" name="Group 68"/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55365" name="Freeform 69"/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66" name="Freeform 70"/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367" name="Line 71"/>
              <p:cNvSpPr>
                <a:spLocks noChangeShapeType="1"/>
              </p:cNvSpPr>
              <p:nvPr/>
            </p:nvSpPr>
            <p:spPr bwMode="auto">
              <a:xfrm>
                <a:off x="2115" y="184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68" name="Freeform 72"/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69" name="Line 73"/>
              <p:cNvSpPr>
                <a:spLocks noChangeShapeType="1"/>
              </p:cNvSpPr>
              <p:nvPr/>
            </p:nvSpPr>
            <p:spPr bwMode="auto">
              <a:xfrm>
                <a:off x="2531" y="174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3028" y="1696"/>
                <a:ext cx="406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55371" name="Group 75"/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55372" name="Freeform 76"/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73" name="Freeform 77"/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3520" y="1696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55375" name="Group 79"/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55376" name="Freeform 80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77" name="Freeform 81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>
                <a:off x="3400" y="184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79" name="Line 83"/>
              <p:cNvSpPr>
                <a:spLocks noChangeShapeType="1"/>
              </p:cNvSpPr>
              <p:nvPr/>
            </p:nvSpPr>
            <p:spPr bwMode="auto">
              <a:xfrm>
                <a:off x="2916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80" name="Freeform 84"/>
              <p:cNvSpPr>
                <a:spLocks/>
              </p:cNvSpPr>
              <p:nvPr/>
            </p:nvSpPr>
            <p:spPr bwMode="auto">
              <a:xfrm>
                <a:off x="3037" y="1840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81" name="Line 85"/>
              <p:cNvSpPr>
                <a:spLocks noChangeShapeType="1"/>
              </p:cNvSpPr>
              <p:nvPr/>
            </p:nvSpPr>
            <p:spPr bwMode="auto">
              <a:xfrm>
                <a:off x="2531" y="193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82" name="Freeform 86"/>
              <p:cNvSpPr>
                <a:spLocks/>
              </p:cNvSpPr>
              <p:nvPr/>
            </p:nvSpPr>
            <p:spPr bwMode="auto">
              <a:xfrm>
                <a:off x="2624" y="1835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83" name="Group 87"/>
            <p:cNvGrpSpPr>
              <a:grpSpLocks/>
            </p:cNvGrpSpPr>
            <p:nvPr/>
          </p:nvGrpSpPr>
          <p:grpSpPr bwMode="auto">
            <a:xfrm>
              <a:off x="2379" y="2978"/>
              <a:ext cx="2124" cy="451"/>
              <a:chOff x="2178" y="2048"/>
              <a:chExt cx="2124" cy="513"/>
            </a:xfrm>
          </p:grpSpPr>
          <p:grpSp>
            <p:nvGrpSpPr>
              <p:cNvPr id="55384" name="Group 88"/>
              <p:cNvGrpSpPr>
                <a:grpSpLocks/>
              </p:cNvGrpSpPr>
              <p:nvPr/>
            </p:nvGrpSpPr>
            <p:grpSpPr bwMode="auto">
              <a:xfrm>
                <a:off x="3110" y="2048"/>
                <a:ext cx="226" cy="481"/>
                <a:chOff x="3110" y="2048"/>
                <a:chExt cx="226" cy="481"/>
              </a:xfrm>
            </p:grpSpPr>
            <p:sp>
              <p:nvSpPr>
                <p:cNvPr id="55385" name="Freeform 89"/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86" name="Rectangle 90"/>
                <p:cNvSpPr>
                  <a:spLocks noChangeArrowheads="1"/>
                </p:cNvSpPr>
                <p:nvPr/>
              </p:nvSpPr>
              <p:spPr bwMode="auto">
                <a:xfrm rot="5400000">
                  <a:off x="3001" y="2192"/>
                  <a:ext cx="428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>
                      <a:latin typeface="Arial" charset="0"/>
                    </a:rPr>
                    <a:t>ALU</a:t>
                  </a:r>
                </a:p>
              </p:txBody>
            </p:sp>
          </p:grpSp>
          <p:grpSp>
            <p:nvGrpSpPr>
              <p:cNvPr id="55387" name="Group 91"/>
              <p:cNvGrpSpPr>
                <a:grpSpLocks/>
              </p:cNvGrpSpPr>
              <p:nvPr/>
            </p:nvGrpSpPr>
            <p:grpSpPr bwMode="auto">
              <a:xfrm>
                <a:off x="2178" y="2144"/>
                <a:ext cx="406" cy="289"/>
                <a:chOff x="2178" y="2144"/>
                <a:chExt cx="406" cy="289"/>
              </a:xfrm>
            </p:grpSpPr>
            <p:sp>
              <p:nvSpPr>
                <p:cNvPr id="55388" name="Rectangle 92"/>
                <p:cNvSpPr>
                  <a:spLocks noChangeArrowheads="1"/>
                </p:cNvSpPr>
                <p:nvPr/>
              </p:nvSpPr>
              <p:spPr bwMode="auto">
                <a:xfrm>
                  <a:off x="2178" y="2146"/>
                  <a:ext cx="406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>
                      <a:latin typeface="Arial" charset="0"/>
                    </a:rPr>
                    <a:t>Mem</a:t>
                  </a:r>
                </a:p>
              </p:txBody>
            </p:sp>
            <p:grpSp>
              <p:nvGrpSpPr>
                <p:cNvPr id="55389" name="Group 93"/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55390" name="Freeform 94"/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391" name="Freeform 95"/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5392" name="Rectangle 96"/>
              <p:cNvSpPr>
                <a:spLocks noChangeArrowheads="1"/>
              </p:cNvSpPr>
              <p:nvPr/>
            </p:nvSpPr>
            <p:spPr bwMode="auto">
              <a:xfrm>
                <a:off x="2638" y="2152"/>
                <a:ext cx="355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55393" name="Group 97"/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55394" name="Freeform 98"/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95" name="Freeform 99"/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396" name="Line 100"/>
              <p:cNvSpPr>
                <a:spLocks noChangeShapeType="1"/>
              </p:cNvSpPr>
              <p:nvPr/>
            </p:nvSpPr>
            <p:spPr bwMode="auto">
              <a:xfrm>
                <a:off x="2542" y="22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97" name="Freeform 101"/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98" name="Line 102"/>
              <p:cNvSpPr>
                <a:spLocks noChangeShapeType="1"/>
              </p:cNvSpPr>
              <p:nvPr/>
            </p:nvSpPr>
            <p:spPr bwMode="auto">
              <a:xfrm>
                <a:off x="2958" y="219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99" name="Rectangle 103"/>
              <p:cNvSpPr>
                <a:spLocks noChangeArrowheads="1"/>
              </p:cNvSpPr>
              <p:nvPr/>
            </p:nvSpPr>
            <p:spPr bwMode="auto">
              <a:xfrm>
                <a:off x="3455" y="2146"/>
                <a:ext cx="406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55400" name="Group 104"/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55401" name="Freeform 105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402" name="Freeform 106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403" name="Rectangle 107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55404" name="Group 108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55405" name="Freeform 109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406" name="Freeform 110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407" name="Line 111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08" name="Line 112"/>
              <p:cNvSpPr>
                <a:spLocks noChangeShapeType="1"/>
              </p:cNvSpPr>
              <p:nvPr/>
            </p:nvSpPr>
            <p:spPr bwMode="auto">
              <a:xfrm>
                <a:off x="3343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09" name="Freeform 113"/>
              <p:cNvSpPr>
                <a:spLocks/>
              </p:cNvSpPr>
              <p:nvPr/>
            </p:nvSpPr>
            <p:spPr bwMode="auto">
              <a:xfrm>
                <a:off x="3464" y="2288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410" name="Line 114"/>
              <p:cNvSpPr>
                <a:spLocks noChangeShapeType="1"/>
              </p:cNvSpPr>
              <p:nvPr/>
            </p:nvSpPr>
            <p:spPr bwMode="auto">
              <a:xfrm>
                <a:off x="2958" y="238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11" name="Freeform 115"/>
              <p:cNvSpPr>
                <a:spLocks/>
              </p:cNvSpPr>
              <p:nvPr/>
            </p:nvSpPr>
            <p:spPr bwMode="auto">
              <a:xfrm>
                <a:off x="3051" y="2283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412" name="Group 116"/>
            <p:cNvGrpSpPr>
              <a:grpSpLocks/>
            </p:cNvGrpSpPr>
            <p:nvPr/>
          </p:nvGrpSpPr>
          <p:grpSpPr bwMode="auto">
            <a:xfrm>
              <a:off x="3740" y="3372"/>
              <a:ext cx="224" cy="424"/>
              <a:chOff x="3539" y="2496"/>
              <a:chExt cx="224" cy="481"/>
            </a:xfrm>
          </p:grpSpPr>
          <p:sp>
            <p:nvSpPr>
              <p:cNvPr id="55413" name="Freeform 117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414" name="Rectangle 118"/>
              <p:cNvSpPr>
                <a:spLocks noChangeArrowheads="1"/>
              </p:cNvSpPr>
              <p:nvPr/>
            </p:nvSpPr>
            <p:spPr bwMode="auto">
              <a:xfrm rot="5400000">
                <a:off x="3430" y="2641"/>
                <a:ext cx="427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ALU</a:t>
                </a:r>
              </a:p>
            </p:txBody>
          </p:sp>
        </p:grpSp>
        <p:sp>
          <p:nvSpPr>
            <p:cNvPr id="55415" name="Rectangle 119"/>
            <p:cNvSpPr>
              <a:spLocks noChangeArrowheads="1"/>
            </p:cNvSpPr>
            <p:nvPr/>
          </p:nvSpPr>
          <p:spPr bwMode="auto">
            <a:xfrm>
              <a:off x="3266" y="3463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Reg</a:t>
              </a:r>
            </a:p>
          </p:txBody>
        </p:sp>
        <p:grpSp>
          <p:nvGrpSpPr>
            <p:cNvPr id="55416" name="Group 120"/>
            <p:cNvGrpSpPr>
              <a:grpSpLocks/>
            </p:cNvGrpSpPr>
            <p:nvPr/>
          </p:nvGrpSpPr>
          <p:grpSpPr bwMode="auto">
            <a:xfrm>
              <a:off x="3285" y="3457"/>
              <a:ext cx="296" cy="254"/>
              <a:chOff x="3084" y="2592"/>
              <a:chExt cx="296" cy="289"/>
            </a:xfrm>
          </p:grpSpPr>
          <p:sp>
            <p:nvSpPr>
              <p:cNvPr id="55417" name="Freeform 121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418" name="Freeform 122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419" name="Line 123"/>
            <p:cNvSpPr>
              <a:spLocks noChangeShapeType="1"/>
            </p:cNvSpPr>
            <p:nvPr/>
          </p:nvSpPr>
          <p:spPr bwMode="auto">
            <a:xfrm>
              <a:off x="3170" y="358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420" name="Freeform 124"/>
            <p:cNvSpPr>
              <a:spLocks/>
            </p:cNvSpPr>
            <p:nvPr/>
          </p:nvSpPr>
          <p:spPr bwMode="auto">
            <a:xfrm>
              <a:off x="3232" y="3499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1" name="Line 125"/>
            <p:cNvSpPr>
              <a:spLocks noChangeShapeType="1"/>
            </p:cNvSpPr>
            <p:nvPr/>
          </p:nvSpPr>
          <p:spPr bwMode="auto">
            <a:xfrm>
              <a:off x="3586" y="3499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422" name="Rectangle 126"/>
            <p:cNvSpPr>
              <a:spLocks noChangeArrowheads="1"/>
            </p:cNvSpPr>
            <p:nvPr/>
          </p:nvSpPr>
          <p:spPr bwMode="auto">
            <a:xfrm>
              <a:off x="4083" y="3459"/>
              <a:ext cx="4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Mem</a:t>
              </a:r>
            </a:p>
          </p:txBody>
        </p:sp>
        <p:grpSp>
          <p:nvGrpSpPr>
            <p:cNvPr id="55423" name="Group 127"/>
            <p:cNvGrpSpPr>
              <a:grpSpLocks/>
            </p:cNvGrpSpPr>
            <p:nvPr/>
          </p:nvGrpSpPr>
          <p:grpSpPr bwMode="auto">
            <a:xfrm>
              <a:off x="4134" y="3457"/>
              <a:ext cx="325" cy="254"/>
              <a:chOff x="3933" y="2592"/>
              <a:chExt cx="325" cy="289"/>
            </a:xfrm>
          </p:grpSpPr>
          <p:sp>
            <p:nvSpPr>
              <p:cNvPr id="55424" name="Freeform 128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425" name="Freeform 129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426" name="Rectangle 130"/>
            <p:cNvSpPr>
              <a:spLocks noChangeArrowheads="1"/>
            </p:cNvSpPr>
            <p:nvPr/>
          </p:nvSpPr>
          <p:spPr bwMode="auto">
            <a:xfrm>
              <a:off x="4575" y="3459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Reg</a:t>
              </a:r>
            </a:p>
          </p:txBody>
        </p:sp>
        <p:grpSp>
          <p:nvGrpSpPr>
            <p:cNvPr id="55427" name="Group 131"/>
            <p:cNvGrpSpPr>
              <a:grpSpLocks/>
            </p:cNvGrpSpPr>
            <p:nvPr/>
          </p:nvGrpSpPr>
          <p:grpSpPr bwMode="auto">
            <a:xfrm>
              <a:off x="4602" y="3457"/>
              <a:ext cx="284" cy="254"/>
              <a:chOff x="4401" y="2592"/>
              <a:chExt cx="284" cy="289"/>
            </a:xfrm>
          </p:grpSpPr>
          <p:sp>
            <p:nvSpPr>
              <p:cNvPr id="55428" name="Freeform 132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429" name="Freeform 133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430" name="Line 134"/>
            <p:cNvSpPr>
              <a:spLocks noChangeShapeType="1"/>
            </p:cNvSpPr>
            <p:nvPr/>
          </p:nvSpPr>
          <p:spPr bwMode="auto">
            <a:xfrm>
              <a:off x="4455" y="3584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431" name="Line 135"/>
            <p:cNvSpPr>
              <a:spLocks noChangeShapeType="1"/>
            </p:cNvSpPr>
            <p:nvPr/>
          </p:nvSpPr>
          <p:spPr bwMode="auto">
            <a:xfrm>
              <a:off x="3971" y="3584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432" name="Freeform 136"/>
            <p:cNvSpPr>
              <a:spLocks/>
            </p:cNvSpPr>
            <p:nvPr/>
          </p:nvSpPr>
          <p:spPr bwMode="auto">
            <a:xfrm>
              <a:off x="4092" y="3584"/>
              <a:ext cx="431" cy="169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3" name="Line 137"/>
            <p:cNvSpPr>
              <a:spLocks noChangeShapeType="1"/>
            </p:cNvSpPr>
            <p:nvPr/>
          </p:nvSpPr>
          <p:spPr bwMode="auto">
            <a:xfrm>
              <a:off x="3586" y="366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434" name="Freeform 138"/>
            <p:cNvSpPr>
              <a:spLocks/>
            </p:cNvSpPr>
            <p:nvPr/>
          </p:nvSpPr>
          <p:spPr bwMode="auto">
            <a:xfrm>
              <a:off x="3679" y="3579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Insert Stall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4454525" y="2286000"/>
            <a:ext cx="503238" cy="411163"/>
            <a:chOff x="2624" y="1200"/>
            <a:chExt cx="340" cy="294"/>
          </a:xfrm>
        </p:grpSpPr>
        <p:sp>
          <p:nvSpPr>
            <p:cNvPr id="18436" name="Freeform 4"/>
            <p:cNvSpPr>
              <a:spLocks/>
            </p:cNvSpPr>
            <p:nvPr/>
          </p:nvSpPr>
          <p:spPr bwMode="auto">
            <a:xfrm>
              <a:off x="2816" y="1205"/>
              <a:ext cx="148" cy="289"/>
            </a:xfrm>
            <a:custGeom>
              <a:avLst/>
              <a:gdLst>
                <a:gd name="T0" fmla="*/ 0 w 148"/>
                <a:gd name="T1" fmla="*/ 0 h 289"/>
                <a:gd name="T2" fmla="*/ 147 w 148"/>
                <a:gd name="T3" fmla="*/ 0 h 289"/>
                <a:gd name="T4" fmla="*/ 147 w 148"/>
                <a:gd name="T5" fmla="*/ 288 h 289"/>
                <a:gd name="T6" fmla="*/ 0 w 148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37" name="Group 5"/>
            <p:cNvGrpSpPr>
              <a:grpSpLocks/>
            </p:cNvGrpSpPr>
            <p:nvPr/>
          </p:nvGrpSpPr>
          <p:grpSpPr bwMode="auto">
            <a:xfrm>
              <a:off x="2624" y="1200"/>
              <a:ext cx="340" cy="289"/>
              <a:chOff x="2624" y="1200"/>
              <a:chExt cx="340" cy="289"/>
            </a:xfrm>
          </p:grpSpPr>
          <p:sp>
            <p:nvSpPr>
              <p:cNvPr id="18438" name="Freeform 6"/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>
                  <a:gd name="T0" fmla="*/ 169 w 170"/>
                  <a:gd name="T1" fmla="*/ 0 h 289"/>
                  <a:gd name="T2" fmla="*/ 0 w 170"/>
                  <a:gd name="T3" fmla="*/ 0 h 289"/>
                  <a:gd name="T4" fmla="*/ 0 w 170"/>
                  <a:gd name="T5" fmla="*/ 288 h 289"/>
                  <a:gd name="T6" fmla="*/ 169 w 170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9" name="Freeform 7"/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>
                  <a:gd name="T0" fmla="*/ 0 w 171"/>
                  <a:gd name="T1" fmla="*/ 0 h 289"/>
                  <a:gd name="T2" fmla="*/ 170 w 171"/>
                  <a:gd name="T3" fmla="*/ 0 h 289"/>
                  <a:gd name="T4" fmla="*/ 170 w 171"/>
                  <a:gd name="T5" fmla="*/ 288 h 289"/>
                  <a:gd name="T6" fmla="*/ 0 w 171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85800" y="2278063"/>
            <a:ext cx="358775" cy="310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800" i="1">
                <a:latin typeface="Arial" charset="0"/>
              </a:rPr>
              <a:t>I</a:t>
            </a:r>
          </a:p>
          <a:p>
            <a:pPr algn="ctr"/>
            <a:r>
              <a:rPr lang="en-US" altLang="zh-CN" sz="1800" i="1">
                <a:latin typeface="Arial" charset="0"/>
              </a:rPr>
              <a:t>n</a:t>
            </a:r>
          </a:p>
          <a:p>
            <a:pPr algn="ctr"/>
            <a:r>
              <a:rPr lang="en-US" altLang="zh-CN" sz="1800" i="1">
                <a:latin typeface="Arial" charset="0"/>
              </a:rPr>
              <a:t>s</a:t>
            </a:r>
          </a:p>
          <a:p>
            <a:pPr algn="ctr"/>
            <a:r>
              <a:rPr lang="en-US" altLang="zh-CN" sz="1800" i="1">
                <a:latin typeface="Arial" charset="0"/>
              </a:rPr>
              <a:t>t</a:t>
            </a:r>
          </a:p>
          <a:p>
            <a:pPr algn="ctr"/>
            <a:r>
              <a:rPr lang="en-US" altLang="zh-CN" sz="1800" i="1">
                <a:latin typeface="Arial" charset="0"/>
              </a:rPr>
              <a:t>r.</a:t>
            </a:r>
          </a:p>
          <a:p>
            <a:pPr algn="ctr"/>
            <a:endParaRPr lang="en-US" altLang="zh-CN" sz="1800" i="1">
              <a:latin typeface="Arial" charset="0"/>
            </a:endParaRPr>
          </a:p>
          <a:p>
            <a:pPr algn="ctr"/>
            <a:r>
              <a:rPr lang="en-US" altLang="zh-CN" sz="1800" i="1">
                <a:latin typeface="Arial" charset="0"/>
              </a:rPr>
              <a:t>O</a:t>
            </a:r>
          </a:p>
          <a:p>
            <a:pPr algn="ctr"/>
            <a:r>
              <a:rPr lang="en-US" altLang="zh-CN" sz="1800" i="1">
                <a:latin typeface="Arial" charset="0"/>
              </a:rPr>
              <a:t>r</a:t>
            </a:r>
          </a:p>
          <a:p>
            <a:pPr algn="ctr"/>
            <a:r>
              <a:rPr lang="en-US" altLang="zh-CN" sz="1800" i="1">
                <a:latin typeface="Arial" charset="0"/>
              </a:rPr>
              <a:t>d</a:t>
            </a:r>
          </a:p>
          <a:p>
            <a:pPr algn="ctr"/>
            <a:r>
              <a:rPr lang="en-US" altLang="zh-CN" sz="1800" i="1">
                <a:latin typeface="Arial" charset="0"/>
              </a:rPr>
              <a:t>e</a:t>
            </a:r>
          </a:p>
          <a:p>
            <a:pPr algn="ctr"/>
            <a:r>
              <a:rPr lang="en-US" altLang="zh-CN" sz="1800" i="1">
                <a:latin typeface="Arial" charset="0"/>
              </a:rPr>
              <a:t>r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1143000" y="2286000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1828800" y="1905000"/>
            <a:ext cx="6311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3733800" y="1524000"/>
            <a:ext cx="2124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 i="1">
                <a:latin typeface="Arial" charset="0"/>
              </a:rPr>
              <a:t>Time (clock cycles)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1162050" y="2389188"/>
            <a:ext cx="10382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/>
              <a:t>Ld/St</a:t>
            </a:r>
            <a:endParaRPr lang="en-US" altLang="zh-CN" sz="2800" b="1">
              <a:latin typeface="Arial" charset="0"/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1136650" y="2970213"/>
            <a:ext cx="1171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/>
              <a:t>Instr 1</a:t>
            </a:r>
            <a:endParaRPr lang="en-US" altLang="zh-CN" sz="2800" b="1">
              <a:latin typeface="Arial" charset="0"/>
            </a:endParaRP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1123950" y="3619500"/>
            <a:ext cx="1220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/>
              <a:t>Instr 2</a:t>
            </a:r>
            <a:endParaRPr lang="en-US" altLang="zh-CN" sz="2800" b="1">
              <a:latin typeface="Arial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1219200" y="4953000"/>
            <a:ext cx="1220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/>
              <a:t>Instr 3</a:t>
            </a:r>
          </a:p>
        </p:txBody>
      </p:sp>
      <p:grpSp>
        <p:nvGrpSpPr>
          <p:cNvPr id="18448" name="Group 16"/>
          <p:cNvGrpSpPr>
            <a:grpSpLocks/>
          </p:cNvGrpSpPr>
          <p:nvPr/>
        </p:nvGrpSpPr>
        <p:grpSpPr bwMode="auto">
          <a:xfrm>
            <a:off x="2971800" y="1981200"/>
            <a:ext cx="4800600" cy="3886200"/>
            <a:chOff x="1929" y="1985"/>
            <a:chExt cx="3024" cy="2479"/>
          </a:xfrm>
        </p:grpSpPr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1929" y="1985"/>
              <a:ext cx="0" cy="2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>
              <a:off x="2361" y="1985"/>
              <a:ext cx="0" cy="2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2793" y="1985"/>
              <a:ext cx="0" cy="2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>
              <a:off x="3225" y="1985"/>
              <a:ext cx="0" cy="2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3657" y="1985"/>
              <a:ext cx="0" cy="2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>
              <a:off x="4089" y="1985"/>
              <a:ext cx="0" cy="2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>
              <a:off x="4521" y="1985"/>
              <a:ext cx="0" cy="2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>
              <a:off x="4953" y="1985"/>
              <a:ext cx="0" cy="2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57" name="Group 25"/>
          <p:cNvGrpSpPr>
            <a:grpSpLocks/>
          </p:cNvGrpSpPr>
          <p:nvPr/>
        </p:nvGrpSpPr>
        <p:grpSpPr bwMode="auto">
          <a:xfrm>
            <a:off x="3824288" y="2179638"/>
            <a:ext cx="358775" cy="671512"/>
            <a:chOff x="2256" y="1152"/>
            <a:chExt cx="226" cy="481"/>
          </a:xfrm>
        </p:grpSpPr>
        <p:sp>
          <p:nvSpPr>
            <p:cNvPr id="18458" name="Freeform 26"/>
            <p:cNvSpPr>
              <a:spLocks/>
            </p:cNvSpPr>
            <p:nvPr/>
          </p:nvSpPr>
          <p:spPr bwMode="auto">
            <a:xfrm>
              <a:off x="2269" y="1152"/>
              <a:ext cx="213" cy="481"/>
            </a:xfrm>
            <a:custGeom>
              <a:avLst/>
              <a:gdLst>
                <a:gd name="T0" fmla="*/ 0 w 213"/>
                <a:gd name="T1" fmla="*/ 320 h 481"/>
                <a:gd name="T2" fmla="*/ 71 w 213"/>
                <a:gd name="T3" fmla="*/ 240 h 481"/>
                <a:gd name="T4" fmla="*/ 0 w 213"/>
                <a:gd name="T5" fmla="*/ 160 h 481"/>
                <a:gd name="T6" fmla="*/ 0 w 213"/>
                <a:gd name="T7" fmla="*/ 0 h 481"/>
                <a:gd name="T8" fmla="*/ 212 w 213"/>
                <a:gd name="T9" fmla="*/ 160 h 481"/>
                <a:gd name="T10" fmla="*/ 212 w 213"/>
                <a:gd name="T11" fmla="*/ 320 h 481"/>
                <a:gd name="T12" fmla="*/ 0 w 213"/>
                <a:gd name="T13" fmla="*/ 480 h 481"/>
                <a:gd name="T14" fmla="*/ 0 w 213"/>
                <a:gd name="T15" fmla="*/ 32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 rot="5400000">
              <a:off x="2147" y="1296"/>
              <a:ext cx="42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ALU</a:t>
              </a:r>
            </a:p>
          </p:txBody>
        </p:sp>
      </p:grpSp>
      <p:grpSp>
        <p:nvGrpSpPr>
          <p:cNvPr id="18460" name="Group 28"/>
          <p:cNvGrpSpPr>
            <a:grpSpLocks/>
          </p:cNvGrpSpPr>
          <p:nvPr/>
        </p:nvGrpSpPr>
        <p:grpSpPr bwMode="auto">
          <a:xfrm>
            <a:off x="2344738" y="2312988"/>
            <a:ext cx="644525" cy="404812"/>
            <a:chOff x="1324" y="1248"/>
            <a:chExt cx="406" cy="289"/>
          </a:xfrm>
        </p:grpSpPr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324" y="1250"/>
              <a:ext cx="40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Mem</a:t>
              </a:r>
            </a:p>
          </p:txBody>
        </p:sp>
        <p:grpSp>
          <p:nvGrpSpPr>
            <p:cNvPr id="18462" name="Group 30"/>
            <p:cNvGrpSpPr>
              <a:grpSpLocks/>
            </p:cNvGrpSpPr>
            <p:nvPr/>
          </p:nvGrpSpPr>
          <p:grpSpPr bwMode="auto">
            <a:xfrm>
              <a:off x="1343" y="1248"/>
              <a:ext cx="340" cy="289"/>
              <a:chOff x="1343" y="1248"/>
              <a:chExt cx="340" cy="289"/>
            </a:xfrm>
          </p:grpSpPr>
          <p:sp>
            <p:nvSpPr>
              <p:cNvPr id="18463" name="Freeform 31"/>
              <p:cNvSpPr>
                <a:spLocks/>
              </p:cNvSpPr>
              <p:nvPr/>
            </p:nvSpPr>
            <p:spPr bwMode="auto">
              <a:xfrm>
                <a:off x="1343" y="1248"/>
                <a:ext cx="170" cy="289"/>
              </a:xfrm>
              <a:custGeom>
                <a:avLst/>
                <a:gdLst>
                  <a:gd name="T0" fmla="*/ 169 w 170"/>
                  <a:gd name="T1" fmla="*/ 0 h 289"/>
                  <a:gd name="T2" fmla="*/ 0 w 170"/>
                  <a:gd name="T3" fmla="*/ 0 h 289"/>
                  <a:gd name="T4" fmla="*/ 0 w 170"/>
                  <a:gd name="T5" fmla="*/ 288 h 289"/>
                  <a:gd name="T6" fmla="*/ 169 w 170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4" name="Freeform 32"/>
              <p:cNvSpPr>
                <a:spLocks/>
              </p:cNvSpPr>
              <p:nvPr/>
            </p:nvSpPr>
            <p:spPr bwMode="auto">
              <a:xfrm>
                <a:off x="1512" y="1248"/>
                <a:ext cx="171" cy="289"/>
              </a:xfrm>
              <a:custGeom>
                <a:avLst/>
                <a:gdLst>
                  <a:gd name="T0" fmla="*/ 0 w 171"/>
                  <a:gd name="T1" fmla="*/ 0 h 289"/>
                  <a:gd name="T2" fmla="*/ 170 w 171"/>
                  <a:gd name="T3" fmla="*/ 0 h 289"/>
                  <a:gd name="T4" fmla="*/ 170 w 171"/>
                  <a:gd name="T5" fmla="*/ 288 h 289"/>
                  <a:gd name="T6" fmla="*/ 0 w 171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3074988" y="2324100"/>
            <a:ext cx="5635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1">
                <a:latin typeface="Arial" charset="0"/>
              </a:rPr>
              <a:t>Reg</a:t>
            </a:r>
          </a:p>
        </p:txBody>
      </p:sp>
      <p:grpSp>
        <p:nvGrpSpPr>
          <p:cNvPr id="18466" name="Group 34"/>
          <p:cNvGrpSpPr>
            <a:grpSpLocks/>
          </p:cNvGrpSpPr>
          <p:nvPr/>
        </p:nvGrpSpPr>
        <p:grpSpPr bwMode="auto">
          <a:xfrm>
            <a:off x="3105150" y="2312988"/>
            <a:ext cx="469900" cy="404812"/>
            <a:chOff x="1803" y="1248"/>
            <a:chExt cx="296" cy="289"/>
          </a:xfrm>
        </p:grpSpPr>
        <p:sp>
          <p:nvSpPr>
            <p:cNvPr id="18467" name="Freeform 35"/>
            <p:cNvSpPr>
              <a:spLocks/>
            </p:cNvSpPr>
            <p:nvPr/>
          </p:nvSpPr>
          <p:spPr bwMode="auto">
            <a:xfrm>
              <a:off x="1803" y="1248"/>
              <a:ext cx="149" cy="289"/>
            </a:xfrm>
            <a:custGeom>
              <a:avLst/>
              <a:gdLst>
                <a:gd name="T0" fmla="*/ 148 w 149"/>
                <a:gd name="T1" fmla="*/ 0 h 289"/>
                <a:gd name="T2" fmla="*/ 0 w 149"/>
                <a:gd name="T3" fmla="*/ 0 h 289"/>
                <a:gd name="T4" fmla="*/ 0 w 149"/>
                <a:gd name="T5" fmla="*/ 288 h 289"/>
                <a:gd name="T6" fmla="*/ 148 w 149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Freeform 36"/>
            <p:cNvSpPr>
              <a:spLocks/>
            </p:cNvSpPr>
            <p:nvPr/>
          </p:nvSpPr>
          <p:spPr bwMode="auto">
            <a:xfrm>
              <a:off x="1951" y="1248"/>
              <a:ext cx="148" cy="289"/>
            </a:xfrm>
            <a:custGeom>
              <a:avLst/>
              <a:gdLst>
                <a:gd name="T0" fmla="*/ 0 w 148"/>
                <a:gd name="T1" fmla="*/ 0 h 289"/>
                <a:gd name="T2" fmla="*/ 147 w 148"/>
                <a:gd name="T3" fmla="*/ 0 h 289"/>
                <a:gd name="T4" fmla="*/ 147 w 148"/>
                <a:gd name="T5" fmla="*/ 288 h 289"/>
                <a:gd name="T6" fmla="*/ 0 w 148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69" name="Line 37"/>
          <p:cNvSpPr>
            <a:spLocks noChangeShapeType="1"/>
          </p:cNvSpPr>
          <p:nvPr/>
        </p:nvSpPr>
        <p:spPr bwMode="auto">
          <a:xfrm>
            <a:off x="2922588" y="25146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0" name="Freeform 38"/>
          <p:cNvSpPr>
            <a:spLocks/>
          </p:cNvSpPr>
          <p:nvPr/>
        </p:nvSpPr>
        <p:spPr bwMode="auto">
          <a:xfrm>
            <a:off x="3021013" y="2381250"/>
            <a:ext cx="76200" cy="134938"/>
          </a:xfrm>
          <a:custGeom>
            <a:avLst/>
            <a:gdLst>
              <a:gd name="T0" fmla="*/ 0 w 48"/>
              <a:gd name="T1" fmla="*/ 96 h 97"/>
              <a:gd name="T2" fmla="*/ 0 w 48"/>
              <a:gd name="T3" fmla="*/ 0 h 97"/>
              <a:gd name="T4" fmla="*/ 47 w 48"/>
              <a:gd name="T5" fmla="*/ 0 h 97"/>
              <a:gd name="T6" fmla="*/ 47 w 48"/>
              <a:gd name="T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1" name="Line 39"/>
          <p:cNvSpPr>
            <a:spLocks noChangeShapeType="1"/>
          </p:cNvSpPr>
          <p:nvPr/>
        </p:nvSpPr>
        <p:spPr bwMode="auto">
          <a:xfrm>
            <a:off x="3582988" y="2381250"/>
            <a:ext cx="249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4419600" y="2362200"/>
            <a:ext cx="644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1">
                <a:latin typeface="Arial" charset="0"/>
              </a:rPr>
              <a:t>Mem</a:t>
            </a: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5153025" y="2316163"/>
            <a:ext cx="5635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1">
                <a:latin typeface="Arial" charset="0"/>
              </a:rPr>
              <a:t>Reg</a:t>
            </a:r>
          </a:p>
        </p:txBody>
      </p:sp>
      <p:grpSp>
        <p:nvGrpSpPr>
          <p:cNvPr id="18474" name="Group 42"/>
          <p:cNvGrpSpPr>
            <a:grpSpLocks/>
          </p:cNvGrpSpPr>
          <p:nvPr/>
        </p:nvGrpSpPr>
        <p:grpSpPr bwMode="auto">
          <a:xfrm>
            <a:off x="5195888" y="2312988"/>
            <a:ext cx="450850" cy="404812"/>
            <a:chOff x="3120" y="1248"/>
            <a:chExt cx="284" cy="289"/>
          </a:xfrm>
        </p:grpSpPr>
        <p:sp>
          <p:nvSpPr>
            <p:cNvPr id="18475" name="Freeform 43"/>
            <p:cNvSpPr>
              <a:spLocks/>
            </p:cNvSpPr>
            <p:nvPr/>
          </p:nvSpPr>
          <p:spPr bwMode="auto">
            <a:xfrm>
              <a:off x="3120" y="1248"/>
              <a:ext cx="142" cy="289"/>
            </a:xfrm>
            <a:custGeom>
              <a:avLst/>
              <a:gdLst>
                <a:gd name="T0" fmla="*/ 141 w 142"/>
                <a:gd name="T1" fmla="*/ 0 h 289"/>
                <a:gd name="T2" fmla="*/ 0 w 142"/>
                <a:gd name="T3" fmla="*/ 0 h 289"/>
                <a:gd name="T4" fmla="*/ 0 w 142"/>
                <a:gd name="T5" fmla="*/ 288 h 289"/>
                <a:gd name="T6" fmla="*/ 141 w 142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Freeform 44"/>
            <p:cNvSpPr>
              <a:spLocks/>
            </p:cNvSpPr>
            <p:nvPr/>
          </p:nvSpPr>
          <p:spPr bwMode="auto">
            <a:xfrm>
              <a:off x="3261" y="1248"/>
              <a:ext cx="143" cy="289"/>
            </a:xfrm>
            <a:custGeom>
              <a:avLst/>
              <a:gdLst>
                <a:gd name="T0" fmla="*/ 0 w 143"/>
                <a:gd name="T1" fmla="*/ 0 h 289"/>
                <a:gd name="T2" fmla="*/ 142 w 143"/>
                <a:gd name="T3" fmla="*/ 0 h 289"/>
                <a:gd name="T4" fmla="*/ 142 w 143"/>
                <a:gd name="T5" fmla="*/ 288 h 289"/>
                <a:gd name="T6" fmla="*/ 0 w 143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77" name="Line 45"/>
          <p:cNvSpPr>
            <a:spLocks noChangeShapeType="1"/>
          </p:cNvSpPr>
          <p:nvPr/>
        </p:nvSpPr>
        <p:spPr bwMode="auto">
          <a:xfrm>
            <a:off x="4962525" y="2514600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>
            <a:off x="4194175" y="2514600"/>
            <a:ext cx="246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9" name="Freeform 47"/>
          <p:cNvSpPr>
            <a:spLocks/>
          </p:cNvSpPr>
          <p:nvPr/>
        </p:nvSpPr>
        <p:spPr bwMode="auto">
          <a:xfrm>
            <a:off x="4386263" y="2514600"/>
            <a:ext cx="684212" cy="269875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192 h 193"/>
              <a:gd name="T4" fmla="*/ 391 w 431"/>
              <a:gd name="T5" fmla="*/ 192 h 193"/>
              <a:gd name="T6" fmla="*/ 391 w 431"/>
              <a:gd name="T7" fmla="*/ 64 h 193"/>
              <a:gd name="T8" fmla="*/ 430 w 431"/>
              <a:gd name="T9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0" name="Line 48"/>
          <p:cNvSpPr>
            <a:spLocks noChangeShapeType="1"/>
          </p:cNvSpPr>
          <p:nvPr/>
        </p:nvSpPr>
        <p:spPr bwMode="auto">
          <a:xfrm>
            <a:off x="3582988" y="2649538"/>
            <a:ext cx="249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1" name="Freeform 49"/>
          <p:cNvSpPr>
            <a:spLocks/>
          </p:cNvSpPr>
          <p:nvPr/>
        </p:nvSpPr>
        <p:spPr bwMode="auto">
          <a:xfrm>
            <a:off x="3730625" y="2508250"/>
            <a:ext cx="534988" cy="388938"/>
          </a:xfrm>
          <a:custGeom>
            <a:avLst/>
            <a:gdLst>
              <a:gd name="T0" fmla="*/ 0 w 337"/>
              <a:gd name="T1" fmla="*/ 101 h 278"/>
              <a:gd name="T2" fmla="*/ 0 w 337"/>
              <a:gd name="T3" fmla="*/ 277 h 278"/>
              <a:gd name="T4" fmla="*/ 294 w 337"/>
              <a:gd name="T5" fmla="*/ 277 h 278"/>
              <a:gd name="T6" fmla="*/ 294 w 337"/>
              <a:gd name="T7" fmla="*/ 90 h 278"/>
              <a:gd name="T8" fmla="*/ 336 w 337"/>
              <a:gd name="T9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82" name="Group 50"/>
          <p:cNvGrpSpPr>
            <a:grpSpLocks/>
          </p:cNvGrpSpPr>
          <p:nvPr/>
        </p:nvGrpSpPr>
        <p:grpSpPr bwMode="auto">
          <a:xfrm>
            <a:off x="3022600" y="2805113"/>
            <a:ext cx="3371850" cy="717550"/>
            <a:chOff x="1751" y="1600"/>
            <a:chExt cx="2124" cy="513"/>
          </a:xfrm>
        </p:grpSpPr>
        <p:grpSp>
          <p:nvGrpSpPr>
            <p:cNvPr id="18483" name="Group 51"/>
            <p:cNvGrpSpPr>
              <a:grpSpLocks/>
            </p:cNvGrpSpPr>
            <p:nvPr/>
          </p:nvGrpSpPr>
          <p:grpSpPr bwMode="auto">
            <a:xfrm>
              <a:off x="2685" y="1600"/>
              <a:ext cx="224" cy="481"/>
              <a:chOff x="2685" y="1600"/>
              <a:chExt cx="224" cy="481"/>
            </a:xfrm>
          </p:grpSpPr>
          <p:sp>
            <p:nvSpPr>
              <p:cNvPr id="18484" name="Freeform 52"/>
              <p:cNvSpPr>
                <a:spLocks/>
              </p:cNvSpPr>
              <p:nvPr/>
            </p:nvSpPr>
            <p:spPr bwMode="auto">
              <a:xfrm>
                <a:off x="2696" y="1600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5" name="Rectangle 53"/>
              <p:cNvSpPr>
                <a:spLocks noChangeArrowheads="1"/>
              </p:cNvSpPr>
              <p:nvPr/>
            </p:nvSpPr>
            <p:spPr bwMode="auto">
              <a:xfrm rot="5400000">
                <a:off x="2576" y="1745"/>
                <a:ext cx="427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18486" name="Group 54"/>
            <p:cNvGrpSpPr>
              <a:grpSpLocks/>
            </p:cNvGrpSpPr>
            <p:nvPr/>
          </p:nvGrpSpPr>
          <p:grpSpPr bwMode="auto">
            <a:xfrm>
              <a:off x="1751" y="1696"/>
              <a:ext cx="406" cy="289"/>
              <a:chOff x="1751" y="1696"/>
              <a:chExt cx="406" cy="289"/>
            </a:xfrm>
          </p:grpSpPr>
          <p:sp>
            <p:nvSpPr>
              <p:cNvPr id="18487" name="Rectangle 55"/>
              <p:cNvSpPr>
                <a:spLocks noChangeArrowheads="1"/>
              </p:cNvSpPr>
              <p:nvPr/>
            </p:nvSpPr>
            <p:spPr bwMode="auto">
              <a:xfrm>
                <a:off x="1751" y="1701"/>
                <a:ext cx="406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18488" name="Group 56"/>
              <p:cNvGrpSpPr>
                <a:grpSpLocks/>
              </p:cNvGrpSpPr>
              <p:nvPr/>
            </p:nvGrpSpPr>
            <p:grpSpPr bwMode="auto">
              <a:xfrm>
                <a:off x="1770" y="1696"/>
                <a:ext cx="340" cy="289"/>
                <a:chOff x="1770" y="1696"/>
                <a:chExt cx="340" cy="289"/>
              </a:xfrm>
            </p:grpSpPr>
            <p:sp>
              <p:nvSpPr>
                <p:cNvPr id="18489" name="Freeform 57"/>
                <p:cNvSpPr>
                  <a:spLocks/>
                </p:cNvSpPr>
                <p:nvPr/>
              </p:nvSpPr>
              <p:spPr bwMode="auto">
                <a:xfrm>
                  <a:off x="1770" y="1696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90" name="Freeform 58"/>
                <p:cNvSpPr>
                  <a:spLocks/>
                </p:cNvSpPr>
                <p:nvPr/>
              </p:nvSpPr>
              <p:spPr bwMode="auto">
                <a:xfrm>
                  <a:off x="1939" y="1696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491" name="Rectangle 59"/>
            <p:cNvSpPr>
              <a:spLocks noChangeArrowheads="1"/>
            </p:cNvSpPr>
            <p:nvPr/>
          </p:nvSpPr>
          <p:spPr bwMode="auto">
            <a:xfrm>
              <a:off x="2211" y="1703"/>
              <a:ext cx="355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Reg</a:t>
              </a:r>
            </a:p>
          </p:txBody>
        </p:sp>
        <p:grpSp>
          <p:nvGrpSpPr>
            <p:cNvPr id="18492" name="Group 60"/>
            <p:cNvGrpSpPr>
              <a:grpSpLocks/>
            </p:cNvGrpSpPr>
            <p:nvPr/>
          </p:nvGrpSpPr>
          <p:grpSpPr bwMode="auto">
            <a:xfrm>
              <a:off x="2230" y="1696"/>
              <a:ext cx="296" cy="289"/>
              <a:chOff x="2230" y="1696"/>
              <a:chExt cx="296" cy="289"/>
            </a:xfrm>
          </p:grpSpPr>
          <p:sp>
            <p:nvSpPr>
              <p:cNvPr id="18493" name="Freeform 61"/>
              <p:cNvSpPr>
                <a:spLocks/>
              </p:cNvSpPr>
              <p:nvPr/>
            </p:nvSpPr>
            <p:spPr bwMode="auto">
              <a:xfrm>
                <a:off x="2230" y="1696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4" name="Freeform 62"/>
              <p:cNvSpPr>
                <a:spLocks/>
              </p:cNvSpPr>
              <p:nvPr/>
            </p:nvSpPr>
            <p:spPr bwMode="auto">
              <a:xfrm>
                <a:off x="2378" y="1696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95" name="Line 63"/>
            <p:cNvSpPr>
              <a:spLocks noChangeShapeType="1"/>
            </p:cNvSpPr>
            <p:nvPr/>
          </p:nvSpPr>
          <p:spPr bwMode="auto">
            <a:xfrm>
              <a:off x="2115" y="184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6" name="Freeform 64"/>
            <p:cNvSpPr>
              <a:spLocks/>
            </p:cNvSpPr>
            <p:nvPr/>
          </p:nvSpPr>
          <p:spPr bwMode="auto">
            <a:xfrm>
              <a:off x="2177" y="1744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7" name="Line 65"/>
            <p:cNvSpPr>
              <a:spLocks noChangeShapeType="1"/>
            </p:cNvSpPr>
            <p:nvPr/>
          </p:nvSpPr>
          <p:spPr bwMode="auto">
            <a:xfrm>
              <a:off x="2531" y="1744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8" name="Rectangle 66"/>
            <p:cNvSpPr>
              <a:spLocks noChangeArrowheads="1"/>
            </p:cNvSpPr>
            <p:nvPr/>
          </p:nvSpPr>
          <p:spPr bwMode="auto">
            <a:xfrm>
              <a:off x="3028" y="1696"/>
              <a:ext cx="40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Mem</a:t>
              </a:r>
            </a:p>
          </p:txBody>
        </p:sp>
        <p:grpSp>
          <p:nvGrpSpPr>
            <p:cNvPr id="18499" name="Group 67"/>
            <p:cNvGrpSpPr>
              <a:grpSpLocks/>
            </p:cNvGrpSpPr>
            <p:nvPr/>
          </p:nvGrpSpPr>
          <p:grpSpPr bwMode="auto">
            <a:xfrm>
              <a:off x="3079" y="1696"/>
              <a:ext cx="325" cy="289"/>
              <a:chOff x="3079" y="1696"/>
              <a:chExt cx="325" cy="289"/>
            </a:xfrm>
          </p:grpSpPr>
          <p:sp>
            <p:nvSpPr>
              <p:cNvPr id="18500" name="Freeform 68"/>
              <p:cNvSpPr>
                <a:spLocks/>
              </p:cNvSpPr>
              <p:nvPr/>
            </p:nvSpPr>
            <p:spPr bwMode="auto">
              <a:xfrm>
                <a:off x="3079" y="1696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1" name="Freeform 69"/>
              <p:cNvSpPr>
                <a:spLocks/>
              </p:cNvSpPr>
              <p:nvPr/>
            </p:nvSpPr>
            <p:spPr bwMode="auto">
              <a:xfrm>
                <a:off x="3240" y="1696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02" name="Rectangle 70"/>
            <p:cNvSpPr>
              <a:spLocks noChangeArrowheads="1"/>
            </p:cNvSpPr>
            <p:nvPr/>
          </p:nvSpPr>
          <p:spPr bwMode="auto">
            <a:xfrm>
              <a:off x="3520" y="1696"/>
              <a:ext cx="355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Reg</a:t>
              </a:r>
            </a:p>
          </p:txBody>
        </p:sp>
        <p:grpSp>
          <p:nvGrpSpPr>
            <p:cNvPr id="18503" name="Group 71"/>
            <p:cNvGrpSpPr>
              <a:grpSpLocks/>
            </p:cNvGrpSpPr>
            <p:nvPr/>
          </p:nvGrpSpPr>
          <p:grpSpPr bwMode="auto">
            <a:xfrm>
              <a:off x="3547" y="1696"/>
              <a:ext cx="284" cy="289"/>
              <a:chOff x="3547" y="1696"/>
              <a:chExt cx="284" cy="289"/>
            </a:xfrm>
          </p:grpSpPr>
          <p:sp>
            <p:nvSpPr>
              <p:cNvPr id="18504" name="Freeform 72"/>
              <p:cNvSpPr>
                <a:spLocks/>
              </p:cNvSpPr>
              <p:nvPr/>
            </p:nvSpPr>
            <p:spPr bwMode="auto">
              <a:xfrm>
                <a:off x="3547" y="1696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5" name="Freeform 73"/>
              <p:cNvSpPr>
                <a:spLocks/>
              </p:cNvSpPr>
              <p:nvPr/>
            </p:nvSpPr>
            <p:spPr bwMode="auto">
              <a:xfrm>
                <a:off x="3688" y="1696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06" name="Line 74"/>
            <p:cNvSpPr>
              <a:spLocks noChangeShapeType="1"/>
            </p:cNvSpPr>
            <p:nvPr/>
          </p:nvSpPr>
          <p:spPr bwMode="auto">
            <a:xfrm>
              <a:off x="3400" y="1840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7" name="Line 75"/>
            <p:cNvSpPr>
              <a:spLocks noChangeShapeType="1"/>
            </p:cNvSpPr>
            <p:nvPr/>
          </p:nvSpPr>
          <p:spPr bwMode="auto">
            <a:xfrm>
              <a:off x="2916" y="1840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8" name="Freeform 76"/>
            <p:cNvSpPr>
              <a:spLocks/>
            </p:cNvSpPr>
            <p:nvPr/>
          </p:nvSpPr>
          <p:spPr bwMode="auto">
            <a:xfrm>
              <a:off x="3037" y="1840"/>
              <a:ext cx="431" cy="193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9" name="Line 77"/>
            <p:cNvSpPr>
              <a:spLocks noChangeShapeType="1"/>
            </p:cNvSpPr>
            <p:nvPr/>
          </p:nvSpPr>
          <p:spPr bwMode="auto">
            <a:xfrm>
              <a:off x="2531" y="193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0" name="Freeform 78"/>
            <p:cNvSpPr>
              <a:spLocks/>
            </p:cNvSpPr>
            <p:nvPr/>
          </p:nvSpPr>
          <p:spPr bwMode="auto">
            <a:xfrm>
              <a:off x="2624" y="1835"/>
              <a:ext cx="337" cy="278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11" name="Group 79"/>
          <p:cNvGrpSpPr>
            <a:grpSpLocks/>
          </p:cNvGrpSpPr>
          <p:nvPr/>
        </p:nvGrpSpPr>
        <p:grpSpPr bwMode="auto">
          <a:xfrm>
            <a:off x="3700463" y="3432175"/>
            <a:ext cx="3371850" cy="715963"/>
            <a:chOff x="2178" y="2048"/>
            <a:chExt cx="2124" cy="513"/>
          </a:xfrm>
        </p:grpSpPr>
        <p:grpSp>
          <p:nvGrpSpPr>
            <p:cNvPr id="18512" name="Group 80"/>
            <p:cNvGrpSpPr>
              <a:grpSpLocks/>
            </p:cNvGrpSpPr>
            <p:nvPr/>
          </p:nvGrpSpPr>
          <p:grpSpPr bwMode="auto">
            <a:xfrm>
              <a:off x="3110" y="2048"/>
              <a:ext cx="226" cy="481"/>
              <a:chOff x="3110" y="2048"/>
              <a:chExt cx="226" cy="481"/>
            </a:xfrm>
          </p:grpSpPr>
          <p:sp>
            <p:nvSpPr>
              <p:cNvPr id="18513" name="Freeform 81"/>
              <p:cNvSpPr>
                <a:spLocks/>
              </p:cNvSpPr>
              <p:nvPr/>
            </p:nvSpPr>
            <p:spPr bwMode="auto">
              <a:xfrm>
                <a:off x="3123" y="2048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4" name="Rectangle 82"/>
              <p:cNvSpPr>
                <a:spLocks noChangeArrowheads="1"/>
              </p:cNvSpPr>
              <p:nvPr/>
            </p:nvSpPr>
            <p:spPr bwMode="auto">
              <a:xfrm rot="5400000">
                <a:off x="3001" y="2192"/>
                <a:ext cx="42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18515" name="Group 83"/>
            <p:cNvGrpSpPr>
              <a:grpSpLocks/>
            </p:cNvGrpSpPr>
            <p:nvPr/>
          </p:nvGrpSpPr>
          <p:grpSpPr bwMode="auto">
            <a:xfrm>
              <a:off x="2178" y="2144"/>
              <a:ext cx="406" cy="289"/>
              <a:chOff x="2178" y="2144"/>
              <a:chExt cx="406" cy="289"/>
            </a:xfrm>
          </p:grpSpPr>
          <p:sp>
            <p:nvSpPr>
              <p:cNvPr id="18516" name="Rectangle 84"/>
              <p:cNvSpPr>
                <a:spLocks noChangeArrowheads="1"/>
              </p:cNvSpPr>
              <p:nvPr/>
            </p:nvSpPr>
            <p:spPr bwMode="auto">
              <a:xfrm>
                <a:off x="2178" y="2146"/>
                <a:ext cx="406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18517" name="Group 85"/>
              <p:cNvGrpSpPr>
                <a:grpSpLocks/>
              </p:cNvGrpSpPr>
              <p:nvPr/>
            </p:nvGrpSpPr>
            <p:grpSpPr bwMode="auto">
              <a:xfrm>
                <a:off x="2197" y="2144"/>
                <a:ext cx="340" cy="289"/>
                <a:chOff x="2197" y="2144"/>
                <a:chExt cx="340" cy="289"/>
              </a:xfrm>
            </p:grpSpPr>
            <p:sp>
              <p:nvSpPr>
                <p:cNvPr id="18518" name="Freeform 86"/>
                <p:cNvSpPr>
                  <a:spLocks/>
                </p:cNvSpPr>
                <p:nvPr/>
              </p:nvSpPr>
              <p:spPr bwMode="auto">
                <a:xfrm>
                  <a:off x="2197" y="2144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9" name="Freeform 87"/>
                <p:cNvSpPr>
                  <a:spLocks/>
                </p:cNvSpPr>
                <p:nvPr/>
              </p:nvSpPr>
              <p:spPr bwMode="auto">
                <a:xfrm>
                  <a:off x="2366" y="2144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520" name="Rectangle 88"/>
            <p:cNvSpPr>
              <a:spLocks noChangeArrowheads="1"/>
            </p:cNvSpPr>
            <p:nvPr/>
          </p:nvSpPr>
          <p:spPr bwMode="auto">
            <a:xfrm>
              <a:off x="2638" y="2152"/>
              <a:ext cx="355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Reg</a:t>
              </a:r>
            </a:p>
          </p:txBody>
        </p:sp>
        <p:grpSp>
          <p:nvGrpSpPr>
            <p:cNvPr id="18521" name="Group 89"/>
            <p:cNvGrpSpPr>
              <a:grpSpLocks/>
            </p:cNvGrpSpPr>
            <p:nvPr/>
          </p:nvGrpSpPr>
          <p:grpSpPr bwMode="auto">
            <a:xfrm>
              <a:off x="2657" y="2144"/>
              <a:ext cx="296" cy="289"/>
              <a:chOff x="2657" y="2144"/>
              <a:chExt cx="296" cy="289"/>
            </a:xfrm>
          </p:grpSpPr>
          <p:sp>
            <p:nvSpPr>
              <p:cNvPr id="18522" name="Freeform 90"/>
              <p:cNvSpPr>
                <a:spLocks/>
              </p:cNvSpPr>
              <p:nvPr/>
            </p:nvSpPr>
            <p:spPr bwMode="auto">
              <a:xfrm>
                <a:off x="2657" y="2144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3" name="Freeform 91"/>
              <p:cNvSpPr>
                <a:spLocks/>
              </p:cNvSpPr>
              <p:nvPr/>
            </p:nvSpPr>
            <p:spPr bwMode="auto">
              <a:xfrm>
                <a:off x="2805" y="2144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24" name="Line 92"/>
            <p:cNvSpPr>
              <a:spLocks noChangeShapeType="1"/>
            </p:cNvSpPr>
            <p:nvPr/>
          </p:nvSpPr>
          <p:spPr bwMode="auto">
            <a:xfrm>
              <a:off x="2542" y="228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5" name="Freeform 93"/>
            <p:cNvSpPr>
              <a:spLocks/>
            </p:cNvSpPr>
            <p:nvPr/>
          </p:nvSpPr>
          <p:spPr bwMode="auto">
            <a:xfrm>
              <a:off x="2604" y="2192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6" name="Line 94"/>
            <p:cNvSpPr>
              <a:spLocks noChangeShapeType="1"/>
            </p:cNvSpPr>
            <p:nvPr/>
          </p:nvSpPr>
          <p:spPr bwMode="auto">
            <a:xfrm>
              <a:off x="2958" y="2192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7" name="Rectangle 95"/>
            <p:cNvSpPr>
              <a:spLocks noChangeArrowheads="1"/>
            </p:cNvSpPr>
            <p:nvPr/>
          </p:nvSpPr>
          <p:spPr bwMode="auto">
            <a:xfrm>
              <a:off x="3455" y="2146"/>
              <a:ext cx="40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Mem</a:t>
              </a:r>
            </a:p>
          </p:txBody>
        </p:sp>
        <p:grpSp>
          <p:nvGrpSpPr>
            <p:cNvPr id="18528" name="Group 96"/>
            <p:cNvGrpSpPr>
              <a:grpSpLocks/>
            </p:cNvGrpSpPr>
            <p:nvPr/>
          </p:nvGrpSpPr>
          <p:grpSpPr bwMode="auto">
            <a:xfrm>
              <a:off x="3506" y="2144"/>
              <a:ext cx="325" cy="289"/>
              <a:chOff x="3506" y="2144"/>
              <a:chExt cx="325" cy="289"/>
            </a:xfrm>
          </p:grpSpPr>
          <p:sp>
            <p:nvSpPr>
              <p:cNvPr id="18529" name="Freeform 97"/>
              <p:cNvSpPr>
                <a:spLocks/>
              </p:cNvSpPr>
              <p:nvPr/>
            </p:nvSpPr>
            <p:spPr bwMode="auto">
              <a:xfrm>
                <a:off x="3506" y="2144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0" name="Freeform 98"/>
              <p:cNvSpPr>
                <a:spLocks/>
              </p:cNvSpPr>
              <p:nvPr/>
            </p:nvSpPr>
            <p:spPr bwMode="auto">
              <a:xfrm>
                <a:off x="3667" y="2144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3947" y="2146"/>
              <a:ext cx="355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Reg</a:t>
              </a:r>
            </a:p>
          </p:txBody>
        </p:sp>
        <p:grpSp>
          <p:nvGrpSpPr>
            <p:cNvPr id="18532" name="Group 100"/>
            <p:cNvGrpSpPr>
              <a:grpSpLocks/>
            </p:cNvGrpSpPr>
            <p:nvPr/>
          </p:nvGrpSpPr>
          <p:grpSpPr bwMode="auto">
            <a:xfrm>
              <a:off x="3974" y="2144"/>
              <a:ext cx="284" cy="289"/>
              <a:chOff x="3974" y="2144"/>
              <a:chExt cx="284" cy="289"/>
            </a:xfrm>
          </p:grpSpPr>
          <p:sp>
            <p:nvSpPr>
              <p:cNvPr id="18533" name="Freeform 101"/>
              <p:cNvSpPr>
                <a:spLocks/>
              </p:cNvSpPr>
              <p:nvPr/>
            </p:nvSpPr>
            <p:spPr bwMode="auto">
              <a:xfrm>
                <a:off x="3974" y="2144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4" name="Freeform 102"/>
              <p:cNvSpPr>
                <a:spLocks/>
              </p:cNvSpPr>
              <p:nvPr/>
            </p:nvSpPr>
            <p:spPr bwMode="auto">
              <a:xfrm>
                <a:off x="4115" y="2144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5" name="Line 103"/>
            <p:cNvSpPr>
              <a:spLocks noChangeShapeType="1"/>
            </p:cNvSpPr>
            <p:nvPr/>
          </p:nvSpPr>
          <p:spPr bwMode="auto">
            <a:xfrm>
              <a:off x="3827" y="2288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6" name="Line 104"/>
            <p:cNvSpPr>
              <a:spLocks noChangeShapeType="1"/>
            </p:cNvSpPr>
            <p:nvPr/>
          </p:nvSpPr>
          <p:spPr bwMode="auto">
            <a:xfrm>
              <a:off x="3343" y="2288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7" name="Freeform 105"/>
            <p:cNvSpPr>
              <a:spLocks/>
            </p:cNvSpPr>
            <p:nvPr/>
          </p:nvSpPr>
          <p:spPr bwMode="auto">
            <a:xfrm>
              <a:off x="3464" y="2288"/>
              <a:ext cx="431" cy="193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" name="Line 106"/>
            <p:cNvSpPr>
              <a:spLocks noChangeShapeType="1"/>
            </p:cNvSpPr>
            <p:nvPr/>
          </p:nvSpPr>
          <p:spPr bwMode="auto">
            <a:xfrm>
              <a:off x="2958" y="2384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9" name="Freeform 107"/>
            <p:cNvSpPr>
              <a:spLocks/>
            </p:cNvSpPr>
            <p:nvPr/>
          </p:nvSpPr>
          <p:spPr bwMode="auto">
            <a:xfrm>
              <a:off x="3051" y="2283"/>
              <a:ext cx="337" cy="278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40" name="Group 108"/>
          <p:cNvGrpSpPr>
            <a:grpSpLocks/>
          </p:cNvGrpSpPr>
          <p:nvPr/>
        </p:nvGrpSpPr>
        <p:grpSpPr bwMode="auto">
          <a:xfrm>
            <a:off x="5105400" y="4800600"/>
            <a:ext cx="3371850" cy="812800"/>
            <a:chOff x="3312" y="2928"/>
            <a:chExt cx="2124" cy="512"/>
          </a:xfrm>
        </p:grpSpPr>
        <p:grpSp>
          <p:nvGrpSpPr>
            <p:cNvPr id="18541" name="Group 109"/>
            <p:cNvGrpSpPr>
              <a:grpSpLocks/>
            </p:cNvGrpSpPr>
            <p:nvPr/>
          </p:nvGrpSpPr>
          <p:grpSpPr bwMode="auto">
            <a:xfrm>
              <a:off x="4224" y="2928"/>
              <a:ext cx="225" cy="480"/>
              <a:chOff x="3538" y="2496"/>
              <a:chExt cx="225" cy="481"/>
            </a:xfrm>
          </p:grpSpPr>
          <p:sp>
            <p:nvSpPr>
              <p:cNvPr id="18542" name="Freeform 110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3" name="Rectangle 111"/>
              <p:cNvSpPr>
                <a:spLocks noChangeArrowheads="1"/>
              </p:cNvSpPr>
              <p:nvPr/>
            </p:nvSpPr>
            <p:spPr bwMode="auto">
              <a:xfrm rot="5400000">
                <a:off x="3454" y="2615"/>
                <a:ext cx="377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18544" name="Group 112"/>
            <p:cNvGrpSpPr>
              <a:grpSpLocks/>
            </p:cNvGrpSpPr>
            <p:nvPr/>
          </p:nvGrpSpPr>
          <p:grpSpPr bwMode="auto">
            <a:xfrm>
              <a:off x="3338" y="3072"/>
              <a:ext cx="340" cy="259"/>
              <a:chOff x="2624" y="2592"/>
              <a:chExt cx="340" cy="294"/>
            </a:xfrm>
          </p:grpSpPr>
          <p:sp>
            <p:nvSpPr>
              <p:cNvPr id="18545" name="Freeform 113"/>
              <p:cNvSpPr>
                <a:spLocks/>
              </p:cNvSpPr>
              <p:nvPr/>
            </p:nvSpPr>
            <p:spPr bwMode="auto">
              <a:xfrm>
                <a:off x="2816" y="2597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546" name="Group 114"/>
              <p:cNvGrpSpPr>
                <a:grpSpLocks/>
              </p:cNvGrpSpPr>
              <p:nvPr/>
            </p:nvGrpSpPr>
            <p:grpSpPr bwMode="auto">
              <a:xfrm>
                <a:off x="2624" y="2592"/>
                <a:ext cx="340" cy="289"/>
                <a:chOff x="2624" y="2592"/>
                <a:chExt cx="340" cy="289"/>
              </a:xfrm>
            </p:grpSpPr>
            <p:sp>
              <p:nvSpPr>
                <p:cNvPr id="18547" name="Freeform 115"/>
                <p:cNvSpPr>
                  <a:spLocks/>
                </p:cNvSpPr>
                <p:nvPr/>
              </p:nvSpPr>
              <p:spPr bwMode="auto">
                <a:xfrm>
                  <a:off x="2624" y="2592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48" name="Freeform 116"/>
                <p:cNvSpPr>
                  <a:spLocks/>
                </p:cNvSpPr>
                <p:nvPr/>
              </p:nvSpPr>
              <p:spPr bwMode="auto">
                <a:xfrm>
                  <a:off x="2793" y="2592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549" name="Rectangle 117"/>
            <p:cNvSpPr>
              <a:spLocks noChangeArrowheads="1"/>
            </p:cNvSpPr>
            <p:nvPr/>
          </p:nvSpPr>
          <p:spPr bwMode="auto">
            <a:xfrm>
              <a:off x="3312" y="3072"/>
              <a:ext cx="4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Mem</a:t>
              </a:r>
            </a:p>
          </p:txBody>
        </p:sp>
        <p:sp>
          <p:nvSpPr>
            <p:cNvPr id="18550" name="Rectangle 118"/>
            <p:cNvSpPr>
              <a:spLocks noChangeArrowheads="1"/>
            </p:cNvSpPr>
            <p:nvPr/>
          </p:nvSpPr>
          <p:spPr bwMode="auto">
            <a:xfrm>
              <a:off x="3772" y="3079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Reg</a:t>
              </a:r>
            </a:p>
          </p:txBody>
        </p:sp>
        <p:grpSp>
          <p:nvGrpSpPr>
            <p:cNvPr id="18551" name="Group 119"/>
            <p:cNvGrpSpPr>
              <a:grpSpLocks/>
            </p:cNvGrpSpPr>
            <p:nvPr/>
          </p:nvGrpSpPr>
          <p:grpSpPr bwMode="auto">
            <a:xfrm>
              <a:off x="3791" y="3073"/>
              <a:ext cx="296" cy="254"/>
              <a:chOff x="3084" y="2592"/>
              <a:chExt cx="296" cy="289"/>
            </a:xfrm>
          </p:grpSpPr>
          <p:sp>
            <p:nvSpPr>
              <p:cNvPr id="18552" name="Freeform 120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3" name="Freeform 121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54" name="Line 122"/>
            <p:cNvSpPr>
              <a:spLocks noChangeShapeType="1"/>
            </p:cNvSpPr>
            <p:nvPr/>
          </p:nvSpPr>
          <p:spPr bwMode="auto">
            <a:xfrm>
              <a:off x="3676" y="320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55" name="Freeform 123"/>
            <p:cNvSpPr>
              <a:spLocks/>
            </p:cNvSpPr>
            <p:nvPr/>
          </p:nvSpPr>
          <p:spPr bwMode="auto">
            <a:xfrm>
              <a:off x="3738" y="3115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6" name="Line 124"/>
            <p:cNvSpPr>
              <a:spLocks noChangeShapeType="1"/>
            </p:cNvSpPr>
            <p:nvPr/>
          </p:nvSpPr>
          <p:spPr bwMode="auto">
            <a:xfrm>
              <a:off x="4092" y="3115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57" name="Rectangle 125"/>
            <p:cNvSpPr>
              <a:spLocks noChangeArrowheads="1"/>
            </p:cNvSpPr>
            <p:nvPr/>
          </p:nvSpPr>
          <p:spPr bwMode="auto">
            <a:xfrm>
              <a:off x="4589" y="3075"/>
              <a:ext cx="4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Mem</a:t>
              </a:r>
            </a:p>
          </p:txBody>
        </p:sp>
        <p:grpSp>
          <p:nvGrpSpPr>
            <p:cNvPr id="18558" name="Group 126"/>
            <p:cNvGrpSpPr>
              <a:grpSpLocks/>
            </p:cNvGrpSpPr>
            <p:nvPr/>
          </p:nvGrpSpPr>
          <p:grpSpPr bwMode="auto">
            <a:xfrm>
              <a:off x="4640" y="3073"/>
              <a:ext cx="325" cy="254"/>
              <a:chOff x="3933" y="2592"/>
              <a:chExt cx="325" cy="289"/>
            </a:xfrm>
          </p:grpSpPr>
          <p:sp>
            <p:nvSpPr>
              <p:cNvPr id="18559" name="Freeform 127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0" name="Freeform 128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61" name="Rectangle 129"/>
            <p:cNvSpPr>
              <a:spLocks noChangeArrowheads="1"/>
            </p:cNvSpPr>
            <p:nvPr/>
          </p:nvSpPr>
          <p:spPr bwMode="auto">
            <a:xfrm>
              <a:off x="5081" y="3075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Reg</a:t>
              </a:r>
            </a:p>
          </p:txBody>
        </p:sp>
        <p:grpSp>
          <p:nvGrpSpPr>
            <p:cNvPr id="18562" name="Group 130"/>
            <p:cNvGrpSpPr>
              <a:grpSpLocks/>
            </p:cNvGrpSpPr>
            <p:nvPr/>
          </p:nvGrpSpPr>
          <p:grpSpPr bwMode="auto">
            <a:xfrm>
              <a:off x="5108" y="3073"/>
              <a:ext cx="284" cy="254"/>
              <a:chOff x="4401" y="2592"/>
              <a:chExt cx="284" cy="289"/>
            </a:xfrm>
          </p:grpSpPr>
          <p:sp>
            <p:nvSpPr>
              <p:cNvPr id="18563" name="Freeform 131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4" name="Freeform 132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65" name="Line 133"/>
            <p:cNvSpPr>
              <a:spLocks noChangeShapeType="1"/>
            </p:cNvSpPr>
            <p:nvPr/>
          </p:nvSpPr>
          <p:spPr bwMode="auto">
            <a:xfrm>
              <a:off x="4961" y="3200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6" name="Line 134"/>
            <p:cNvSpPr>
              <a:spLocks noChangeShapeType="1"/>
            </p:cNvSpPr>
            <p:nvPr/>
          </p:nvSpPr>
          <p:spPr bwMode="auto">
            <a:xfrm>
              <a:off x="4477" y="3200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7" name="Freeform 135"/>
            <p:cNvSpPr>
              <a:spLocks/>
            </p:cNvSpPr>
            <p:nvPr/>
          </p:nvSpPr>
          <p:spPr bwMode="auto">
            <a:xfrm>
              <a:off x="4598" y="3200"/>
              <a:ext cx="431" cy="169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8" name="Line 136"/>
            <p:cNvSpPr>
              <a:spLocks noChangeShapeType="1"/>
            </p:cNvSpPr>
            <p:nvPr/>
          </p:nvSpPr>
          <p:spPr bwMode="auto">
            <a:xfrm>
              <a:off x="4080" y="3264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9" name="Freeform 137"/>
            <p:cNvSpPr>
              <a:spLocks/>
            </p:cNvSpPr>
            <p:nvPr/>
          </p:nvSpPr>
          <p:spPr bwMode="auto">
            <a:xfrm>
              <a:off x="4185" y="3195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70" name="Group 138"/>
          <p:cNvGrpSpPr>
            <a:grpSpLocks/>
          </p:cNvGrpSpPr>
          <p:nvPr/>
        </p:nvGrpSpPr>
        <p:grpSpPr bwMode="auto">
          <a:xfrm>
            <a:off x="4267200" y="4267200"/>
            <a:ext cx="3505200" cy="609600"/>
            <a:chOff x="3216" y="2832"/>
            <a:chExt cx="2736" cy="384"/>
          </a:xfrm>
        </p:grpSpPr>
        <p:sp>
          <p:nvSpPr>
            <p:cNvPr id="18571" name="AutoShape 139"/>
            <p:cNvSpPr>
              <a:spLocks noChangeArrowheads="1"/>
            </p:cNvSpPr>
            <p:nvPr/>
          </p:nvSpPr>
          <p:spPr bwMode="auto">
            <a:xfrm>
              <a:off x="3216" y="2832"/>
              <a:ext cx="480" cy="384"/>
            </a:xfrm>
            <a:prstGeom prst="cloudCallout">
              <a:avLst>
                <a:gd name="adj1" fmla="val 21875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  <p:sp>
          <p:nvSpPr>
            <p:cNvPr id="18572" name="AutoShape 140"/>
            <p:cNvSpPr>
              <a:spLocks noChangeArrowheads="1"/>
            </p:cNvSpPr>
            <p:nvPr/>
          </p:nvSpPr>
          <p:spPr bwMode="auto">
            <a:xfrm>
              <a:off x="4272" y="2832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  <p:sp>
          <p:nvSpPr>
            <p:cNvPr id="18573" name="AutoShape 141"/>
            <p:cNvSpPr>
              <a:spLocks noChangeArrowheads="1"/>
            </p:cNvSpPr>
            <p:nvPr/>
          </p:nvSpPr>
          <p:spPr bwMode="auto">
            <a:xfrm>
              <a:off x="4848" y="2832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  <p:sp>
          <p:nvSpPr>
            <p:cNvPr id="18574" name="AutoShape 142"/>
            <p:cNvSpPr>
              <a:spLocks noChangeArrowheads="1"/>
            </p:cNvSpPr>
            <p:nvPr/>
          </p:nvSpPr>
          <p:spPr bwMode="auto">
            <a:xfrm>
              <a:off x="5424" y="2832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  <p:sp>
          <p:nvSpPr>
            <p:cNvPr id="18575" name="AutoShape 143"/>
            <p:cNvSpPr>
              <a:spLocks noChangeArrowheads="1"/>
            </p:cNvSpPr>
            <p:nvPr/>
          </p:nvSpPr>
          <p:spPr bwMode="auto">
            <a:xfrm>
              <a:off x="3744" y="2832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</p:grpSp>
      <p:sp>
        <p:nvSpPr>
          <p:cNvPr id="18576" name="Rectangle 144"/>
          <p:cNvSpPr>
            <a:spLocks noChangeArrowheads="1"/>
          </p:cNvSpPr>
          <p:nvPr/>
        </p:nvSpPr>
        <p:spPr bwMode="auto">
          <a:xfrm>
            <a:off x="1219200" y="4343400"/>
            <a:ext cx="8588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</a:rPr>
              <a:t>Stall</a:t>
            </a:r>
            <a:endParaRPr lang="en-US" altLang="zh-CN" sz="24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mic Sans MS" pitchFamily="66" charset="0"/>
              </a:rPr>
              <a:t>Laundry</a:t>
            </a:r>
          </a:p>
          <a:p>
            <a:pPr lvl="1"/>
            <a:r>
              <a:rPr lang="en-US" altLang="zh-CN">
                <a:latin typeface="Comic Sans MS" pitchFamily="66" charset="0"/>
              </a:rPr>
              <a:t>Ann, Brian, Cathy, Dave </a:t>
            </a:r>
            <a:br>
              <a:rPr lang="en-US" altLang="zh-CN">
                <a:latin typeface="Comic Sans MS" pitchFamily="66" charset="0"/>
              </a:rPr>
            </a:br>
            <a:r>
              <a:rPr lang="en-US" altLang="zh-CN">
                <a:latin typeface="Comic Sans MS" pitchFamily="66" charset="0"/>
              </a:rPr>
              <a:t>each have one load of clothes </a:t>
            </a:r>
            <a:br>
              <a:rPr lang="en-US" altLang="zh-CN">
                <a:latin typeface="Comic Sans MS" pitchFamily="66" charset="0"/>
              </a:rPr>
            </a:br>
            <a:r>
              <a:rPr lang="en-US" altLang="zh-CN">
                <a:latin typeface="Comic Sans MS" pitchFamily="66" charset="0"/>
              </a:rPr>
              <a:t>to wash, dry, and fold</a:t>
            </a:r>
          </a:p>
          <a:p>
            <a:pPr lvl="1"/>
            <a:endParaRPr lang="en-US" altLang="zh-CN">
              <a:latin typeface="Comic Sans MS" pitchFamily="66" charset="0"/>
            </a:endParaRPr>
          </a:p>
          <a:p>
            <a:pPr lvl="1"/>
            <a:r>
              <a:rPr lang="en-US" altLang="zh-CN">
                <a:latin typeface="Comic Sans MS" pitchFamily="66" charset="0"/>
              </a:rPr>
              <a:t>Washer takes 30 minutes</a:t>
            </a:r>
          </a:p>
          <a:p>
            <a:pPr lvl="1"/>
            <a:r>
              <a:rPr lang="en-US" altLang="zh-CN">
                <a:latin typeface="Comic Sans MS" pitchFamily="66" charset="0"/>
              </a:rPr>
              <a:t>Dryer takes 40 minutes</a:t>
            </a:r>
          </a:p>
          <a:p>
            <a:pPr lvl="1"/>
            <a:r>
              <a:rPr lang="en-US" altLang="zh-CN">
                <a:latin typeface="Comic Sans MS" pitchFamily="66" charset="0"/>
              </a:rPr>
              <a:t>“Folder” takes 20 minutes</a:t>
            </a:r>
            <a:endParaRPr lang="en-US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Pipelining: Its Natural</a:t>
            </a:r>
          </a:p>
        </p:txBody>
      </p:sp>
      <p:sp>
        <p:nvSpPr>
          <p:cNvPr id="4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9ACCB27E-0305-4F46-AD2F-0146D8D012A1}" type="slidenum">
              <a:rPr lang="en-US" altLang="zh-CN"/>
              <a:pPr/>
              <a:t>3</a:t>
            </a:fld>
            <a:endParaRPr lang="en-US" altLang="zh-CN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5867400" y="1905000"/>
            <a:ext cx="2224088" cy="534988"/>
            <a:chOff x="3692" y="1708"/>
            <a:chExt cx="1401" cy="337"/>
          </a:xfrm>
        </p:grpSpPr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3692" y="1708"/>
              <a:ext cx="329" cy="337"/>
              <a:chOff x="3692" y="1708"/>
              <a:chExt cx="329" cy="337"/>
            </a:xfrm>
          </p:grpSpPr>
          <p:sp>
            <p:nvSpPr>
              <p:cNvPr id="9222" name="Freeform 6"/>
              <p:cNvSpPr>
                <a:spLocks/>
              </p:cNvSpPr>
              <p:nvPr/>
            </p:nvSpPr>
            <p:spPr bwMode="auto">
              <a:xfrm>
                <a:off x="369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3" name="Rectangle 7"/>
              <p:cNvSpPr>
                <a:spLocks noChangeArrowheads="1"/>
              </p:cNvSpPr>
              <p:nvPr/>
            </p:nvSpPr>
            <p:spPr bwMode="auto">
              <a:xfrm>
                <a:off x="3743" y="1759"/>
                <a:ext cx="25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9224" name="Group 8"/>
            <p:cNvGrpSpPr>
              <a:grpSpLocks/>
            </p:cNvGrpSpPr>
            <p:nvPr/>
          </p:nvGrpSpPr>
          <p:grpSpPr bwMode="auto">
            <a:xfrm>
              <a:off x="4052" y="1708"/>
              <a:ext cx="329" cy="337"/>
              <a:chOff x="4052" y="1708"/>
              <a:chExt cx="329" cy="337"/>
            </a:xfrm>
          </p:grpSpPr>
          <p:sp>
            <p:nvSpPr>
              <p:cNvPr id="9225" name="Freeform 9"/>
              <p:cNvSpPr>
                <a:spLocks/>
              </p:cNvSpPr>
              <p:nvPr/>
            </p:nvSpPr>
            <p:spPr bwMode="auto">
              <a:xfrm>
                <a:off x="405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6" name="Rectangle 10"/>
              <p:cNvSpPr>
                <a:spLocks noChangeArrowheads="1"/>
              </p:cNvSpPr>
              <p:nvPr/>
            </p:nvSpPr>
            <p:spPr bwMode="auto">
              <a:xfrm>
                <a:off x="4112" y="1759"/>
                <a:ext cx="235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B</a:t>
                </a:r>
              </a:p>
            </p:txBody>
          </p:sp>
        </p:grpSp>
        <p:grpSp>
          <p:nvGrpSpPr>
            <p:cNvPr id="9227" name="Group 11"/>
            <p:cNvGrpSpPr>
              <a:grpSpLocks/>
            </p:cNvGrpSpPr>
            <p:nvPr/>
          </p:nvGrpSpPr>
          <p:grpSpPr bwMode="auto">
            <a:xfrm>
              <a:off x="4412" y="1708"/>
              <a:ext cx="329" cy="337"/>
              <a:chOff x="4412" y="1708"/>
              <a:chExt cx="329" cy="337"/>
            </a:xfrm>
          </p:grpSpPr>
          <p:sp>
            <p:nvSpPr>
              <p:cNvPr id="9228" name="Freeform 12"/>
              <p:cNvSpPr>
                <a:spLocks/>
              </p:cNvSpPr>
              <p:nvPr/>
            </p:nvSpPr>
            <p:spPr bwMode="auto">
              <a:xfrm>
                <a:off x="441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9" name="Rectangle 13"/>
              <p:cNvSpPr>
                <a:spLocks noChangeArrowheads="1"/>
              </p:cNvSpPr>
              <p:nvPr/>
            </p:nvSpPr>
            <p:spPr bwMode="auto">
              <a:xfrm>
                <a:off x="4473" y="1759"/>
                <a:ext cx="23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C</a:t>
                </a:r>
              </a:p>
            </p:txBody>
          </p:sp>
        </p:grpSp>
        <p:grpSp>
          <p:nvGrpSpPr>
            <p:cNvPr id="9230" name="Group 14"/>
            <p:cNvGrpSpPr>
              <a:grpSpLocks/>
            </p:cNvGrpSpPr>
            <p:nvPr/>
          </p:nvGrpSpPr>
          <p:grpSpPr bwMode="auto">
            <a:xfrm>
              <a:off x="4764" y="1708"/>
              <a:ext cx="329" cy="337"/>
              <a:chOff x="4764" y="1708"/>
              <a:chExt cx="329" cy="337"/>
            </a:xfrm>
          </p:grpSpPr>
          <p:sp>
            <p:nvSpPr>
              <p:cNvPr id="9231" name="Freeform 15"/>
              <p:cNvSpPr>
                <a:spLocks/>
              </p:cNvSpPr>
              <p:nvPr/>
            </p:nvSpPr>
            <p:spPr bwMode="auto">
              <a:xfrm>
                <a:off x="4764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2" name="Rectangle 16"/>
              <p:cNvSpPr>
                <a:spLocks noChangeArrowheads="1"/>
              </p:cNvSpPr>
              <p:nvPr/>
            </p:nvSpPr>
            <p:spPr bwMode="auto">
              <a:xfrm>
                <a:off x="4815" y="1759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D</a:t>
                </a:r>
              </a:p>
            </p:txBody>
          </p:sp>
        </p:grpSp>
      </p:grp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6781800" y="3886200"/>
            <a:ext cx="673100" cy="800100"/>
            <a:chOff x="4228" y="2820"/>
            <a:chExt cx="424" cy="504"/>
          </a:xfrm>
        </p:grpSpPr>
        <p:grpSp>
          <p:nvGrpSpPr>
            <p:cNvPr id="9234" name="Group 18"/>
            <p:cNvGrpSpPr>
              <a:grpSpLocks/>
            </p:cNvGrpSpPr>
            <p:nvPr/>
          </p:nvGrpSpPr>
          <p:grpSpPr bwMode="auto">
            <a:xfrm>
              <a:off x="4228" y="2820"/>
              <a:ext cx="424" cy="504"/>
              <a:chOff x="4228" y="2820"/>
              <a:chExt cx="424" cy="504"/>
            </a:xfrm>
          </p:grpSpPr>
          <p:sp>
            <p:nvSpPr>
              <p:cNvPr id="9235" name="AutoShape 19"/>
              <p:cNvSpPr>
                <a:spLocks noChangeArrowheads="1"/>
              </p:cNvSpPr>
              <p:nvPr/>
            </p:nvSpPr>
            <p:spPr bwMode="auto">
              <a:xfrm>
                <a:off x="4228" y="2900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6" name="AutoShape 20"/>
              <p:cNvSpPr>
                <a:spLocks noChangeArrowheads="1"/>
              </p:cNvSpPr>
              <p:nvPr/>
            </p:nvSpPr>
            <p:spPr bwMode="auto">
              <a:xfrm>
                <a:off x="4324" y="2820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37" name="Oval 21"/>
            <p:cNvSpPr>
              <a:spLocks noChangeArrowheads="1"/>
            </p:cNvSpPr>
            <p:nvPr/>
          </p:nvSpPr>
          <p:spPr bwMode="auto">
            <a:xfrm>
              <a:off x="4356" y="2860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AutoShape 22"/>
            <p:cNvSpPr>
              <a:spLocks noChangeArrowheads="1"/>
            </p:cNvSpPr>
            <p:nvPr/>
          </p:nvSpPr>
          <p:spPr bwMode="auto">
            <a:xfrm>
              <a:off x="4280" y="3096"/>
              <a:ext cx="224" cy="96"/>
            </a:xfrm>
            <a:prstGeom prst="octagon">
              <a:avLst>
                <a:gd name="adj" fmla="val 29282"/>
              </a:avLst>
            </a:prstGeom>
            <a:solidFill>
              <a:srgbClr val="A2C1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39" name="Group 23"/>
          <p:cNvGrpSpPr>
            <a:grpSpLocks/>
          </p:cNvGrpSpPr>
          <p:nvPr/>
        </p:nvGrpSpPr>
        <p:grpSpPr bwMode="auto">
          <a:xfrm>
            <a:off x="6858000" y="5105400"/>
            <a:ext cx="661988" cy="649288"/>
            <a:chOff x="4319" y="3408"/>
            <a:chExt cx="417" cy="409"/>
          </a:xfrm>
        </p:grpSpPr>
        <p:grpSp>
          <p:nvGrpSpPr>
            <p:cNvPr id="9240" name="Group 24"/>
            <p:cNvGrpSpPr>
              <a:grpSpLocks/>
            </p:cNvGrpSpPr>
            <p:nvPr/>
          </p:nvGrpSpPr>
          <p:grpSpPr bwMode="auto">
            <a:xfrm>
              <a:off x="4321" y="3601"/>
              <a:ext cx="415" cy="216"/>
              <a:chOff x="4321" y="3601"/>
              <a:chExt cx="415" cy="216"/>
            </a:xfrm>
          </p:grpSpPr>
          <p:sp>
            <p:nvSpPr>
              <p:cNvPr id="9241" name="Freeform 25"/>
              <p:cNvSpPr>
                <a:spLocks/>
              </p:cNvSpPr>
              <p:nvPr/>
            </p:nvSpPr>
            <p:spPr bwMode="auto">
              <a:xfrm>
                <a:off x="4523" y="3602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2" name="Rectangle 26"/>
              <p:cNvSpPr>
                <a:spLocks noChangeArrowheads="1"/>
              </p:cNvSpPr>
              <p:nvPr/>
            </p:nvSpPr>
            <p:spPr bwMode="auto">
              <a:xfrm>
                <a:off x="4518" y="3601"/>
                <a:ext cx="218" cy="12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3" name="Rectangle 27"/>
              <p:cNvSpPr>
                <a:spLocks noChangeArrowheads="1"/>
              </p:cNvSpPr>
              <p:nvPr/>
            </p:nvSpPr>
            <p:spPr bwMode="auto">
              <a:xfrm>
                <a:off x="4517" y="3692"/>
                <a:ext cx="218" cy="13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4" name="Rectangle 28"/>
              <p:cNvSpPr>
                <a:spLocks noChangeArrowheads="1"/>
              </p:cNvSpPr>
              <p:nvPr/>
            </p:nvSpPr>
            <p:spPr bwMode="auto">
              <a:xfrm>
                <a:off x="4321" y="3692"/>
                <a:ext cx="116" cy="13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45" name="Group 29"/>
            <p:cNvGrpSpPr>
              <a:grpSpLocks/>
            </p:cNvGrpSpPr>
            <p:nvPr/>
          </p:nvGrpSpPr>
          <p:grpSpPr bwMode="auto">
            <a:xfrm>
              <a:off x="4319" y="3408"/>
              <a:ext cx="217" cy="409"/>
              <a:chOff x="4319" y="3408"/>
              <a:chExt cx="217" cy="409"/>
            </a:xfrm>
          </p:grpSpPr>
          <p:sp>
            <p:nvSpPr>
              <p:cNvPr id="9246" name="Oval 30"/>
              <p:cNvSpPr>
                <a:spLocks noChangeArrowheads="1"/>
              </p:cNvSpPr>
              <p:nvPr/>
            </p:nvSpPr>
            <p:spPr bwMode="auto">
              <a:xfrm>
                <a:off x="4403" y="3408"/>
                <a:ext cx="55" cy="55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7" name="Freeform 31"/>
              <p:cNvSpPr>
                <a:spLocks/>
              </p:cNvSpPr>
              <p:nvPr/>
            </p:nvSpPr>
            <p:spPr bwMode="auto">
              <a:xfrm>
                <a:off x="4319" y="3485"/>
                <a:ext cx="217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9 w 217"/>
                  <a:gd name="T13" fmla="*/ 183 h 332"/>
                  <a:gd name="T14" fmla="*/ 14 w 217"/>
                  <a:gd name="T15" fmla="*/ 186 h 332"/>
                  <a:gd name="T16" fmla="*/ 17 w 217"/>
                  <a:gd name="T17" fmla="*/ 186 h 332"/>
                  <a:gd name="T18" fmla="*/ 23 w 217"/>
                  <a:gd name="T19" fmla="*/ 186 h 332"/>
                  <a:gd name="T20" fmla="*/ 141 w 217"/>
                  <a:gd name="T21" fmla="*/ 331 h 332"/>
                  <a:gd name="T22" fmla="*/ 178 w 217"/>
                  <a:gd name="T23" fmla="*/ 159 h 332"/>
                  <a:gd name="T24" fmla="*/ 177 w 217"/>
                  <a:gd name="T25" fmla="*/ 155 h 332"/>
                  <a:gd name="T26" fmla="*/ 176 w 217"/>
                  <a:gd name="T27" fmla="*/ 152 h 332"/>
                  <a:gd name="T28" fmla="*/ 173 w 217"/>
                  <a:gd name="T29" fmla="*/ 149 h 332"/>
                  <a:gd name="T30" fmla="*/ 170 w 217"/>
                  <a:gd name="T31" fmla="*/ 147 h 332"/>
                  <a:gd name="T32" fmla="*/ 166 w 217"/>
                  <a:gd name="T33" fmla="*/ 145 h 332"/>
                  <a:gd name="T34" fmla="*/ 161 w 217"/>
                  <a:gd name="T35" fmla="*/ 145 h 332"/>
                  <a:gd name="T36" fmla="*/ 157 w 217"/>
                  <a:gd name="T37" fmla="*/ 145 h 332"/>
                  <a:gd name="T38" fmla="*/ 153 w 217"/>
                  <a:gd name="T39" fmla="*/ 145 h 332"/>
                  <a:gd name="T40" fmla="*/ 104 w 217"/>
                  <a:gd name="T41" fmla="*/ 84 h 332"/>
                  <a:gd name="T42" fmla="*/ 201 w 217"/>
                  <a:gd name="T43" fmla="*/ 104 h 332"/>
                  <a:gd name="T44" fmla="*/ 204 w 217"/>
                  <a:gd name="T45" fmla="*/ 103 h 332"/>
                  <a:gd name="T46" fmla="*/ 207 w 217"/>
                  <a:gd name="T47" fmla="*/ 103 h 332"/>
                  <a:gd name="T48" fmla="*/ 211 w 217"/>
                  <a:gd name="T49" fmla="*/ 100 h 332"/>
                  <a:gd name="T50" fmla="*/ 214 w 217"/>
                  <a:gd name="T51" fmla="*/ 97 h 332"/>
                  <a:gd name="T52" fmla="*/ 215 w 217"/>
                  <a:gd name="T53" fmla="*/ 93 h 332"/>
                  <a:gd name="T54" fmla="*/ 216 w 217"/>
                  <a:gd name="T55" fmla="*/ 88 h 332"/>
                  <a:gd name="T56" fmla="*/ 215 w 217"/>
                  <a:gd name="T57" fmla="*/ 83 h 332"/>
                  <a:gd name="T58" fmla="*/ 213 w 217"/>
                  <a:gd name="T59" fmla="*/ 79 h 332"/>
                  <a:gd name="T60" fmla="*/ 210 w 217"/>
                  <a:gd name="T61" fmla="*/ 76 h 332"/>
                  <a:gd name="T62" fmla="*/ 206 w 217"/>
                  <a:gd name="T63" fmla="*/ 73 h 332"/>
                  <a:gd name="T64" fmla="*/ 203 w 217"/>
                  <a:gd name="T65" fmla="*/ 72 h 332"/>
                  <a:gd name="T66" fmla="*/ 137 w 217"/>
                  <a:gd name="T67" fmla="*/ 72 h 332"/>
                  <a:gd name="T68" fmla="*/ 125 w 217"/>
                  <a:gd name="T69" fmla="*/ 47 h 332"/>
                  <a:gd name="T70" fmla="*/ 126 w 217"/>
                  <a:gd name="T71" fmla="*/ 41 h 332"/>
                  <a:gd name="T72" fmla="*/ 127 w 217"/>
                  <a:gd name="T73" fmla="*/ 34 h 332"/>
                  <a:gd name="T74" fmla="*/ 127 w 217"/>
                  <a:gd name="T75" fmla="*/ 27 h 332"/>
                  <a:gd name="T76" fmla="*/ 125 w 217"/>
                  <a:gd name="T77" fmla="*/ 21 h 332"/>
                  <a:gd name="T78" fmla="*/ 123 w 217"/>
                  <a:gd name="T79" fmla="*/ 17 h 332"/>
                  <a:gd name="T80" fmla="*/ 120 w 217"/>
                  <a:gd name="T81" fmla="*/ 12 h 332"/>
                  <a:gd name="T82" fmla="*/ 115 w 217"/>
                  <a:gd name="T83" fmla="*/ 8 h 332"/>
                  <a:gd name="T84" fmla="*/ 110 w 217"/>
                  <a:gd name="T85" fmla="*/ 4 h 332"/>
                  <a:gd name="T86" fmla="*/ 104 w 217"/>
                  <a:gd name="T87" fmla="*/ 1 h 332"/>
                  <a:gd name="T88" fmla="*/ 97 w 217"/>
                  <a:gd name="T89" fmla="*/ 0 h 332"/>
                  <a:gd name="T90" fmla="*/ 91 w 217"/>
                  <a:gd name="T91" fmla="*/ 0 h 332"/>
                  <a:gd name="T92" fmla="*/ 84 w 217"/>
                  <a:gd name="T93" fmla="*/ 1 h 332"/>
                  <a:gd name="T94" fmla="*/ 77 w 217"/>
                  <a:gd name="T95" fmla="*/ 3 h 332"/>
                  <a:gd name="T96" fmla="*/ 70 w 217"/>
                  <a:gd name="T97" fmla="*/ 7 h 332"/>
                  <a:gd name="T98" fmla="*/ 66 w 217"/>
                  <a:gd name="T99" fmla="*/ 13 h 332"/>
                  <a:gd name="T100" fmla="*/ 62 w 217"/>
                  <a:gd name="T101" fmla="*/ 19 h 332"/>
                  <a:gd name="T102" fmla="*/ 59 w 217"/>
                  <a:gd name="T103" fmla="*/ 25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0" cap="rnd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248" name="Group 32"/>
          <p:cNvGrpSpPr>
            <a:grpSpLocks/>
          </p:cNvGrpSpPr>
          <p:nvPr/>
        </p:nvGrpSpPr>
        <p:grpSpPr bwMode="auto">
          <a:xfrm>
            <a:off x="6705600" y="2743200"/>
            <a:ext cx="673100" cy="800100"/>
            <a:chOff x="4212" y="2144"/>
            <a:chExt cx="424" cy="504"/>
          </a:xfrm>
        </p:grpSpPr>
        <p:grpSp>
          <p:nvGrpSpPr>
            <p:cNvPr id="9249" name="Group 33"/>
            <p:cNvGrpSpPr>
              <a:grpSpLocks/>
            </p:cNvGrpSpPr>
            <p:nvPr/>
          </p:nvGrpSpPr>
          <p:grpSpPr bwMode="auto">
            <a:xfrm>
              <a:off x="4212" y="2144"/>
              <a:ext cx="424" cy="504"/>
              <a:chOff x="4212" y="2144"/>
              <a:chExt cx="424" cy="504"/>
            </a:xfrm>
          </p:grpSpPr>
          <p:grpSp>
            <p:nvGrpSpPr>
              <p:cNvPr id="9250" name="Group 34"/>
              <p:cNvGrpSpPr>
                <a:grpSpLocks/>
              </p:cNvGrpSpPr>
              <p:nvPr/>
            </p:nvGrpSpPr>
            <p:grpSpPr bwMode="auto">
              <a:xfrm>
                <a:off x="4212" y="2144"/>
                <a:ext cx="424" cy="504"/>
                <a:chOff x="4212" y="2144"/>
                <a:chExt cx="424" cy="504"/>
              </a:xfrm>
            </p:grpSpPr>
            <p:sp>
              <p:nvSpPr>
                <p:cNvPr id="9251" name="AutoShape 35"/>
                <p:cNvSpPr>
                  <a:spLocks noChangeArrowheads="1"/>
                </p:cNvSpPr>
                <p:nvPr/>
              </p:nvSpPr>
              <p:spPr bwMode="auto">
                <a:xfrm>
                  <a:off x="4212" y="2224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2" name="AutoShape 36"/>
                <p:cNvSpPr>
                  <a:spLocks noChangeArrowheads="1"/>
                </p:cNvSpPr>
                <p:nvPr/>
              </p:nvSpPr>
              <p:spPr bwMode="auto">
                <a:xfrm>
                  <a:off x="4308" y="2144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253" name="AutoShape 37"/>
              <p:cNvSpPr>
                <a:spLocks noChangeArrowheads="1"/>
              </p:cNvSpPr>
              <p:nvPr/>
            </p:nvSpPr>
            <p:spPr bwMode="auto">
              <a:xfrm>
                <a:off x="4296" y="2260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54" name="Oval 38"/>
            <p:cNvSpPr>
              <a:spLocks noChangeArrowheads="1"/>
            </p:cNvSpPr>
            <p:nvPr/>
          </p:nvSpPr>
          <p:spPr bwMode="auto">
            <a:xfrm>
              <a:off x="4540" y="2184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Let’s split instruction and data cache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memory system must deliver 5 times the bandwidth over the unpipelined version.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Separate instruction and data memories</a:t>
            </a:r>
          </a:p>
        </p:txBody>
      </p:sp>
      <p:sp>
        <p:nvSpPr>
          <p:cNvPr id="14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8F3025D9-A424-423D-989B-85EEC18A5F75}" type="slidenum">
              <a:rPr lang="en-US" altLang="zh-CN"/>
              <a:pPr/>
              <a:t>30</a:t>
            </a:fld>
            <a:endParaRPr lang="en-US" altLang="zh-CN"/>
          </a:p>
        </p:txBody>
      </p:sp>
      <p:grpSp>
        <p:nvGrpSpPr>
          <p:cNvPr id="57483" name="Group 139"/>
          <p:cNvGrpSpPr>
            <a:grpSpLocks/>
          </p:cNvGrpSpPr>
          <p:nvPr/>
        </p:nvGrpSpPr>
        <p:grpSpPr bwMode="auto">
          <a:xfrm>
            <a:off x="1143000" y="1981200"/>
            <a:ext cx="7454900" cy="3252788"/>
            <a:chOff x="720" y="1248"/>
            <a:chExt cx="4696" cy="2049"/>
          </a:xfrm>
        </p:grpSpPr>
        <p:grpSp>
          <p:nvGrpSpPr>
            <p:cNvPr id="57349" name="Group 5"/>
            <p:cNvGrpSpPr>
              <a:grpSpLocks/>
            </p:cNvGrpSpPr>
            <p:nvPr/>
          </p:nvGrpSpPr>
          <p:grpSpPr bwMode="auto">
            <a:xfrm>
              <a:off x="3094" y="1728"/>
              <a:ext cx="317" cy="259"/>
              <a:chOff x="2624" y="1200"/>
              <a:chExt cx="340" cy="294"/>
            </a:xfrm>
          </p:grpSpPr>
          <p:sp>
            <p:nvSpPr>
              <p:cNvPr id="57350" name="Freeform 6"/>
              <p:cNvSpPr>
                <a:spLocks/>
              </p:cNvSpPr>
              <p:nvPr/>
            </p:nvSpPr>
            <p:spPr bwMode="auto">
              <a:xfrm>
                <a:off x="2816" y="1205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7351" name="Group 7"/>
              <p:cNvGrpSpPr>
                <a:grpSpLocks/>
              </p:cNvGrpSpPr>
              <p:nvPr/>
            </p:nvGrpSpPr>
            <p:grpSpPr bwMode="auto">
              <a:xfrm>
                <a:off x="2624" y="1200"/>
                <a:ext cx="340" cy="289"/>
                <a:chOff x="2624" y="1200"/>
                <a:chExt cx="340" cy="289"/>
              </a:xfrm>
            </p:grpSpPr>
            <p:sp>
              <p:nvSpPr>
                <p:cNvPr id="57352" name="Freeform 8"/>
                <p:cNvSpPr>
                  <a:spLocks/>
                </p:cNvSpPr>
                <p:nvPr/>
              </p:nvSpPr>
              <p:spPr bwMode="auto">
                <a:xfrm>
                  <a:off x="2624" y="1200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53" name="Freeform 9"/>
                <p:cNvSpPr>
                  <a:spLocks/>
                </p:cNvSpPr>
                <p:nvPr/>
              </p:nvSpPr>
              <p:spPr bwMode="auto">
                <a:xfrm>
                  <a:off x="2793" y="1200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354" name="Group 10"/>
            <p:cNvGrpSpPr>
              <a:grpSpLocks/>
            </p:cNvGrpSpPr>
            <p:nvPr/>
          </p:nvGrpSpPr>
          <p:grpSpPr bwMode="auto">
            <a:xfrm>
              <a:off x="3072" y="2928"/>
              <a:ext cx="340" cy="259"/>
              <a:chOff x="2624" y="2592"/>
              <a:chExt cx="340" cy="294"/>
            </a:xfrm>
          </p:grpSpPr>
          <p:sp>
            <p:nvSpPr>
              <p:cNvPr id="57355" name="Freeform 11"/>
              <p:cNvSpPr>
                <a:spLocks/>
              </p:cNvSpPr>
              <p:nvPr/>
            </p:nvSpPr>
            <p:spPr bwMode="auto">
              <a:xfrm>
                <a:off x="2816" y="2597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rgbClr val="FF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7356" name="Group 12"/>
              <p:cNvGrpSpPr>
                <a:grpSpLocks/>
              </p:cNvGrpSpPr>
              <p:nvPr/>
            </p:nvGrpSpPr>
            <p:grpSpPr bwMode="auto">
              <a:xfrm>
                <a:off x="2624" y="2592"/>
                <a:ext cx="340" cy="289"/>
                <a:chOff x="2624" y="2592"/>
                <a:chExt cx="340" cy="289"/>
              </a:xfrm>
            </p:grpSpPr>
            <p:sp>
              <p:nvSpPr>
                <p:cNvPr id="57357" name="Freeform 13"/>
                <p:cNvSpPr>
                  <a:spLocks/>
                </p:cNvSpPr>
                <p:nvPr/>
              </p:nvSpPr>
              <p:spPr bwMode="auto">
                <a:xfrm>
                  <a:off x="2624" y="2592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solidFill>
                  <a:srgbClr val="FF0000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58" name="Freeform 14"/>
                <p:cNvSpPr>
                  <a:spLocks/>
                </p:cNvSpPr>
                <p:nvPr/>
              </p:nvSpPr>
              <p:spPr bwMode="auto">
                <a:xfrm>
                  <a:off x="2793" y="2592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rgbClr val="FF0000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7359" name="Rectangle 15"/>
            <p:cNvSpPr>
              <a:spLocks noChangeArrowheads="1"/>
            </p:cNvSpPr>
            <p:nvPr/>
          </p:nvSpPr>
          <p:spPr bwMode="auto">
            <a:xfrm>
              <a:off x="3046" y="2931"/>
              <a:ext cx="25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IM</a:t>
              </a:r>
            </a:p>
          </p:txBody>
        </p:sp>
        <p:sp>
          <p:nvSpPr>
            <p:cNvPr id="57360" name="Rectangle 16"/>
            <p:cNvSpPr>
              <a:spLocks noChangeArrowheads="1"/>
            </p:cNvSpPr>
            <p:nvPr/>
          </p:nvSpPr>
          <p:spPr bwMode="auto">
            <a:xfrm>
              <a:off x="720" y="1723"/>
              <a:ext cx="226" cy="1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n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r.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0" i="1">
                <a:latin typeface="Arial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O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d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r</a:t>
              </a:r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 flipH="1">
              <a:off x="1008" y="1728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1440" y="1488"/>
              <a:ext cx="3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3" name="Rectangle 19"/>
            <p:cNvSpPr>
              <a:spLocks noChangeArrowheads="1"/>
            </p:cNvSpPr>
            <p:nvPr/>
          </p:nvSpPr>
          <p:spPr bwMode="auto">
            <a:xfrm>
              <a:off x="2640" y="1248"/>
              <a:ext cx="133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0" i="1">
                  <a:latin typeface="Arial" charset="0"/>
                </a:rPr>
                <a:t>Time (clock cycles)</a:t>
              </a:r>
            </a:p>
          </p:txBody>
        </p:sp>
        <p:sp>
          <p:nvSpPr>
            <p:cNvPr id="57364" name="Rectangle 20"/>
            <p:cNvSpPr>
              <a:spLocks noChangeArrowheads="1"/>
            </p:cNvSpPr>
            <p:nvPr/>
          </p:nvSpPr>
          <p:spPr bwMode="auto">
            <a:xfrm>
              <a:off x="1020" y="1793"/>
              <a:ext cx="65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b="0">
                  <a:latin typeface="Comic Sans MS" pitchFamily="66" charset="0"/>
                </a:rPr>
                <a:t>Ld/St</a:t>
              </a:r>
              <a:endParaRPr lang="en-US" altLang="zh-CN" sz="2800">
                <a:latin typeface="Arial" charset="0"/>
              </a:endParaRPr>
            </a:p>
          </p:txBody>
        </p:sp>
        <p:sp>
          <p:nvSpPr>
            <p:cNvPr id="57365" name="Rectangle 21"/>
            <p:cNvSpPr>
              <a:spLocks noChangeArrowheads="1"/>
            </p:cNvSpPr>
            <p:nvPr/>
          </p:nvSpPr>
          <p:spPr bwMode="auto">
            <a:xfrm>
              <a:off x="1004" y="2159"/>
              <a:ext cx="73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b="0">
                  <a:latin typeface="Comic Sans MS" pitchFamily="66" charset="0"/>
                </a:rPr>
                <a:t>Instr 1</a:t>
              </a:r>
              <a:endParaRPr lang="en-US" altLang="zh-CN" sz="2800">
                <a:latin typeface="Arial" charset="0"/>
              </a:endParaRPr>
            </a:p>
          </p:txBody>
        </p:sp>
        <p:sp>
          <p:nvSpPr>
            <p:cNvPr id="57366" name="Rectangle 22"/>
            <p:cNvSpPr>
              <a:spLocks noChangeArrowheads="1"/>
            </p:cNvSpPr>
            <p:nvPr/>
          </p:nvSpPr>
          <p:spPr bwMode="auto">
            <a:xfrm>
              <a:off x="996" y="2568"/>
              <a:ext cx="76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b="0">
                  <a:latin typeface="Comic Sans MS" pitchFamily="66" charset="0"/>
                </a:rPr>
                <a:t>Instr 2</a:t>
              </a:r>
              <a:endParaRPr lang="en-US" altLang="zh-CN" sz="2800">
                <a:latin typeface="Arial" charset="0"/>
              </a:endParaRPr>
            </a:p>
          </p:txBody>
        </p:sp>
        <p:sp>
          <p:nvSpPr>
            <p:cNvPr id="57367" name="Rectangle 23"/>
            <p:cNvSpPr>
              <a:spLocks noChangeArrowheads="1"/>
            </p:cNvSpPr>
            <p:nvPr/>
          </p:nvSpPr>
          <p:spPr bwMode="auto">
            <a:xfrm>
              <a:off x="1039" y="2946"/>
              <a:ext cx="76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b="0">
                  <a:latin typeface="Comic Sans MS" pitchFamily="66" charset="0"/>
                </a:rPr>
                <a:t>Instr 3</a:t>
              </a:r>
            </a:p>
          </p:txBody>
        </p:sp>
        <p:grpSp>
          <p:nvGrpSpPr>
            <p:cNvPr id="57368" name="Group 24"/>
            <p:cNvGrpSpPr>
              <a:grpSpLocks/>
            </p:cNvGrpSpPr>
            <p:nvPr/>
          </p:nvGrpSpPr>
          <p:grpSpPr bwMode="auto">
            <a:xfrm>
              <a:off x="2160" y="1536"/>
              <a:ext cx="3024" cy="1728"/>
              <a:chOff x="1929" y="1985"/>
              <a:chExt cx="3024" cy="2479"/>
            </a:xfrm>
          </p:grpSpPr>
          <p:sp>
            <p:nvSpPr>
              <p:cNvPr id="57369" name="Line 25"/>
              <p:cNvSpPr>
                <a:spLocks noChangeShapeType="1"/>
              </p:cNvSpPr>
              <p:nvPr/>
            </p:nvSpPr>
            <p:spPr bwMode="auto">
              <a:xfrm>
                <a:off x="192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0" name="Line 26"/>
              <p:cNvSpPr>
                <a:spLocks noChangeShapeType="1"/>
              </p:cNvSpPr>
              <p:nvPr/>
            </p:nvSpPr>
            <p:spPr bwMode="auto">
              <a:xfrm>
                <a:off x="236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1" name="Line 27"/>
              <p:cNvSpPr>
                <a:spLocks noChangeShapeType="1"/>
              </p:cNvSpPr>
              <p:nvPr/>
            </p:nvSpPr>
            <p:spPr bwMode="auto">
              <a:xfrm>
                <a:off x="279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2" name="Line 28"/>
              <p:cNvSpPr>
                <a:spLocks noChangeShapeType="1"/>
              </p:cNvSpPr>
              <p:nvPr/>
            </p:nvSpPr>
            <p:spPr bwMode="auto">
              <a:xfrm>
                <a:off x="3225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3" name="Line 29"/>
              <p:cNvSpPr>
                <a:spLocks noChangeShapeType="1"/>
              </p:cNvSpPr>
              <p:nvPr/>
            </p:nvSpPr>
            <p:spPr bwMode="auto">
              <a:xfrm>
                <a:off x="3657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4" name="Line 30"/>
              <p:cNvSpPr>
                <a:spLocks noChangeShapeType="1"/>
              </p:cNvSpPr>
              <p:nvPr/>
            </p:nvSpPr>
            <p:spPr bwMode="auto">
              <a:xfrm>
                <a:off x="408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5" name="Line 31"/>
              <p:cNvSpPr>
                <a:spLocks noChangeShapeType="1"/>
              </p:cNvSpPr>
              <p:nvPr/>
            </p:nvSpPr>
            <p:spPr bwMode="auto">
              <a:xfrm>
                <a:off x="452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6" name="Line 32"/>
              <p:cNvSpPr>
                <a:spLocks noChangeShapeType="1"/>
              </p:cNvSpPr>
              <p:nvPr/>
            </p:nvSpPr>
            <p:spPr bwMode="auto">
              <a:xfrm>
                <a:off x="495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377" name="Group 33"/>
            <p:cNvGrpSpPr>
              <a:grpSpLocks/>
            </p:cNvGrpSpPr>
            <p:nvPr/>
          </p:nvGrpSpPr>
          <p:grpSpPr bwMode="auto">
            <a:xfrm>
              <a:off x="2697" y="1661"/>
              <a:ext cx="226" cy="423"/>
              <a:chOff x="2256" y="1152"/>
              <a:chExt cx="226" cy="481"/>
            </a:xfrm>
          </p:grpSpPr>
          <p:sp>
            <p:nvSpPr>
              <p:cNvPr id="57378" name="Freeform 34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9" name="Rectangle 35"/>
              <p:cNvSpPr>
                <a:spLocks noChangeArrowheads="1"/>
              </p:cNvSpPr>
              <p:nvPr/>
            </p:nvSpPr>
            <p:spPr bwMode="auto">
              <a:xfrm rot="5400000">
                <a:off x="2147" y="1296"/>
                <a:ext cx="42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57380" name="Group 36"/>
            <p:cNvGrpSpPr>
              <a:grpSpLocks/>
            </p:cNvGrpSpPr>
            <p:nvPr/>
          </p:nvGrpSpPr>
          <p:grpSpPr bwMode="auto">
            <a:xfrm>
              <a:off x="1765" y="1745"/>
              <a:ext cx="359" cy="255"/>
              <a:chOff x="1324" y="1248"/>
              <a:chExt cx="359" cy="289"/>
            </a:xfrm>
          </p:grpSpPr>
          <p:sp>
            <p:nvSpPr>
              <p:cNvPr id="57381" name="Rectangle 37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257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57382" name="Group 38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57383" name="Freeform 39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84" name="Freeform 40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7385" name="Rectangle 41"/>
            <p:cNvSpPr>
              <a:spLocks noChangeArrowheads="1"/>
            </p:cNvSpPr>
            <p:nvPr/>
          </p:nvSpPr>
          <p:spPr bwMode="auto">
            <a:xfrm>
              <a:off x="2225" y="1752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Reg</a:t>
              </a:r>
            </a:p>
          </p:txBody>
        </p:sp>
        <p:grpSp>
          <p:nvGrpSpPr>
            <p:cNvPr id="57386" name="Group 42"/>
            <p:cNvGrpSpPr>
              <a:grpSpLocks/>
            </p:cNvGrpSpPr>
            <p:nvPr/>
          </p:nvGrpSpPr>
          <p:grpSpPr bwMode="auto">
            <a:xfrm>
              <a:off x="2244" y="1745"/>
              <a:ext cx="296" cy="255"/>
              <a:chOff x="1803" y="1248"/>
              <a:chExt cx="296" cy="289"/>
            </a:xfrm>
          </p:grpSpPr>
          <p:sp>
            <p:nvSpPr>
              <p:cNvPr id="57387" name="Freeform 43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8" name="Freeform 44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389" name="Line 45"/>
            <p:cNvSpPr>
              <a:spLocks noChangeShapeType="1"/>
            </p:cNvSpPr>
            <p:nvPr/>
          </p:nvSpPr>
          <p:spPr bwMode="auto">
            <a:xfrm>
              <a:off x="2129" y="187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0" name="Freeform 46"/>
            <p:cNvSpPr>
              <a:spLocks/>
            </p:cNvSpPr>
            <p:nvPr/>
          </p:nvSpPr>
          <p:spPr bwMode="auto">
            <a:xfrm>
              <a:off x="2191" y="1788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1" name="Line 47"/>
            <p:cNvSpPr>
              <a:spLocks noChangeShapeType="1"/>
            </p:cNvSpPr>
            <p:nvPr/>
          </p:nvSpPr>
          <p:spPr bwMode="auto">
            <a:xfrm>
              <a:off x="2545" y="17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2" name="Rectangle 48"/>
            <p:cNvSpPr>
              <a:spLocks noChangeArrowheads="1"/>
            </p:cNvSpPr>
            <p:nvPr/>
          </p:nvSpPr>
          <p:spPr bwMode="auto">
            <a:xfrm>
              <a:off x="3120" y="1776"/>
              <a:ext cx="3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DM</a:t>
              </a:r>
            </a:p>
          </p:txBody>
        </p:sp>
        <p:sp>
          <p:nvSpPr>
            <p:cNvPr id="57393" name="Rectangle 49"/>
            <p:cNvSpPr>
              <a:spLocks noChangeArrowheads="1"/>
            </p:cNvSpPr>
            <p:nvPr/>
          </p:nvSpPr>
          <p:spPr bwMode="auto">
            <a:xfrm>
              <a:off x="3534" y="1747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Reg</a:t>
              </a:r>
            </a:p>
          </p:txBody>
        </p:sp>
        <p:grpSp>
          <p:nvGrpSpPr>
            <p:cNvPr id="57394" name="Group 50"/>
            <p:cNvGrpSpPr>
              <a:grpSpLocks/>
            </p:cNvGrpSpPr>
            <p:nvPr/>
          </p:nvGrpSpPr>
          <p:grpSpPr bwMode="auto">
            <a:xfrm>
              <a:off x="3561" y="1745"/>
              <a:ext cx="284" cy="255"/>
              <a:chOff x="3120" y="1248"/>
              <a:chExt cx="284" cy="289"/>
            </a:xfrm>
          </p:grpSpPr>
          <p:sp>
            <p:nvSpPr>
              <p:cNvPr id="57395" name="Freeform 51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96" name="Freeform 52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397" name="Line 53"/>
            <p:cNvSpPr>
              <a:spLocks noChangeShapeType="1"/>
            </p:cNvSpPr>
            <p:nvPr/>
          </p:nvSpPr>
          <p:spPr bwMode="auto">
            <a:xfrm>
              <a:off x="3414" y="187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8" name="Line 54"/>
            <p:cNvSpPr>
              <a:spLocks noChangeShapeType="1"/>
            </p:cNvSpPr>
            <p:nvPr/>
          </p:nvSpPr>
          <p:spPr bwMode="auto">
            <a:xfrm>
              <a:off x="2930" y="187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9" name="Freeform 55"/>
            <p:cNvSpPr>
              <a:spLocks/>
            </p:cNvSpPr>
            <p:nvPr/>
          </p:nvSpPr>
          <p:spPr bwMode="auto">
            <a:xfrm>
              <a:off x="3051" y="1872"/>
              <a:ext cx="431" cy="170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0" name="Line 56"/>
            <p:cNvSpPr>
              <a:spLocks noChangeShapeType="1"/>
            </p:cNvSpPr>
            <p:nvPr/>
          </p:nvSpPr>
          <p:spPr bwMode="auto">
            <a:xfrm>
              <a:off x="2545" y="1957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1" name="Freeform 57"/>
            <p:cNvSpPr>
              <a:spLocks/>
            </p:cNvSpPr>
            <p:nvPr/>
          </p:nvSpPr>
          <p:spPr bwMode="auto">
            <a:xfrm>
              <a:off x="2638" y="1868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402" name="Group 58"/>
            <p:cNvGrpSpPr>
              <a:grpSpLocks/>
            </p:cNvGrpSpPr>
            <p:nvPr/>
          </p:nvGrpSpPr>
          <p:grpSpPr bwMode="auto">
            <a:xfrm>
              <a:off x="2192" y="2055"/>
              <a:ext cx="2124" cy="452"/>
              <a:chOff x="1751" y="1600"/>
              <a:chExt cx="2124" cy="513"/>
            </a:xfrm>
          </p:grpSpPr>
          <p:grpSp>
            <p:nvGrpSpPr>
              <p:cNvPr id="57403" name="Group 59"/>
              <p:cNvGrpSpPr>
                <a:grpSpLocks/>
              </p:cNvGrpSpPr>
              <p:nvPr/>
            </p:nvGrpSpPr>
            <p:grpSpPr bwMode="auto">
              <a:xfrm>
                <a:off x="2685" y="1600"/>
                <a:ext cx="224" cy="481"/>
                <a:chOff x="2685" y="1600"/>
                <a:chExt cx="224" cy="481"/>
              </a:xfrm>
            </p:grpSpPr>
            <p:sp>
              <p:nvSpPr>
                <p:cNvPr id="57404" name="Freeform 60"/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5" name="Rectangle 61"/>
                <p:cNvSpPr>
                  <a:spLocks noChangeArrowheads="1"/>
                </p:cNvSpPr>
                <p:nvPr/>
              </p:nvSpPr>
              <p:spPr bwMode="auto">
                <a:xfrm rot="5400000">
                  <a:off x="2576" y="1745"/>
                  <a:ext cx="4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>
                      <a:latin typeface="Arial" charset="0"/>
                    </a:rPr>
                    <a:t>ALU</a:t>
                  </a:r>
                </a:p>
              </p:txBody>
            </p:sp>
          </p:grpSp>
          <p:grpSp>
            <p:nvGrpSpPr>
              <p:cNvPr id="57406" name="Group 62"/>
              <p:cNvGrpSpPr>
                <a:grpSpLocks/>
              </p:cNvGrpSpPr>
              <p:nvPr/>
            </p:nvGrpSpPr>
            <p:grpSpPr bwMode="auto">
              <a:xfrm>
                <a:off x="1751" y="1696"/>
                <a:ext cx="359" cy="289"/>
                <a:chOff x="1751" y="1696"/>
                <a:chExt cx="359" cy="289"/>
              </a:xfrm>
            </p:grpSpPr>
            <p:sp>
              <p:nvSpPr>
                <p:cNvPr id="57407" name="Rectangle 63"/>
                <p:cNvSpPr>
                  <a:spLocks noChangeArrowheads="1"/>
                </p:cNvSpPr>
                <p:nvPr/>
              </p:nvSpPr>
              <p:spPr bwMode="auto">
                <a:xfrm>
                  <a:off x="1751" y="1701"/>
                  <a:ext cx="257" cy="2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>
                      <a:latin typeface="Arial" charset="0"/>
                    </a:rPr>
                    <a:t>IM</a:t>
                  </a:r>
                </a:p>
              </p:txBody>
            </p:sp>
            <p:grpSp>
              <p:nvGrpSpPr>
                <p:cNvPr id="57408" name="Group 64"/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57409" name="Freeform 65"/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10" name="Freeform 66"/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7411" name="Rectangle 67"/>
              <p:cNvSpPr>
                <a:spLocks noChangeArrowheads="1"/>
              </p:cNvSpPr>
              <p:nvPr/>
            </p:nvSpPr>
            <p:spPr bwMode="auto">
              <a:xfrm>
                <a:off x="2211" y="1703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57412" name="Group 68"/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57413" name="Freeform 69"/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14" name="Freeform 70"/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415" name="Line 71"/>
              <p:cNvSpPr>
                <a:spLocks noChangeShapeType="1"/>
              </p:cNvSpPr>
              <p:nvPr/>
            </p:nvSpPr>
            <p:spPr bwMode="auto">
              <a:xfrm>
                <a:off x="2115" y="184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16" name="Freeform 72"/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17" name="Line 73"/>
              <p:cNvSpPr>
                <a:spLocks noChangeShapeType="1"/>
              </p:cNvSpPr>
              <p:nvPr/>
            </p:nvSpPr>
            <p:spPr bwMode="auto">
              <a:xfrm>
                <a:off x="2531" y="174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18" name="Rectangle 74"/>
              <p:cNvSpPr>
                <a:spLocks noChangeArrowheads="1"/>
              </p:cNvSpPr>
              <p:nvPr/>
            </p:nvSpPr>
            <p:spPr bwMode="auto">
              <a:xfrm>
                <a:off x="3028" y="1696"/>
                <a:ext cx="313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DM</a:t>
                </a:r>
              </a:p>
            </p:txBody>
          </p:sp>
          <p:grpSp>
            <p:nvGrpSpPr>
              <p:cNvPr id="57419" name="Group 75"/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57420" name="Freeform 76"/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21" name="Freeform 77"/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422" name="Rectangle 78"/>
              <p:cNvSpPr>
                <a:spLocks noChangeArrowheads="1"/>
              </p:cNvSpPr>
              <p:nvPr/>
            </p:nvSpPr>
            <p:spPr bwMode="auto">
              <a:xfrm>
                <a:off x="3520" y="1696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57423" name="Group 79"/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57424" name="Freeform 80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25" name="Freeform 81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426" name="Line 82"/>
              <p:cNvSpPr>
                <a:spLocks noChangeShapeType="1"/>
              </p:cNvSpPr>
              <p:nvPr/>
            </p:nvSpPr>
            <p:spPr bwMode="auto">
              <a:xfrm>
                <a:off x="3400" y="184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27" name="Line 83"/>
              <p:cNvSpPr>
                <a:spLocks noChangeShapeType="1"/>
              </p:cNvSpPr>
              <p:nvPr/>
            </p:nvSpPr>
            <p:spPr bwMode="auto">
              <a:xfrm>
                <a:off x="2916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28" name="Freeform 84"/>
              <p:cNvSpPr>
                <a:spLocks/>
              </p:cNvSpPr>
              <p:nvPr/>
            </p:nvSpPr>
            <p:spPr bwMode="auto">
              <a:xfrm>
                <a:off x="3037" y="1840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29" name="Line 85"/>
              <p:cNvSpPr>
                <a:spLocks noChangeShapeType="1"/>
              </p:cNvSpPr>
              <p:nvPr/>
            </p:nvSpPr>
            <p:spPr bwMode="auto">
              <a:xfrm>
                <a:off x="2531" y="193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30" name="Freeform 86"/>
              <p:cNvSpPr>
                <a:spLocks/>
              </p:cNvSpPr>
              <p:nvPr/>
            </p:nvSpPr>
            <p:spPr bwMode="auto">
              <a:xfrm>
                <a:off x="2624" y="1835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431" name="Group 87"/>
            <p:cNvGrpSpPr>
              <a:grpSpLocks/>
            </p:cNvGrpSpPr>
            <p:nvPr/>
          </p:nvGrpSpPr>
          <p:grpSpPr bwMode="auto">
            <a:xfrm>
              <a:off x="2619" y="2450"/>
              <a:ext cx="2124" cy="451"/>
              <a:chOff x="2178" y="2048"/>
              <a:chExt cx="2124" cy="513"/>
            </a:xfrm>
          </p:grpSpPr>
          <p:grpSp>
            <p:nvGrpSpPr>
              <p:cNvPr id="57432" name="Group 88"/>
              <p:cNvGrpSpPr>
                <a:grpSpLocks/>
              </p:cNvGrpSpPr>
              <p:nvPr/>
            </p:nvGrpSpPr>
            <p:grpSpPr bwMode="auto">
              <a:xfrm>
                <a:off x="3110" y="2048"/>
                <a:ext cx="226" cy="481"/>
                <a:chOff x="3110" y="2048"/>
                <a:chExt cx="226" cy="481"/>
              </a:xfrm>
            </p:grpSpPr>
            <p:sp>
              <p:nvSpPr>
                <p:cNvPr id="57433" name="Freeform 89"/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34" name="Rectangle 90"/>
                <p:cNvSpPr>
                  <a:spLocks noChangeArrowheads="1"/>
                </p:cNvSpPr>
                <p:nvPr/>
              </p:nvSpPr>
              <p:spPr bwMode="auto">
                <a:xfrm rot="5400000">
                  <a:off x="3001" y="2192"/>
                  <a:ext cx="428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>
                      <a:latin typeface="Arial" charset="0"/>
                    </a:rPr>
                    <a:t>ALU</a:t>
                  </a:r>
                </a:p>
              </p:txBody>
            </p:sp>
          </p:grpSp>
          <p:grpSp>
            <p:nvGrpSpPr>
              <p:cNvPr id="57435" name="Group 91"/>
              <p:cNvGrpSpPr>
                <a:grpSpLocks/>
              </p:cNvGrpSpPr>
              <p:nvPr/>
            </p:nvGrpSpPr>
            <p:grpSpPr bwMode="auto">
              <a:xfrm>
                <a:off x="2178" y="2144"/>
                <a:ext cx="359" cy="289"/>
                <a:chOff x="2178" y="2144"/>
                <a:chExt cx="359" cy="289"/>
              </a:xfrm>
            </p:grpSpPr>
            <p:sp>
              <p:nvSpPr>
                <p:cNvPr id="57436" name="Rectangle 92"/>
                <p:cNvSpPr>
                  <a:spLocks noChangeArrowheads="1"/>
                </p:cNvSpPr>
                <p:nvPr/>
              </p:nvSpPr>
              <p:spPr bwMode="auto">
                <a:xfrm>
                  <a:off x="2178" y="2146"/>
                  <a:ext cx="257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>
                      <a:latin typeface="Arial" charset="0"/>
                    </a:rPr>
                    <a:t>IM</a:t>
                  </a:r>
                </a:p>
              </p:txBody>
            </p:sp>
            <p:grpSp>
              <p:nvGrpSpPr>
                <p:cNvPr id="57437" name="Group 93"/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57438" name="Freeform 94"/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39" name="Freeform 95"/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7440" name="Rectangle 96"/>
              <p:cNvSpPr>
                <a:spLocks noChangeArrowheads="1"/>
              </p:cNvSpPr>
              <p:nvPr/>
            </p:nvSpPr>
            <p:spPr bwMode="auto">
              <a:xfrm>
                <a:off x="2638" y="2152"/>
                <a:ext cx="355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57441" name="Group 97"/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57442" name="Freeform 98"/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43" name="Freeform 99"/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444" name="Line 100"/>
              <p:cNvSpPr>
                <a:spLocks noChangeShapeType="1"/>
              </p:cNvSpPr>
              <p:nvPr/>
            </p:nvSpPr>
            <p:spPr bwMode="auto">
              <a:xfrm>
                <a:off x="2542" y="22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45" name="Freeform 101"/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46" name="Line 102"/>
              <p:cNvSpPr>
                <a:spLocks noChangeShapeType="1"/>
              </p:cNvSpPr>
              <p:nvPr/>
            </p:nvSpPr>
            <p:spPr bwMode="auto">
              <a:xfrm>
                <a:off x="2958" y="219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47" name="Rectangle 103"/>
              <p:cNvSpPr>
                <a:spLocks noChangeArrowheads="1"/>
              </p:cNvSpPr>
              <p:nvPr/>
            </p:nvSpPr>
            <p:spPr bwMode="auto">
              <a:xfrm>
                <a:off x="3455" y="2146"/>
                <a:ext cx="313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DM</a:t>
                </a:r>
              </a:p>
            </p:txBody>
          </p:sp>
          <p:grpSp>
            <p:nvGrpSpPr>
              <p:cNvPr id="57448" name="Group 104"/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57449" name="Freeform 105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50" name="Freeform 106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451" name="Rectangle 107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57452" name="Group 108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57453" name="Freeform 109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54" name="Freeform 110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455" name="Line 111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56" name="Line 112"/>
              <p:cNvSpPr>
                <a:spLocks noChangeShapeType="1"/>
              </p:cNvSpPr>
              <p:nvPr/>
            </p:nvSpPr>
            <p:spPr bwMode="auto">
              <a:xfrm>
                <a:off x="3343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57" name="Freeform 113"/>
              <p:cNvSpPr>
                <a:spLocks/>
              </p:cNvSpPr>
              <p:nvPr/>
            </p:nvSpPr>
            <p:spPr bwMode="auto">
              <a:xfrm>
                <a:off x="3464" y="2288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8" name="Line 114"/>
              <p:cNvSpPr>
                <a:spLocks noChangeShapeType="1"/>
              </p:cNvSpPr>
              <p:nvPr/>
            </p:nvSpPr>
            <p:spPr bwMode="auto">
              <a:xfrm>
                <a:off x="2958" y="238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59" name="Freeform 115"/>
              <p:cNvSpPr>
                <a:spLocks/>
              </p:cNvSpPr>
              <p:nvPr/>
            </p:nvSpPr>
            <p:spPr bwMode="auto">
              <a:xfrm>
                <a:off x="3051" y="2283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460" name="Group 116"/>
            <p:cNvGrpSpPr>
              <a:grpSpLocks/>
            </p:cNvGrpSpPr>
            <p:nvPr/>
          </p:nvGrpSpPr>
          <p:grpSpPr bwMode="auto">
            <a:xfrm>
              <a:off x="3980" y="2844"/>
              <a:ext cx="224" cy="424"/>
              <a:chOff x="3539" y="2496"/>
              <a:chExt cx="224" cy="481"/>
            </a:xfrm>
          </p:grpSpPr>
          <p:sp>
            <p:nvSpPr>
              <p:cNvPr id="57461" name="Freeform 117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62" name="Rectangle 118"/>
              <p:cNvSpPr>
                <a:spLocks noChangeArrowheads="1"/>
              </p:cNvSpPr>
              <p:nvPr/>
            </p:nvSpPr>
            <p:spPr bwMode="auto">
              <a:xfrm rot="5400000">
                <a:off x="3430" y="2641"/>
                <a:ext cx="427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ALU</a:t>
                </a:r>
              </a:p>
            </p:txBody>
          </p:sp>
        </p:grpSp>
        <p:sp>
          <p:nvSpPr>
            <p:cNvPr id="57463" name="Rectangle 119"/>
            <p:cNvSpPr>
              <a:spLocks noChangeArrowheads="1"/>
            </p:cNvSpPr>
            <p:nvPr/>
          </p:nvSpPr>
          <p:spPr bwMode="auto">
            <a:xfrm>
              <a:off x="3506" y="2935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Reg</a:t>
              </a:r>
            </a:p>
          </p:txBody>
        </p:sp>
        <p:grpSp>
          <p:nvGrpSpPr>
            <p:cNvPr id="57464" name="Group 120"/>
            <p:cNvGrpSpPr>
              <a:grpSpLocks/>
            </p:cNvGrpSpPr>
            <p:nvPr/>
          </p:nvGrpSpPr>
          <p:grpSpPr bwMode="auto">
            <a:xfrm>
              <a:off x="3525" y="2929"/>
              <a:ext cx="296" cy="254"/>
              <a:chOff x="3084" y="2592"/>
              <a:chExt cx="296" cy="289"/>
            </a:xfrm>
          </p:grpSpPr>
          <p:sp>
            <p:nvSpPr>
              <p:cNvPr id="57465" name="Freeform 121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66" name="Freeform 122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467" name="Line 123"/>
            <p:cNvSpPr>
              <a:spLocks noChangeShapeType="1"/>
            </p:cNvSpPr>
            <p:nvPr/>
          </p:nvSpPr>
          <p:spPr bwMode="auto">
            <a:xfrm>
              <a:off x="3410" y="305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68" name="Freeform 124"/>
            <p:cNvSpPr>
              <a:spLocks/>
            </p:cNvSpPr>
            <p:nvPr/>
          </p:nvSpPr>
          <p:spPr bwMode="auto">
            <a:xfrm>
              <a:off x="3472" y="2971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69" name="Line 125"/>
            <p:cNvSpPr>
              <a:spLocks noChangeShapeType="1"/>
            </p:cNvSpPr>
            <p:nvPr/>
          </p:nvSpPr>
          <p:spPr bwMode="auto">
            <a:xfrm>
              <a:off x="3826" y="2971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70" name="Rectangle 126"/>
            <p:cNvSpPr>
              <a:spLocks noChangeArrowheads="1"/>
            </p:cNvSpPr>
            <p:nvPr/>
          </p:nvSpPr>
          <p:spPr bwMode="auto">
            <a:xfrm>
              <a:off x="4323" y="2931"/>
              <a:ext cx="3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DM</a:t>
              </a:r>
            </a:p>
          </p:txBody>
        </p:sp>
        <p:grpSp>
          <p:nvGrpSpPr>
            <p:cNvPr id="57471" name="Group 127"/>
            <p:cNvGrpSpPr>
              <a:grpSpLocks/>
            </p:cNvGrpSpPr>
            <p:nvPr/>
          </p:nvGrpSpPr>
          <p:grpSpPr bwMode="auto">
            <a:xfrm>
              <a:off x="4374" y="2929"/>
              <a:ext cx="325" cy="254"/>
              <a:chOff x="3933" y="2592"/>
              <a:chExt cx="325" cy="289"/>
            </a:xfrm>
          </p:grpSpPr>
          <p:sp>
            <p:nvSpPr>
              <p:cNvPr id="57472" name="Freeform 128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73" name="Freeform 129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474" name="Rectangle 130"/>
            <p:cNvSpPr>
              <a:spLocks noChangeArrowheads="1"/>
            </p:cNvSpPr>
            <p:nvPr/>
          </p:nvSpPr>
          <p:spPr bwMode="auto">
            <a:xfrm>
              <a:off x="4815" y="2931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Reg</a:t>
              </a:r>
            </a:p>
          </p:txBody>
        </p:sp>
        <p:grpSp>
          <p:nvGrpSpPr>
            <p:cNvPr id="57475" name="Group 131"/>
            <p:cNvGrpSpPr>
              <a:grpSpLocks/>
            </p:cNvGrpSpPr>
            <p:nvPr/>
          </p:nvGrpSpPr>
          <p:grpSpPr bwMode="auto">
            <a:xfrm>
              <a:off x="4842" y="2929"/>
              <a:ext cx="284" cy="254"/>
              <a:chOff x="4401" y="2592"/>
              <a:chExt cx="284" cy="289"/>
            </a:xfrm>
          </p:grpSpPr>
          <p:sp>
            <p:nvSpPr>
              <p:cNvPr id="57476" name="Freeform 132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77" name="Freeform 133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478" name="Line 134"/>
            <p:cNvSpPr>
              <a:spLocks noChangeShapeType="1"/>
            </p:cNvSpPr>
            <p:nvPr/>
          </p:nvSpPr>
          <p:spPr bwMode="auto">
            <a:xfrm>
              <a:off x="4695" y="3056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79" name="Line 135"/>
            <p:cNvSpPr>
              <a:spLocks noChangeShapeType="1"/>
            </p:cNvSpPr>
            <p:nvPr/>
          </p:nvSpPr>
          <p:spPr bwMode="auto">
            <a:xfrm>
              <a:off x="4211" y="3056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80" name="Freeform 136"/>
            <p:cNvSpPr>
              <a:spLocks/>
            </p:cNvSpPr>
            <p:nvPr/>
          </p:nvSpPr>
          <p:spPr bwMode="auto">
            <a:xfrm>
              <a:off x="4332" y="3056"/>
              <a:ext cx="431" cy="169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81" name="Line 137"/>
            <p:cNvSpPr>
              <a:spLocks noChangeShapeType="1"/>
            </p:cNvSpPr>
            <p:nvPr/>
          </p:nvSpPr>
          <p:spPr bwMode="auto">
            <a:xfrm>
              <a:off x="3826" y="3140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82" name="Freeform 138"/>
            <p:cNvSpPr>
              <a:spLocks/>
            </p:cNvSpPr>
            <p:nvPr/>
          </p:nvSpPr>
          <p:spPr bwMode="auto">
            <a:xfrm>
              <a:off x="3919" y="3051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410200"/>
            <a:ext cx="8534400" cy="990600"/>
          </a:xfrm>
        </p:spPr>
        <p:txBody>
          <a:bodyPr/>
          <a:lstStyle/>
          <a:p>
            <a:r>
              <a:rPr lang="en-US" altLang="zh-CN" sz="2400">
                <a:latin typeface="Comic Sans MS" pitchFamily="66" charset="0"/>
              </a:rPr>
              <a:t>Simply insert a stall ,  speedup will be decreased.</a:t>
            </a:r>
          </a:p>
          <a:p>
            <a:r>
              <a:rPr lang="en-US" altLang="zh-CN" sz="2400">
                <a:latin typeface="Comic Sans MS" pitchFamily="66" charset="0"/>
              </a:rPr>
              <a:t>We have resolved it with “ 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double bump</a:t>
            </a:r>
            <a:r>
              <a:rPr lang="en-US" altLang="zh-CN" sz="2400">
                <a:latin typeface="Comic Sans MS" pitchFamily="66" charset="0"/>
              </a:rPr>
              <a:t>”</a:t>
            </a:r>
            <a:endParaRPr lang="en-US" altLang="zh-C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 access to the register file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762000" y="1447800"/>
            <a:ext cx="7543800" cy="3886200"/>
            <a:chOff x="672" y="1536"/>
            <a:chExt cx="4512" cy="2448"/>
          </a:xfrm>
        </p:grpSpPr>
        <p:pic>
          <p:nvPicPr>
            <p:cNvPr id="1536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536"/>
              <a:ext cx="4512" cy="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4368" y="3840"/>
              <a:ext cx="24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allow </a:t>
            </a:r>
            <a:r>
              <a:rPr lang="en-US" altLang="zh-CN" dirty="0">
                <a:solidFill>
                  <a:srgbClr val="FF0000"/>
                </a:solidFill>
              </a:rPr>
              <a:t>WRITE-then-READ</a:t>
            </a:r>
            <a:r>
              <a:rPr lang="en-US" altLang="zh-CN" dirty="0"/>
              <a:t> in one clock cycle (double pump)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Two reads and one write required per clock.</a:t>
            </a:r>
          </a:p>
          <a:p>
            <a:pPr lvl="1"/>
            <a:r>
              <a:rPr lang="en-US" altLang="zh-CN" dirty="0"/>
              <a:t>Need to provide two read port and one write port. </a:t>
            </a:r>
          </a:p>
          <a:p>
            <a:r>
              <a:rPr lang="en-US" altLang="zh-CN" dirty="0"/>
              <a:t>What happens when a read and a write occur to the same register ?  ( Data hazard )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Sometimes we can redesign the resource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B2158F8B-6551-436E-B24C-AEA07C295253}" type="slidenum">
              <a:rPr lang="en-US" altLang="zh-CN"/>
              <a:pPr/>
              <a:t>32</a:t>
            </a:fld>
            <a:endParaRPr lang="en-US" altLang="zh-CN"/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24" y="2197615"/>
            <a:ext cx="7010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8001000" cy="990600"/>
          </a:xfrm>
        </p:spPr>
        <p:txBody>
          <a:bodyPr/>
          <a:lstStyle/>
          <a:p>
            <a:r>
              <a:rPr lang="en-US" altLang="zh-CN"/>
              <a:t>Not fully pipelined function unit : </a:t>
            </a:r>
            <a:br>
              <a:rPr lang="en-US" altLang="zh-CN"/>
            </a:br>
            <a:r>
              <a:rPr lang="en-US" altLang="zh-CN"/>
              <a:t>may cause structural hazard 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0" y="1295400"/>
          <a:ext cx="8763000" cy="503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Document" r:id="rId3" imgW="8124840" imgH="5035680" progId="Word.Document.8">
                  <p:embed/>
                </p:oleObj>
              </mc:Choice>
              <mc:Fallback>
                <p:oleObj name="Document" r:id="rId3" imgW="8124840" imgH="5035680" progId="Word.Document.8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5400"/>
                        <a:ext cx="8763000" cy="503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 (pA-14)</a:t>
            </a:r>
          </a:p>
          <a:p>
            <a:pPr lvl="1"/>
            <a:r>
              <a:rPr lang="en-US" altLang="zh-CN" dirty="0"/>
              <a:t>Data reference constitute 40% of the mix</a:t>
            </a:r>
          </a:p>
          <a:p>
            <a:pPr lvl="1"/>
            <a:r>
              <a:rPr lang="en-US" altLang="zh-CN" dirty="0"/>
              <a:t>Ideal CPI ignoring the structural hazard is 1</a:t>
            </a:r>
          </a:p>
          <a:p>
            <a:pPr lvl="1"/>
            <a:r>
              <a:rPr lang="en-US" altLang="zh-CN" dirty="0"/>
              <a:t>The processor with the structural hazard has a clock rate that is 1.05 times higher than that of a processor without structural hazard.</a:t>
            </a:r>
          </a:p>
          <a:p>
            <a:r>
              <a:rPr lang="en-US" altLang="zh-CN" dirty="0"/>
              <a:t>Answer</a:t>
            </a:r>
          </a:p>
          <a:p>
            <a:pPr lvl="1"/>
            <a:r>
              <a:rPr lang="en-US" altLang="zh-CN" dirty="0"/>
              <a:t>Average instruction time = </a:t>
            </a:r>
            <a:r>
              <a:rPr lang="en-US" altLang="zh-CN" dirty="0" err="1"/>
              <a:t>CPI</a:t>
            </a:r>
            <a:r>
              <a:rPr lang="en-US" altLang="zh-CN" dirty="0" err="1">
                <a:sym typeface="Symbol" pitchFamily="18" charset="2"/>
              </a:rPr>
              <a:t>Clock</a:t>
            </a:r>
            <a:r>
              <a:rPr lang="en-US" altLang="zh-CN" dirty="0">
                <a:sym typeface="Symbol" pitchFamily="18" charset="2"/>
              </a:rPr>
              <a:t> cycle time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                                           =(1+0.4 1) </a:t>
            </a:r>
            <a:r>
              <a:rPr lang="en-US" altLang="zh-CN" dirty="0" err="1">
                <a:sym typeface="Symbol" pitchFamily="18" charset="2"/>
              </a:rPr>
              <a:t>CC</a:t>
            </a:r>
            <a:r>
              <a:rPr lang="en-US" altLang="zh-CN" baseline="-25000" dirty="0" err="1">
                <a:sym typeface="Symbol" pitchFamily="18" charset="2"/>
              </a:rPr>
              <a:t>ideal</a:t>
            </a:r>
            <a:r>
              <a:rPr lang="en-US" altLang="zh-CN" dirty="0">
                <a:sym typeface="Symbol" pitchFamily="18" charset="2"/>
              </a:rPr>
              <a:t>/1.05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                                           = 1.3  </a:t>
            </a:r>
            <a:r>
              <a:rPr lang="en-US" altLang="zh-CN" dirty="0" err="1">
                <a:sym typeface="Symbol" pitchFamily="18" charset="2"/>
              </a:rPr>
              <a:t>CC</a:t>
            </a:r>
            <a:r>
              <a:rPr lang="en-US" altLang="zh-CN" baseline="-25000" dirty="0" err="1">
                <a:sym typeface="Symbol" pitchFamily="18" charset="2"/>
              </a:rPr>
              <a:t>ideal</a:t>
            </a:r>
            <a:endParaRPr lang="en-US" altLang="zh-CN" baseline="-25000" dirty="0">
              <a:sym typeface="Symbol" pitchFamily="18" charset="2"/>
            </a:endParaRPr>
          </a:p>
          <a:p>
            <a:pPr lvl="1"/>
            <a:r>
              <a:rPr lang="en-US" altLang="zh-CN" dirty="0">
                <a:sym typeface="Symbol" pitchFamily="18" charset="2"/>
              </a:rPr>
              <a:t>Clearly, </a:t>
            </a:r>
            <a:r>
              <a:rPr lang="en-US" altLang="zh-CN" b="1" dirty="0">
                <a:sym typeface="Symbol" pitchFamily="18" charset="2"/>
              </a:rPr>
              <a:t>the processor without the structural hazard is faster</a:t>
            </a:r>
            <a:r>
              <a:rPr lang="en-US" altLang="zh-CN" dirty="0">
                <a:sym typeface="Symbol" pitchFamily="18" charset="2"/>
              </a:rPr>
              <a:t>.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Machine without structural hazards will always have a lower CPI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To reduce cost. </a:t>
            </a:r>
          </a:p>
          <a:p>
            <a:pPr lvl="1"/>
            <a:r>
              <a:rPr lang="en-US" altLang="zh-CN" dirty="0"/>
              <a:t>i.e. adding split caches, requires twice the memory bandwidth. </a:t>
            </a:r>
          </a:p>
          <a:p>
            <a:pPr lvl="1"/>
            <a:r>
              <a:rPr lang="en-US" altLang="zh-CN" dirty="0"/>
              <a:t>also fully pipelined floating point units costs lots of gates. </a:t>
            </a:r>
          </a:p>
          <a:p>
            <a:pPr lvl="1"/>
            <a:r>
              <a:rPr lang="en-US" altLang="zh-CN" dirty="0"/>
              <a:t>It is not worth the cost if the hazard does not occur very often. </a:t>
            </a:r>
          </a:p>
          <a:p>
            <a:r>
              <a:rPr lang="en-US" altLang="zh-CN" b="1" dirty="0"/>
              <a:t>To reduce latency of the unit. </a:t>
            </a:r>
          </a:p>
          <a:p>
            <a:pPr lvl="1"/>
            <a:r>
              <a:rPr lang="en-US" altLang="zh-CN" dirty="0"/>
              <a:t>Making functional units pipelined adds delay </a:t>
            </a:r>
          </a:p>
          <a:p>
            <a:pPr lvl="1"/>
            <a:r>
              <a:rPr lang="en-US" altLang="zh-CN" dirty="0"/>
              <a:t>         (pipeline overhead -&gt; registers.) </a:t>
            </a:r>
          </a:p>
          <a:p>
            <a:pPr lvl="1"/>
            <a:r>
              <a:rPr lang="en-US" altLang="zh-CN" dirty="0"/>
              <a:t>An unpipelined version may require fewer clocks per operation. </a:t>
            </a:r>
          </a:p>
          <a:p>
            <a:pPr lvl="1"/>
            <a:r>
              <a:rPr lang="en-US" altLang="zh-CN" dirty="0"/>
              <a:t>Reducing latency has other performance benefits, as we will see.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allow machine with structural hazard ?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Many machines have unpipelined float-point multiplier.</a:t>
            </a:r>
          </a:p>
          <a:p>
            <a:pPr lvl="1"/>
            <a:r>
              <a:rPr lang="en-US" altLang="zh-CN" dirty="0"/>
              <a:t>The function unit time of FP multiplier is 6 clock cycles</a:t>
            </a:r>
          </a:p>
          <a:p>
            <a:pPr lvl="1"/>
            <a:r>
              <a:rPr lang="en-US" altLang="zh-CN" dirty="0"/>
              <a:t>FP multiply has a frequency of 14% in a </a:t>
            </a:r>
            <a:r>
              <a:rPr lang="en-US" altLang="zh-CN" dirty="0" err="1"/>
              <a:t>SPECfp</a:t>
            </a:r>
            <a:r>
              <a:rPr lang="en-US" altLang="zh-CN" dirty="0"/>
              <a:t> benchmark</a:t>
            </a:r>
          </a:p>
          <a:p>
            <a:pPr lvl="1"/>
            <a:r>
              <a:rPr lang="en-US" altLang="zh-CN" dirty="0"/>
              <a:t>Will the structural </a:t>
            </a:r>
            <a:r>
              <a:rPr lang="en-US" altLang="zh-CN" dirty="0" err="1"/>
              <a:t>hzard</a:t>
            </a:r>
            <a:r>
              <a:rPr lang="en-US" altLang="zh-CN" dirty="0"/>
              <a:t> have a large performance impact on the </a:t>
            </a:r>
            <a:r>
              <a:rPr lang="en-US" altLang="zh-CN" dirty="0" err="1"/>
              <a:t>SPECfp</a:t>
            </a:r>
            <a:r>
              <a:rPr lang="en-US" altLang="zh-CN" dirty="0"/>
              <a:t> benchmark?</a:t>
            </a:r>
          </a:p>
          <a:p>
            <a:pPr lvl="1"/>
            <a:endParaRPr lang="en-US" altLang="zh-CN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Example: impact of structural hazard to performance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 the best case</a:t>
            </a:r>
            <a:r>
              <a:rPr lang="en-US" altLang="zh-CN" dirty="0"/>
              <a:t>: FP multiplies are distributed uniformly.</a:t>
            </a:r>
          </a:p>
          <a:p>
            <a:pPr lvl="1"/>
            <a:r>
              <a:rPr lang="en-US" altLang="zh-CN" dirty="0"/>
              <a:t>There is one multiply in every 7 clock.    1/14%</a:t>
            </a:r>
          </a:p>
          <a:p>
            <a:pPr lvl="1"/>
            <a:r>
              <a:rPr lang="en-US" altLang="zh-CN" dirty="0"/>
              <a:t>Then there will be no structural hazard, then there is no performance penalty at all.</a:t>
            </a:r>
          </a:p>
          <a:p>
            <a:r>
              <a:rPr lang="en-US" altLang="zh-CN" b="1" dirty="0"/>
              <a:t>In the worst case</a:t>
            </a:r>
            <a:r>
              <a:rPr lang="en-US" altLang="zh-CN" dirty="0"/>
              <a:t>: the multiplies are all clustered with no intervening instructions.</a:t>
            </a:r>
          </a:p>
          <a:p>
            <a:pPr lvl="1"/>
            <a:r>
              <a:rPr lang="en-US" altLang="zh-CN" dirty="0"/>
              <a:t>Then every multiply instruction have to stall 5 clock cycles to wait for the multiplier be released. </a:t>
            </a:r>
          </a:p>
          <a:p>
            <a:pPr lvl="1"/>
            <a:r>
              <a:rPr lang="en-US" altLang="zh-CN" dirty="0"/>
              <a:t>The CPI will increase 70% to 1.7, if the ideal CPI is 1. </a:t>
            </a:r>
          </a:p>
          <a:p>
            <a:r>
              <a:rPr lang="en-US" altLang="zh-CN" dirty="0"/>
              <a:t>Experiment result:</a:t>
            </a:r>
          </a:p>
          <a:p>
            <a:pPr lvl="1"/>
            <a:r>
              <a:rPr lang="en-US" altLang="zh-CN" dirty="0"/>
              <a:t>This structural hazard increase execution time by less than </a:t>
            </a:r>
            <a:r>
              <a:rPr lang="en-US" altLang="zh-CN" b="1" dirty="0"/>
              <a:t>3%</a:t>
            </a:r>
            <a:r>
              <a:rPr lang="en-US" altLang="zh-CN" dirty="0"/>
              <a:t>. 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Answer to the example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3300"/>
                </a:solidFill>
                <a:ea typeface="楷体_GB2312" pitchFamily="49" charset="-122"/>
              </a:rPr>
              <a:t>Data hazards</a:t>
            </a:r>
            <a:r>
              <a:rPr lang="en-US" altLang="zh-CN" dirty="0"/>
              <a:t> occur when the pipeline changes the order of read/write accesses to operands comparing with that in  sequential executing .</a:t>
            </a:r>
          </a:p>
          <a:p>
            <a:r>
              <a:rPr lang="en-US" altLang="zh-CN" dirty="0"/>
              <a:t>Let’s see an Example</a:t>
            </a:r>
          </a:p>
          <a:p>
            <a:pPr lvl="1">
              <a:buFontTx/>
              <a:buNone/>
            </a:pPr>
            <a:r>
              <a:rPr lang="en-US" altLang="zh-CN" sz="2400" dirty="0"/>
              <a:t>DADD </a:t>
            </a:r>
            <a:r>
              <a:rPr lang="en-US" altLang="zh-CN" sz="2400" dirty="0">
                <a:solidFill>
                  <a:srgbClr val="FF0000"/>
                </a:solidFill>
              </a:rPr>
              <a:t>R1</a:t>
            </a:r>
            <a:r>
              <a:rPr lang="en-US" altLang="zh-CN" sz="2400" dirty="0"/>
              <a:t>,   R1, R3</a:t>
            </a:r>
          </a:p>
          <a:p>
            <a:pPr lvl="1">
              <a:buFontTx/>
              <a:buNone/>
            </a:pPr>
            <a:r>
              <a:rPr lang="en-US" altLang="zh-CN" sz="2400" dirty="0"/>
              <a:t>DSUB R4,   </a:t>
            </a:r>
            <a:r>
              <a:rPr lang="en-US" altLang="zh-CN" sz="2400" dirty="0">
                <a:solidFill>
                  <a:srgbClr val="FF0000"/>
                </a:solidFill>
              </a:rPr>
              <a:t>R1</a:t>
            </a:r>
            <a:r>
              <a:rPr lang="en-US" altLang="zh-CN" sz="2400" dirty="0"/>
              <a:t>, R5</a:t>
            </a:r>
          </a:p>
          <a:p>
            <a:pPr lvl="1">
              <a:buFontTx/>
              <a:buNone/>
            </a:pPr>
            <a:r>
              <a:rPr lang="en-US" altLang="zh-CN" sz="2400" dirty="0"/>
              <a:t>AND   R6,   </a:t>
            </a:r>
            <a:r>
              <a:rPr lang="en-US" altLang="zh-CN" sz="2400" dirty="0">
                <a:solidFill>
                  <a:srgbClr val="FF0000"/>
                </a:solidFill>
              </a:rPr>
              <a:t>R1</a:t>
            </a:r>
            <a:r>
              <a:rPr lang="en-US" altLang="zh-CN" sz="2400" dirty="0"/>
              <a:t>, R7</a:t>
            </a:r>
          </a:p>
          <a:p>
            <a:pPr lvl="1">
              <a:buFontTx/>
              <a:buNone/>
            </a:pPr>
            <a:r>
              <a:rPr lang="en-US" altLang="zh-CN" sz="2400" dirty="0"/>
              <a:t>OR      R8,   </a:t>
            </a:r>
            <a:r>
              <a:rPr lang="en-US" altLang="zh-CN" sz="2400" dirty="0">
                <a:solidFill>
                  <a:srgbClr val="FF0000"/>
                </a:solidFill>
              </a:rPr>
              <a:t>R1</a:t>
            </a:r>
            <a:r>
              <a:rPr lang="en-US" altLang="zh-CN" sz="2400" dirty="0"/>
              <a:t>, R9</a:t>
            </a:r>
          </a:p>
          <a:p>
            <a:pPr lvl="1">
              <a:buFontTx/>
              <a:buNone/>
            </a:pPr>
            <a:r>
              <a:rPr lang="en-US" altLang="zh-CN" sz="2400" dirty="0"/>
              <a:t>XOR    R10, </a:t>
            </a:r>
            <a:r>
              <a:rPr lang="en-US" altLang="zh-CN" sz="2400" dirty="0">
                <a:solidFill>
                  <a:srgbClr val="FF0000"/>
                </a:solidFill>
              </a:rPr>
              <a:t>R1</a:t>
            </a:r>
            <a:r>
              <a:rPr lang="en-US" altLang="zh-CN" sz="2400" dirty="0"/>
              <a:t>, R11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 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Coping with data hazards:example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68291"/>
              </p:ext>
            </p:extLst>
          </p:nvPr>
        </p:nvGraphicFramePr>
        <p:xfrm>
          <a:off x="304800" y="1052736"/>
          <a:ext cx="8534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Picture" r:id="rId3" imgW="4467240" imgH="2752560" progId="Word.Picture.8">
                  <p:embed/>
                </p:oleObj>
              </mc:Choice>
              <mc:Fallback>
                <p:oleObj name="Picture" r:id="rId3" imgW="4467240" imgH="2752560" progId="Word.Picture.8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52736"/>
                        <a:ext cx="8534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0" y="5334000"/>
            <a:ext cx="9144000" cy="990600"/>
          </a:xfrm>
        </p:spPr>
        <p:txBody>
          <a:bodyPr/>
          <a:lstStyle/>
          <a:p>
            <a:r>
              <a:rPr lang="en-US" altLang="zh-CN" sz="2400">
                <a:latin typeface="Comic Sans MS" pitchFamily="66" charset="0"/>
              </a:rPr>
              <a:t>Sequential laundry takes 6 hours for 4 loads</a:t>
            </a:r>
          </a:p>
          <a:p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</a:rPr>
              <a:t>If they learned pipelining, how long would laundry take?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Sequential Laundry</a:t>
            </a:r>
          </a:p>
        </p:txBody>
      </p:sp>
      <p:sp>
        <p:nvSpPr>
          <p:cNvPr id="14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0D02EA7D-78AA-4A3C-A52C-92ABED6D9EB4}" type="slidenum">
              <a:rPr lang="en-US" altLang="zh-CN"/>
              <a:pPr/>
              <a:t>4</a:t>
            </a:fld>
            <a:endParaRPr lang="en-US" altLang="zh-CN"/>
          </a:p>
        </p:txBody>
      </p:sp>
      <p:grpSp>
        <p:nvGrpSpPr>
          <p:cNvPr id="10383" name="Group 143"/>
          <p:cNvGrpSpPr>
            <a:grpSpLocks/>
          </p:cNvGrpSpPr>
          <p:nvPr/>
        </p:nvGrpSpPr>
        <p:grpSpPr bwMode="auto">
          <a:xfrm>
            <a:off x="914400" y="1447800"/>
            <a:ext cx="7443788" cy="3757613"/>
            <a:chOff x="400" y="615"/>
            <a:chExt cx="5041" cy="2857"/>
          </a:xfrm>
        </p:grpSpPr>
        <p:grpSp>
          <p:nvGrpSpPr>
            <p:cNvPr id="10384" name="Group 144"/>
            <p:cNvGrpSpPr>
              <a:grpSpLocks/>
            </p:cNvGrpSpPr>
            <p:nvPr/>
          </p:nvGrpSpPr>
          <p:grpSpPr bwMode="auto">
            <a:xfrm>
              <a:off x="532" y="1620"/>
              <a:ext cx="329" cy="396"/>
              <a:chOff x="532" y="1620"/>
              <a:chExt cx="329" cy="396"/>
            </a:xfrm>
          </p:grpSpPr>
          <p:sp>
            <p:nvSpPr>
              <p:cNvPr id="10385" name="Freeform 145"/>
              <p:cNvSpPr>
                <a:spLocks/>
              </p:cNvSpPr>
              <p:nvPr/>
            </p:nvSpPr>
            <p:spPr bwMode="auto">
              <a:xfrm>
                <a:off x="532" y="1620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6" name="Rectangle 146"/>
              <p:cNvSpPr>
                <a:spLocks noChangeArrowheads="1"/>
              </p:cNvSpPr>
              <p:nvPr/>
            </p:nvSpPr>
            <p:spPr bwMode="auto">
              <a:xfrm>
                <a:off x="574" y="1671"/>
                <a:ext cx="273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10387" name="Group 147"/>
            <p:cNvGrpSpPr>
              <a:grpSpLocks/>
            </p:cNvGrpSpPr>
            <p:nvPr/>
          </p:nvGrpSpPr>
          <p:grpSpPr bwMode="auto">
            <a:xfrm>
              <a:off x="524" y="2140"/>
              <a:ext cx="329" cy="395"/>
              <a:chOff x="524" y="2140"/>
              <a:chExt cx="329" cy="395"/>
            </a:xfrm>
          </p:grpSpPr>
          <p:sp>
            <p:nvSpPr>
              <p:cNvPr id="10388" name="Freeform 148"/>
              <p:cNvSpPr>
                <a:spLocks/>
              </p:cNvSpPr>
              <p:nvPr/>
            </p:nvSpPr>
            <p:spPr bwMode="auto">
              <a:xfrm>
                <a:off x="524" y="2140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9" name="Rectangle 149"/>
              <p:cNvSpPr>
                <a:spLocks noChangeArrowheads="1"/>
              </p:cNvSpPr>
              <p:nvPr/>
            </p:nvSpPr>
            <p:spPr bwMode="auto">
              <a:xfrm>
                <a:off x="574" y="2190"/>
                <a:ext cx="253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B</a:t>
                </a:r>
              </a:p>
            </p:txBody>
          </p:sp>
        </p:grpSp>
        <p:grpSp>
          <p:nvGrpSpPr>
            <p:cNvPr id="10390" name="Group 150"/>
            <p:cNvGrpSpPr>
              <a:grpSpLocks/>
            </p:cNvGrpSpPr>
            <p:nvPr/>
          </p:nvGrpSpPr>
          <p:grpSpPr bwMode="auto">
            <a:xfrm>
              <a:off x="508" y="2604"/>
              <a:ext cx="329" cy="396"/>
              <a:chOff x="508" y="2604"/>
              <a:chExt cx="329" cy="396"/>
            </a:xfrm>
          </p:grpSpPr>
          <p:sp>
            <p:nvSpPr>
              <p:cNvPr id="10391" name="Freeform 151"/>
              <p:cNvSpPr>
                <a:spLocks/>
              </p:cNvSpPr>
              <p:nvPr/>
            </p:nvSpPr>
            <p:spPr bwMode="auto">
              <a:xfrm>
                <a:off x="508" y="260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2" name="Rectangle 152"/>
              <p:cNvSpPr>
                <a:spLocks noChangeArrowheads="1"/>
              </p:cNvSpPr>
              <p:nvPr/>
            </p:nvSpPr>
            <p:spPr bwMode="auto">
              <a:xfrm>
                <a:off x="562" y="2655"/>
                <a:ext cx="251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C</a:t>
                </a:r>
              </a:p>
            </p:txBody>
          </p:sp>
        </p:grpSp>
        <p:grpSp>
          <p:nvGrpSpPr>
            <p:cNvPr id="10393" name="Group 153"/>
            <p:cNvGrpSpPr>
              <a:grpSpLocks/>
            </p:cNvGrpSpPr>
            <p:nvPr/>
          </p:nvGrpSpPr>
          <p:grpSpPr bwMode="auto">
            <a:xfrm>
              <a:off x="500" y="3076"/>
              <a:ext cx="329" cy="396"/>
              <a:chOff x="500" y="3076"/>
              <a:chExt cx="329" cy="396"/>
            </a:xfrm>
          </p:grpSpPr>
          <p:sp>
            <p:nvSpPr>
              <p:cNvPr id="10394" name="Freeform 154"/>
              <p:cNvSpPr>
                <a:spLocks/>
              </p:cNvSpPr>
              <p:nvPr/>
            </p:nvSpPr>
            <p:spPr bwMode="auto">
              <a:xfrm>
                <a:off x="500" y="3076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5" name="Rectangle 155"/>
              <p:cNvSpPr>
                <a:spLocks noChangeArrowheads="1"/>
              </p:cNvSpPr>
              <p:nvPr/>
            </p:nvSpPr>
            <p:spPr bwMode="auto">
              <a:xfrm>
                <a:off x="542" y="3127"/>
                <a:ext cx="272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D</a:t>
                </a:r>
              </a:p>
            </p:txBody>
          </p:sp>
        </p:grpSp>
        <p:sp>
          <p:nvSpPr>
            <p:cNvPr id="10396" name="Rectangle 156"/>
            <p:cNvSpPr>
              <a:spLocks noChangeArrowheads="1"/>
            </p:cNvSpPr>
            <p:nvPr/>
          </p:nvSpPr>
          <p:spPr bwMode="auto">
            <a:xfrm>
              <a:off x="909" y="1311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30</a:t>
              </a:r>
            </a:p>
          </p:txBody>
        </p:sp>
        <p:grpSp>
          <p:nvGrpSpPr>
            <p:cNvPr id="10397" name="Group 157"/>
            <p:cNvGrpSpPr>
              <a:grpSpLocks/>
            </p:cNvGrpSpPr>
            <p:nvPr/>
          </p:nvGrpSpPr>
          <p:grpSpPr bwMode="auto">
            <a:xfrm>
              <a:off x="952" y="1304"/>
              <a:ext cx="944" cy="0"/>
              <a:chOff x="952" y="1304"/>
              <a:chExt cx="944" cy="0"/>
            </a:xfrm>
          </p:grpSpPr>
          <p:sp>
            <p:nvSpPr>
              <p:cNvPr id="10398" name="Line 158"/>
              <p:cNvSpPr>
                <a:spLocks noChangeShapeType="1"/>
              </p:cNvSpPr>
              <p:nvPr/>
            </p:nvSpPr>
            <p:spPr bwMode="auto">
              <a:xfrm>
                <a:off x="952" y="1304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99" name="Line 159"/>
              <p:cNvSpPr>
                <a:spLocks noChangeShapeType="1"/>
              </p:cNvSpPr>
              <p:nvPr/>
            </p:nvSpPr>
            <p:spPr bwMode="auto">
              <a:xfrm>
                <a:off x="1280" y="130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00" name="Line 160"/>
              <p:cNvSpPr>
                <a:spLocks noChangeShapeType="1"/>
              </p:cNvSpPr>
              <p:nvPr/>
            </p:nvSpPr>
            <p:spPr bwMode="auto">
              <a:xfrm>
                <a:off x="1680" y="130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401" name="Rectangle 161"/>
            <p:cNvSpPr>
              <a:spLocks noChangeArrowheads="1"/>
            </p:cNvSpPr>
            <p:nvPr/>
          </p:nvSpPr>
          <p:spPr bwMode="auto">
            <a:xfrm>
              <a:off x="1275" y="1311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40</a:t>
              </a:r>
            </a:p>
          </p:txBody>
        </p:sp>
        <p:sp>
          <p:nvSpPr>
            <p:cNvPr id="10402" name="Rectangle 162"/>
            <p:cNvSpPr>
              <a:spLocks noChangeArrowheads="1"/>
            </p:cNvSpPr>
            <p:nvPr/>
          </p:nvSpPr>
          <p:spPr bwMode="auto">
            <a:xfrm>
              <a:off x="1604" y="1311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10403" name="Line 163"/>
            <p:cNvSpPr>
              <a:spLocks noChangeShapeType="1"/>
            </p:cNvSpPr>
            <p:nvPr/>
          </p:nvSpPr>
          <p:spPr bwMode="auto">
            <a:xfrm>
              <a:off x="1264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4" name="Line 164"/>
            <p:cNvSpPr>
              <a:spLocks noChangeShapeType="1"/>
            </p:cNvSpPr>
            <p:nvPr/>
          </p:nvSpPr>
          <p:spPr bwMode="auto">
            <a:xfrm>
              <a:off x="1664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5" name="Line 165"/>
            <p:cNvSpPr>
              <a:spLocks noChangeShapeType="1"/>
            </p:cNvSpPr>
            <p:nvPr/>
          </p:nvSpPr>
          <p:spPr bwMode="auto">
            <a:xfrm>
              <a:off x="1920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6" name="Rectangle 166"/>
            <p:cNvSpPr>
              <a:spLocks noChangeArrowheads="1"/>
            </p:cNvSpPr>
            <p:nvPr/>
          </p:nvSpPr>
          <p:spPr bwMode="auto">
            <a:xfrm>
              <a:off x="1901" y="1311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30</a:t>
              </a:r>
            </a:p>
          </p:txBody>
        </p:sp>
        <p:grpSp>
          <p:nvGrpSpPr>
            <p:cNvPr id="10407" name="Group 167"/>
            <p:cNvGrpSpPr>
              <a:grpSpLocks/>
            </p:cNvGrpSpPr>
            <p:nvPr/>
          </p:nvGrpSpPr>
          <p:grpSpPr bwMode="auto">
            <a:xfrm>
              <a:off x="1944" y="1304"/>
              <a:ext cx="944" cy="0"/>
              <a:chOff x="1944" y="1304"/>
              <a:chExt cx="944" cy="0"/>
            </a:xfrm>
          </p:grpSpPr>
          <p:sp>
            <p:nvSpPr>
              <p:cNvPr id="10408" name="Line 168"/>
              <p:cNvSpPr>
                <a:spLocks noChangeShapeType="1"/>
              </p:cNvSpPr>
              <p:nvPr/>
            </p:nvSpPr>
            <p:spPr bwMode="auto">
              <a:xfrm>
                <a:off x="1944" y="1304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09" name="Line 169"/>
              <p:cNvSpPr>
                <a:spLocks noChangeShapeType="1"/>
              </p:cNvSpPr>
              <p:nvPr/>
            </p:nvSpPr>
            <p:spPr bwMode="auto">
              <a:xfrm>
                <a:off x="2272" y="130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0" name="Line 170"/>
              <p:cNvSpPr>
                <a:spLocks noChangeShapeType="1"/>
              </p:cNvSpPr>
              <p:nvPr/>
            </p:nvSpPr>
            <p:spPr bwMode="auto">
              <a:xfrm>
                <a:off x="2672" y="130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411" name="Rectangle 171"/>
            <p:cNvSpPr>
              <a:spLocks noChangeArrowheads="1"/>
            </p:cNvSpPr>
            <p:nvPr/>
          </p:nvSpPr>
          <p:spPr bwMode="auto">
            <a:xfrm>
              <a:off x="2268" y="1311"/>
              <a:ext cx="375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40</a:t>
              </a:r>
            </a:p>
          </p:txBody>
        </p:sp>
        <p:sp>
          <p:nvSpPr>
            <p:cNvPr id="10412" name="Rectangle 172"/>
            <p:cNvSpPr>
              <a:spLocks noChangeArrowheads="1"/>
            </p:cNvSpPr>
            <p:nvPr/>
          </p:nvSpPr>
          <p:spPr bwMode="auto">
            <a:xfrm>
              <a:off x="2596" y="1311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10413" name="Line 173"/>
            <p:cNvSpPr>
              <a:spLocks noChangeShapeType="1"/>
            </p:cNvSpPr>
            <p:nvPr/>
          </p:nvSpPr>
          <p:spPr bwMode="auto">
            <a:xfrm>
              <a:off x="2256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4" name="Line 174"/>
            <p:cNvSpPr>
              <a:spLocks noChangeShapeType="1"/>
            </p:cNvSpPr>
            <p:nvPr/>
          </p:nvSpPr>
          <p:spPr bwMode="auto">
            <a:xfrm>
              <a:off x="2656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5" name="Line 175"/>
            <p:cNvSpPr>
              <a:spLocks noChangeShapeType="1"/>
            </p:cNvSpPr>
            <p:nvPr/>
          </p:nvSpPr>
          <p:spPr bwMode="auto">
            <a:xfrm>
              <a:off x="2912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6" name="Rectangle 176"/>
            <p:cNvSpPr>
              <a:spLocks noChangeArrowheads="1"/>
            </p:cNvSpPr>
            <p:nvPr/>
          </p:nvSpPr>
          <p:spPr bwMode="auto">
            <a:xfrm>
              <a:off x="2893" y="1311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30</a:t>
              </a:r>
            </a:p>
          </p:txBody>
        </p:sp>
        <p:grpSp>
          <p:nvGrpSpPr>
            <p:cNvPr id="10417" name="Group 177"/>
            <p:cNvGrpSpPr>
              <a:grpSpLocks/>
            </p:cNvGrpSpPr>
            <p:nvPr/>
          </p:nvGrpSpPr>
          <p:grpSpPr bwMode="auto">
            <a:xfrm>
              <a:off x="2936" y="1304"/>
              <a:ext cx="944" cy="0"/>
              <a:chOff x="2936" y="1304"/>
              <a:chExt cx="944" cy="0"/>
            </a:xfrm>
          </p:grpSpPr>
          <p:sp>
            <p:nvSpPr>
              <p:cNvPr id="10418" name="Line 178"/>
              <p:cNvSpPr>
                <a:spLocks noChangeShapeType="1"/>
              </p:cNvSpPr>
              <p:nvPr/>
            </p:nvSpPr>
            <p:spPr bwMode="auto">
              <a:xfrm>
                <a:off x="2936" y="1304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9" name="Line 179"/>
              <p:cNvSpPr>
                <a:spLocks noChangeShapeType="1"/>
              </p:cNvSpPr>
              <p:nvPr/>
            </p:nvSpPr>
            <p:spPr bwMode="auto">
              <a:xfrm>
                <a:off x="3264" y="130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0" name="Line 180"/>
              <p:cNvSpPr>
                <a:spLocks noChangeShapeType="1"/>
              </p:cNvSpPr>
              <p:nvPr/>
            </p:nvSpPr>
            <p:spPr bwMode="auto">
              <a:xfrm>
                <a:off x="3664" y="130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421" name="Rectangle 181"/>
            <p:cNvSpPr>
              <a:spLocks noChangeArrowheads="1"/>
            </p:cNvSpPr>
            <p:nvPr/>
          </p:nvSpPr>
          <p:spPr bwMode="auto">
            <a:xfrm>
              <a:off x="3261" y="1311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40</a:t>
              </a:r>
            </a:p>
          </p:txBody>
        </p:sp>
        <p:sp>
          <p:nvSpPr>
            <p:cNvPr id="10422" name="Rectangle 182"/>
            <p:cNvSpPr>
              <a:spLocks noChangeArrowheads="1"/>
            </p:cNvSpPr>
            <p:nvPr/>
          </p:nvSpPr>
          <p:spPr bwMode="auto">
            <a:xfrm>
              <a:off x="3589" y="1311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10423" name="Line 183"/>
            <p:cNvSpPr>
              <a:spLocks noChangeShapeType="1"/>
            </p:cNvSpPr>
            <p:nvPr/>
          </p:nvSpPr>
          <p:spPr bwMode="auto">
            <a:xfrm>
              <a:off x="3248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4" name="Line 184"/>
            <p:cNvSpPr>
              <a:spLocks noChangeShapeType="1"/>
            </p:cNvSpPr>
            <p:nvPr/>
          </p:nvSpPr>
          <p:spPr bwMode="auto">
            <a:xfrm>
              <a:off x="3648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5" name="Line 185"/>
            <p:cNvSpPr>
              <a:spLocks noChangeShapeType="1"/>
            </p:cNvSpPr>
            <p:nvPr/>
          </p:nvSpPr>
          <p:spPr bwMode="auto">
            <a:xfrm>
              <a:off x="3904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6" name="Rectangle 186"/>
            <p:cNvSpPr>
              <a:spLocks noChangeArrowheads="1"/>
            </p:cNvSpPr>
            <p:nvPr/>
          </p:nvSpPr>
          <p:spPr bwMode="auto">
            <a:xfrm>
              <a:off x="3884" y="1311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30</a:t>
              </a:r>
            </a:p>
          </p:txBody>
        </p:sp>
        <p:grpSp>
          <p:nvGrpSpPr>
            <p:cNvPr id="10427" name="Group 187"/>
            <p:cNvGrpSpPr>
              <a:grpSpLocks/>
            </p:cNvGrpSpPr>
            <p:nvPr/>
          </p:nvGrpSpPr>
          <p:grpSpPr bwMode="auto">
            <a:xfrm>
              <a:off x="3928" y="1304"/>
              <a:ext cx="944" cy="0"/>
              <a:chOff x="3928" y="1304"/>
              <a:chExt cx="944" cy="0"/>
            </a:xfrm>
          </p:grpSpPr>
          <p:sp>
            <p:nvSpPr>
              <p:cNvPr id="10428" name="Line 188"/>
              <p:cNvSpPr>
                <a:spLocks noChangeShapeType="1"/>
              </p:cNvSpPr>
              <p:nvPr/>
            </p:nvSpPr>
            <p:spPr bwMode="auto">
              <a:xfrm>
                <a:off x="3928" y="1304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9" name="Line 189"/>
              <p:cNvSpPr>
                <a:spLocks noChangeShapeType="1"/>
              </p:cNvSpPr>
              <p:nvPr/>
            </p:nvSpPr>
            <p:spPr bwMode="auto">
              <a:xfrm>
                <a:off x="4256" y="130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0" name="Line 190"/>
              <p:cNvSpPr>
                <a:spLocks noChangeShapeType="1"/>
              </p:cNvSpPr>
              <p:nvPr/>
            </p:nvSpPr>
            <p:spPr bwMode="auto">
              <a:xfrm>
                <a:off x="4656" y="130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431" name="Rectangle 191"/>
            <p:cNvSpPr>
              <a:spLocks noChangeArrowheads="1"/>
            </p:cNvSpPr>
            <p:nvPr/>
          </p:nvSpPr>
          <p:spPr bwMode="auto">
            <a:xfrm>
              <a:off x="4253" y="1311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40</a:t>
              </a:r>
            </a:p>
          </p:txBody>
        </p:sp>
        <p:sp>
          <p:nvSpPr>
            <p:cNvPr id="10432" name="Rectangle 192"/>
            <p:cNvSpPr>
              <a:spLocks noChangeArrowheads="1"/>
            </p:cNvSpPr>
            <p:nvPr/>
          </p:nvSpPr>
          <p:spPr bwMode="auto">
            <a:xfrm>
              <a:off x="4580" y="1311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10433" name="Line 193"/>
            <p:cNvSpPr>
              <a:spLocks noChangeShapeType="1"/>
            </p:cNvSpPr>
            <p:nvPr/>
          </p:nvSpPr>
          <p:spPr bwMode="auto">
            <a:xfrm>
              <a:off x="4240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4" name="Line 194"/>
            <p:cNvSpPr>
              <a:spLocks noChangeShapeType="1"/>
            </p:cNvSpPr>
            <p:nvPr/>
          </p:nvSpPr>
          <p:spPr bwMode="auto">
            <a:xfrm>
              <a:off x="4640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5" name="Line 195"/>
            <p:cNvSpPr>
              <a:spLocks noChangeShapeType="1"/>
            </p:cNvSpPr>
            <p:nvPr/>
          </p:nvSpPr>
          <p:spPr bwMode="auto">
            <a:xfrm>
              <a:off x="4896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436" name="Group 196"/>
            <p:cNvGrpSpPr>
              <a:grpSpLocks/>
            </p:cNvGrpSpPr>
            <p:nvPr/>
          </p:nvGrpSpPr>
          <p:grpSpPr bwMode="auto">
            <a:xfrm>
              <a:off x="940" y="1556"/>
              <a:ext cx="967" cy="448"/>
              <a:chOff x="940" y="1556"/>
              <a:chExt cx="967" cy="448"/>
            </a:xfrm>
          </p:grpSpPr>
          <p:grpSp>
            <p:nvGrpSpPr>
              <p:cNvPr id="10437" name="Group 197"/>
              <p:cNvGrpSpPr>
                <a:grpSpLocks/>
              </p:cNvGrpSpPr>
              <p:nvPr/>
            </p:nvGrpSpPr>
            <p:grpSpPr bwMode="auto">
              <a:xfrm>
                <a:off x="940" y="1556"/>
                <a:ext cx="305" cy="448"/>
                <a:chOff x="940" y="1556"/>
                <a:chExt cx="305" cy="448"/>
              </a:xfrm>
            </p:grpSpPr>
            <p:grpSp>
              <p:nvGrpSpPr>
                <p:cNvPr id="10438" name="Group 198"/>
                <p:cNvGrpSpPr>
                  <a:grpSpLocks/>
                </p:cNvGrpSpPr>
                <p:nvPr/>
              </p:nvGrpSpPr>
              <p:grpSpPr bwMode="auto">
                <a:xfrm>
                  <a:off x="940" y="1556"/>
                  <a:ext cx="305" cy="448"/>
                  <a:chOff x="940" y="1556"/>
                  <a:chExt cx="305" cy="448"/>
                </a:xfrm>
              </p:grpSpPr>
              <p:sp>
                <p:nvSpPr>
                  <p:cNvPr id="10439" name="AutoShape 199"/>
                  <p:cNvSpPr>
                    <a:spLocks noChangeArrowheads="1"/>
                  </p:cNvSpPr>
                  <p:nvPr/>
                </p:nvSpPr>
                <p:spPr bwMode="auto">
                  <a:xfrm>
                    <a:off x="940" y="162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40" name="AutoShape 200"/>
                  <p:cNvSpPr>
                    <a:spLocks noChangeArrowheads="1"/>
                  </p:cNvSpPr>
                  <p:nvPr/>
                </p:nvSpPr>
                <p:spPr bwMode="auto">
                  <a:xfrm>
                    <a:off x="1010" y="155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441" name="AutoShape 201"/>
                <p:cNvSpPr>
                  <a:spLocks noChangeArrowheads="1"/>
                </p:cNvSpPr>
                <p:nvPr/>
              </p:nvSpPr>
              <p:spPr bwMode="auto">
                <a:xfrm>
                  <a:off x="1002" y="166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2" name="Group 202"/>
              <p:cNvGrpSpPr>
                <a:grpSpLocks/>
              </p:cNvGrpSpPr>
              <p:nvPr/>
            </p:nvGrpSpPr>
            <p:grpSpPr bwMode="auto">
              <a:xfrm>
                <a:off x="1241" y="1556"/>
                <a:ext cx="378" cy="448"/>
                <a:chOff x="1241" y="1556"/>
                <a:chExt cx="378" cy="448"/>
              </a:xfrm>
            </p:grpSpPr>
            <p:grpSp>
              <p:nvGrpSpPr>
                <p:cNvPr id="10443" name="Group 203"/>
                <p:cNvGrpSpPr>
                  <a:grpSpLocks/>
                </p:cNvGrpSpPr>
                <p:nvPr/>
              </p:nvGrpSpPr>
              <p:grpSpPr bwMode="auto">
                <a:xfrm>
                  <a:off x="1241" y="1556"/>
                  <a:ext cx="378" cy="448"/>
                  <a:chOff x="1241" y="1556"/>
                  <a:chExt cx="378" cy="448"/>
                </a:xfrm>
              </p:grpSpPr>
              <p:sp>
                <p:nvSpPr>
                  <p:cNvPr id="10444" name="AutoShape 204"/>
                  <p:cNvSpPr>
                    <a:spLocks noChangeArrowheads="1"/>
                  </p:cNvSpPr>
                  <p:nvPr/>
                </p:nvSpPr>
                <p:spPr bwMode="auto">
                  <a:xfrm>
                    <a:off x="1241" y="162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45" name="AutoShape 205"/>
                  <p:cNvSpPr>
                    <a:spLocks noChangeArrowheads="1"/>
                  </p:cNvSpPr>
                  <p:nvPr/>
                </p:nvSpPr>
                <p:spPr bwMode="auto">
                  <a:xfrm>
                    <a:off x="1327" y="155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446" name="Oval 206"/>
                <p:cNvSpPr>
                  <a:spLocks noChangeArrowheads="1"/>
                </p:cNvSpPr>
                <p:nvPr/>
              </p:nvSpPr>
              <p:spPr bwMode="auto">
                <a:xfrm>
                  <a:off x="1356" y="159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7" name="AutoShape 207"/>
                <p:cNvSpPr>
                  <a:spLocks noChangeArrowheads="1"/>
                </p:cNvSpPr>
                <p:nvPr/>
              </p:nvSpPr>
              <p:spPr bwMode="auto">
                <a:xfrm>
                  <a:off x="1288" y="180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448" name="Freeform 208"/>
              <p:cNvSpPr>
                <a:spLocks/>
              </p:cNvSpPr>
              <p:nvPr/>
            </p:nvSpPr>
            <p:spPr bwMode="auto">
              <a:xfrm>
                <a:off x="1805" y="178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9" name="Rectangle 209"/>
              <p:cNvSpPr>
                <a:spLocks noChangeArrowheads="1"/>
              </p:cNvSpPr>
              <p:nvPr/>
            </p:nvSpPr>
            <p:spPr bwMode="auto">
              <a:xfrm>
                <a:off x="1801" y="178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0" name="Rectangle 210"/>
              <p:cNvSpPr>
                <a:spLocks noChangeArrowheads="1"/>
              </p:cNvSpPr>
              <p:nvPr/>
            </p:nvSpPr>
            <p:spPr bwMode="auto">
              <a:xfrm>
                <a:off x="1808" y="186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1" name="Rectangle 211"/>
              <p:cNvSpPr>
                <a:spLocks noChangeArrowheads="1"/>
              </p:cNvSpPr>
              <p:nvPr/>
            </p:nvSpPr>
            <p:spPr bwMode="auto">
              <a:xfrm>
                <a:off x="1625" y="186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452" name="Group 212"/>
              <p:cNvGrpSpPr>
                <a:grpSpLocks/>
              </p:cNvGrpSpPr>
              <p:nvPr/>
            </p:nvGrpSpPr>
            <p:grpSpPr bwMode="auto">
              <a:xfrm>
                <a:off x="1623" y="1613"/>
                <a:ext cx="194" cy="364"/>
                <a:chOff x="1623" y="1613"/>
                <a:chExt cx="194" cy="364"/>
              </a:xfrm>
            </p:grpSpPr>
            <p:sp>
              <p:nvSpPr>
                <p:cNvPr id="10453" name="Oval 213"/>
                <p:cNvSpPr>
                  <a:spLocks noChangeArrowheads="1"/>
                </p:cNvSpPr>
                <p:nvPr/>
              </p:nvSpPr>
              <p:spPr bwMode="auto">
                <a:xfrm>
                  <a:off x="1699" y="161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54" name="Freeform 214"/>
                <p:cNvSpPr>
                  <a:spLocks/>
                </p:cNvSpPr>
                <p:nvPr/>
              </p:nvSpPr>
              <p:spPr bwMode="auto">
                <a:xfrm>
                  <a:off x="1623" y="168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0" cap="rnd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455" name="Rectangle 215"/>
            <p:cNvSpPr>
              <a:spLocks noChangeArrowheads="1"/>
            </p:cNvSpPr>
            <p:nvPr/>
          </p:nvSpPr>
          <p:spPr bwMode="auto">
            <a:xfrm>
              <a:off x="703" y="615"/>
              <a:ext cx="630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6 PM</a:t>
              </a:r>
            </a:p>
          </p:txBody>
        </p:sp>
        <p:sp>
          <p:nvSpPr>
            <p:cNvPr id="10456" name="Line 216"/>
            <p:cNvSpPr>
              <a:spLocks noChangeShapeType="1"/>
            </p:cNvSpPr>
            <p:nvPr/>
          </p:nvSpPr>
          <p:spPr bwMode="auto">
            <a:xfrm>
              <a:off x="932" y="984"/>
              <a:ext cx="39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7" name="Line 217"/>
            <p:cNvSpPr>
              <a:spLocks noChangeShapeType="1"/>
            </p:cNvSpPr>
            <p:nvPr/>
          </p:nvSpPr>
          <p:spPr bwMode="auto">
            <a:xfrm>
              <a:off x="928" y="90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8" name="Rectangle 218"/>
            <p:cNvSpPr>
              <a:spLocks noChangeArrowheads="1"/>
            </p:cNvSpPr>
            <p:nvPr/>
          </p:nvSpPr>
          <p:spPr bwMode="auto">
            <a:xfrm>
              <a:off x="1479" y="623"/>
              <a:ext cx="24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7</a:t>
              </a:r>
            </a:p>
          </p:txBody>
        </p:sp>
        <p:sp>
          <p:nvSpPr>
            <p:cNvPr id="10459" name="Rectangle 219"/>
            <p:cNvSpPr>
              <a:spLocks noChangeArrowheads="1"/>
            </p:cNvSpPr>
            <p:nvPr/>
          </p:nvSpPr>
          <p:spPr bwMode="auto">
            <a:xfrm>
              <a:off x="2151" y="623"/>
              <a:ext cx="24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8</a:t>
              </a:r>
            </a:p>
          </p:txBody>
        </p:sp>
        <p:sp>
          <p:nvSpPr>
            <p:cNvPr id="10460" name="Rectangle 220"/>
            <p:cNvSpPr>
              <a:spLocks noChangeArrowheads="1"/>
            </p:cNvSpPr>
            <p:nvPr/>
          </p:nvSpPr>
          <p:spPr bwMode="auto">
            <a:xfrm>
              <a:off x="2791" y="623"/>
              <a:ext cx="24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9</a:t>
              </a:r>
            </a:p>
          </p:txBody>
        </p:sp>
        <p:sp>
          <p:nvSpPr>
            <p:cNvPr id="10461" name="Rectangle 221"/>
            <p:cNvSpPr>
              <a:spLocks noChangeArrowheads="1"/>
            </p:cNvSpPr>
            <p:nvPr/>
          </p:nvSpPr>
          <p:spPr bwMode="auto">
            <a:xfrm>
              <a:off x="3383" y="631"/>
              <a:ext cx="374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10462" name="Rectangle 222"/>
            <p:cNvSpPr>
              <a:spLocks noChangeArrowheads="1"/>
            </p:cNvSpPr>
            <p:nvPr/>
          </p:nvSpPr>
          <p:spPr bwMode="auto">
            <a:xfrm>
              <a:off x="4071" y="623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10463" name="Rectangle 223"/>
            <p:cNvSpPr>
              <a:spLocks noChangeArrowheads="1"/>
            </p:cNvSpPr>
            <p:nvPr/>
          </p:nvSpPr>
          <p:spPr bwMode="auto">
            <a:xfrm>
              <a:off x="4464" y="615"/>
              <a:ext cx="97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Midnight</a:t>
              </a:r>
            </a:p>
          </p:txBody>
        </p:sp>
        <p:grpSp>
          <p:nvGrpSpPr>
            <p:cNvPr id="10464" name="Group 224"/>
            <p:cNvGrpSpPr>
              <a:grpSpLocks/>
            </p:cNvGrpSpPr>
            <p:nvPr/>
          </p:nvGrpSpPr>
          <p:grpSpPr bwMode="auto">
            <a:xfrm>
              <a:off x="1900" y="2020"/>
              <a:ext cx="967" cy="448"/>
              <a:chOff x="1900" y="2020"/>
              <a:chExt cx="967" cy="448"/>
            </a:xfrm>
          </p:grpSpPr>
          <p:grpSp>
            <p:nvGrpSpPr>
              <p:cNvPr id="10465" name="Group 225"/>
              <p:cNvGrpSpPr>
                <a:grpSpLocks/>
              </p:cNvGrpSpPr>
              <p:nvPr/>
            </p:nvGrpSpPr>
            <p:grpSpPr bwMode="auto">
              <a:xfrm>
                <a:off x="1900" y="2020"/>
                <a:ext cx="305" cy="448"/>
                <a:chOff x="1900" y="2020"/>
                <a:chExt cx="305" cy="448"/>
              </a:xfrm>
            </p:grpSpPr>
            <p:grpSp>
              <p:nvGrpSpPr>
                <p:cNvPr id="10466" name="Group 226"/>
                <p:cNvGrpSpPr>
                  <a:grpSpLocks/>
                </p:cNvGrpSpPr>
                <p:nvPr/>
              </p:nvGrpSpPr>
              <p:grpSpPr bwMode="auto">
                <a:xfrm>
                  <a:off x="1900" y="2020"/>
                  <a:ext cx="305" cy="448"/>
                  <a:chOff x="1900" y="2020"/>
                  <a:chExt cx="305" cy="448"/>
                </a:xfrm>
              </p:grpSpPr>
              <p:sp>
                <p:nvSpPr>
                  <p:cNvPr id="10467" name="AutoShape 227"/>
                  <p:cNvSpPr>
                    <a:spLocks noChangeArrowheads="1"/>
                  </p:cNvSpPr>
                  <p:nvPr/>
                </p:nvSpPr>
                <p:spPr bwMode="auto">
                  <a:xfrm>
                    <a:off x="1900" y="2091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68" name="AutoShape 228"/>
                  <p:cNvSpPr>
                    <a:spLocks noChangeArrowheads="1"/>
                  </p:cNvSpPr>
                  <p:nvPr/>
                </p:nvSpPr>
                <p:spPr bwMode="auto">
                  <a:xfrm>
                    <a:off x="1970" y="2020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469" name="AutoShape 229"/>
                <p:cNvSpPr>
                  <a:spLocks noChangeArrowheads="1"/>
                </p:cNvSpPr>
                <p:nvPr/>
              </p:nvSpPr>
              <p:spPr bwMode="auto">
                <a:xfrm>
                  <a:off x="1962" y="2124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70" name="Group 230"/>
              <p:cNvGrpSpPr>
                <a:grpSpLocks/>
              </p:cNvGrpSpPr>
              <p:nvPr/>
            </p:nvGrpSpPr>
            <p:grpSpPr bwMode="auto">
              <a:xfrm>
                <a:off x="2201" y="2020"/>
                <a:ext cx="378" cy="448"/>
                <a:chOff x="2201" y="2020"/>
                <a:chExt cx="378" cy="448"/>
              </a:xfrm>
            </p:grpSpPr>
            <p:grpSp>
              <p:nvGrpSpPr>
                <p:cNvPr id="10471" name="Group 231"/>
                <p:cNvGrpSpPr>
                  <a:grpSpLocks/>
                </p:cNvGrpSpPr>
                <p:nvPr/>
              </p:nvGrpSpPr>
              <p:grpSpPr bwMode="auto">
                <a:xfrm>
                  <a:off x="2201" y="2020"/>
                  <a:ext cx="378" cy="448"/>
                  <a:chOff x="2201" y="2020"/>
                  <a:chExt cx="378" cy="448"/>
                </a:xfrm>
              </p:grpSpPr>
              <p:sp>
                <p:nvSpPr>
                  <p:cNvPr id="10472" name="AutoShape 232"/>
                  <p:cNvSpPr>
                    <a:spLocks noChangeArrowheads="1"/>
                  </p:cNvSpPr>
                  <p:nvPr/>
                </p:nvSpPr>
                <p:spPr bwMode="auto">
                  <a:xfrm>
                    <a:off x="2201" y="2091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73" name="AutoShape 233"/>
                  <p:cNvSpPr>
                    <a:spLocks noChangeArrowheads="1"/>
                  </p:cNvSpPr>
                  <p:nvPr/>
                </p:nvSpPr>
                <p:spPr bwMode="auto">
                  <a:xfrm>
                    <a:off x="2287" y="2020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474" name="Oval 234"/>
                <p:cNvSpPr>
                  <a:spLocks noChangeArrowheads="1"/>
                </p:cNvSpPr>
                <p:nvPr/>
              </p:nvSpPr>
              <p:spPr bwMode="auto">
                <a:xfrm>
                  <a:off x="2316" y="2056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75" name="AutoShape 235"/>
                <p:cNvSpPr>
                  <a:spLocks noChangeArrowheads="1"/>
                </p:cNvSpPr>
                <p:nvPr/>
              </p:nvSpPr>
              <p:spPr bwMode="auto">
                <a:xfrm>
                  <a:off x="2248" y="2266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476" name="Freeform 236"/>
              <p:cNvSpPr>
                <a:spLocks/>
              </p:cNvSpPr>
              <p:nvPr/>
            </p:nvSpPr>
            <p:spPr bwMode="auto">
              <a:xfrm>
                <a:off x="2765" y="2249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7" name="Rectangle 237"/>
              <p:cNvSpPr>
                <a:spLocks noChangeArrowheads="1"/>
              </p:cNvSpPr>
              <p:nvPr/>
            </p:nvSpPr>
            <p:spPr bwMode="auto">
              <a:xfrm>
                <a:off x="2761" y="2249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8" name="Rectangle 238"/>
              <p:cNvSpPr>
                <a:spLocks noChangeArrowheads="1"/>
              </p:cNvSpPr>
              <p:nvPr/>
            </p:nvSpPr>
            <p:spPr bwMode="auto">
              <a:xfrm>
                <a:off x="2768" y="2330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9" name="Rectangle 239"/>
              <p:cNvSpPr>
                <a:spLocks noChangeArrowheads="1"/>
              </p:cNvSpPr>
              <p:nvPr/>
            </p:nvSpPr>
            <p:spPr bwMode="auto">
              <a:xfrm>
                <a:off x="2585" y="2330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480" name="Group 240"/>
              <p:cNvGrpSpPr>
                <a:grpSpLocks/>
              </p:cNvGrpSpPr>
              <p:nvPr/>
            </p:nvGrpSpPr>
            <p:grpSpPr bwMode="auto">
              <a:xfrm>
                <a:off x="2583" y="2077"/>
                <a:ext cx="194" cy="364"/>
                <a:chOff x="2583" y="2077"/>
                <a:chExt cx="194" cy="364"/>
              </a:xfrm>
            </p:grpSpPr>
            <p:sp>
              <p:nvSpPr>
                <p:cNvPr id="10481" name="Oval 241"/>
                <p:cNvSpPr>
                  <a:spLocks noChangeArrowheads="1"/>
                </p:cNvSpPr>
                <p:nvPr/>
              </p:nvSpPr>
              <p:spPr bwMode="auto">
                <a:xfrm>
                  <a:off x="2659" y="2077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82" name="Freeform 242"/>
                <p:cNvSpPr>
                  <a:spLocks/>
                </p:cNvSpPr>
                <p:nvPr/>
              </p:nvSpPr>
              <p:spPr bwMode="auto">
                <a:xfrm>
                  <a:off x="2583" y="2145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0" cap="rnd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83" name="Group 243"/>
            <p:cNvGrpSpPr>
              <a:grpSpLocks/>
            </p:cNvGrpSpPr>
            <p:nvPr/>
          </p:nvGrpSpPr>
          <p:grpSpPr bwMode="auto">
            <a:xfrm>
              <a:off x="2812" y="2468"/>
              <a:ext cx="967" cy="448"/>
              <a:chOff x="2812" y="2468"/>
              <a:chExt cx="967" cy="448"/>
            </a:xfrm>
          </p:grpSpPr>
          <p:grpSp>
            <p:nvGrpSpPr>
              <p:cNvPr id="10484" name="Group 244"/>
              <p:cNvGrpSpPr>
                <a:grpSpLocks/>
              </p:cNvGrpSpPr>
              <p:nvPr/>
            </p:nvGrpSpPr>
            <p:grpSpPr bwMode="auto">
              <a:xfrm>
                <a:off x="2812" y="2468"/>
                <a:ext cx="305" cy="448"/>
                <a:chOff x="2812" y="2468"/>
                <a:chExt cx="305" cy="448"/>
              </a:xfrm>
            </p:grpSpPr>
            <p:grpSp>
              <p:nvGrpSpPr>
                <p:cNvPr id="10485" name="Group 245"/>
                <p:cNvGrpSpPr>
                  <a:grpSpLocks/>
                </p:cNvGrpSpPr>
                <p:nvPr/>
              </p:nvGrpSpPr>
              <p:grpSpPr bwMode="auto">
                <a:xfrm>
                  <a:off x="2812" y="2468"/>
                  <a:ext cx="305" cy="448"/>
                  <a:chOff x="2812" y="2468"/>
                  <a:chExt cx="305" cy="448"/>
                </a:xfrm>
              </p:grpSpPr>
              <p:sp>
                <p:nvSpPr>
                  <p:cNvPr id="10486" name="AutoShape 246"/>
                  <p:cNvSpPr>
                    <a:spLocks noChangeArrowheads="1"/>
                  </p:cNvSpPr>
                  <p:nvPr/>
                </p:nvSpPr>
                <p:spPr bwMode="auto">
                  <a:xfrm>
                    <a:off x="2812" y="2539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87" name="AutoShape 247"/>
                  <p:cNvSpPr>
                    <a:spLocks noChangeArrowheads="1"/>
                  </p:cNvSpPr>
                  <p:nvPr/>
                </p:nvSpPr>
                <p:spPr bwMode="auto">
                  <a:xfrm>
                    <a:off x="2882" y="2468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488" name="AutoShape 248"/>
                <p:cNvSpPr>
                  <a:spLocks noChangeArrowheads="1"/>
                </p:cNvSpPr>
                <p:nvPr/>
              </p:nvSpPr>
              <p:spPr bwMode="auto">
                <a:xfrm>
                  <a:off x="2874" y="2572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89" name="Group 249"/>
              <p:cNvGrpSpPr>
                <a:grpSpLocks/>
              </p:cNvGrpSpPr>
              <p:nvPr/>
            </p:nvGrpSpPr>
            <p:grpSpPr bwMode="auto">
              <a:xfrm>
                <a:off x="3113" y="2468"/>
                <a:ext cx="378" cy="448"/>
                <a:chOff x="3113" y="2468"/>
                <a:chExt cx="378" cy="448"/>
              </a:xfrm>
            </p:grpSpPr>
            <p:grpSp>
              <p:nvGrpSpPr>
                <p:cNvPr id="10490" name="Group 250"/>
                <p:cNvGrpSpPr>
                  <a:grpSpLocks/>
                </p:cNvGrpSpPr>
                <p:nvPr/>
              </p:nvGrpSpPr>
              <p:grpSpPr bwMode="auto">
                <a:xfrm>
                  <a:off x="3113" y="2468"/>
                  <a:ext cx="378" cy="448"/>
                  <a:chOff x="3113" y="2468"/>
                  <a:chExt cx="378" cy="448"/>
                </a:xfrm>
              </p:grpSpPr>
              <p:sp>
                <p:nvSpPr>
                  <p:cNvPr id="10491" name="AutoShape 251"/>
                  <p:cNvSpPr>
                    <a:spLocks noChangeArrowheads="1"/>
                  </p:cNvSpPr>
                  <p:nvPr/>
                </p:nvSpPr>
                <p:spPr bwMode="auto">
                  <a:xfrm>
                    <a:off x="3113" y="2539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92" name="AutoShape 252"/>
                  <p:cNvSpPr>
                    <a:spLocks noChangeArrowheads="1"/>
                  </p:cNvSpPr>
                  <p:nvPr/>
                </p:nvSpPr>
                <p:spPr bwMode="auto">
                  <a:xfrm>
                    <a:off x="3199" y="2468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493" name="Oval 253"/>
                <p:cNvSpPr>
                  <a:spLocks noChangeArrowheads="1"/>
                </p:cNvSpPr>
                <p:nvPr/>
              </p:nvSpPr>
              <p:spPr bwMode="auto">
                <a:xfrm>
                  <a:off x="3228" y="2504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94" name="AutoShape 254"/>
                <p:cNvSpPr>
                  <a:spLocks noChangeArrowheads="1"/>
                </p:cNvSpPr>
                <p:nvPr/>
              </p:nvSpPr>
              <p:spPr bwMode="auto">
                <a:xfrm>
                  <a:off x="3160" y="2714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495" name="Freeform 255"/>
              <p:cNvSpPr>
                <a:spLocks/>
              </p:cNvSpPr>
              <p:nvPr/>
            </p:nvSpPr>
            <p:spPr bwMode="auto">
              <a:xfrm>
                <a:off x="3677" y="2697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6" name="Rectangle 256"/>
              <p:cNvSpPr>
                <a:spLocks noChangeArrowheads="1"/>
              </p:cNvSpPr>
              <p:nvPr/>
            </p:nvSpPr>
            <p:spPr bwMode="auto">
              <a:xfrm>
                <a:off x="3673" y="2697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7" name="Rectangle 257"/>
              <p:cNvSpPr>
                <a:spLocks noChangeArrowheads="1"/>
              </p:cNvSpPr>
              <p:nvPr/>
            </p:nvSpPr>
            <p:spPr bwMode="auto">
              <a:xfrm>
                <a:off x="3680" y="2778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8" name="Rectangle 258"/>
              <p:cNvSpPr>
                <a:spLocks noChangeArrowheads="1"/>
              </p:cNvSpPr>
              <p:nvPr/>
            </p:nvSpPr>
            <p:spPr bwMode="auto">
              <a:xfrm>
                <a:off x="3497" y="2778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499" name="Group 259"/>
              <p:cNvGrpSpPr>
                <a:grpSpLocks/>
              </p:cNvGrpSpPr>
              <p:nvPr/>
            </p:nvGrpSpPr>
            <p:grpSpPr bwMode="auto">
              <a:xfrm>
                <a:off x="3495" y="2525"/>
                <a:ext cx="194" cy="364"/>
                <a:chOff x="3495" y="2525"/>
                <a:chExt cx="194" cy="364"/>
              </a:xfrm>
            </p:grpSpPr>
            <p:sp>
              <p:nvSpPr>
                <p:cNvPr id="10500" name="Oval 260"/>
                <p:cNvSpPr>
                  <a:spLocks noChangeArrowheads="1"/>
                </p:cNvSpPr>
                <p:nvPr/>
              </p:nvSpPr>
              <p:spPr bwMode="auto">
                <a:xfrm>
                  <a:off x="3571" y="2525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01" name="Freeform 261"/>
                <p:cNvSpPr>
                  <a:spLocks/>
                </p:cNvSpPr>
                <p:nvPr/>
              </p:nvSpPr>
              <p:spPr bwMode="auto">
                <a:xfrm>
                  <a:off x="3495" y="2593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0" cap="rnd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502" name="Group 262"/>
            <p:cNvGrpSpPr>
              <a:grpSpLocks/>
            </p:cNvGrpSpPr>
            <p:nvPr/>
          </p:nvGrpSpPr>
          <p:grpSpPr bwMode="auto">
            <a:xfrm>
              <a:off x="3852" y="2964"/>
              <a:ext cx="967" cy="448"/>
              <a:chOff x="3852" y="2964"/>
              <a:chExt cx="967" cy="448"/>
            </a:xfrm>
          </p:grpSpPr>
          <p:grpSp>
            <p:nvGrpSpPr>
              <p:cNvPr id="10503" name="Group 263"/>
              <p:cNvGrpSpPr>
                <a:grpSpLocks/>
              </p:cNvGrpSpPr>
              <p:nvPr/>
            </p:nvGrpSpPr>
            <p:grpSpPr bwMode="auto">
              <a:xfrm>
                <a:off x="3852" y="2964"/>
                <a:ext cx="305" cy="448"/>
                <a:chOff x="3852" y="2964"/>
                <a:chExt cx="305" cy="448"/>
              </a:xfrm>
            </p:grpSpPr>
            <p:grpSp>
              <p:nvGrpSpPr>
                <p:cNvPr id="10504" name="Group 264"/>
                <p:cNvGrpSpPr>
                  <a:grpSpLocks/>
                </p:cNvGrpSpPr>
                <p:nvPr/>
              </p:nvGrpSpPr>
              <p:grpSpPr bwMode="auto">
                <a:xfrm>
                  <a:off x="3852" y="2964"/>
                  <a:ext cx="305" cy="448"/>
                  <a:chOff x="3852" y="2964"/>
                  <a:chExt cx="305" cy="448"/>
                </a:xfrm>
              </p:grpSpPr>
              <p:sp>
                <p:nvSpPr>
                  <p:cNvPr id="10505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3852" y="303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06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3922" y="296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507" name="AutoShape 267"/>
                <p:cNvSpPr>
                  <a:spLocks noChangeArrowheads="1"/>
                </p:cNvSpPr>
                <p:nvPr/>
              </p:nvSpPr>
              <p:spPr bwMode="auto">
                <a:xfrm>
                  <a:off x="3914" y="306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08" name="Group 268"/>
              <p:cNvGrpSpPr>
                <a:grpSpLocks/>
              </p:cNvGrpSpPr>
              <p:nvPr/>
            </p:nvGrpSpPr>
            <p:grpSpPr bwMode="auto">
              <a:xfrm>
                <a:off x="4153" y="2964"/>
                <a:ext cx="378" cy="448"/>
                <a:chOff x="4153" y="2964"/>
                <a:chExt cx="378" cy="448"/>
              </a:xfrm>
            </p:grpSpPr>
            <p:grpSp>
              <p:nvGrpSpPr>
                <p:cNvPr id="10509" name="Group 269"/>
                <p:cNvGrpSpPr>
                  <a:grpSpLocks/>
                </p:cNvGrpSpPr>
                <p:nvPr/>
              </p:nvGrpSpPr>
              <p:grpSpPr bwMode="auto">
                <a:xfrm>
                  <a:off x="4153" y="2964"/>
                  <a:ext cx="378" cy="448"/>
                  <a:chOff x="4153" y="2964"/>
                  <a:chExt cx="378" cy="448"/>
                </a:xfrm>
              </p:grpSpPr>
              <p:sp>
                <p:nvSpPr>
                  <p:cNvPr id="10510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4153" y="303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11" name="AutoShape 271"/>
                  <p:cNvSpPr>
                    <a:spLocks noChangeArrowheads="1"/>
                  </p:cNvSpPr>
                  <p:nvPr/>
                </p:nvSpPr>
                <p:spPr bwMode="auto">
                  <a:xfrm>
                    <a:off x="4239" y="296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512" name="Oval 272"/>
                <p:cNvSpPr>
                  <a:spLocks noChangeArrowheads="1"/>
                </p:cNvSpPr>
                <p:nvPr/>
              </p:nvSpPr>
              <p:spPr bwMode="auto">
                <a:xfrm>
                  <a:off x="4268" y="300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13" name="AutoShape 273"/>
                <p:cNvSpPr>
                  <a:spLocks noChangeArrowheads="1"/>
                </p:cNvSpPr>
                <p:nvPr/>
              </p:nvSpPr>
              <p:spPr bwMode="auto">
                <a:xfrm>
                  <a:off x="4200" y="321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514" name="Freeform 274"/>
              <p:cNvSpPr>
                <a:spLocks/>
              </p:cNvSpPr>
              <p:nvPr/>
            </p:nvSpPr>
            <p:spPr bwMode="auto">
              <a:xfrm>
                <a:off x="4717" y="319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5" name="Rectangle 275"/>
              <p:cNvSpPr>
                <a:spLocks noChangeArrowheads="1"/>
              </p:cNvSpPr>
              <p:nvPr/>
            </p:nvSpPr>
            <p:spPr bwMode="auto">
              <a:xfrm>
                <a:off x="4713" y="319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16" name="Rectangle 276"/>
              <p:cNvSpPr>
                <a:spLocks noChangeArrowheads="1"/>
              </p:cNvSpPr>
              <p:nvPr/>
            </p:nvSpPr>
            <p:spPr bwMode="auto">
              <a:xfrm>
                <a:off x="4720" y="327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17" name="Rectangle 277"/>
              <p:cNvSpPr>
                <a:spLocks noChangeArrowheads="1"/>
              </p:cNvSpPr>
              <p:nvPr/>
            </p:nvSpPr>
            <p:spPr bwMode="auto">
              <a:xfrm>
                <a:off x="4537" y="327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518" name="Group 278"/>
              <p:cNvGrpSpPr>
                <a:grpSpLocks/>
              </p:cNvGrpSpPr>
              <p:nvPr/>
            </p:nvGrpSpPr>
            <p:grpSpPr bwMode="auto">
              <a:xfrm>
                <a:off x="4535" y="3021"/>
                <a:ext cx="194" cy="364"/>
                <a:chOff x="4535" y="3021"/>
                <a:chExt cx="194" cy="364"/>
              </a:xfrm>
            </p:grpSpPr>
            <p:sp>
              <p:nvSpPr>
                <p:cNvPr id="10519" name="Oval 279"/>
                <p:cNvSpPr>
                  <a:spLocks noChangeArrowheads="1"/>
                </p:cNvSpPr>
                <p:nvPr/>
              </p:nvSpPr>
              <p:spPr bwMode="auto">
                <a:xfrm>
                  <a:off x="4611" y="302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20" name="Freeform 280"/>
                <p:cNvSpPr>
                  <a:spLocks/>
                </p:cNvSpPr>
                <p:nvPr/>
              </p:nvSpPr>
              <p:spPr bwMode="auto">
                <a:xfrm>
                  <a:off x="4535" y="308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0" cap="rnd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21" name="Line 281"/>
            <p:cNvSpPr>
              <a:spLocks noChangeShapeType="1"/>
            </p:cNvSpPr>
            <p:nvPr/>
          </p:nvSpPr>
          <p:spPr bwMode="auto">
            <a:xfrm>
              <a:off x="400" y="1452"/>
              <a:ext cx="0" cy="1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2" name="Rectangle 282"/>
            <p:cNvSpPr>
              <a:spLocks noChangeArrowheads="1"/>
            </p:cNvSpPr>
            <p:nvPr/>
          </p:nvSpPr>
          <p:spPr bwMode="auto">
            <a:xfrm>
              <a:off x="2600" y="961"/>
              <a:ext cx="47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0" i="1">
                  <a:latin typeface="Comic Sans MS" pitchFamily="66" charset="0"/>
                </a:rPr>
                <a:t>Time</a:t>
              </a:r>
            </a:p>
          </p:txBody>
        </p:sp>
      </p:grpSp>
      <p:sp>
        <p:nvSpPr>
          <p:cNvPr id="10523" name="Rectangle 283"/>
          <p:cNvSpPr>
            <a:spLocks noChangeArrowheads="1"/>
          </p:cNvSpPr>
          <p:nvPr/>
        </p:nvSpPr>
        <p:spPr bwMode="auto">
          <a:xfrm>
            <a:off x="228600" y="2667000"/>
            <a:ext cx="4603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600" b="0" i="1">
                <a:latin typeface="Comic Sans MS" pitchFamily="66" charset="0"/>
              </a:rPr>
              <a:t>T</a:t>
            </a:r>
          </a:p>
          <a:p>
            <a:pPr algn="ctr"/>
            <a:r>
              <a:rPr lang="en-US" altLang="zh-CN" sz="1600" b="0" i="1">
                <a:latin typeface="Comic Sans MS" pitchFamily="66" charset="0"/>
              </a:rPr>
              <a:t>a</a:t>
            </a:r>
          </a:p>
          <a:p>
            <a:pPr algn="ctr"/>
            <a:r>
              <a:rPr lang="en-US" altLang="zh-CN" sz="1600" b="0" i="1">
                <a:latin typeface="Comic Sans MS" pitchFamily="66" charset="0"/>
              </a:rPr>
              <a:t>s</a:t>
            </a:r>
          </a:p>
          <a:p>
            <a:pPr algn="ctr"/>
            <a:r>
              <a:rPr lang="en-US" altLang="zh-CN" sz="1600" b="0" i="1">
                <a:latin typeface="Comic Sans MS" pitchFamily="66" charset="0"/>
              </a:rPr>
              <a:t>k</a:t>
            </a:r>
          </a:p>
          <a:p>
            <a:pPr algn="ctr"/>
            <a:endParaRPr lang="en-US" altLang="zh-CN" sz="1600" b="0" i="1">
              <a:latin typeface="Comic Sans MS" pitchFamily="66" charset="0"/>
            </a:endParaRPr>
          </a:p>
          <a:p>
            <a:pPr algn="ctr"/>
            <a:r>
              <a:rPr lang="en-US" altLang="zh-CN" sz="1600" b="0" i="1">
                <a:latin typeface="Comic Sans MS" pitchFamily="66" charset="0"/>
              </a:rPr>
              <a:t>O</a:t>
            </a:r>
          </a:p>
          <a:p>
            <a:pPr algn="ctr"/>
            <a:r>
              <a:rPr lang="en-US" altLang="zh-CN" sz="1600" b="0" i="1">
                <a:latin typeface="Comic Sans MS" pitchFamily="66" charset="0"/>
              </a:rPr>
              <a:t>r</a:t>
            </a:r>
          </a:p>
          <a:p>
            <a:pPr algn="ctr"/>
            <a:r>
              <a:rPr lang="en-US" altLang="zh-CN" sz="1600" b="0" i="1">
                <a:latin typeface="Comic Sans MS" pitchFamily="66" charset="0"/>
              </a:rPr>
              <a:t>d</a:t>
            </a:r>
          </a:p>
          <a:p>
            <a:pPr algn="ctr"/>
            <a:r>
              <a:rPr lang="en-US" altLang="zh-CN" sz="1600" b="0" i="1">
                <a:latin typeface="Comic Sans MS" pitchFamily="66" charset="0"/>
              </a:rPr>
              <a:t>e</a:t>
            </a:r>
          </a:p>
          <a:p>
            <a:pPr algn="ctr"/>
            <a:r>
              <a:rPr lang="en-US" altLang="zh-CN" sz="1600" b="0" i="1">
                <a:latin typeface="Comic Sans MS" pitchFamily="66" charset="0"/>
              </a:rPr>
              <a:t>r</a:t>
            </a:r>
            <a:endParaRPr lang="en-US" altLang="zh-CN" sz="1600" i="1">
              <a:latin typeface="Comic Sans MS" pitchFamily="66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09063" y="908720"/>
            <a:ext cx="7924800" cy="5544616"/>
          </a:xfrm>
        </p:spPr>
        <p:txBody>
          <a:bodyPr/>
          <a:lstStyle/>
          <a:p>
            <a:r>
              <a:rPr lang="en-US" altLang="zh-CN" b="1" dirty="0"/>
              <a:t>Basic structure</a:t>
            </a:r>
          </a:p>
          <a:p>
            <a:pPr lvl="1"/>
            <a:r>
              <a:rPr lang="en-US" altLang="zh-CN" dirty="0"/>
              <a:t>An instruction in flight wants to use a data value that’s </a:t>
            </a:r>
            <a:r>
              <a:rPr lang="en-US" altLang="zh-CN" b="1" dirty="0"/>
              <a:t>not</a:t>
            </a:r>
            <a:r>
              <a:rPr lang="en-US" altLang="zh-CN" dirty="0"/>
              <a:t> “</a:t>
            </a:r>
            <a:r>
              <a:rPr lang="en-US" altLang="zh-CN" b="1" dirty="0"/>
              <a:t>done</a:t>
            </a:r>
            <a:r>
              <a:rPr lang="en-US" altLang="zh-CN" dirty="0"/>
              <a:t>” yet</a:t>
            </a:r>
          </a:p>
          <a:p>
            <a:pPr lvl="1"/>
            <a:r>
              <a:rPr lang="en-US" altLang="zh-CN" dirty="0"/>
              <a:t>“</a:t>
            </a:r>
            <a:r>
              <a:rPr lang="en-US" altLang="zh-CN" b="1" dirty="0"/>
              <a:t>Done</a:t>
            </a:r>
            <a:r>
              <a:rPr lang="en-US" altLang="zh-CN" dirty="0"/>
              <a:t>” means “it’s been computed” and “it’s located where I would normally expect to go look in the pipe hardware to find it”</a:t>
            </a:r>
          </a:p>
          <a:p>
            <a:r>
              <a:rPr lang="en-US" altLang="zh-CN" b="1" dirty="0"/>
              <a:t>Basic cause</a:t>
            </a:r>
          </a:p>
          <a:p>
            <a:pPr lvl="1"/>
            <a:r>
              <a:rPr lang="en-US" altLang="zh-CN" dirty="0"/>
              <a:t>You are used to assuming a purely sequential model of instruction execution</a:t>
            </a:r>
          </a:p>
          <a:p>
            <a:pPr lvl="1"/>
            <a:r>
              <a:rPr lang="en-US" altLang="zh-CN" dirty="0"/>
              <a:t>Instruction N finishes before instruction </a:t>
            </a:r>
            <a:r>
              <a:rPr lang="en-US" altLang="zh-CN" dirty="0" err="1"/>
              <a:t>N+k</a:t>
            </a:r>
            <a:r>
              <a:rPr lang="en-US" altLang="zh-CN" dirty="0"/>
              <a:t>, for k &gt;= 1</a:t>
            </a:r>
          </a:p>
          <a:p>
            <a:pPr lvl="1"/>
            <a:r>
              <a:rPr lang="en-US" altLang="zh-CN" dirty="0"/>
              <a:t>There are </a:t>
            </a:r>
            <a:r>
              <a:rPr lang="en-US" altLang="zh-CN" b="1" dirty="0"/>
              <a:t>dependencies</a:t>
            </a:r>
            <a:r>
              <a:rPr lang="en-US" altLang="zh-CN" dirty="0"/>
              <a:t> </a:t>
            </a:r>
            <a:r>
              <a:rPr lang="en-US" altLang="zh-CN" b="1" dirty="0"/>
              <a:t>now</a:t>
            </a:r>
            <a:r>
              <a:rPr lang="en-US" altLang="zh-CN" dirty="0"/>
              <a:t> </a:t>
            </a:r>
            <a:r>
              <a:rPr lang="en-US" altLang="zh-CN" b="1" dirty="0"/>
              <a:t>between “nearby” instructions </a:t>
            </a:r>
            <a:r>
              <a:rPr lang="en-US" altLang="zh-CN" dirty="0"/>
              <a:t>(“near” in sequential order of fetch from memory)</a:t>
            </a:r>
          </a:p>
          <a:p>
            <a:r>
              <a:rPr lang="en-US" altLang="zh-CN" b="1" dirty="0"/>
              <a:t>Consequence</a:t>
            </a:r>
          </a:p>
          <a:p>
            <a:pPr lvl="1"/>
            <a:r>
              <a:rPr lang="en-US" altLang="zh-CN" dirty="0"/>
              <a:t>Data hazards -- instructions want data values that are not done yet, or in the right place yet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Somecases “Double Bump” can do !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46324" y="1052736"/>
          <a:ext cx="8534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Picture" r:id="rId3" imgW="4467240" imgH="2752560" progId="Word.Picture.8">
                  <p:embed/>
                </p:oleObj>
              </mc:Choice>
              <mc:Fallback>
                <p:oleObj name="Picture" r:id="rId3" imgW="4467240" imgH="2752560" progId="Word.Picture.8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24" y="1052736"/>
                        <a:ext cx="8534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Proposed solution</a:t>
            </a:r>
          </a:p>
          <a:p>
            <a:pPr lvl="1"/>
            <a:r>
              <a:rPr lang="en-US" altLang="zh-CN" b="1" dirty="0"/>
              <a:t>Don’t</a:t>
            </a:r>
            <a:r>
              <a:rPr lang="en-US" altLang="zh-CN" dirty="0"/>
              <a:t> let them </a:t>
            </a:r>
            <a:r>
              <a:rPr lang="en-US" altLang="zh-CN" b="1" dirty="0"/>
              <a:t>overlap</a:t>
            </a:r>
            <a:r>
              <a:rPr lang="en-US" altLang="zh-CN" dirty="0"/>
              <a:t> like this…?</a:t>
            </a:r>
          </a:p>
          <a:p>
            <a:r>
              <a:rPr lang="en-US" altLang="zh-CN" b="1" dirty="0"/>
              <a:t>Mechanics</a:t>
            </a:r>
          </a:p>
          <a:p>
            <a:pPr lvl="1"/>
            <a:r>
              <a:rPr lang="en-US" altLang="zh-CN" dirty="0"/>
              <a:t>Don’t let the instruction flow through the pipe</a:t>
            </a:r>
          </a:p>
          <a:p>
            <a:pPr lvl="1"/>
            <a:r>
              <a:rPr lang="en-US" altLang="zh-CN" dirty="0"/>
              <a:t>In particular, don’t let it </a:t>
            </a:r>
            <a:r>
              <a:rPr lang="en-US" altLang="zh-CN" b="1" dirty="0"/>
              <a:t>WRITE</a:t>
            </a:r>
            <a:r>
              <a:rPr lang="en-US" altLang="zh-CN" dirty="0"/>
              <a:t> any bits anywhere in the pipe hardware that represents </a:t>
            </a:r>
            <a:r>
              <a:rPr lang="en-US" altLang="zh-CN" b="1" dirty="0"/>
              <a:t>REAL</a:t>
            </a:r>
            <a:r>
              <a:rPr lang="en-US" altLang="zh-CN" dirty="0"/>
              <a:t> CPU state (e.g., register file, memory)</a:t>
            </a:r>
          </a:p>
          <a:p>
            <a:pPr lvl="1"/>
            <a:r>
              <a:rPr lang="en-US" altLang="zh-CN" b="1" dirty="0"/>
              <a:t>Let the instruction wait until the hazard resolved. </a:t>
            </a:r>
          </a:p>
          <a:p>
            <a:pPr lvl="1"/>
            <a:r>
              <a:rPr lang="en-US" altLang="zh-CN" dirty="0"/>
              <a:t>Name for this operation: </a:t>
            </a:r>
            <a:r>
              <a:rPr lang="en-US" altLang="zh-CN" b="1" dirty="0"/>
              <a:t>PIPELINE STALL</a:t>
            </a:r>
          </a:p>
          <a:p>
            <a:pPr lvl="1"/>
            <a:r>
              <a:rPr lang="en-US" altLang="zh-CN" b="1" dirty="0"/>
              <a:t>SLOW</a:t>
            </a:r>
            <a:r>
              <a:rPr lang="zh-CN" altLang="en-US" b="1" dirty="0"/>
              <a:t>！</a:t>
            </a:r>
            <a:endParaRPr lang="en-US" altLang="zh-CN" b="1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Proposed solution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result you need does not exist AT ALL yet,</a:t>
            </a:r>
          </a:p>
          <a:p>
            <a:pPr lvl="1"/>
            <a:r>
              <a:rPr lang="en-US" altLang="zh-CN" dirty="0"/>
              <a:t>you are out of luck,  sorry.</a:t>
            </a:r>
          </a:p>
          <a:p>
            <a:r>
              <a:rPr lang="en-US" altLang="zh-CN" dirty="0"/>
              <a:t>But, what if the result exists, but is not stored back yet?</a:t>
            </a:r>
          </a:p>
          <a:p>
            <a:pPr lvl="1"/>
            <a:r>
              <a:rPr lang="en-US" altLang="zh-CN" dirty="0"/>
              <a:t>Instead of stalling until the result is stored back in its “natural” home…</a:t>
            </a:r>
          </a:p>
          <a:p>
            <a:pPr lvl="1"/>
            <a:r>
              <a:rPr lang="en-US" altLang="zh-CN" b="1" dirty="0"/>
              <a:t>grab the result “on the fly” from “inside” the pipe, and send it to the other instruction (another pipe stage) that wants to use it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Forwarding: reduce data hazard stalls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Generic name: </a:t>
            </a:r>
            <a:r>
              <a:rPr lang="en-US" altLang="zh-CN" b="1" dirty="0"/>
              <a:t>forwarding ( bypass, short-circuiting)</a:t>
            </a:r>
          </a:p>
          <a:p>
            <a:pPr lvl="1"/>
            <a:r>
              <a:rPr lang="en-US" altLang="zh-CN" dirty="0"/>
              <a:t>Instead of waiting to store the result, we forward it immediately (more or less) to the instruction that wants it</a:t>
            </a:r>
          </a:p>
          <a:p>
            <a:pPr lvl="1"/>
            <a:r>
              <a:rPr lang="en-US" altLang="zh-CN" dirty="0"/>
              <a:t>Mechanically, we add buses to the </a:t>
            </a:r>
            <a:r>
              <a:rPr lang="en-US" altLang="zh-CN" dirty="0" err="1"/>
              <a:t>datapath</a:t>
            </a:r>
            <a:r>
              <a:rPr lang="en-US" altLang="zh-CN" dirty="0"/>
              <a:t> to move these values around, and these </a:t>
            </a:r>
            <a:r>
              <a:rPr lang="en-US" altLang="zh-CN" b="1" dirty="0"/>
              <a:t>buses</a:t>
            </a:r>
            <a:r>
              <a:rPr lang="en-US" altLang="zh-CN" dirty="0"/>
              <a:t> always “point backwards” in the </a:t>
            </a:r>
            <a:r>
              <a:rPr lang="en-US" altLang="zh-CN" dirty="0" err="1"/>
              <a:t>datapath</a:t>
            </a:r>
            <a:r>
              <a:rPr lang="en-US" altLang="zh-CN" dirty="0"/>
              <a:t>, </a:t>
            </a:r>
            <a:r>
              <a:rPr lang="en-US" altLang="zh-CN" b="1" dirty="0"/>
              <a:t>from later stages to earlier stages</a:t>
            </a:r>
          </a:p>
          <a:p>
            <a:endParaRPr lang="en-US" altLang="zh-CN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Forwarding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may be already computed - just not in the Register File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Forwarding: reduce data hazard stalls 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304800" y="2438400"/>
          <a:ext cx="8534400" cy="325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Picture" r:id="rId3" imgW="4467240" imgH="1809720" progId="Word.Picture.8">
                  <p:embed/>
                </p:oleObj>
              </mc:Choice>
              <mc:Fallback>
                <p:oleObj name="Picture" r:id="rId3" imgW="4467240" imgH="1809720" progId="Word.Picture.8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38400"/>
                        <a:ext cx="8534400" cy="325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Line 5"/>
          <p:cNvSpPr>
            <a:spLocks noChangeShapeType="1"/>
          </p:cNvSpPr>
          <p:nvPr/>
        </p:nvSpPr>
        <p:spPr bwMode="auto">
          <a:xfrm flipH="1">
            <a:off x="4953000" y="1905000"/>
            <a:ext cx="228600" cy="13716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7010400" y="1905000"/>
            <a:ext cx="228600" cy="12954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600200" y="5715000"/>
            <a:ext cx="4816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CC0099"/>
                </a:solidFill>
                <a:latin typeface="Times New Roman" pitchFamily="18" charset="0"/>
                <a:sym typeface="Symbol" pitchFamily="18" charset="2"/>
              </a:rPr>
              <a:t>EX/MEM.ALUoutput  ALU input port</a:t>
            </a:r>
            <a:endParaRPr lang="en-US" altLang="zh-CN" sz="2000" b="1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zh-CN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MEM/WB.ALUoutput  ALU input port</a:t>
            </a: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 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304800" y="5867400"/>
            <a:ext cx="1295400" cy="0"/>
          </a:xfrm>
          <a:prstGeom prst="line">
            <a:avLst/>
          </a:prstGeom>
          <a:noFill/>
          <a:ln w="28575" cap="rnd">
            <a:solidFill>
              <a:srgbClr val="80008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304800" y="6248400"/>
            <a:ext cx="1295400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Hardware Change for Forwarding</a:t>
            </a:r>
          </a:p>
        </p:txBody>
      </p:sp>
      <p:grpSp>
        <p:nvGrpSpPr>
          <p:cNvPr id="39990" name="Group 54"/>
          <p:cNvGrpSpPr>
            <a:grpSpLocks/>
          </p:cNvGrpSpPr>
          <p:nvPr/>
        </p:nvGrpSpPr>
        <p:grpSpPr bwMode="auto">
          <a:xfrm>
            <a:off x="273050" y="1447800"/>
            <a:ext cx="8763000" cy="3886200"/>
            <a:chOff x="172" y="912"/>
            <a:chExt cx="5520" cy="2448"/>
          </a:xfrm>
        </p:grpSpPr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186" y="912"/>
              <a:ext cx="4828" cy="2448"/>
            </a:xfrm>
            <a:prstGeom prst="rect">
              <a:avLst/>
            </a:prstGeom>
            <a:noFill/>
            <a:ln w="0">
              <a:solidFill>
                <a:srgbClr val="FFFF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4506" y="1160"/>
              <a:ext cx="240" cy="1819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zh-CN" sz="1800"/>
                <a:t>MEM/WR</a:t>
              </a: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1189" y="1160"/>
              <a:ext cx="240" cy="1819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zh-CN" sz="1800"/>
                <a:t>ID/EX</a:t>
              </a:r>
            </a:p>
          </p:txBody>
        </p:sp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2917" y="1160"/>
              <a:ext cx="240" cy="1819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zh-CN" sz="1800"/>
                <a:t>EX/MEM </a:t>
              </a:r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3589" y="1822"/>
              <a:ext cx="576" cy="8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/>
                <a:t>Data</a:t>
              </a:r>
            </a:p>
            <a:p>
              <a:pPr algn="ctr"/>
              <a:r>
                <a:rPr lang="en-US" altLang="zh-CN" sz="1800"/>
                <a:t>Memory</a:t>
              </a:r>
            </a:p>
          </p:txBody>
        </p:sp>
        <p:grpSp>
          <p:nvGrpSpPr>
            <p:cNvPr id="39945" name="Group 9"/>
            <p:cNvGrpSpPr>
              <a:grpSpLocks/>
            </p:cNvGrpSpPr>
            <p:nvPr/>
          </p:nvGrpSpPr>
          <p:grpSpPr bwMode="auto">
            <a:xfrm>
              <a:off x="2224" y="1561"/>
              <a:ext cx="400" cy="798"/>
              <a:chOff x="1782" y="2232"/>
              <a:chExt cx="468" cy="816"/>
            </a:xfrm>
          </p:grpSpPr>
          <p:sp>
            <p:nvSpPr>
              <p:cNvPr id="39946" name="Freeform 10"/>
              <p:cNvSpPr>
                <a:spLocks/>
              </p:cNvSpPr>
              <p:nvPr/>
            </p:nvSpPr>
            <p:spPr bwMode="auto">
              <a:xfrm>
                <a:off x="1782" y="2232"/>
                <a:ext cx="468" cy="816"/>
              </a:xfrm>
              <a:custGeom>
                <a:avLst/>
                <a:gdLst>
                  <a:gd name="T0" fmla="*/ 0 w 468"/>
                  <a:gd name="T1" fmla="*/ 0 h 816"/>
                  <a:gd name="T2" fmla="*/ 468 w 468"/>
                  <a:gd name="T3" fmla="*/ 252 h 816"/>
                  <a:gd name="T4" fmla="*/ 468 w 468"/>
                  <a:gd name="T5" fmla="*/ 588 h 816"/>
                  <a:gd name="T6" fmla="*/ 0 w 468"/>
                  <a:gd name="T7" fmla="*/ 816 h 816"/>
                  <a:gd name="T8" fmla="*/ 0 w 468"/>
                  <a:gd name="T9" fmla="*/ 576 h 816"/>
                  <a:gd name="T10" fmla="*/ 168 w 468"/>
                  <a:gd name="T11" fmla="*/ 420 h 816"/>
                  <a:gd name="T12" fmla="*/ 0 w 468"/>
                  <a:gd name="T13" fmla="*/ 258 h 816"/>
                  <a:gd name="T14" fmla="*/ 0 w 468"/>
                  <a:gd name="T15" fmla="*/ 0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8" h="816">
                    <a:moveTo>
                      <a:pt x="0" y="0"/>
                    </a:moveTo>
                    <a:lnTo>
                      <a:pt x="468" y="252"/>
                    </a:lnTo>
                    <a:lnTo>
                      <a:pt x="468" y="588"/>
                    </a:lnTo>
                    <a:lnTo>
                      <a:pt x="0" y="816"/>
                    </a:lnTo>
                    <a:lnTo>
                      <a:pt x="0" y="576"/>
                    </a:lnTo>
                    <a:lnTo>
                      <a:pt x="168" y="420"/>
                    </a:lnTo>
                    <a:lnTo>
                      <a:pt x="0" y="25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7" name="Text Box 11"/>
              <p:cNvSpPr txBox="1">
                <a:spLocks noChangeArrowheads="1"/>
              </p:cNvSpPr>
              <p:nvPr/>
            </p:nvSpPr>
            <p:spPr bwMode="auto">
              <a:xfrm rot="5400000">
                <a:off x="1879" y="2523"/>
                <a:ext cx="383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1600"/>
                  <a:t>ALU</a:t>
                </a:r>
              </a:p>
            </p:txBody>
          </p:sp>
        </p:grpSp>
        <p:sp>
          <p:nvSpPr>
            <p:cNvPr id="39948" name="AutoShape 12"/>
            <p:cNvSpPr>
              <a:spLocks noChangeArrowheads="1"/>
            </p:cNvSpPr>
            <p:nvPr/>
          </p:nvSpPr>
          <p:spPr bwMode="auto">
            <a:xfrm>
              <a:off x="1808" y="1449"/>
              <a:ext cx="240" cy="41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zh-CN" sz="1800"/>
                <a:t>mux</a:t>
              </a:r>
            </a:p>
          </p:txBody>
        </p:sp>
        <p:sp>
          <p:nvSpPr>
            <p:cNvPr id="39949" name="AutoShape 13"/>
            <p:cNvSpPr>
              <a:spLocks noChangeArrowheads="1"/>
            </p:cNvSpPr>
            <p:nvPr/>
          </p:nvSpPr>
          <p:spPr bwMode="auto">
            <a:xfrm>
              <a:off x="1808" y="2094"/>
              <a:ext cx="240" cy="41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zh-CN" sz="1800"/>
                <a:t>mux</a:t>
              </a:r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>
              <a:off x="2048" y="16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>
              <a:off x="2048" y="2235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Rectangle 16"/>
            <p:cNvSpPr>
              <a:spLocks noChangeArrowheads="1"/>
            </p:cNvSpPr>
            <p:nvPr/>
          </p:nvSpPr>
          <p:spPr bwMode="auto">
            <a:xfrm rot="10800000">
              <a:off x="464" y="1532"/>
              <a:ext cx="432" cy="8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r>
                <a:rPr lang="en-US" altLang="zh-CN" sz="1800"/>
                <a:t>Registers</a:t>
              </a:r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>
              <a:off x="896" y="178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>
              <a:off x="896" y="215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1424" y="17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Line 20"/>
            <p:cNvSpPr>
              <a:spLocks noChangeShapeType="1"/>
            </p:cNvSpPr>
            <p:nvPr/>
          </p:nvSpPr>
          <p:spPr bwMode="auto">
            <a:xfrm>
              <a:off x="1424" y="215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Text Box 21"/>
            <p:cNvSpPr txBox="1">
              <a:spLocks noChangeArrowheads="1"/>
            </p:cNvSpPr>
            <p:nvPr/>
          </p:nvSpPr>
          <p:spPr bwMode="auto">
            <a:xfrm>
              <a:off x="368" y="1187"/>
              <a:ext cx="5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/>
                <a:t>NextPC</a:t>
              </a:r>
            </a:p>
          </p:txBody>
        </p:sp>
        <p:sp>
          <p:nvSpPr>
            <p:cNvPr id="39958" name="Line 22"/>
            <p:cNvSpPr>
              <a:spLocks noChangeShapeType="1"/>
            </p:cNvSpPr>
            <p:nvPr/>
          </p:nvSpPr>
          <p:spPr bwMode="auto">
            <a:xfrm>
              <a:off x="896" y="12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Text Box 23"/>
            <p:cNvSpPr txBox="1">
              <a:spLocks noChangeArrowheads="1"/>
            </p:cNvSpPr>
            <p:nvPr/>
          </p:nvSpPr>
          <p:spPr bwMode="auto">
            <a:xfrm>
              <a:off x="229" y="2447"/>
              <a:ext cx="7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/>
                <a:t>Immediate</a:t>
              </a:r>
            </a:p>
          </p:txBody>
        </p:sp>
        <p:sp>
          <p:nvSpPr>
            <p:cNvPr id="39960" name="Line 24"/>
            <p:cNvSpPr>
              <a:spLocks noChangeShapeType="1"/>
            </p:cNvSpPr>
            <p:nvPr/>
          </p:nvSpPr>
          <p:spPr bwMode="auto">
            <a:xfrm>
              <a:off x="944" y="256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1" name="Freeform 25"/>
            <p:cNvSpPr>
              <a:spLocks/>
            </p:cNvSpPr>
            <p:nvPr/>
          </p:nvSpPr>
          <p:spPr bwMode="auto">
            <a:xfrm>
              <a:off x="1424" y="2232"/>
              <a:ext cx="384" cy="334"/>
            </a:xfrm>
            <a:custGeom>
              <a:avLst/>
              <a:gdLst>
                <a:gd name="T0" fmla="*/ 0 w 384"/>
                <a:gd name="T1" fmla="*/ 388 h 388"/>
                <a:gd name="T2" fmla="*/ 76 w 384"/>
                <a:gd name="T3" fmla="*/ 384 h 388"/>
                <a:gd name="T4" fmla="*/ 76 w 384"/>
                <a:gd name="T5" fmla="*/ 0 h 388"/>
                <a:gd name="T6" fmla="*/ 384 w 384"/>
                <a:gd name="T7" fmla="*/ 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388">
                  <a:moveTo>
                    <a:pt x="0" y="388"/>
                  </a:moveTo>
                  <a:lnTo>
                    <a:pt x="76" y="384"/>
                  </a:lnTo>
                  <a:lnTo>
                    <a:pt x="76" y="0"/>
                  </a:lnTo>
                  <a:lnTo>
                    <a:pt x="384" y="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2" name="Freeform 26"/>
            <p:cNvSpPr>
              <a:spLocks/>
            </p:cNvSpPr>
            <p:nvPr/>
          </p:nvSpPr>
          <p:spPr bwMode="auto">
            <a:xfrm>
              <a:off x="1568" y="2152"/>
              <a:ext cx="1344" cy="414"/>
            </a:xfrm>
            <a:custGeom>
              <a:avLst/>
              <a:gdLst>
                <a:gd name="T0" fmla="*/ 0 w 1344"/>
                <a:gd name="T1" fmla="*/ 0 h 624"/>
                <a:gd name="T2" fmla="*/ 0 w 1344"/>
                <a:gd name="T3" fmla="*/ 624 h 624"/>
                <a:gd name="T4" fmla="*/ 1344 w 1344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624">
                  <a:moveTo>
                    <a:pt x="0" y="0"/>
                  </a:moveTo>
                  <a:lnTo>
                    <a:pt x="0" y="624"/>
                  </a:lnTo>
                  <a:lnTo>
                    <a:pt x="1344" y="6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3" name="Line 27"/>
            <p:cNvSpPr>
              <a:spLocks noChangeShapeType="1"/>
            </p:cNvSpPr>
            <p:nvPr/>
          </p:nvSpPr>
          <p:spPr bwMode="auto">
            <a:xfrm>
              <a:off x="3152" y="2566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Line 28"/>
            <p:cNvSpPr>
              <a:spLocks noChangeShapeType="1"/>
            </p:cNvSpPr>
            <p:nvPr/>
          </p:nvSpPr>
          <p:spPr bwMode="auto">
            <a:xfrm>
              <a:off x="2624" y="19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Line 29"/>
            <p:cNvSpPr>
              <a:spLocks noChangeShapeType="1"/>
            </p:cNvSpPr>
            <p:nvPr/>
          </p:nvSpPr>
          <p:spPr bwMode="auto">
            <a:xfrm>
              <a:off x="3152" y="1987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6" name="Line 30"/>
            <p:cNvSpPr>
              <a:spLocks noChangeShapeType="1"/>
            </p:cNvSpPr>
            <p:nvPr/>
          </p:nvSpPr>
          <p:spPr bwMode="auto">
            <a:xfrm flipV="1">
              <a:off x="4165" y="22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7" name="Freeform 31"/>
            <p:cNvSpPr>
              <a:spLocks/>
            </p:cNvSpPr>
            <p:nvPr/>
          </p:nvSpPr>
          <p:spPr bwMode="auto">
            <a:xfrm>
              <a:off x="3349" y="1987"/>
              <a:ext cx="1152" cy="868"/>
            </a:xfrm>
            <a:custGeom>
              <a:avLst/>
              <a:gdLst>
                <a:gd name="T0" fmla="*/ 0 w 1152"/>
                <a:gd name="T1" fmla="*/ 0 h 1008"/>
                <a:gd name="T2" fmla="*/ 0 w 1152"/>
                <a:gd name="T3" fmla="*/ 1008 h 1008"/>
                <a:gd name="T4" fmla="*/ 1152 w 1152"/>
                <a:gd name="T5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008">
                  <a:moveTo>
                    <a:pt x="0" y="0"/>
                  </a:moveTo>
                  <a:lnTo>
                    <a:pt x="0" y="1008"/>
                  </a:lnTo>
                  <a:lnTo>
                    <a:pt x="1152" y="10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8" name="Oval 32"/>
            <p:cNvSpPr>
              <a:spLocks noChangeArrowheads="1"/>
            </p:cNvSpPr>
            <p:nvPr/>
          </p:nvSpPr>
          <p:spPr bwMode="auto">
            <a:xfrm>
              <a:off x="3326" y="1970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9" name="Oval 33"/>
            <p:cNvSpPr>
              <a:spLocks noChangeArrowheads="1"/>
            </p:cNvSpPr>
            <p:nvPr/>
          </p:nvSpPr>
          <p:spPr bwMode="auto">
            <a:xfrm>
              <a:off x="1542" y="2132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0" name="Line 34"/>
            <p:cNvSpPr>
              <a:spLocks noChangeShapeType="1"/>
            </p:cNvSpPr>
            <p:nvPr/>
          </p:nvSpPr>
          <p:spPr bwMode="auto">
            <a:xfrm flipV="1">
              <a:off x="4758" y="2845"/>
              <a:ext cx="6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1" name="Line 35"/>
            <p:cNvSpPr>
              <a:spLocks noChangeShapeType="1"/>
            </p:cNvSpPr>
            <p:nvPr/>
          </p:nvSpPr>
          <p:spPr bwMode="auto">
            <a:xfrm flipV="1">
              <a:off x="4746" y="2273"/>
              <a:ext cx="656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2" name="Oval 36"/>
            <p:cNvSpPr>
              <a:spLocks noChangeArrowheads="1"/>
            </p:cNvSpPr>
            <p:nvPr/>
          </p:nvSpPr>
          <p:spPr bwMode="auto">
            <a:xfrm>
              <a:off x="3334" y="2831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989" name="Group 53"/>
            <p:cNvGrpSpPr>
              <a:grpSpLocks/>
            </p:cNvGrpSpPr>
            <p:nvPr/>
          </p:nvGrpSpPr>
          <p:grpSpPr bwMode="auto">
            <a:xfrm>
              <a:off x="1618" y="953"/>
              <a:ext cx="3512" cy="2316"/>
              <a:chOff x="1618" y="953"/>
              <a:chExt cx="3512" cy="2316"/>
            </a:xfrm>
          </p:grpSpPr>
          <p:sp>
            <p:nvSpPr>
              <p:cNvPr id="39974" name="Freeform 38"/>
              <p:cNvSpPr>
                <a:spLocks/>
              </p:cNvSpPr>
              <p:nvPr/>
            </p:nvSpPr>
            <p:spPr bwMode="auto">
              <a:xfrm>
                <a:off x="1695" y="2442"/>
                <a:ext cx="1659" cy="579"/>
              </a:xfrm>
              <a:custGeom>
                <a:avLst/>
                <a:gdLst>
                  <a:gd name="T0" fmla="*/ 1659 w 1659"/>
                  <a:gd name="T1" fmla="*/ 480 h 672"/>
                  <a:gd name="T2" fmla="*/ 1659 w 1659"/>
                  <a:gd name="T3" fmla="*/ 672 h 672"/>
                  <a:gd name="T4" fmla="*/ 0 w 1659"/>
                  <a:gd name="T5" fmla="*/ 666 h 672"/>
                  <a:gd name="T6" fmla="*/ 0 w 1659"/>
                  <a:gd name="T7" fmla="*/ 0 h 672"/>
                  <a:gd name="T8" fmla="*/ 114 w 1659"/>
                  <a:gd name="T9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9" h="672">
                    <a:moveTo>
                      <a:pt x="1659" y="480"/>
                    </a:moveTo>
                    <a:lnTo>
                      <a:pt x="1659" y="672"/>
                    </a:lnTo>
                    <a:lnTo>
                      <a:pt x="0" y="666"/>
                    </a:lnTo>
                    <a:lnTo>
                      <a:pt x="0" y="0"/>
                    </a:lnTo>
                    <a:lnTo>
                      <a:pt x="11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5" name="Freeform 39"/>
              <p:cNvSpPr>
                <a:spLocks/>
              </p:cNvSpPr>
              <p:nvPr/>
            </p:nvSpPr>
            <p:spPr bwMode="auto">
              <a:xfrm>
                <a:off x="1626" y="953"/>
                <a:ext cx="3504" cy="1323"/>
              </a:xfrm>
              <a:custGeom>
                <a:avLst/>
                <a:gdLst>
                  <a:gd name="T0" fmla="*/ 3504 w 3504"/>
                  <a:gd name="T1" fmla="*/ 1536 h 1536"/>
                  <a:gd name="T2" fmla="*/ 3504 w 3504"/>
                  <a:gd name="T3" fmla="*/ 0 h 1536"/>
                  <a:gd name="T4" fmla="*/ 0 w 3504"/>
                  <a:gd name="T5" fmla="*/ 0 h 1536"/>
                  <a:gd name="T6" fmla="*/ 3 w 3504"/>
                  <a:gd name="T7" fmla="*/ 798 h 1536"/>
                  <a:gd name="T8" fmla="*/ 186 w 3504"/>
                  <a:gd name="T9" fmla="*/ 795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04" h="1536">
                    <a:moveTo>
                      <a:pt x="3504" y="1536"/>
                    </a:moveTo>
                    <a:lnTo>
                      <a:pt x="3504" y="0"/>
                    </a:lnTo>
                    <a:lnTo>
                      <a:pt x="0" y="0"/>
                    </a:lnTo>
                    <a:lnTo>
                      <a:pt x="3" y="798"/>
                    </a:lnTo>
                    <a:lnTo>
                      <a:pt x="186" y="795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6" name="Freeform 40"/>
              <p:cNvSpPr>
                <a:spLocks/>
              </p:cNvSpPr>
              <p:nvPr/>
            </p:nvSpPr>
            <p:spPr bwMode="auto">
              <a:xfrm>
                <a:off x="1657" y="2400"/>
                <a:ext cx="3380" cy="824"/>
              </a:xfrm>
              <a:custGeom>
                <a:avLst/>
                <a:gdLst>
                  <a:gd name="T0" fmla="*/ 3088 w 3380"/>
                  <a:gd name="T1" fmla="*/ 540 h 956"/>
                  <a:gd name="T2" fmla="*/ 3380 w 3380"/>
                  <a:gd name="T3" fmla="*/ 540 h 956"/>
                  <a:gd name="T4" fmla="*/ 3380 w 3380"/>
                  <a:gd name="T5" fmla="*/ 956 h 956"/>
                  <a:gd name="T6" fmla="*/ 0 w 3380"/>
                  <a:gd name="T7" fmla="*/ 956 h 956"/>
                  <a:gd name="T8" fmla="*/ 0 w 3380"/>
                  <a:gd name="T9" fmla="*/ 0 h 956"/>
                  <a:gd name="T10" fmla="*/ 152 w 3380"/>
                  <a:gd name="T11" fmla="*/ 0 h 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80" h="956">
                    <a:moveTo>
                      <a:pt x="3088" y="540"/>
                    </a:moveTo>
                    <a:lnTo>
                      <a:pt x="3380" y="540"/>
                    </a:lnTo>
                    <a:lnTo>
                      <a:pt x="3380" y="956"/>
                    </a:lnTo>
                    <a:lnTo>
                      <a:pt x="0" y="956"/>
                    </a:ln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7" name="Freeform 41"/>
              <p:cNvSpPr>
                <a:spLocks/>
              </p:cNvSpPr>
              <p:nvPr/>
            </p:nvSpPr>
            <p:spPr bwMode="auto">
              <a:xfrm>
                <a:off x="1618" y="2276"/>
                <a:ext cx="3512" cy="993"/>
              </a:xfrm>
              <a:custGeom>
                <a:avLst/>
                <a:gdLst>
                  <a:gd name="T0" fmla="*/ 3128 w 3512"/>
                  <a:gd name="T1" fmla="*/ 0 h 1152"/>
                  <a:gd name="T2" fmla="*/ 3512 w 3512"/>
                  <a:gd name="T3" fmla="*/ 0 h 1152"/>
                  <a:gd name="T4" fmla="*/ 3512 w 3512"/>
                  <a:gd name="T5" fmla="*/ 1152 h 1152"/>
                  <a:gd name="T6" fmla="*/ 0 w 3512"/>
                  <a:gd name="T7" fmla="*/ 1152 h 1152"/>
                  <a:gd name="T8" fmla="*/ 2 w 3512"/>
                  <a:gd name="T9" fmla="*/ 33 h 1152"/>
                  <a:gd name="T10" fmla="*/ 191 w 3512"/>
                  <a:gd name="T11" fmla="*/ 36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2" h="1152">
                    <a:moveTo>
                      <a:pt x="3128" y="0"/>
                    </a:moveTo>
                    <a:lnTo>
                      <a:pt x="3512" y="0"/>
                    </a:lnTo>
                    <a:lnTo>
                      <a:pt x="3512" y="1152"/>
                    </a:lnTo>
                    <a:lnTo>
                      <a:pt x="0" y="1152"/>
                    </a:lnTo>
                    <a:lnTo>
                      <a:pt x="2" y="33"/>
                    </a:lnTo>
                    <a:lnTo>
                      <a:pt x="191" y="36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8" name="Freeform 42"/>
              <p:cNvSpPr>
                <a:spLocks/>
              </p:cNvSpPr>
              <p:nvPr/>
            </p:nvSpPr>
            <p:spPr bwMode="auto">
              <a:xfrm>
                <a:off x="1701" y="1118"/>
                <a:ext cx="1653" cy="869"/>
              </a:xfrm>
              <a:custGeom>
                <a:avLst/>
                <a:gdLst>
                  <a:gd name="T0" fmla="*/ 1653 w 1653"/>
                  <a:gd name="T1" fmla="*/ 1008 h 1008"/>
                  <a:gd name="T2" fmla="*/ 1653 w 1653"/>
                  <a:gd name="T3" fmla="*/ 0 h 1008"/>
                  <a:gd name="T4" fmla="*/ 0 w 1653"/>
                  <a:gd name="T5" fmla="*/ 0 h 1008"/>
                  <a:gd name="T6" fmla="*/ 0 w 1653"/>
                  <a:gd name="T7" fmla="*/ 432 h 1008"/>
                  <a:gd name="T8" fmla="*/ 117 w 1653"/>
                  <a:gd name="T9" fmla="*/ 432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3" h="1008">
                    <a:moveTo>
                      <a:pt x="1653" y="1008"/>
                    </a:moveTo>
                    <a:lnTo>
                      <a:pt x="1653" y="0"/>
                    </a:lnTo>
                    <a:lnTo>
                      <a:pt x="0" y="0"/>
                    </a:lnTo>
                    <a:lnTo>
                      <a:pt x="0" y="432"/>
                    </a:lnTo>
                    <a:lnTo>
                      <a:pt x="117" y="43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9" name="Freeform 43"/>
              <p:cNvSpPr>
                <a:spLocks/>
              </p:cNvSpPr>
              <p:nvPr/>
            </p:nvSpPr>
            <p:spPr bwMode="auto">
              <a:xfrm>
                <a:off x="1674" y="1036"/>
                <a:ext cx="3360" cy="1819"/>
              </a:xfrm>
              <a:custGeom>
                <a:avLst/>
                <a:gdLst>
                  <a:gd name="T0" fmla="*/ 3360 w 3360"/>
                  <a:gd name="T1" fmla="*/ 2112 h 2112"/>
                  <a:gd name="T2" fmla="*/ 3360 w 3360"/>
                  <a:gd name="T3" fmla="*/ 0 h 2112"/>
                  <a:gd name="T4" fmla="*/ 0 w 3360"/>
                  <a:gd name="T5" fmla="*/ 0 h 2112"/>
                  <a:gd name="T6" fmla="*/ 0 w 3360"/>
                  <a:gd name="T7" fmla="*/ 624 h 2112"/>
                  <a:gd name="T8" fmla="*/ 144 w 3360"/>
                  <a:gd name="T9" fmla="*/ 624 h 2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0" h="2112">
                    <a:moveTo>
                      <a:pt x="3360" y="2112"/>
                    </a:moveTo>
                    <a:lnTo>
                      <a:pt x="3360" y="0"/>
                    </a:lnTo>
                    <a:lnTo>
                      <a:pt x="0" y="0"/>
                    </a:lnTo>
                    <a:lnTo>
                      <a:pt x="0" y="624"/>
                    </a:lnTo>
                    <a:lnTo>
                      <a:pt x="144" y="624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980" name="Oval 44"/>
            <p:cNvSpPr>
              <a:spLocks noChangeArrowheads="1"/>
            </p:cNvSpPr>
            <p:nvPr/>
          </p:nvSpPr>
          <p:spPr bwMode="auto">
            <a:xfrm>
              <a:off x="5006" y="2824"/>
              <a:ext cx="48" cy="4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1" name="Oval 45"/>
            <p:cNvSpPr>
              <a:spLocks noChangeArrowheads="1"/>
            </p:cNvSpPr>
            <p:nvPr/>
          </p:nvSpPr>
          <p:spPr bwMode="auto">
            <a:xfrm>
              <a:off x="5106" y="2256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2" name="AutoShape 46"/>
            <p:cNvSpPr>
              <a:spLocks noChangeArrowheads="1"/>
            </p:cNvSpPr>
            <p:nvPr/>
          </p:nvSpPr>
          <p:spPr bwMode="auto">
            <a:xfrm>
              <a:off x="5365" y="2111"/>
              <a:ext cx="240" cy="86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zh-CN" sz="1800"/>
                <a:t>mux</a:t>
              </a:r>
            </a:p>
          </p:txBody>
        </p:sp>
        <p:sp>
          <p:nvSpPr>
            <p:cNvPr id="39983" name="Freeform 47"/>
            <p:cNvSpPr>
              <a:spLocks/>
            </p:cNvSpPr>
            <p:nvPr/>
          </p:nvSpPr>
          <p:spPr bwMode="auto">
            <a:xfrm>
              <a:off x="172" y="1946"/>
              <a:ext cx="5520" cy="1405"/>
            </a:xfrm>
            <a:custGeom>
              <a:avLst/>
              <a:gdLst>
                <a:gd name="T0" fmla="*/ 5424 w 5520"/>
                <a:gd name="T1" fmla="*/ 720 h 1632"/>
                <a:gd name="T2" fmla="*/ 5520 w 5520"/>
                <a:gd name="T3" fmla="*/ 720 h 1632"/>
                <a:gd name="T4" fmla="*/ 5520 w 5520"/>
                <a:gd name="T5" fmla="*/ 1632 h 1632"/>
                <a:gd name="T6" fmla="*/ 0 w 5520"/>
                <a:gd name="T7" fmla="*/ 1632 h 1632"/>
                <a:gd name="T8" fmla="*/ 0 w 5520"/>
                <a:gd name="T9" fmla="*/ 0 h 1632"/>
                <a:gd name="T10" fmla="*/ 288 w 5520"/>
                <a:gd name="T11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20" h="1632">
                  <a:moveTo>
                    <a:pt x="5424" y="720"/>
                  </a:moveTo>
                  <a:lnTo>
                    <a:pt x="5520" y="720"/>
                  </a:lnTo>
                  <a:lnTo>
                    <a:pt x="5520" y="1632"/>
                  </a:lnTo>
                  <a:lnTo>
                    <a:pt x="0" y="1632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991" name="Group 55"/>
          <p:cNvGrpSpPr>
            <a:grpSpLocks/>
          </p:cNvGrpSpPr>
          <p:nvPr/>
        </p:nvGrpSpPr>
        <p:grpSpPr bwMode="auto">
          <a:xfrm>
            <a:off x="228600" y="5410200"/>
            <a:ext cx="5961063" cy="1187450"/>
            <a:chOff x="144" y="3408"/>
            <a:chExt cx="3755" cy="748"/>
          </a:xfrm>
        </p:grpSpPr>
        <p:sp>
          <p:nvSpPr>
            <p:cNvPr id="39985" name="Line 49"/>
            <p:cNvSpPr>
              <a:spLocks noChangeShapeType="1"/>
            </p:cNvSpPr>
            <p:nvPr/>
          </p:nvSpPr>
          <p:spPr bwMode="auto">
            <a:xfrm>
              <a:off x="144" y="3545"/>
              <a:ext cx="384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6" name="Text Box 50"/>
            <p:cNvSpPr txBox="1">
              <a:spLocks noChangeArrowheads="1"/>
            </p:cNvSpPr>
            <p:nvPr/>
          </p:nvSpPr>
          <p:spPr bwMode="auto">
            <a:xfrm>
              <a:off x="576" y="3408"/>
              <a:ext cx="3323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</a:rPr>
                <a:t>EX/Mem.ALUoutput </a:t>
              </a:r>
              <a:r>
                <a:rPr lang="en-US" altLang="zh-CN" sz="2400" b="1">
                  <a:solidFill>
                    <a:srgbClr val="FF0000"/>
                  </a:solidFill>
                  <a:sym typeface="Symbol" pitchFamily="18" charset="2"/>
                </a:rPr>
                <a:t> ALU</a:t>
              </a:r>
              <a:r>
                <a:rPr kumimoji="0" lang="en-US" altLang="zh-CN" sz="2400">
                  <a:solidFill>
                    <a:srgbClr val="FF0000"/>
                  </a:solidFill>
                  <a:sym typeface="Symbol" pitchFamily="18" charset="2"/>
                </a:rPr>
                <a:t> input</a:t>
              </a:r>
            </a:p>
            <a:p>
              <a:pPr eaLnBrk="1" hangingPunct="1"/>
              <a:r>
                <a:rPr kumimoji="0" lang="en-US" altLang="zh-CN" sz="2400" b="1">
                  <a:solidFill>
                    <a:srgbClr val="0000FF"/>
                  </a:solidFill>
                  <a:sym typeface="Symbol" pitchFamily="18" charset="2"/>
                </a:rPr>
                <a:t>MEM/WB.ALUoutput </a:t>
              </a:r>
              <a:r>
                <a:rPr lang="en-US" altLang="zh-CN" sz="2400" b="1">
                  <a:solidFill>
                    <a:srgbClr val="0000FF"/>
                  </a:solidFill>
                  <a:sym typeface="Symbol" pitchFamily="18" charset="2"/>
                </a:rPr>
                <a:t> ALU</a:t>
              </a:r>
              <a:r>
                <a:rPr kumimoji="0" lang="en-US" altLang="zh-CN" sz="2400" b="1">
                  <a:solidFill>
                    <a:srgbClr val="0000FF"/>
                  </a:solidFill>
                  <a:sym typeface="Symbol" pitchFamily="18" charset="2"/>
                </a:rPr>
                <a:t> input</a:t>
              </a:r>
              <a:endParaRPr kumimoji="0" lang="en-US" altLang="zh-CN" sz="24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endParaRPr>
            </a:p>
            <a:p>
              <a:pPr eaLnBrk="1" hangingPunct="1"/>
              <a:r>
                <a:rPr kumimoji="0" lang="en-US" altLang="zh-CN" sz="2400">
                  <a:solidFill>
                    <a:srgbClr val="CC00FF"/>
                  </a:solidFill>
                  <a:sym typeface="Symbol" pitchFamily="18" charset="2"/>
                </a:rPr>
                <a:t>MEM/WB.LMD </a:t>
              </a:r>
              <a:r>
                <a:rPr lang="en-US" altLang="zh-CN" sz="2400" b="1">
                  <a:solidFill>
                    <a:srgbClr val="CC00FF"/>
                  </a:solidFill>
                  <a:sym typeface="Symbol" pitchFamily="18" charset="2"/>
                </a:rPr>
                <a:t> ALU</a:t>
              </a:r>
              <a:r>
                <a:rPr kumimoji="0" lang="en-US" altLang="zh-CN" sz="2400">
                  <a:solidFill>
                    <a:srgbClr val="CC00FF"/>
                  </a:solidFill>
                  <a:sym typeface="Symbol" pitchFamily="18" charset="2"/>
                </a:rPr>
                <a:t> input</a:t>
              </a:r>
              <a:endParaRPr kumimoji="0" lang="en-US" altLang="zh-CN" sz="2400">
                <a:solidFill>
                  <a:srgbClr val="CC00FF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9987" name="Line 51"/>
            <p:cNvSpPr>
              <a:spLocks noChangeShapeType="1"/>
            </p:cNvSpPr>
            <p:nvPr/>
          </p:nvSpPr>
          <p:spPr bwMode="auto">
            <a:xfrm>
              <a:off x="144" y="3833"/>
              <a:ext cx="384" cy="0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8" name="Line 52"/>
            <p:cNvSpPr>
              <a:spLocks noChangeShapeType="1"/>
            </p:cNvSpPr>
            <p:nvPr/>
          </p:nvSpPr>
          <p:spPr bwMode="auto">
            <a:xfrm>
              <a:off x="144" y="4073"/>
              <a:ext cx="384" cy="0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39744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Forwarding path to other input entry</a:t>
            </a:r>
          </a:p>
        </p:txBody>
      </p:sp>
      <p:grpSp>
        <p:nvGrpSpPr>
          <p:cNvPr id="40988" name="Group 28"/>
          <p:cNvGrpSpPr>
            <a:grpSpLocks/>
          </p:cNvGrpSpPr>
          <p:nvPr/>
        </p:nvGrpSpPr>
        <p:grpSpPr bwMode="auto">
          <a:xfrm>
            <a:off x="381000" y="1600200"/>
            <a:ext cx="8305800" cy="4800600"/>
            <a:chOff x="240" y="1008"/>
            <a:chExt cx="5232" cy="3024"/>
          </a:xfrm>
        </p:grpSpPr>
        <p:grpSp>
          <p:nvGrpSpPr>
            <p:cNvPr id="40965" name="Group 5"/>
            <p:cNvGrpSpPr>
              <a:grpSpLocks/>
            </p:cNvGrpSpPr>
            <p:nvPr/>
          </p:nvGrpSpPr>
          <p:grpSpPr bwMode="auto">
            <a:xfrm>
              <a:off x="240" y="1056"/>
              <a:ext cx="5232" cy="2976"/>
              <a:chOff x="240" y="960"/>
              <a:chExt cx="5232" cy="2976"/>
            </a:xfrm>
          </p:grpSpPr>
          <p:pic>
            <p:nvPicPr>
              <p:cNvPr id="40966" name="Picture 6" descr="chap3_4-5new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960"/>
                <a:ext cx="5232" cy="2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0967" name="Group 7"/>
              <p:cNvGrpSpPr>
                <a:grpSpLocks/>
              </p:cNvGrpSpPr>
              <p:nvPr/>
            </p:nvGrpSpPr>
            <p:grpSpPr bwMode="auto">
              <a:xfrm>
                <a:off x="3110" y="3002"/>
                <a:ext cx="2254" cy="934"/>
                <a:chOff x="3110" y="3002"/>
                <a:chExt cx="2254" cy="934"/>
              </a:xfrm>
            </p:grpSpPr>
            <p:sp>
              <p:nvSpPr>
                <p:cNvPr id="4096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110" y="3002"/>
                  <a:ext cx="52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400" b="1">
                      <a:solidFill>
                        <a:srgbClr val="339966"/>
                      </a:solidFill>
                      <a:latin typeface="Times New Roman" pitchFamily="18" charset="0"/>
                    </a:rPr>
                    <a:t>store</a:t>
                  </a:r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409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896" y="3648"/>
                  <a:ext cx="46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/>
                  <a:r>
                    <a:rPr lang="en-US" altLang="zh-CN" sz="2400" b="1">
                      <a:solidFill>
                        <a:srgbClr val="339966"/>
                      </a:solidFill>
                      <a:latin typeface="Times New Roman" pitchFamily="18" charset="0"/>
                    </a:rPr>
                    <a:t>load</a:t>
                  </a:r>
                  <a:endParaRPr lang="en-US" altLang="zh-CN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4080" y="1248"/>
              <a:ext cx="0" cy="1344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H="1">
              <a:off x="3424" y="1248"/>
              <a:ext cx="656" cy="5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H="1">
              <a:off x="3016" y="1253"/>
              <a:ext cx="408" cy="1088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 flipV="1">
              <a:off x="4944" y="1104"/>
              <a:ext cx="0" cy="1487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 flipH="1">
              <a:off x="3288" y="1104"/>
              <a:ext cx="1656" cy="13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 flipH="1">
              <a:off x="2835" y="1117"/>
              <a:ext cx="453" cy="1204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 flipV="1">
              <a:off x="5040" y="1008"/>
              <a:ext cx="0" cy="1728"/>
            </a:xfrm>
            <a:prstGeom prst="line">
              <a:avLst/>
            </a:prstGeom>
            <a:noFill/>
            <a:ln w="349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 flipH="1">
              <a:off x="3198" y="1008"/>
              <a:ext cx="1842" cy="18"/>
            </a:xfrm>
            <a:prstGeom prst="line">
              <a:avLst/>
            </a:prstGeom>
            <a:noFill/>
            <a:ln w="349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 flipH="1">
              <a:off x="2699" y="1026"/>
              <a:ext cx="499" cy="1315"/>
            </a:xfrm>
            <a:prstGeom prst="line">
              <a:avLst/>
            </a:prstGeom>
            <a:noFill/>
            <a:ln w="349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982" name="Group 22"/>
            <p:cNvGrpSpPr>
              <a:grpSpLocks/>
            </p:cNvGrpSpPr>
            <p:nvPr/>
          </p:nvGrpSpPr>
          <p:grpSpPr bwMode="auto">
            <a:xfrm>
              <a:off x="4176" y="2592"/>
              <a:ext cx="768" cy="1056"/>
              <a:chOff x="4176" y="2544"/>
              <a:chExt cx="768" cy="1056"/>
            </a:xfrm>
          </p:grpSpPr>
          <p:sp>
            <p:nvSpPr>
              <p:cNvPr id="40983" name="Line 23"/>
              <p:cNvSpPr>
                <a:spLocks noChangeShapeType="1"/>
              </p:cNvSpPr>
              <p:nvPr/>
            </p:nvSpPr>
            <p:spPr bwMode="auto">
              <a:xfrm>
                <a:off x="4944" y="2544"/>
                <a:ext cx="0" cy="1056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4" name="Line 24"/>
              <p:cNvSpPr>
                <a:spLocks noChangeShapeType="1"/>
              </p:cNvSpPr>
              <p:nvPr/>
            </p:nvSpPr>
            <p:spPr bwMode="auto">
              <a:xfrm flipH="1">
                <a:off x="4176" y="3600"/>
                <a:ext cx="768" cy="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5" name="Line 25"/>
              <p:cNvSpPr>
                <a:spLocks noChangeShapeType="1"/>
              </p:cNvSpPr>
              <p:nvPr/>
            </p:nvSpPr>
            <p:spPr bwMode="auto">
              <a:xfrm flipV="1">
                <a:off x="4176" y="3216"/>
                <a:ext cx="0" cy="384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6" name="Line 26"/>
              <p:cNvSpPr>
                <a:spLocks noChangeShapeType="1"/>
              </p:cNvSpPr>
              <p:nvPr/>
            </p:nvSpPr>
            <p:spPr bwMode="auto">
              <a:xfrm>
                <a:off x="4176" y="3216"/>
                <a:ext cx="144" cy="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0" y="60960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4925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MEM/WB.LMD </a:t>
            </a:r>
            <a:r>
              <a:rPr lang="en-US" altLang="zh-CN" sz="2400" b="1">
                <a:solidFill>
                  <a:srgbClr val="FF3300"/>
                </a:solidFill>
                <a:sym typeface="Symbol" pitchFamily="18" charset="2"/>
              </a:rPr>
              <a:t> DM input</a:t>
            </a:r>
            <a:endParaRPr kumimoji="0" lang="en-US" altLang="zh-CN" sz="2400">
              <a:solidFill>
                <a:srgbClr val="CC00FF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Forwarding Doesn’t Always Work</a:t>
            </a:r>
            <a:endParaRPr lang="en-US" altLang="zh-CN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35342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49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 we have to insert stall: </a:t>
            </a:r>
            <a:r>
              <a:rPr lang="en-US" altLang="zh-CN" dirty="0">
                <a:solidFill>
                  <a:schemeClr val="accent2"/>
                </a:solidFill>
              </a:rPr>
              <a:t>Load stall</a:t>
            </a:r>
            <a:endParaRPr lang="en-US" altLang="zh-CN" dirty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395413" y="1524000"/>
            <a:ext cx="220186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 i="1"/>
              <a:t>Time (clock cycles)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04800" y="2133600"/>
            <a:ext cx="363538" cy="310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800" i="1"/>
              <a:t>I</a:t>
            </a:r>
          </a:p>
          <a:p>
            <a:pPr algn="ctr"/>
            <a:r>
              <a:rPr lang="en-US" altLang="zh-CN" sz="1800" i="1"/>
              <a:t>n</a:t>
            </a:r>
          </a:p>
          <a:p>
            <a:pPr algn="ctr"/>
            <a:r>
              <a:rPr lang="en-US" altLang="zh-CN" sz="1800" i="1"/>
              <a:t>s</a:t>
            </a:r>
          </a:p>
          <a:p>
            <a:pPr algn="ctr"/>
            <a:r>
              <a:rPr lang="en-US" altLang="zh-CN" sz="1800" i="1"/>
              <a:t>t</a:t>
            </a:r>
          </a:p>
          <a:p>
            <a:pPr algn="ctr"/>
            <a:r>
              <a:rPr lang="en-US" altLang="zh-CN" sz="1800" i="1"/>
              <a:t>r.</a:t>
            </a:r>
          </a:p>
          <a:p>
            <a:pPr algn="ctr"/>
            <a:endParaRPr lang="en-US" altLang="zh-CN" sz="1800" i="1"/>
          </a:p>
          <a:p>
            <a:pPr algn="ctr"/>
            <a:r>
              <a:rPr lang="en-US" altLang="zh-CN" sz="1800" i="1"/>
              <a:t>O</a:t>
            </a:r>
          </a:p>
          <a:p>
            <a:pPr algn="ctr"/>
            <a:r>
              <a:rPr lang="en-US" altLang="zh-CN" sz="1800" i="1"/>
              <a:t>r</a:t>
            </a:r>
          </a:p>
          <a:p>
            <a:pPr algn="ctr"/>
            <a:r>
              <a:rPr lang="en-US" altLang="zh-CN" sz="1800" i="1"/>
              <a:t>d</a:t>
            </a:r>
          </a:p>
          <a:p>
            <a:pPr algn="ctr"/>
            <a:r>
              <a:rPr lang="en-US" altLang="zh-CN" sz="1800" i="1"/>
              <a:t>e</a:t>
            </a:r>
          </a:p>
          <a:p>
            <a:pPr algn="ctr"/>
            <a:r>
              <a:rPr lang="en-US" altLang="zh-CN" sz="1800" i="1"/>
              <a:t>r</a:t>
            </a: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838200" y="1981200"/>
            <a:ext cx="0" cy="36576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1368425" y="1898650"/>
            <a:ext cx="70612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914400" y="2362200"/>
            <a:ext cx="1704975" cy="819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  <a:latin typeface="Arial" charset="0"/>
              </a:rPr>
              <a:t>lw r1, </a:t>
            </a:r>
            <a:r>
              <a:rPr lang="en-US" altLang="zh-CN" sz="2400" b="1">
                <a:latin typeface="Arial" charset="0"/>
              </a:rPr>
              <a:t>0(r2)</a:t>
            </a:r>
            <a:endParaRPr lang="en-US" altLang="zh-CN" sz="2400" b="1">
              <a:solidFill>
                <a:srgbClr val="FF3300"/>
              </a:solidFill>
              <a:latin typeface="Arial" charset="0"/>
            </a:endParaRPr>
          </a:p>
          <a:p>
            <a:pPr latinLnBrk="1"/>
            <a:endParaRPr lang="en-US" altLang="zh-CN" sz="2400" b="1">
              <a:latin typeface="Arial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990600" y="3352800"/>
            <a:ext cx="1841500" cy="819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 b="1">
                <a:latin typeface="Arial" charset="0"/>
              </a:rPr>
              <a:t>sub r4,</a:t>
            </a:r>
            <a:r>
              <a:rPr lang="en-US" altLang="zh-CN" sz="2400" b="1">
                <a:solidFill>
                  <a:srgbClr val="FF3300"/>
                </a:solidFill>
                <a:latin typeface="Arial" charset="0"/>
              </a:rPr>
              <a:t>r1</a:t>
            </a:r>
            <a:r>
              <a:rPr lang="en-US" altLang="zh-CN" sz="2400" b="1">
                <a:latin typeface="Arial" charset="0"/>
              </a:rPr>
              <a:t>,r6</a:t>
            </a:r>
          </a:p>
          <a:p>
            <a:pPr latinLnBrk="1"/>
            <a:endParaRPr lang="en-US" altLang="zh-CN" sz="2400" b="1">
              <a:latin typeface="Arial" charset="0"/>
            </a:endParaRP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990600" y="4267200"/>
            <a:ext cx="1841500" cy="454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zh-CN" sz="2400" b="1">
                <a:latin typeface="Arial" charset="0"/>
              </a:rPr>
              <a:t>and r6,</a:t>
            </a:r>
            <a:r>
              <a:rPr lang="en-US" altLang="zh-CN" sz="2400" b="1">
                <a:solidFill>
                  <a:srgbClr val="339966"/>
                </a:solidFill>
                <a:latin typeface="Arial" charset="0"/>
              </a:rPr>
              <a:t>r1</a:t>
            </a:r>
            <a:r>
              <a:rPr lang="en-US" altLang="zh-CN" sz="2400" b="1">
                <a:latin typeface="Arial" charset="0"/>
              </a:rPr>
              <a:t>,r7</a:t>
            </a:r>
          </a:p>
        </p:txBody>
      </p:sp>
      <p:grpSp>
        <p:nvGrpSpPr>
          <p:cNvPr id="43018" name="Group 10"/>
          <p:cNvGrpSpPr>
            <a:grpSpLocks/>
          </p:cNvGrpSpPr>
          <p:nvPr/>
        </p:nvGrpSpPr>
        <p:grpSpPr bwMode="auto">
          <a:xfrm>
            <a:off x="2670175" y="2249488"/>
            <a:ext cx="6456363" cy="3392487"/>
            <a:chOff x="1742" y="1417"/>
            <a:chExt cx="3841" cy="2137"/>
          </a:xfrm>
        </p:grpSpPr>
        <p:grpSp>
          <p:nvGrpSpPr>
            <p:cNvPr id="43019" name="Group 11"/>
            <p:cNvGrpSpPr>
              <a:grpSpLocks/>
            </p:cNvGrpSpPr>
            <p:nvPr/>
          </p:nvGrpSpPr>
          <p:grpSpPr bwMode="auto">
            <a:xfrm>
              <a:off x="1742" y="1417"/>
              <a:ext cx="2300" cy="441"/>
              <a:chOff x="1962" y="1200"/>
              <a:chExt cx="1910" cy="441"/>
            </a:xfrm>
          </p:grpSpPr>
          <p:grpSp>
            <p:nvGrpSpPr>
              <p:cNvPr id="43020" name="Group 12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43021" name="Group 1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43022" name="Rectangle 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23" name="Rectangle 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sz="1000" b="1"/>
                  </a:p>
                </p:txBody>
              </p:sp>
            </p:grpSp>
            <p:sp>
              <p:nvSpPr>
                <p:cNvPr id="43024" name="Text Box 1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2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Reg</a:t>
                  </a:r>
                </a:p>
              </p:txBody>
            </p:sp>
          </p:grpSp>
          <p:sp>
            <p:nvSpPr>
              <p:cNvPr id="43025" name="Line 17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6" name="Line 18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027" name="Group 19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43028" name="AutoShape 20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zh-CN" altLang="zh-CN" sz="1000" b="1"/>
                </a:p>
              </p:txBody>
            </p:sp>
            <p:sp>
              <p:nvSpPr>
                <p:cNvPr id="43029" name="AutoShape 21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0" name="Freeform 22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1" name="Text Box 23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1" y="637"/>
                  <a:ext cx="575" cy="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ALU</a:t>
                  </a:r>
                </a:p>
              </p:txBody>
            </p:sp>
          </p:grpSp>
          <p:sp>
            <p:nvSpPr>
              <p:cNvPr id="43032" name="Line 24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3" name="Line 25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034" name="Group 26"/>
              <p:cNvGrpSpPr>
                <a:grpSpLocks noChangeAspect="1"/>
              </p:cNvGrpSpPr>
              <p:nvPr/>
            </p:nvGrpSpPr>
            <p:grpSpPr bwMode="auto">
              <a:xfrm>
                <a:off x="3208" y="1305"/>
                <a:ext cx="276" cy="232"/>
                <a:chOff x="3851" y="576"/>
                <a:chExt cx="596" cy="480"/>
              </a:xfrm>
            </p:grpSpPr>
            <p:sp>
              <p:nvSpPr>
                <p:cNvPr id="43035" name="Rectangle 27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zh-CN" altLang="zh-CN" sz="1000" b="1"/>
                </a:p>
              </p:txBody>
            </p:sp>
            <p:sp>
              <p:nvSpPr>
                <p:cNvPr id="43036" name="Text Box 2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1" y="628"/>
                  <a:ext cx="596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DMem</a:t>
                  </a:r>
                </a:p>
              </p:txBody>
            </p:sp>
          </p:grpSp>
          <p:sp>
            <p:nvSpPr>
              <p:cNvPr id="43037" name="Freeform 29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8" name="Line 30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9" name="Line 31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040" name="Group 32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43041" name="Rectangle 33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zh-CN" altLang="zh-CN" sz="1000" b="1"/>
                </a:p>
              </p:txBody>
            </p:sp>
            <p:sp>
              <p:nvSpPr>
                <p:cNvPr id="43042" name="Text Box 3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Ifetch</a:t>
                  </a:r>
                </a:p>
              </p:txBody>
            </p:sp>
          </p:grpSp>
          <p:grpSp>
            <p:nvGrpSpPr>
              <p:cNvPr id="43043" name="Group 35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43044" name="Rectangle 36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45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46" name="Rectangle 38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47" name="Rectangle 39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048" name="Group 40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43049" name="Group 4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43050" name="Rectangle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51" name="Rectangle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sz="1000" b="1"/>
                  </a:p>
                </p:txBody>
              </p:sp>
            </p:grpSp>
            <p:sp>
              <p:nvSpPr>
                <p:cNvPr id="43052" name="Text Box 4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8" y="574"/>
                  <a:ext cx="431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Reg</a:t>
                  </a:r>
                </a:p>
              </p:txBody>
            </p:sp>
          </p:grpSp>
        </p:grpSp>
        <p:grpSp>
          <p:nvGrpSpPr>
            <p:cNvPr id="43053" name="Group 45"/>
            <p:cNvGrpSpPr>
              <a:grpSpLocks/>
            </p:cNvGrpSpPr>
            <p:nvPr/>
          </p:nvGrpSpPr>
          <p:grpSpPr bwMode="auto">
            <a:xfrm>
              <a:off x="2258" y="2005"/>
              <a:ext cx="2797" cy="442"/>
              <a:chOff x="2404" y="2157"/>
              <a:chExt cx="2797" cy="442"/>
            </a:xfrm>
          </p:grpSpPr>
          <p:grpSp>
            <p:nvGrpSpPr>
              <p:cNvPr id="43054" name="Group 46"/>
              <p:cNvGrpSpPr>
                <a:grpSpLocks noChangeAspect="1"/>
              </p:cNvGrpSpPr>
              <p:nvPr/>
            </p:nvGrpSpPr>
            <p:grpSpPr bwMode="auto">
              <a:xfrm>
                <a:off x="2967" y="2259"/>
                <a:ext cx="266" cy="233"/>
                <a:chOff x="1374" y="528"/>
                <a:chExt cx="480" cy="432"/>
              </a:xfrm>
            </p:grpSpPr>
            <p:grpSp>
              <p:nvGrpSpPr>
                <p:cNvPr id="43055" name="Group 4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43056" name="Rectangle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57" name="Rectangle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sz="1000" b="1"/>
                  </a:p>
                </p:txBody>
              </p:sp>
            </p:grpSp>
            <p:sp>
              <p:nvSpPr>
                <p:cNvPr id="43058" name="Text Box 5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9" y="574"/>
                  <a:ext cx="433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Reg</a:t>
                  </a:r>
                </a:p>
              </p:txBody>
            </p:sp>
          </p:grpSp>
          <p:sp>
            <p:nvSpPr>
              <p:cNvPr id="43059" name="Line 51"/>
              <p:cNvSpPr>
                <a:spLocks noChangeAspect="1" noChangeShapeType="1"/>
              </p:cNvSpPr>
              <p:nvPr/>
            </p:nvSpPr>
            <p:spPr bwMode="auto">
              <a:xfrm>
                <a:off x="3234" y="2306"/>
                <a:ext cx="7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0" name="Line 52"/>
              <p:cNvSpPr>
                <a:spLocks noChangeAspect="1" noChangeShapeType="1"/>
              </p:cNvSpPr>
              <p:nvPr/>
            </p:nvSpPr>
            <p:spPr bwMode="auto">
              <a:xfrm>
                <a:off x="3216" y="2448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1" name="Line 53"/>
              <p:cNvSpPr>
                <a:spLocks noChangeAspect="1" noChangeShapeType="1"/>
              </p:cNvSpPr>
              <p:nvPr/>
            </p:nvSpPr>
            <p:spPr bwMode="auto">
              <a:xfrm>
                <a:off x="2690" y="2446"/>
                <a:ext cx="2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2" name="Line 54"/>
              <p:cNvSpPr>
                <a:spLocks noChangeAspect="1" noChangeShapeType="1"/>
              </p:cNvSpPr>
              <p:nvPr/>
            </p:nvSpPr>
            <p:spPr bwMode="auto">
              <a:xfrm>
                <a:off x="2654" y="2306"/>
                <a:ext cx="3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063" name="Group 55"/>
              <p:cNvGrpSpPr>
                <a:grpSpLocks noChangeAspect="1"/>
              </p:cNvGrpSpPr>
              <p:nvPr/>
            </p:nvGrpSpPr>
            <p:grpSpPr bwMode="auto">
              <a:xfrm>
                <a:off x="2404" y="2260"/>
                <a:ext cx="350" cy="232"/>
                <a:chOff x="1122" y="576"/>
                <a:chExt cx="627" cy="480"/>
              </a:xfrm>
            </p:grpSpPr>
            <p:sp>
              <p:nvSpPr>
                <p:cNvPr id="43064" name="Rectangle 5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zh-CN" altLang="zh-CN" sz="1000" b="1"/>
                </a:p>
              </p:txBody>
            </p:sp>
            <p:sp>
              <p:nvSpPr>
                <p:cNvPr id="43065" name="Text Box 5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2" y="628"/>
                  <a:ext cx="627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Ifetch</a:t>
                  </a:r>
                </a:p>
              </p:txBody>
            </p:sp>
          </p:grpSp>
          <p:sp>
            <p:nvSpPr>
              <p:cNvPr id="4306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3300" y="2157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2797" y="2157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068" name="Group 60"/>
              <p:cNvGrpSpPr>
                <a:grpSpLocks/>
              </p:cNvGrpSpPr>
              <p:nvPr/>
            </p:nvGrpSpPr>
            <p:grpSpPr bwMode="auto">
              <a:xfrm>
                <a:off x="3972" y="2157"/>
                <a:ext cx="1229" cy="441"/>
                <a:chOff x="3475" y="2155"/>
                <a:chExt cx="1229" cy="441"/>
              </a:xfrm>
            </p:grpSpPr>
            <p:sp>
              <p:nvSpPr>
                <p:cNvPr id="43069" name="AutoShape 61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3417" y="2263"/>
                  <a:ext cx="371" cy="225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zh-CN" altLang="zh-CN" sz="1000" b="1"/>
                </a:p>
              </p:txBody>
            </p:sp>
            <p:sp>
              <p:nvSpPr>
                <p:cNvPr id="43070" name="AutoShape 62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3475" y="2316"/>
                  <a:ext cx="119" cy="12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71" name="Freeform 63"/>
                <p:cNvSpPr>
                  <a:spLocks noChangeAspect="1"/>
                </p:cNvSpPr>
                <p:nvPr/>
              </p:nvSpPr>
              <p:spPr bwMode="auto">
                <a:xfrm rot="5400000">
                  <a:off x="3484" y="2329"/>
                  <a:ext cx="105" cy="93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72" name="Text Box 64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3495" y="2278"/>
                  <a:ext cx="278" cy="1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ALU</a:t>
                  </a:r>
                </a:p>
              </p:txBody>
            </p:sp>
            <p:sp>
              <p:nvSpPr>
                <p:cNvPr id="43073" name="Line 65"/>
                <p:cNvSpPr>
                  <a:spLocks noChangeAspect="1" noChangeShapeType="1"/>
                </p:cNvSpPr>
                <p:nvPr/>
              </p:nvSpPr>
              <p:spPr bwMode="auto">
                <a:xfrm>
                  <a:off x="3717" y="2376"/>
                  <a:ext cx="29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74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4226" y="2376"/>
                  <a:ext cx="29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75" name="Rectangle 67"/>
                <p:cNvSpPr>
                  <a:spLocks noChangeAspect="1" noChangeArrowheads="1"/>
                </p:cNvSpPr>
                <p:nvPr/>
              </p:nvSpPr>
              <p:spPr bwMode="auto">
                <a:xfrm>
                  <a:off x="3940" y="2260"/>
                  <a:ext cx="268" cy="2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zh-CN" altLang="zh-CN" sz="1000" b="1"/>
                </a:p>
              </p:txBody>
            </p:sp>
            <p:sp>
              <p:nvSpPr>
                <p:cNvPr id="43076" name="Text Box 6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905" y="2285"/>
                  <a:ext cx="332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DMem</a:t>
                  </a:r>
                </a:p>
              </p:txBody>
            </p:sp>
            <p:sp>
              <p:nvSpPr>
                <p:cNvPr id="43077" name="Freeform 69"/>
                <p:cNvSpPr>
                  <a:spLocks noChangeAspect="1"/>
                </p:cNvSpPr>
                <p:nvPr/>
              </p:nvSpPr>
              <p:spPr bwMode="auto">
                <a:xfrm>
                  <a:off x="3905" y="2376"/>
                  <a:ext cx="399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78" name="Rectangle 70"/>
                <p:cNvSpPr>
                  <a:spLocks noChangeAspect="1" noChangeArrowheads="1"/>
                </p:cNvSpPr>
                <p:nvPr/>
              </p:nvSpPr>
              <p:spPr bwMode="auto">
                <a:xfrm>
                  <a:off x="4305" y="2155"/>
                  <a:ext cx="54" cy="44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79" name="Rectangle 71"/>
                <p:cNvSpPr>
                  <a:spLocks noChangeAspect="1" noChangeArrowheads="1"/>
                </p:cNvSpPr>
                <p:nvPr/>
              </p:nvSpPr>
              <p:spPr bwMode="auto">
                <a:xfrm>
                  <a:off x="3802" y="2158"/>
                  <a:ext cx="54" cy="435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3080" name="Group 72"/>
                <p:cNvGrpSpPr>
                  <a:grpSpLocks noChangeAspect="1"/>
                </p:cNvGrpSpPr>
                <p:nvPr/>
              </p:nvGrpSpPr>
              <p:grpSpPr bwMode="auto">
                <a:xfrm flipH="1">
                  <a:off x="4436" y="2251"/>
                  <a:ext cx="268" cy="233"/>
                  <a:chOff x="1392" y="528"/>
                  <a:chExt cx="480" cy="432"/>
                </a:xfrm>
              </p:grpSpPr>
              <p:sp>
                <p:nvSpPr>
                  <p:cNvPr id="43081" name="Rectangle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2" name="Rectangle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sz="1000" b="1"/>
                  </a:p>
                </p:txBody>
              </p:sp>
            </p:grpSp>
            <p:sp>
              <p:nvSpPr>
                <p:cNvPr id="43083" name="Text Box 75"/>
                <p:cNvSpPr txBox="1">
                  <a:spLocks noChangeAspect="1" noChangeArrowheads="1"/>
                </p:cNvSpPr>
                <p:nvPr/>
              </p:nvSpPr>
              <p:spPr bwMode="auto">
                <a:xfrm flipH="1">
                  <a:off x="4445" y="2276"/>
                  <a:ext cx="24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Reg</a:t>
                  </a:r>
                </a:p>
              </p:txBody>
            </p:sp>
          </p:grpSp>
          <p:sp>
            <p:nvSpPr>
              <p:cNvPr id="43084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3792" y="2158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85" name="AutoShape 77"/>
              <p:cNvSpPr>
                <a:spLocks noChangeArrowheads="1"/>
              </p:cNvSpPr>
              <p:nvPr/>
            </p:nvSpPr>
            <p:spPr bwMode="auto">
              <a:xfrm>
                <a:off x="3380" y="2171"/>
                <a:ext cx="364" cy="422"/>
              </a:xfrm>
              <a:prstGeom prst="cloudCallout">
                <a:avLst>
                  <a:gd name="adj1" fmla="val 39287"/>
                  <a:gd name="adj2" fmla="val 38153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500" b="1"/>
                  <a:t>Bubble</a:t>
                </a:r>
                <a:endParaRPr lang="en-US" altLang="zh-CN" sz="1600" b="1"/>
              </a:p>
            </p:txBody>
          </p:sp>
        </p:grpSp>
        <p:grpSp>
          <p:nvGrpSpPr>
            <p:cNvPr id="43086" name="Group 78"/>
            <p:cNvGrpSpPr>
              <a:grpSpLocks/>
            </p:cNvGrpSpPr>
            <p:nvPr/>
          </p:nvGrpSpPr>
          <p:grpSpPr bwMode="auto">
            <a:xfrm>
              <a:off x="2759" y="2567"/>
              <a:ext cx="2796" cy="449"/>
              <a:chOff x="2905" y="2719"/>
              <a:chExt cx="2796" cy="449"/>
            </a:xfrm>
          </p:grpSpPr>
          <p:sp>
            <p:nvSpPr>
              <p:cNvPr id="43087" name="Line 79"/>
              <p:cNvSpPr>
                <a:spLocks noChangeAspect="1" noChangeShapeType="1"/>
              </p:cNvSpPr>
              <p:nvPr/>
            </p:nvSpPr>
            <p:spPr bwMode="auto">
              <a:xfrm>
                <a:off x="3734" y="2875"/>
                <a:ext cx="7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88" name="Line 80"/>
              <p:cNvSpPr>
                <a:spLocks noChangeAspect="1" noChangeShapeType="1"/>
              </p:cNvSpPr>
              <p:nvPr/>
            </p:nvSpPr>
            <p:spPr bwMode="auto">
              <a:xfrm>
                <a:off x="3716" y="3017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89" name="Line 81"/>
              <p:cNvSpPr>
                <a:spLocks noChangeAspect="1" noChangeShapeType="1"/>
              </p:cNvSpPr>
              <p:nvPr/>
            </p:nvSpPr>
            <p:spPr bwMode="auto">
              <a:xfrm>
                <a:off x="3190" y="3015"/>
                <a:ext cx="2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90" name="Line 82"/>
              <p:cNvSpPr>
                <a:spLocks noChangeAspect="1" noChangeShapeType="1"/>
              </p:cNvSpPr>
              <p:nvPr/>
            </p:nvSpPr>
            <p:spPr bwMode="auto">
              <a:xfrm>
                <a:off x="3154" y="2875"/>
                <a:ext cx="3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091" name="Group 83"/>
              <p:cNvGrpSpPr>
                <a:grpSpLocks noChangeAspect="1"/>
              </p:cNvGrpSpPr>
              <p:nvPr/>
            </p:nvGrpSpPr>
            <p:grpSpPr bwMode="auto">
              <a:xfrm>
                <a:off x="2905" y="2829"/>
                <a:ext cx="350" cy="232"/>
                <a:chOff x="1123" y="576"/>
                <a:chExt cx="627" cy="480"/>
              </a:xfrm>
            </p:grpSpPr>
            <p:sp>
              <p:nvSpPr>
                <p:cNvPr id="43092" name="Rectangle 84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zh-CN" altLang="zh-CN" sz="1000" b="1"/>
                </a:p>
              </p:txBody>
            </p:sp>
            <p:sp>
              <p:nvSpPr>
                <p:cNvPr id="43093" name="Text Box 8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7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Ifetch</a:t>
                  </a:r>
                </a:p>
              </p:txBody>
            </p:sp>
          </p:grpSp>
          <p:sp>
            <p:nvSpPr>
              <p:cNvPr id="43094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3800" y="2726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95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3297" y="2726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096" name="Group 88"/>
              <p:cNvGrpSpPr>
                <a:grpSpLocks/>
              </p:cNvGrpSpPr>
              <p:nvPr/>
            </p:nvGrpSpPr>
            <p:grpSpPr bwMode="auto">
              <a:xfrm>
                <a:off x="4472" y="2726"/>
                <a:ext cx="1229" cy="441"/>
                <a:chOff x="3475" y="2155"/>
                <a:chExt cx="1229" cy="441"/>
              </a:xfrm>
            </p:grpSpPr>
            <p:sp>
              <p:nvSpPr>
                <p:cNvPr id="43097" name="AutoShape 89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3417" y="2263"/>
                  <a:ext cx="371" cy="225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zh-CN" altLang="zh-CN" sz="1000" b="1"/>
                </a:p>
              </p:txBody>
            </p:sp>
            <p:sp>
              <p:nvSpPr>
                <p:cNvPr id="43098" name="AutoShape 90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3475" y="2316"/>
                  <a:ext cx="119" cy="12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99" name="Freeform 91"/>
                <p:cNvSpPr>
                  <a:spLocks noChangeAspect="1"/>
                </p:cNvSpPr>
                <p:nvPr/>
              </p:nvSpPr>
              <p:spPr bwMode="auto">
                <a:xfrm rot="5400000">
                  <a:off x="3484" y="2329"/>
                  <a:ext cx="105" cy="93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00" name="Text Box 92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3494" y="2278"/>
                  <a:ext cx="278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ALU</a:t>
                  </a:r>
                </a:p>
              </p:txBody>
            </p:sp>
            <p:sp>
              <p:nvSpPr>
                <p:cNvPr id="43101" name="Line 93"/>
                <p:cNvSpPr>
                  <a:spLocks noChangeAspect="1" noChangeShapeType="1"/>
                </p:cNvSpPr>
                <p:nvPr/>
              </p:nvSpPr>
              <p:spPr bwMode="auto">
                <a:xfrm>
                  <a:off x="3717" y="2376"/>
                  <a:ext cx="29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02" name="Line 94"/>
                <p:cNvSpPr>
                  <a:spLocks noChangeAspect="1" noChangeShapeType="1"/>
                </p:cNvSpPr>
                <p:nvPr/>
              </p:nvSpPr>
              <p:spPr bwMode="auto">
                <a:xfrm>
                  <a:off x="4226" y="2376"/>
                  <a:ext cx="29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03" name="Rectangle 95"/>
                <p:cNvSpPr>
                  <a:spLocks noChangeAspect="1" noChangeArrowheads="1"/>
                </p:cNvSpPr>
                <p:nvPr/>
              </p:nvSpPr>
              <p:spPr bwMode="auto">
                <a:xfrm>
                  <a:off x="3940" y="2260"/>
                  <a:ext cx="268" cy="2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zh-CN" altLang="zh-CN" sz="1000" b="1"/>
                </a:p>
              </p:txBody>
            </p:sp>
            <p:sp>
              <p:nvSpPr>
                <p:cNvPr id="43104" name="Text Box 9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904" y="2285"/>
                  <a:ext cx="332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DMem</a:t>
                  </a:r>
                </a:p>
              </p:txBody>
            </p:sp>
            <p:sp>
              <p:nvSpPr>
                <p:cNvPr id="43105" name="Freeform 97"/>
                <p:cNvSpPr>
                  <a:spLocks noChangeAspect="1"/>
                </p:cNvSpPr>
                <p:nvPr/>
              </p:nvSpPr>
              <p:spPr bwMode="auto">
                <a:xfrm>
                  <a:off x="3905" y="2376"/>
                  <a:ext cx="399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06" name="Rectangle 98"/>
                <p:cNvSpPr>
                  <a:spLocks noChangeAspect="1" noChangeArrowheads="1"/>
                </p:cNvSpPr>
                <p:nvPr/>
              </p:nvSpPr>
              <p:spPr bwMode="auto">
                <a:xfrm>
                  <a:off x="4305" y="2155"/>
                  <a:ext cx="54" cy="44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07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3802" y="2158"/>
                  <a:ext cx="54" cy="435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3108" name="Group 100"/>
                <p:cNvGrpSpPr>
                  <a:grpSpLocks noChangeAspect="1"/>
                </p:cNvGrpSpPr>
                <p:nvPr/>
              </p:nvGrpSpPr>
              <p:grpSpPr bwMode="auto">
                <a:xfrm flipH="1">
                  <a:off x="4436" y="2251"/>
                  <a:ext cx="268" cy="233"/>
                  <a:chOff x="1392" y="528"/>
                  <a:chExt cx="480" cy="432"/>
                </a:xfrm>
              </p:grpSpPr>
              <p:sp>
                <p:nvSpPr>
                  <p:cNvPr id="43109" name="Rectangle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0" name="Rectangle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sz="1000" b="1"/>
                  </a:p>
                </p:txBody>
              </p:sp>
            </p:grpSp>
            <p:sp>
              <p:nvSpPr>
                <p:cNvPr id="43111" name="Text Box 103"/>
                <p:cNvSpPr txBox="1">
                  <a:spLocks noChangeAspect="1" noChangeArrowheads="1"/>
                </p:cNvSpPr>
                <p:nvPr/>
              </p:nvSpPr>
              <p:spPr bwMode="auto">
                <a:xfrm flipH="1">
                  <a:off x="4445" y="2276"/>
                  <a:ext cx="24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Reg</a:t>
                  </a:r>
                </a:p>
              </p:txBody>
            </p:sp>
          </p:grpSp>
          <p:sp>
            <p:nvSpPr>
              <p:cNvPr id="43112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4292" y="2727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13" name="AutoShape 105"/>
              <p:cNvSpPr>
                <a:spLocks noChangeArrowheads="1"/>
              </p:cNvSpPr>
              <p:nvPr/>
            </p:nvSpPr>
            <p:spPr bwMode="auto">
              <a:xfrm>
                <a:off x="3393" y="2719"/>
                <a:ext cx="364" cy="422"/>
              </a:xfrm>
              <a:prstGeom prst="cloudCallout">
                <a:avLst>
                  <a:gd name="adj1" fmla="val 39287"/>
                  <a:gd name="adj2" fmla="val 38153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500" b="1"/>
                  <a:t>Bubble</a:t>
                </a:r>
                <a:endParaRPr lang="en-US" altLang="zh-CN" sz="1600" b="1"/>
              </a:p>
            </p:txBody>
          </p:sp>
          <p:grpSp>
            <p:nvGrpSpPr>
              <p:cNvPr id="43114" name="Group 106"/>
              <p:cNvGrpSpPr>
                <a:grpSpLocks/>
              </p:cNvGrpSpPr>
              <p:nvPr/>
            </p:nvGrpSpPr>
            <p:grpSpPr bwMode="auto">
              <a:xfrm>
                <a:off x="3945" y="2826"/>
                <a:ext cx="270" cy="233"/>
                <a:chOff x="3936" y="3120"/>
                <a:chExt cx="270" cy="233"/>
              </a:xfrm>
            </p:grpSpPr>
            <p:sp>
              <p:nvSpPr>
                <p:cNvPr id="43115" name="Rectangle 107"/>
                <p:cNvSpPr>
                  <a:spLocks noChangeArrowheads="1"/>
                </p:cNvSpPr>
                <p:nvPr/>
              </p:nvSpPr>
              <p:spPr bwMode="auto">
                <a:xfrm>
                  <a:off x="3936" y="3120"/>
                  <a:ext cx="270" cy="2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16" name="Rectangle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4069" y="3120"/>
                  <a:ext cx="133" cy="23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17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3936" y="3120"/>
                  <a:ext cx="266" cy="23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sz="1000" b="1"/>
                </a:p>
              </p:txBody>
            </p:sp>
            <p:sp>
              <p:nvSpPr>
                <p:cNvPr id="43118" name="Text Box 11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949" y="3145"/>
                  <a:ext cx="24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Reg</a:t>
                  </a:r>
                </a:p>
              </p:txBody>
            </p:sp>
          </p:grpSp>
        </p:grpSp>
        <p:sp>
          <p:nvSpPr>
            <p:cNvPr id="43119" name="Line 111"/>
            <p:cNvSpPr>
              <a:spLocks noChangeAspect="1" noChangeShapeType="1"/>
            </p:cNvSpPr>
            <p:nvPr/>
          </p:nvSpPr>
          <p:spPr bwMode="auto">
            <a:xfrm>
              <a:off x="4083" y="3261"/>
              <a:ext cx="7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0" name="Line 112"/>
            <p:cNvSpPr>
              <a:spLocks noChangeAspect="1" noChangeShapeType="1"/>
            </p:cNvSpPr>
            <p:nvPr/>
          </p:nvSpPr>
          <p:spPr bwMode="auto">
            <a:xfrm>
              <a:off x="4065" y="3403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1" name="Line 113"/>
            <p:cNvSpPr>
              <a:spLocks noChangeAspect="1" noChangeShapeType="1"/>
            </p:cNvSpPr>
            <p:nvPr/>
          </p:nvSpPr>
          <p:spPr bwMode="auto">
            <a:xfrm>
              <a:off x="3539" y="3401"/>
              <a:ext cx="2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2" name="Line 114"/>
            <p:cNvSpPr>
              <a:spLocks noChangeAspect="1" noChangeShapeType="1"/>
            </p:cNvSpPr>
            <p:nvPr/>
          </p:nvSpPr>
          <p:spPr bwMode="auto">
            <a:xfrm>
              <a:off x="3503" y="3261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123" name="Group 115"/>
            <p:cNvGrpSpPr>
              <a:grpSpLocks noChangeAspect="1"/>
            </p:cNvGrpSpPr>
            <p:nvPr/>
          </p:nvGrpSpPr>
          <p:grpSpPr bwMode="auto">
            <a:xfrm>
              <a:off x="3760" y="3205"/>
              <a:ext cx="351" cy="232"/>
              <a:chOff x="1122" y="576"/>
              <a:chExt cx="628" cy="480"/>
            </a:xfrm>
          </p:grpSpPr>
          <p:sp>
            <p:nvSpPr>
              <p:cNvPr id="43124" name="Rectangle 116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zh-CN" altLang="zh-CN" sz="1000" b="1"/>
              </a:p>
            </p:txBody>
          </p:sp>
          <p:sp>
            <p:nvSpPr>
              <p:cNvPr id="43125" name="Text Box 117"/>
              <p:cNvSpPr txBox="1">
                <a:spLocks noChangeAspect="1" noChangeArrowheads="1"/>
              </p:cNvSpPr>
              <p:nvPr/>
            </p:nvSpPr>
            <p:spPr bwMode="auto">
              <a:xfrm>
                <a:off x="1122" y="628"/>
                <a:ext cx="628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1000" b="1"/>
                  <a:t>Ifetch</a:t>
                </a:r>
              </a:p>
            </p:txBody>
          </p:sp>
        </p:grpSp>
        <p:sp>
          <p:nvSpPr>
            <p:cNvPr id="43126" name="Rectangle 118"/>
            <p:cNvSpPr>
              <a:spLocks noChangeAspect="1" noChangeArrowheads="1"/>
            </p:cNvSpPr>
            <p:nvPr/>
          </p:nvSpPr>
          <p:spPr bwMode="auto">
            <a:xfrm>
              <a:off x="4149" y="3112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7" name="Rectangle 119"/>
            <p:cNvSpPr>
              <a:spLocks noChangeAspect="1" noChangeArrowheads="1"/>
            </p:cNvSpPr>
            <p:nvPr/>
          </p:nvSpPr>
          <p:spPr bwMode="auto">
            <a:xfrm>
              <a:off x="3646" y="3112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8" name="AutoShape 120"/>
            <p:cNvSpPr>
              <a:spLocks noChangeAspect="1" noChangeArrowheads="1"/>
            </p:cNvSpPr>
            <p:nvPr/>
          </p:nvSpPr>
          <p:spPr bwMode="auto">
            <a:xfrm rot="-5400000">
              <a:off x="4763" y="3220"/>
              <a:ext cx="371" cy="225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zh-CN" sz="1000" b="1"/>
            </a:p>
          </p:txBody>
        </p:sp>
        <p:sp>
          <p:nvSpPr>
            <p:cNvPr id="43129" name="AutoShape 121"/>
            <p:cNvSpPr>
              <a:spLocks noChangeAspect="1" noChangeArrowheads="1"/>
            </p:cNvSpPr>
            <p:nvPr/>
          </p:nvSpPr>
          <p:spPr bwMode="auto">
            <a:xfrm rot="5400000">
              <a:off x="4821" y="3273"/>
              <a:ext cx="119" cy="12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0" name="Freeform 122"/>
            <p:cNvSpPr>
              <a:spLocks noChangeAspect="1"/>
            </p:cNvSpPr>
            <p:nvPr/>
          </p:nvSpPr>
          <p:spPr bwMode="auto">
            <a:xfrm rot="5400000">
              <a:off x="4830" y="3286"/>
              <a:ext cx="105" cy="93"/>
            </a:xfrm>
            <a:custGeom>
              <a:avLst/>
              <a:gdLst>
                <a:gd name="T0" fmla="*/ 0 w 384"/>
                <a:gd name="T1" fmla="*/ 288 h 288"/>
                <a:gd name="T2" fmla="*/ 192 w 384"/>
                <a:gd name="T3" fmla="*/ 0 h 288"/>
                <a:gd name="T4" fmla="*/ 384 w 384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1" name="Text Box 123"/>
            <p:cNvSpPr txBox="1">
              <a:spLocks noChangeAspect="1" noChangeArrowheads="1"/>
            </p:cNvSpPr>
            <p:nvPr/>
          </p:nvSpPr>
          <p:spPr bwMode="auto">
            <a:xfrm rot="-5400000">
              <a:off x="4841" y="3235"/>
              <a:ext cx="278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b="1"/>
                <a:t>ALU</a:t>
              </a:r>
            </a:p>
          </p:txBody>
        </p:sp>
        <p:sp>
          <p:nvSpPr>
            <p:cNvPr id="43132" name="Line 124"/>
            <p:cNvSpPr>
              <a:spLocks noChangeAspect="1" noChangeShapeType="1"/>
            </p:cNvSpPr>
            <p:nvPr/>
          </p:nvSpPr>
          <p:spPr bwMode="auto">
            <a:xfrm>
              <a:off x="5063" y="3333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3" name="Line 125"/>
            <p:cNvSpPr>
              <a:spLocks noChangeAspect="1" noChangeShapeType="1"/>
            </p:cNvSpPr>
            <p:nvPr/>
          </p:nvSpPr>
          <p:spPr bwMode="auto">
            <a:xfrm>
              <a:off x="5355" y="3345"/>
              <a:ext cx="2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4" name="Rectangle 126"/>
            <p:cNvSpPr>
              <a:spLocks noChangeAspect="1" noChangeArrowheads="1"/>
            </p:cNvSpPr>
            <p:nvPr/>
          </p:nvSpPr>
          <p:spPr bwMode="auto">
            <a:xfrm>
              <a:off x="5286" y="3217"/>
              <a:ext cx="268" cy="2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zh-CN" altLang="zh-CN" sz="1000" b="1"/>
            </a:p>
          </p:txBody>
        </p:sp>
        <p:sp>
          <p:nvSpPr>
            <p:cNvPr id="43135" name="Text Box 127"/>
            <p:cNvSpPr txBox="1">
              <a:spLocks noChangeAspect="1" noChangeArrowheads="1"/>
            </p:cNvSpPr>
            <p:nvPr/>
          </p:nvSpPr>
          <p:spPr bwMode="auto">
            <a:xfrm>
              <a:off x="5251" y="3242"/>
              <a:ext cx="33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b="1"/>
                <a:t>DMem</a:t>
              </a:r>
            </a:p>
          </p:txBody>
        </p:sp>
        <p:sp>
          <p:nvSpPr>
            <p:cNvPr id="43136" name="Rectangle 128"/>
            <p:cNvSpPr>
              <a:spLocks noChangeAspect="1" noChangeArrowheads="1"/>
            </p:cNvSpPr>
            <p:nvPr/>
          </p:nvSpPr>
          <p:spPr bwMode="auto">
            <a:xfrm>
              <a:off x="5148" y="3115"/>
              <a:ext cx="54" cy="435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7" name="Rectangle 129"/>
            <p:cNvSpPr>
              <a:spLocks noChangeAspect="1" noChangeArrowheads="1"/>
            </p:cNvSpPr>
            <p:nvPr/>
          </p:nvSpPr>
          <p:spPr bwMode="auto">
            <a:xfrm>
              <a:off x="4641" y="3113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8" name="AutoShape 130"/>
            <p:cNvSpPr>
              <a:spLocks noChangeArrowheads="1"/>
            </p:cNvSpPr>
            <p:nvPr/>
          </p:nvSpPr>
          <p:spPr bwMode="auto">
            <a:xfrm>
              <a:off x="3241" y="3112"/>
              <a:ext cx="364" cy="422"/>
            </a:xfrm>
            <a:prstGeom prst="cloudCallout">
              <a:avLst>
                <a:gd name="adj1" fmla="val 39287"/>
                <a:gd name="adj2" fmla="val 38153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500" b="1"/>
                <a:t>Bubble</a:t>
              </a:r>
              <a:endParaRPr lang="en-US" altLang="zh-CN" sz="1600" b="1"/>
            </a:p>
          </p:txBody>
        </p:sp>
        <p:grpSp>
          <p:nvGrpSpPr>
            <p:cNvPr id="43139" name="Group 131"/>
            <p:cNvGrpSpPr>
              <a:grpSpLocks/>
            </p:cNvGrpSpPr>
            <p:nvPr/>
          </p:nvGrpSpPr>
          <p:grpSpPr bwMode="auto">
            <a:xfrm>
              <a:off x="4294" y="3212"/>
              <a:ext cx="270" cy="233"/>
              <a:chOff x="3936" y="3120"/>
              <a:chExt cx="270" cy="233"/>
            </a:xfrm>
          </p:grpSpPr>
          <p:sp>
            <p:nvSpPr>
              <p:cNvPr id="43140" name="Rectangle 132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70" cy="2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41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4069" y="3120"/>
                <a:ext cx="133" cy="2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42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3936" y="3120"/>
                <a:ext cx="266" cy="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1000" b="1"/>
              </a:p>
            </p:txBody>
          </p:sp>
          <p:sp>
            <p:nvSpPr>
              <p:cNvPr id="43143" name="Text Box 135"/>
              <p:cNvSpPr txBox="1">
                <a:spLocks noChangeAspect="1" noChangeArrowheads="1"/>
              </p:cNvSpPr>
              <p:nvPr/>
            </p:nvSpPr>
            <p:spPr bwMode="auto">
              <a:xfrm>
                <a:off x="3950" y="3145"/>
                <a:ext cx="24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1000" b="1"/>
                  <a:t>Reg</a:t>
                </a:r>
              </a:p>
            </p:txBody>
          </p:sp>
        </p:grpSp>
        <p:sp>
          <p:nvSpPr>
            <p:cNvPr id="43144" name="Line 136"/>
            <p:cNvSpPr>
              <a:spLocks noChangeShapeType="1"/>
            </p:cNvSpPr>
            <p:nvPr/>
          </p:nvSpPr>
          <p:spPr bwMode="auto">
            <a:xfrm>
              <a:off x="3694" y="1624"/>
              <a:ext cx="144" cy="528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45" name="Line 137"/>
            <p:cNvSpPr>
              <a:spLocks noChangeShapeType="1"/>
            </p:cNvSpPr>
            <p:nvPr/>
          </p:nvSpPr>
          <p:spPr bwMode="auto">
            <a:xfrm>
              <a:off x="3886" y="1624"/>
              <a:ext cx="48" cy="115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146" name="Rectangle 138"/>
          <p:cNvSpPr>
            <a:spLocks noChangeArrowheads="1"/>
          </p:cNvSpPr>
          <p:nvPr/>
        </p:nvSpPr>
        <p:spPr bwMode="auto">
          <a:xfrm>
            <a:off x="1066800" y="5029200"/>
            <a:ext cx="1773238" cy="454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zh-CN" sz="2400" b="1">
                <a:latin typeface="Arial" charset="0"/>
              </a:rPr>
              <a:t>or   r8,</a:t>
            </a:r>
            <a:r>
              <a:rPr lang="en-US" altLang="zh-CN" sz="2400" b="1">
                <a:solidFill>
                  <a:srgbClr val="339966"/>
                </a:solidFill>
                <a:latin typeface="Arial" charset="0"/>
              </a:rPr>
              <a:t>r1</a:t>
            </a:r>
            <a:r>
              <a:rPr lang="en-US" altLang="zh-CN" sz="2400" b="1">
                <a:latin typeface="Arial" charset="0"/>
              </a:rPr>
              <a:t>,r9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   Pipelined Laundry----Start work ASAP</a:t>
            </a:r>
          </a:p>
        </p:txBody>
      </p:sp>
      <p:sp>
        <p:nvSpPr>
          <p:cNvPr id="13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0A64A9C1-2CB7-4E03-9CE4-0CA1DB9CE2C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33400" y="56388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 b="0">
                <a:solidFill>
                  <a:srgbClr val="FF3300"/>
                </a:solidFill>
                <a:latin typeface="Comic Sans MS" pitchFamily="66" charset="0"/>
              </a:rPr>
              <a:t>Pipelined laundry takes 3.5 hours for 4 loads</a:t>
            </a:r>
            <a:r>
              <a:rPr lang="en-US" altLang="zh-CN" sz="2800" b="0">
                <a:solidFill>
                  <a:srgbClr val="FF3300"/>
                </a:solidFill>
                <a:latin typeface="Arial" charset="0"/>
              </a:rPr>
              <a:t> </a:t>
            </a: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750888" y="1433513"/>
            <a:ext cx="7954962" cy="4164012"/>
            <a:chOff x="267" y="903"/>
            <a:chExt cx="5351" cy="2918"/>
          </a:xfrm>
        </p:grpSpPr>
        <p:grpSp>
          <p:nvGrpSpPr>
            <p:cNvPr id="11270" name="Group 6"/>
            <p:cNvGrpSpPr>
              <a:grpSpLocks/>
            </p:cNvGrpSpPr>
            <p:nvPr/>
          </p:nvGrpSpPr>
          <p:grpSpPr bwMode="auto">
            <a:xfrm>
              <a:off x="712" y="1908"/>
              <a:ext cx="329" cy="367"/>
              <a:chOff x="712" y="1908"/>
              <a:chExt cx="329" cy="367"/>
            </a:xfrm>
          </p:grpSpPr>
          <p:sp>
            <p:nvSpPr>
              <p:cNvPr id="11271" name="Freeform 7"/>
              <p:cNvSpPr>
                <a:spLocks/>
              </p:cNvSpPr>
              <p:nvPr/>
            </p:nvSpPr>
            <p:spPr bwMode="auto">
              <a:xfrm>
                <a:off x="712" y="19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755" y="1957"/>
                <a:ext cx="271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11273" name="Group 9"/>
            <p:cNvGrpSpPr>
              <a:grpSpLocks/>
            </p:cNvGrpSpPr>
            <p:nvPr/>
          </p:nvGrpSpPr>
          <p:grpSpPr bwMode="auto">
            <a:xfrm>
              <a:off x="704" y="2444"/>
              <a:ext cx="329" cy="369"/>
              <a:chOff x="704" y="2444"/>
              <a:chExt cx="329" cy="369"/>
            </a:xfrm>
          </p:grpSpPr>
          <p:sp>
            <p:nvSpPr>
              <p:cNvPr id="11274" name="Freeform 10"/>
              <p:cNvSpPr>
                <a:spLocks/>
              </p:cNvSpPr>
              <p:nvPr/>
            </p:nvSpPr>
            <p:spPr bwMode="auto">
              <a:xfrm>
                <a:off x="704" y="244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757" y="2495"/>
                <a:ext cx="251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B</a:t>
                </a:r>
              </a:p>
            </p:txBody>
          </p:sp>
        </p:grpSp>
        <p:grpSp>
          <p:nvGrpSpPr>
            <p:cNvPr id="11276" name="Group 12"/>
            <p:cNvGrpSpPr>
              <a:grpSpLocks/>
            </p:cNvGrpSpPr>
            <p:nvPr/>
          </p:nvGrpSpPr>
          <p:grpSpPr bwMode="auto">
            <a:xfrm>
              <a:off x="680" y="2916"/>
              <a:ext cx="329" cy="368"/>
              <a:chOff x="680" y="2916"/>
              <a:chExt cx="329" cy="368"/>
            </a:xfrm>
          </p:grpSpPr>
          <p:sp>
            <p:nvSpPr>
              <p:cNvPr id="11277" name="Freeform 13"/>
              <p:cNvSpPr>
                <a:spLocks/>
              </p:cNvSpPr>
              <p:nvPr/>
            </p:nvSpPr>
            <p:spPr bwMode="auto">
              <a:xfrm>
                <a:off x="680" y="2916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" name="Rectangle 14"/>
              <p:cNvSpPr>
                <a:spLocks noChangeArrowheads="1"/>
              </p:cNvSpPr>
              <p:nvPr/>
            </p:nvSpPr>
            <p:spPr bwMode="auto">
              <a:xfrm>
                <a:off x="733" y="2966"/>
                <a:ext cx="248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C</a:t>
                </a:r>
              </a:p>
            </p:txBody>
          </p:sp>
        </p:grpSp>
        <p:grpSp>
          <p:nvGrpSpPr>
            <p:cNvPr id="11279" name="Group 15"/>
            <p:cNvGrpSpPr>
              <a:grpSpLocks/>
            </p:cNvGrpSpPr>
            <p:nvPr/>
          </p:nvGrpSpPr>
          <p:grpSpPr bwMode="auto">
            <a:xfrm>
              <a:off x="680" y="3372"/>
              <a:ext cx="329" cy="367"/>
              <a:chOff x="680" y="3372"/>
              <a:chExt cx="329" cy="367"/>
            </a:xfrm>
          </p:grpSpPr>
          <p:sp>
            <p:nvSpPr>
              <p:cNvPr id="11280" name="Freeform 16"/>
              <p:cNvSpPr>
                <a:spLocks/>
              </p:cNvSpPr>
              <p:nvPr/>
            </p:nvSpPr>
            <p:spPr bwMode="auto">
              <a:xfrm>
                <a:off x="680" y="3372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1" name="Rectangle 17"/>
              <p:cNvSpPr>
                <a:spLocks noChangeArrowheads="1"/>
              </p:cNvSpPr>
              <p:nvPr/>
            </p:nvSpPr>
            <p:spPr bwMode="auto">
              <a:xfrm>
                <a:off x="723" y="3421"/>
                <a:ext cx="270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D</a:t>
                </a:r>
              </a:p>
            </p:txBody>
          </p:sp>
        </p:grp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883" y="903"/>
              <a:ext cx="62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6 PM</a:t>
              </a: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>
              <a:off x="1112" y="1272"/>
              <a:ext cx="39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>
              <a:off x="1108" y="11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1659" y="911"/>
              <a:ext cx="24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7</a:t>
              </a:r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2331" y="911"/>
              <a:ext cx="24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8</a:t>
              </a:r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2971" y="911"/>
              <a:ext cx="24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9</a:t>
              </a:r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563" y="919"/>
              <a:ext cx="37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251" y="911"/>
              <a:ext cx="37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647" y="903"/>
              <a:ext cx="971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Midnight</a:t>
              </a:r>
            </a:p>
          </p:txBody>
        </p:sp>
        <p:grpSp>
          <p:nvGrpSpPr>
            <p:cNvPr id="11291" name="Group 27"/>
            <p:cNvGrpSpPr>
              <a:grpSpLocks/>
            </p:cNvGrpSpPr>
            <p:nvPr/>
          </p:nvGrpSpPr>
          <p:grpSpPr bwMode="auto">
            <a:xfrm>
              <a:off x="1136" y="1844"/>
              <a:ext cx="2199" cy="1848"/>
              <a:chOff x="1136" y="1844"/>
              <a:chExt cx="2199" cy="1848"/>
            </a:xfrm>
          </p:grpSpPr>
          <p:grpSp>
            <p:nvGrpSpPr>
              <p:cNvPr id="11292" name="Group 28"/>
              <p:cNvGrpSpPr>
                <a:grpSpLocks/>
              </p:cNvGrpSpPr>
              <p:nvPr/>
            </p:nvGrpSpPr>
            <p:grpSpPr bwMode="auto">
              <a:xfrm>
                <a:off x="1136" y="1844"/>
                <a:ext cx="967" cy="448"/>
                <a:chOff x="1136" y="1844"/>
                <a:chExt cx="967" cy="448"/>
              </a:xfrm>
            </p:grpSpPr>
            <p:grpSp>
              <p:nvGrpSpPr>
                <p:cNvPr id="11293" name="Group 29"/>
                <p:cNvGrpSpPr>
                  <a:grpSpLocks/>
                </p:cNvGrpSpPr>
                <p:nvPr/>
              </p:nvGrpSpPr>
              <p:grpSpPr bwMode="auto">
                <a:xfrm>
                  <a:off x="1136" y="1844"/>
                  <a:ext cx="305" cy="448"/>
                  <a:chOff x="1136" y="1844"/>
                  <a:chExt cx="305" cy="448"/>
                </a:xfrm>
              </p:grpSpPr>
              <p:grpSp>
                <p:nvGrpSpPr>
                  <p:cNvPr id="11294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136" y="1844"/>
                    <a:ext cx="305" cy="448"/>
                    <a:chOff x="1136" y="1844"/>
                    <a:chExt cx="305" cy="448"/>
                  </a:xfrm>
                </p:grpSpPr>
                <p:sp>
                  <p:nvSpPr>
                    <p:cNvPr id="11295" name="AutoShap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36" y="1915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296" name="AutoShap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6" y="1844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297" name="AutoShape 33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948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98" name="Group 34"/>
                <p:cNvGrpSpPr>
                  <a:grpSpLocks/>
                </p:cNvGrpSpPr>
                <p:nvPr/>
              </p:nvGrpSpPr>
              <p:grpSpPr bwMode="auto">
                <a:xfrm>
                  <a:off x="1437" y="1844"/>
                  <a:ext cx="378" cy="448"/>
                  <a:chOff x="1437" y="1844"/>
                  <a:chExt cx="378" cy="448"/>
                </a:xfrm>
              </p:grpSpPr>
              <p:grpSp>
                <p:nvGrpSpPr>
                  <p:cNvPr id="11299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437" y="1844"/>
                    <a:ext cx="378" cy="448"/>
                    <a:chOff x="1437" y="1844"/>
                    <a:chExt cx="378" cy="448"/>
                  </a:xfrm>
                </p:grpSpPr>
                <p:sp>
                  <p:nvSpPr>
                    <p:cNvPr id="11300" name="AutoShap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7" y="1915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01" name="AutoShap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3" y="1844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02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1552" y="1880"/>
                    <a:ext cx="49" cy="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03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1484" y="2090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04" name="Freeform 40"/>
                <p:cNvSpPr>
                  <a:spLocks/>
                </p:cNvSpPr>
                <p:nvPr/>
              </p:nvSpPr>
              <p:spPr bwMode="auto">
                <a:xfrm>
                  <a:off x="2001" y="2073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5" name="Rectangle 41"/>
                <p:cNvSpPr>
                  <a:spLocks noChangeArrowheads="1"/>
                </p:cNvSpPr>
                <p:nvPr/>
              </p:nvSpPr>
              <p:spPr bwMode="auto">
                <a:xfrm>
                  <a:off x="1997" y="2073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6" name="Rectangle 42"/>
                <p:cNvSpPr>
                  <a:spLocks noChangeArrowheads="1"/>
                </p:cNvSpPr>
                <p:nvPr/>
              </p:nvSpPr>
              <p:spPr bwMode="auto">
                <a:xfrm>
                  <a:off x="2004" y="2154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7" name="Rectangle 43"/>
                <p:cNvSpPr>
                  <a:spLocks noChangeArrowheads="1"/>
                </p:cNvSpPr>
                <p:nvPr/>
              </p:nvSpPr>
              <p:spPr bwMode="auto">
                <a:xfrm>
                  <a:off x="1821" y="2154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308" name="Group 44"/>
                <p:cNvGrpSpPr>
                  <a:grpSpLocks/>
                </p:cNvGrpSpPr>
                <p:nvPr/>
              </p:nvGrpSpPr>
              <p:grpSpPr bwMode="auto">
                <a:xfrm>
                  <a:off x="1819" y="1901"/>
                  <a:ext cx="194" cy="364"/>
                  <a:chOff x="1819" y="1901"/>
                  <a:chExt cx="194" cy="364"/>
                </a:xfrm>
              </p:grpSpPr>
              <p:sp>
                <p:nvSpPr>
                  <p:cNvPr id="11309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1895" y="1901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10" name="Freeform 46"/>
                  <p:cNvSpPr>
                    <a:spLocks/>
                  </p:cNvSpPr>
                  <p:nvPr/>
                </p:nvSpPr>
                <p:spPr bwMode="auto">
                  <a:xfrm>
                    <a:off x="1819" y="1969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0" cap="rnd">
                        <a:pattFill prst="narHorz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311" name="Group 47"/>
              <p:cNvGrpSpPr>
                <a:grpSpLocks/>
              </p:cNvGrpSpPr>
              <p:nvPr/>
            </p:nvGrpSpPr>
            <p:grpSpPr bwMode="auto">
              <a:xfrm>
                <a:off x="1536" y="2308"/>
                <a:ext cx="967" cy="448"/>
                <a:chOff x="1536" y="2308"/>
                <a:chExt cx="967" cy="448"/>
              </a:xfrm>
            </p:grpSpPr>
            <p:grpSp>
              <p:nvGrpSpPr>
                <p:cNvPr id="11312" name="Group 48"/>
                <p:cNvGrpSpPr>
                  <a:grpSpLocks/>
                </p:cNvGrpSpPr>
                <p:nvPr/>
              </p:nvGrpSpPr>
              <p:grpSpPr bwMode="auto">
                <a:xfrm>
                  <a:off x="1536" y="2308"/>
                  <a:ext cx="305" cy="448"/>
                  <a:chOff x="1536" y="2308"/>
                  <a:chExt cx="305" cy="448"/>
                </a:xfrm>
              </p:grpSpPr>
              <p:grpSp>
                <p:nvGrpSpPr>
                  <p:cNvPr id="11313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1536" y="2308"/>
                    <a:ext cx="305" cy="448"/>
                    <a:chOff x="1536" y="2308"/>
                    <a:chExt cx="305" cy="448"/>
                  </a:xfrm>
                </p:grpSpPr>
                <p:sp>
                  <p:nvSpPr>
                    <p:cNvPr id="11314" name="AutoShap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2379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15" name="AutoShap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06" y="2308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16" name="AutoShape 52"/>
                  <p:cNvSpPr>
                    <a:spLocks noChangeArrowheads="1"/>
                  </p:cNvSpPr>
                  <p:nvPr/>
                </p:nvSpPr>
                <p:spPr bwMode="auto">
                  <a:xfrm>
                    <a:off x="1598" y="2412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317" name="Group 53"/>
                <p:cNvGrpSpPr>
                  <a:grpSpLocks/>
                </p:cNvGrpSpPr>
                <p:nvPr/>
              </p:nvGrpSpPr>
              <p:grpSpPr bwMode="auto">
                <a:xfrm>
                  <a:off x="1837" y="2308"/>
                  <a:ext cx="378" cy="448"/>
                  <a:chOff x="1837" y="2308"/>
                  <a:chExt cx="378" cy="448"/>
                </a:xfrm>
              </p:grpSpPr>
              <p:grpSp>
                <p:nvGrpSpPr>
                  <p:cNvPr id="11318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1837" y="2308"/>
                    <a:ext cx="378" cy="448"/>
                    <a:chOff x="1837" y="2308"/>
                    <a:chExt cx="378" cy="448"/>
                  </a:xfrm>
                </p:grpSpPr>
                <p:sp>
                  <p:nvSpPr>
                    <p:cNvPr id="11319" name="AutoShap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7" y="2379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20" name="AutoShap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3" y="2308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21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952" y="2344"/>
                    <a:ext cx="49" cy="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22" name="AutoShape 58"/>
                  <p:cNvSpPr>
                    <a:spLocks noChangeArrowheads="1"/>
                  </p:cNvSpPr>
                  <p:nvPr/>
                </p:nvSpPr>
                <p:spPr bwMode="auto">
                  <a:xfrm>
                    <a:off x="1884" y="2554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23" name="Freeform 59"/>
                <p:cNvSpPr>
                  <a:spLocks/>
                </p:cNvSpPr>
                <p:nvPr/>
              </p:nvSpPr>
              <p:spPr bwMode="auto">
                <a:xfrm>
                  <a:off x="2401" y="2537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4" name="Rectangle 60"/>
                <p:cNvSpPr>
                  <a:spLocks noChangeArrowheads="1"/>
                </p:cNvSpPr>
                <p:nvPr/>
              </p:nvSpPr>
              <p:spPr bwMode="auto">
                <a:xfrm>
                  <a:off x="2397" y="2537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25" name="Rectangle 61"/>
                <p:cNvSpPr>
                  <a:spLocks noChangeArrowheads="1"/>
                </p:cNvSpPr>
                <p:nvPr/>
              </p:nvSpPr>
              <p:spPr bwMode="auto">
                <a:xfrm>
                  <a:off x="2404" y="2618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26" name="Rectangle 62"/>
                <p:cNvSpPr>
                  <a:spLocks noChangeArrowheads="1"/>
                </p:cNvSpPr>
                <p:nvPr/>
              </p:nvSpPr>
              <p:spPr bwMode="auto">
                <a:xfrm>
                  <a:off x="2221" y="2618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327" name="Group 63"/>
                <p:cNvGrpSpPr>
                  <a:grpSpLocks/>
                </p:cNvGrpSpPr>
                <p:nvPr/>
              </p:nvGrpSpPr>
              <p:grpSpPr bwMode="auto">
                <a:xfrm>
                  <a:off x="2219" y="2365"/>
                  <a:ext cx="194" cy="364"/>
                  <a:chOff x="2219" y="2365"/>
                  <a:chExt cx="194" cy="364"/>
                </a:xfrm>
              </p:grpSpPr>
              <p:sp>
                <p:nvSpPr>
                  <p:cNvPr id="11328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2295" y="2365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29" name="Freeform 65"/>
                  <p:cNvSpPr>
                    <a:spLocks/>
                  </p:cNvSpPr>
                  <p:nvPr/>
                </p:nvSpPr>
                <p:spPr bwMode="auto">
                  <a:xfrm>
                    <a:off x="2219" y="2433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0" cap="rnd">
                        <a:pattFill prst="narHorz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330" name="Group 66"/>
              <p:cNvGrpSpPr>
                <a:grpSpLocks/>
              </p:cNvGrpSpPr>
              <p:nvPr/>
            </p:nvGrpSpPr>
            <p:grpSpPr bwMode="auto">
              <a:xfrm>
                <a:off x="1952" y="2796"/>
                <a:ext cx="967" cy="448"/>
                <a:chOff x="1952" y="2796"/>
                <a:chExt cx="967" cy="448"/>
              </a:xfrm>
            </p:grpSpPr>
            <p:grpSp>
              <p:nvGrpSpPr>
                <p:cNvPr id="11331" name="Group 67"/>
                <p:cNvGrpSpPr>
                  <a:grpSpLocks/>
                </p:cNvGrpSpPr>
                <p:nvPr/>
              </p:nvGrpSpPr>
              <p:grpSpPr bwMode="auto">
                <a:xfrm>
                  <a:off x="1952" y="2796"/>
                  <a:ext cx="305" cy="448"/>
                  <a:chOff x="1952" y="2796"/>
                  <a:chExt cx="305" cy="448"/>
                </a:xfrm>
              </p:grpSpPr>
              <p:grpSp>
                <p:nvGrpSpPr>
                  <p:cNvPr id="11332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952" y="2796"/>
                    <a:ext cx="305" cy="448"/>
                    <a:chOff x="1952" y="2796"/>
                    <a:chExt cx="305" cy="448"/>
                  </a:xfrm>
                </p:grpSpPr>
                <p:sp>
                  <p:nvSpPr>
                    <p:cNvPr id="11333" name="AutoShap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52" y="2867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34" name="AutoShap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2" y="2796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35" name="AutoShape 71"/>
                  <p:cNvSpPr>
                    <a:spLocks noChangeArrowheads="1"/>
                  </p:cNvSpPr>
                  <p:nvPr/>
                </p:nvSpPr>
                <p:spPr bwMode="auto">
                  <a:xfrm>
                    <a:off x="2014" y="2900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336" name="Group 72"/>
                <p:cNvGrpSpPr>
                  <a:grpSpLocks/>
                </p:cNvGrpSpPr>
                <p:nvPr/>
              </p:nvGrpSpPr>
              <p:grpSpPr bwMode="auto">
                <a:xfrm>
                  <a:off x="2253" y="2796"/>
                  <a:ext cx="378" cy="448"/>
                  <a:chOff x="2253" y="2796"/>
                  <a:chExt cx="378" cy="448"/>
                </a:xfrm>
              </p:grpSpPr>
              <p:grpSp>
                <p:nvGrpSpPr>
                  <p:cNvPr id="11337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253" y="2796"/>
                    <a:ext cx="378" cy="448"/>
                    <a:chOff x="2253" y="2796"/>
                    <a:chExt cx="378" cy="448"/>
                  </a:xfrm>
                </p:grpSpPr>
                <p:sp>
                  <p:nvSpPr>
                    <p:cNvPr id="11338" name="AutoShap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3" y="2867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39" name="AutoShap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9" y="2796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40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368" y="2832"/>
                    <a:ext cx="49" cy="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41" name="AutoShape 77"/>
                  <p:cNvSpPr>
                    <a:spLocks noChangeArrowheads="1"/>
                  </p:cNvSpPr>
                  <p:nvPr/>
                </p:nvSpPr>
                <p:spPr bwMode="auto">
                  <a:xfrm>
                    <a:off x="2300" y="3042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42" name="Freeform 78"/>
                <p:cNvSpPr>
                  <a:spLocks/>
                </p:cNvSpPr>
                <p:nvPr/>
              </p:nvSpPr>
              <p:spPr bwMode="auto">
                <a:xfrm>
                  <a:off x="2817" y="3025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3" name="Rectangle 79"/>
                <p:cNvSpPr>
                  <a:spLocks noChangeArrowheads="1"/>
                </p:cNvSpPr>
                <p:nvPr/>
              </p:nvSpPr>
              <p:spPr bwMode="auto">
                <a:xfrm>
                  <a:off x="2813" y="3025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4" name="Rectangle 80"/>
                <p:cNvSpPr>
                  <a:spLocks noChangeArrowheads="1"/>
                </p:cNvSpPr>
                <p:nvPr/>
              </p:nvSpPr>
              <p:spPr bwMode="auto">
                <a:xfrm>
                  <a:off x="2820" y="3106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5" name="Rectangle 81"/>
                <p:cNvSpPr>
                  <a:spLocks noChangeArrowheads="1"/>
                </p:cNvSpPr>
                <p:nvPr/>
              </p:nvSpPr>
              <p:spPr bwMode="auto">
                <a:xfrm>
                  <a:off x="2637" y="3106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346" name="Group 82"/>
                <p:cNvGrpSpPr>
                  <a:grpSpLocks/>
                </p:cNvGrpSpPr>
                <p:nvPr/>
              </p:nvGrpSpPr>
              <p:grpSpPr bwMode="auto">
                <a:xfrm>
                  <a:off x="2635" y="2853"/>
                  <a:ext cx="194" cy="364"/>
                  <a:chOff x="2635" y="2853"/>
                  <a:chExt cx="194" cy="364"/>
                </a:xfrm>
              </p:grpSpPr>
              <p:sp>
                <p:nvSpPr>
                  <p:cNvPr id="11347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2711" y="2853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48" name="Freeform 84"/>
                  <p:cNvSpPr>
                    <a:spLocks/>
                  </p:cNvSpPr>
                  <p:nvPr/>
                </p:nvSpPr>
                <p:spPr bwMode="auto">
                  <a:xfrm>
                    <a:off x="2635" y="2921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0" cap="rnd">
                        <a:pattFill prst="narHorz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349" name="Group 85"/>
              <p:cNvGrpSpPr>
                <a:grpSpLocks/>
              </p:cNvGrpSpPr>
              <p:nvPr/>
            </p:nvGrpSpPr>
            <p:grpSpPr bwMode="auto">
              <a:xfrm>
                <a:off x="2368" y="3244"/>
                <a:ext cx="967" cy="448"/>
                <a:chOff x="2368" y="3244"/>
                <a:chExt cx="967" cy="448"/>
              </a:xfrm>
            </p:grpSpPr>
            <p:grpSp>
              <p:nvGrpSpPr>
                <p:cNvPr id="11350" name="Group 86"/>
                <p:cNvGrpSpPr>
                  <a:grpSpLocks/>
                </p:cNvGrpSpPr>
                <p:nvPr/>
              </p:nvGrpSpPr>
              <p:grpSpPr bwMode="auto">
                <a:xfrm>
                  <a:off x="2368" y="3244"/>
                  <a:ext cx="305" cy="448"/>
                  <a:chOff x="2368" y="3244"/>
                  <a:chExt cx="305" cy="448"/>
                </a:xfrm>
              </p:grpSpPr>
              <p:grpSp>
                <p:nvGrpSpPr>
                  <p:cNvPr id="11351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2368" y="3244"/>
                    <a:ext cx="305" cy="448"/>
                    <a:chOff x="2368" y="3244"/>
                    <a:chExt cx="305" cy="448"/>
                  </a:xfrm>
                </p:grpSpPr>
                <p:sp>
                  <p:nvSpPr>
                    <p:cNvPr id="11352" name="AutoShap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8" y="3315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53" name="AutoShap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38" y="3244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54" name="AutoShape 90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3348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355" name="Group 91"/>
                <p:cNvGrpSpPr>
                  <a:grpSpLocks/>
                </p:cNvGrpSpPr>
                <p:nvPr/>
              </p:nvGrpSpPr>
              <p:grpSpPr bwMode="auto">
                <a:xfrm>
                  <a:off x="2669" y="3244"/>
                  <a:ext cx="378" cy="448"/>
                  <a:chOff x="2669" y="3244"/>
                  <a:chExt cx="378" cy="448"/>
                </a:xfrm>
              </p:grpSpPr>
              <p:grpSp>
                <p:nvGrpSpPr>
                  <p:cNvPr id="11356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2669" y="3244"/>
                    <a:ext cx="378" cy="448"/>
                    <a:chOff x="2669" y="3244"/>
                    <a:chExt cx="378" cy="448"/>
                  </a:xfrm>
                </p:grpSpPr>
                <p:sp>
                  <p:nvSpPr>
                    <p:cNvPr id="11357" name="AutoShap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9" y="3315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58" name="AutoShap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55" y="3244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59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280"/>
                    <a:ext cx="49" cy="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0" name="AutoShape 96"/>
                  <p:cNvSpPr>
                    <a:spLocks noChangeArrowheads="1"/>
                  </p:cNvSpPr>
                  <p:nvPr/>
                </p:nvSpPr>
                <p:spPr bwMode="auto">
                  <a:xfrm>
                    <a:off x="2716" y="3490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61" name="Freeform 97"/>
                <p:cNvSpPr>
                  <a:spLocks/>
                </p:cNvSpPr>
                <p:nvPr/>
              </p:nvSpPr>
              <p:spPr bwMode="auto">
                <a:xfrm>
                  <a:off x="3233" y="3473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2" name="Rectangle 98"/>
                <p:cNvSpPr>
                  <a:spLocks noChangeArrowheads="1"/>
                </p:cNvSpPr>
                <p:nvPr/>
              </p:nvSpPr>
              <p:spPr bwMode="auto">
                <a:xfrm>
                  <a:off x="3229" y="3473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3" name="Rectangle 99"/>
                <p:cNvSpPr>
                  <a:spLocks noChangeArrowheads="1"/>
                </p:cNvSpPr>
                <p:nvPr/>
              </p:nvSpPr>
              <p:spPr bwMode="auto">
                <a:xfrm>
                  <a:off x="3236" y="3554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4" name="Rectangle 100"/>
                <p:cNvSpPr>
                  <a:spLocks noChangeArrowheads="1"/>
                </p:cNvSpPr>
                <p:nvPr/>
              </p:nvSpPr>
              <p:spPr bwMode="auto">
                <a:xfrm>
                  <a:off x="3053" y="3554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365" name="Group 101"/>
                <p:cNvGrpSpPr>
                  <a:grpSpLocks/>
                </p:cNvGrpSpPr>
                <p:nvPr/>
              </p:nvGrpSpPr>
              <p:grpSpPr bwMode="auto">
                <a:xfrm>
                  <a:off x="3051" y="3301"/>
                  <a:ext cx="194" cy="364"/>
                  <a:chOff x="3051" y="3301"/>
                  <a:chExt cx="194" cy="364"/>
                </a:xfrm>
              </p:grpSpPr>
              <p:sp>
                <p:nvSpPr>
                  <p:cNvPr id="11366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3127" y="3301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" name="Freeform 103"/>
                  <p:cNvSpPr>
                    <a:spLocks/>
                  </p:cNvSpPr>
                  <p:nvPr/>
                </p:nvSpPr>
                <p:spPr bwMode="auto">
                  <a:xfrm>
                    <a:off x="3051" y="3369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0" cap="rnd">
                        <a:pattFill prst="narHorz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1368" name="Rectangle 104"/>
            <p:cNvSpPr>
              <a:spLocks noChangeArrowheads="1"/>
            </p:cNvSpPr>
            <p:nvPr/>
          </p:nvSpPr>
          <p:spPr bwMode="auto">
            <a:xfrm>
              <a:off x="267" y="1834"/>
              <a:ext cx="244" cy="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800" b="0" i="1">
                  <a:latin typeface="Comic Sans MS" pitchFamily="66" charset="0"/>
                </a:rPr>
                <a:t>T</a:t>
              </a:r>
            </a:p>
            <a:p>
              <a:pPr algn="ctr"/>
              <a:r>
                <a:rPr lang="en-US" altLang="zh-CN" sz="1800" b="0" i="1">
                  <a:latin typeface="Comic Sans MS" pitchFamily="66" charset="0"/>
                </a:rPr>
                <a:t>a</a:t>
              </a:r>
            </a:p>
            <a:p>
              <a:pPr algn="ctr"/>
              <a:r>
                <a:rPr lang="en-US" altLang="zh-CN" sz="1800" b="0" i="1">
                  <a:latin typeface="Comic Sans MS" pitchFamily="66" charset="0"/>
                </a:rPr>
                <a:t>s</a:t>
              </a:r>
            </a:p>
            <a:p>
              <a:pPr algn="ctr"/>
              <a:r>
                <a:rPr lang="en-US" altLang="zh-CN" sz="1800" b="0" i="1">
                  <a:latin typeface="Comic Sans MS" pitchFamily="66" charset="0"/>
                </a:rPr>
                <a:t>k</a:t>
              </a:r>
            </a:p>
            <a:p>
              <a:pPr algn="ctr"/>
              <a:endParaRPr lang="en-US" altLang="zh-CN" sz="1800" b="0" i="1">
                <a:latin typeface="Comic Sans MS" pitchFamily="66" charset="0"/>
              </a:endParaRPr>
            </a:p>
            <a:p>
              <a:pPr algn="ctr"/>
              <a:r>
                <a:rPr lang="en-US" altLang="zh-CN" sz="1800" b="0" i="1">
                  <a:latin typeface="Comic Sans MS" pitchFamily="66" charset="0"/>
                </a:rPr>
                <a:t>O</a:t>
              </a:r>
            </a:p>
            <a:p>
              <a:pPr algn="ctr"/>
              <a:r>
                <a:rPr lang="en-US" altLang="zh-CN" sz="1800" b="0" i="1">
                  <a:latin typeface="Comic Sans MS" pitchFamily="66" charset="0"/>
                </a:rPr>
                <a:t>r</a:t>
              </a:r>
            </a:p>
            <a:p>
              <a:pPr algn="ctr"/>
              <a:r>
                <a:rPr lang="en-US" altLang="zh-CN" sz="1800" b="0" i="1">
                  <a:latin typeface="Comic Sans MS" pitchFamily="66" charset="0"/>
                </a:rPr>
                <a:t>d</a:t>
              </a:r>
            </a:p>
            <a:p>
              <a:pPr algn="ctr"/>
              <a:r>
                <a:rPr lang="en-US" altLang="zh-CN" sz="1800" b="0" i="1">
                  <a:latin typeface="Comic Sans MS" pitchFamily="66" charset="0"/>
                </a:rPr>
                <a:t>e</a:t>
              </a:r>
            </a:p>
            <a:p>
              <a:pPr algn="ctr"/>
              <a:r>
                <a:rPr lang="en-US" altLang="zh-CN" sz="1800" b="0" i="1">
                  <a:latin typeface="Comic Sans MS" pitchFamily="66" charset="0"/>
                </a:rPr>
                <a:t>r</a:t>
              </a:r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580" y="1740"/>
              <a:ext cx="0" cy="1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0" name="Rectangle 106"/>
            <p:cNvSpPr>
              <a:spLocks noChangeArrowheads="1"/>
            </p:cNvSpPr>
            <p:nvPr/>
          </p:nvSpPr>
          <p:spPr bwMode="auto">
            <a:xfrm>
              <a:off x="2779" y="1250"/>
              <a:ext cx="474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0" i="1">
                  <a:latin typeface="Comic Sans MS" pitchFamily="66" charset="0"/>
                </a:rPr>
                <a:t>Time</a:t>
              </a:r>
            </a:p>
          </p:txBody>
        </p:sp>
        <p:grpSp>
          <p:nvGrpSpPr>
            <p:cNvPr id="11371" name="Group 107"/>
            <p:cNvGrpSpPr>
              <a:grpSpLocks/>
            </p:cNvGrpSpPr>
            <p:nvPr/>
          </p:nvGrpSpPr>
          <p:grpSpPr bwMode="auto">
            <a:xfrm>
              <a:off x="1090" y="1484"/>
              <a:ext cx="2291" cy="434"/>
              <a:chOff x="1090" y="1484"/>
              <a:chExt cx="2291" cy="434"/>
            </a:xfrm>
          </p:grpSpPr>
          <p:sp>
            <p:nvSpPr>
              <p:cNvPr id="11372" name="Rectangle 108"/>
              <p:cNvSpPr>
                <a:spLocks noChangeArrowheads="1"/>
              </p:cNvSpPr>
              <p:nvPr/>
            </p:nvSpPr>
            <p:spPr bwMode="auto">
              <a:xfrm>
                <a:off x="1090" y="1599"/>
                <a:ext cx="372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30</a:t>
                </a:r>
              </a:p>
            </p:txBody>
          </p:sp>
          <p:sp>
            <p:nvSpPr>
              <p:cNvPr id="11373" name="Line 109"/>
              <p:cNvSpPr>
                <a:spLocks noChangeShapeType="1"/>
              </p:cNvSpPr>
              <p:nvPr/>
            </p:nvSpPr>
            <p:spPr bwMode="auto">
              <a:xfrm>
                <a:off x="1124" y="1560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4" name="Line 110"/>
              <p:cNvSpPr>
                <a:spLocks noChangeShapeType="1"/>
              </p:cNvSpPr>
              <p:nvPr/>
            </p:nvSpPr>
            <p:spPr bwMode="auto">
              <a:xfrm>
                <a:off x="1444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375" name="Group 111"/>
              <p:cNvGrpSpPr>
                <a:grpSpLocks/>
              </p:cNvGrpSpPr>
              <p:nvPr/>
            </p:nvGrpSpPr>
            <p:grpSpPr bwMode="auto">
              <a:xfrm>
                <a:off x="1457" y="1484"/>
                <a:ext cx="387" cy="434"/>
                <a:chOff x="1457" y="1484"/>
                <a:chExt cx="387" cy="434"/>
              </a:xfrm>
            </p:grpSpPr>
            <p:sp>
              <p:nvSpPr>
                <p:cNvPr id="11376" name="Line 112"/>
                <p:cNvSpPr>
                  <a:spLocks noChangeShapeType="1"/>
                </p:cNvSpPr>
                <p:nvPr/>
              </p:nvSpPr>
              <p:spPr bwMode="auto">
                <a:xfrm>
                  <a:off x="1460" y="1592"/>
                  <a:ext cx="360" cy="0"/>
                </a:xfrm>
                <a:prstGeom prst="line">
                  <a:avLst/>
                </a:prstGeom>
                <a:noFill/>
                <a:ln w="50800">
                  <a:solidFill>
                    <a:srgbClr val="A2C1F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77" name="Rectangle 113"/>
                <p:cNvSpPr>
                  <a:spLocks noChangeArrowheads="1"/>
                </p:cNvSpPr>
                <p:nvPr/>
              </p:nvSpPr>
              <p:spPr bwMode="auto">
                <a:xfrm>
                  <a:off x="1457" y="1599"/>
                  <a:ext cx="372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altLang="zh-CN">
                      <a:latin typeface="Comic Sans MS" pitchFamily="66" charset="0"/>
                    </a:rPr>
                    <a:t>40</a:t>
                  </a:r>
                </a:p>
              </p:txBody>
            </p:sp>
            <p:sp>
              <p:nvSpPr>
                <p:cNvPr id="11378" name="Line 114"/>
                <p:cNvSpPr>
                  <a:spLocks noChangeShapeType="1"/>
                </p:cNvSpPr>
                <p:nvPr/>
              </p:nvSpPr>
              <p:spPr bwMode="auto">
                <a:xfrm>
                  <a:off x="1844" y="148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79" name="Group 115"/>
              <p:cNvGrpSpPr>
                <a:grpSpLocks/>
              </p:cNvGrpSpPr>
              <p:nvPr/>
            </p:nvGrpSpPr>
            <p:grpSpPr bwMode="auto">
              <a:xfrm>
                <a:off x="1865" y="1484"/>
                <a:ext cx="387" cy="434"/>
                <a:chOff x="1865" y="1484"/>
                <a:chExt cx="387" cy="434"/>
              </a:xfrm>
            </p:grpSpPr>
            <p:sp>
              <p:nvSpPr>
                <p:cNvPr id="11380" name="Line 116"/>
                <p:cNvSpPr>
                  <a:spLocks noChangeShapeType="1"/>
                </p:cNvSpPr>
                <p:nvPr/>
              </p:nvSpPr>
              <p:spPr bwMode="auto">
                <a:xfrm>
                  <a:off x="1868" y="1592"/>
                  <a:ext cx="360" cy="0"/>
                </a:xfrm>
                <a:prstGeom prst="line">
                  <a:avLst/>
                </a:prstGeom>
                <a:noFill/>
                <a:ln w="50800">
                  <a:solidFill>
                    <a:srgbClr val="A2C1F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81" name="Rectangle 117"/>
                <p:cNvSpPr>
                  <a:spLocks noChangeArrowheads="1"/>
                </p:cNvSpPr>
                <p:nvPr/>
              </p:nvSpPr>
              <p:spPr bwMode="auto">
                <a:xfrm>
                  <a:off x="1865" y="1599"/>
                  <a:ext cx="372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altLang="zh-CN">
                      <a:latin typeface="Comic Sans MS" pitchFamily="66" charset="0"/>
                    </a:rPr>
                    <a:t>40</a:t>
                  </a:r>
                </a:p>
              </p:txBody>
            </p:sp>
            <p:sp>
              <p:nvSpPr>
                <p:cNvPr id="11382" name="Line 118"/>
                <p:cNvSpPr>
                  <a:spLocks noChangeShapeType="1"/>
                </p:cNvSpPr>
                <p:nvPr/>
              </p:nvSpPr>
              <p:spPr bwMode="auto">
                <a:xfrm>
                  <a:off x="2252" y="148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83" name="Group 119"/>
              <p:cNvGrpSpPr>
                <a:grpSpLocks/>
              </p:cNvGrpSpPr>
              <p:nvPr/>
            </p:nvGrpSpPr>
            <p:grpSpPr bwMode="auto">
              <a:xfrm>
                <a:off x="2274" y="1484"/>
                <a:ext cx="386" cy="434"/>
                <a:chOff x="2274" y="1484"/>
                <a:chExt cx="386" cy="434"/>
              </a:xfrm>
            </p:grpSpPr>
            <p:sp>
              <p:nvSpPr>
                <p:cNvPr id="11384" name="Line 120"/>
                <p:cNvSpPr>
                  <a:spLocks noChangeShapeType="1"/>
                </p:cNvSpPr>
                <p:nvPr/>
              </p:nvSpPr>
              <p:spPr bwMode="auto">
                <a:xfrm>
                  <a:off x="2276" y="1592"/>
                  <a:ext cx="360" cy="0"/>
                </a:xfrm>
                <a:prstGeom prst="line">
                  <a:avLst/>
                </a:prstGeom>
                <a:noFill/>
                <a:ln w="50800">
                  <a:solidFill>
                    <a:srgbClr val="A2C1F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85" name="Rectangle 121"/>
                <p:cNvSpPr>
                  <a:spLocks noChangeArrowheads="1"/>
                </p:cNvSpPr>
                <p:nvPr/>
              </p:nvSpPr>
              <p:spPr bwMode="auto">
                <a:xfrm>
                  <a:off x="2274" y="1599"/>
                  <a:ext cx="372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altLang="zh-CN">
                      <a:latin typeface="Comic Sans MS" pitchFamily="66" charset="0"/>
                    </a:rPr>
                    <a:t>40</a:t>
                  </a:r>
                </a:p>
              </p:txBody>
            </p:sp>
            <p:sp>
              <p:nvSpPr>
                <p:cNvPr id="11386" name="Line 122"/>
                <p:cNvSpPr>
                  <a:spLocks noChangeShapeType="1"/>
                </p:cNvSpPr>
                <p:nvPr/>
              </p:nvSpPr>
              <p:spPr bwMode="auto">
                <a:xfrm>
                  <a:off x="2660" y="148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87" name="Line 123"/>
              <p:cNvSpPr>
                <a:spLocks noChangeShapeType="1"/>
              </p:cNvSpPr>
              <p:nvPr/>
            </p:nvSpPr>
            <p:spPr bwMode="auto">
              <a:xfrm>
                <a:off x="2684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8" name="Line 124"/>
              <p:cNvSpPr>
                <a:spLocks noChangeShapeType="1"/>
              </p:cNvSpPr>
              <p:nvPr/>
            </p:nvSpPr>
            <p:spPr bwMode="auto">
              <a:xfrm>
                <a:off x="3084" y="162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9" name="Rectangle 125"/>
              <p:cNvSpPr>
                <a:spLocks noChangeArrowheads="1"/>
              </p:cNvSpPr>
              <p:nvPr/>
            </p:nvSpPr>
            <p:spPr bwMode="auto">
              <a:xfrm>
                <a:off x="2683" y="1599"/>
                <a:ext cx="372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40</a:t>
                </a:r>
              </a:p>
            </p:txBody>
          </p:sp>
          <p:sp>
            <p:nvSpPr>
              <p:cNvPr id="11390" name="Rectangle 126"/>
              <p:cNvSpPr>
                <a:spLocks noChangeArrowheads="1"/>
              </p:cNvSpPr>
              <p:nvPr/>
            </p:nvSpPr>
            <p:spPr bwMode="auto">
              <a:xfrm>
                <a:off x="3009" y="1599"/>
                <a:ext cx="372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20</a:t>
                </a:r>
              </a:p>
            </p:txBody>
          </p:sp>
          <p:sp>
            <p:nvSpPr>
              <p:cNvPr id="11391" name="Line 127"/>
              <p:cNvSpPr>
                <a:spLocks noChangeShapeType="1"/>
              </p:cNvSpPr>
              <p:nvPr/>
            </p:nvSpPr>
            <p:spPr bwMode="auto">
              <a:xfrm>
                <a:off x="3068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2" name="Line 128"/>
              <p:cNvSpPr>
                <a:spLocks noChangeShapeType="1"/>
              </p:cNvSpPr>
              <p:nvPr/>
            </p:nvSpPr>
            <p:spPr bwMode="auto">
              <a:xfrm>
                <a:off x="3324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3" name="Line 129"/>
              <p:cNvSpPr>
                <a:spLocks noChangeShapeType="1"/>
              </p:cNvSpPr>
              <p:nvPr/>
            </p:nvSpPr>
            <p:spPr bwMode="auto">
              <a:xfrm>
                <a:off x="1532" y="1560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4" name="Line 130"/>
              <p:cNvSpPr>
                <a:spLocks noChangeShapeType="1"/>
              </p:cNvSpPr>
              <p:nvPr/>
            </p:nvSpPr>
            <p:spPr bwMode="auto">
              <a:xfrm>
                <a:off x="1940" y="1560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5" name="Line 131"/>
              <p:cNvSpPr>
                <a:spLocks noChangeShapeType="1"/>
              </p:cNvSpPr>
              <p:nvPr/>
            </p:nvSpPr>
            <p:spPr bwMode="auto">
              <a:xfrm>
                <a:off x="2348" y="1560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6" name="Line 132"/>
              <p:cNvSpPr>
                <a:spLocks noChangeShapeType="1"/>
              </p:cNvSpPr>
              <p:nvPr/>
            </p:nvSpPr>
            <p:spPr bwMode="auto">
              <a:xfrm>
                <a:off x="1868" y="162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7" name="Line 133"/>
              <p:cNvSpPr>
                <a:spLocks noChangeShapeType="1"/>
              </p:cNvSpPr>
              <p:nvPr/>
            </p:nvSpPr>
            <p:spPr bwMode="auto">
              <a:xfrm>
                <a:off x="2276" y="162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8" name="Line 134"/>
              <p:cNvSpPr>
                <a:spLocks noChangeShapeType="1"/>
              </p:cNvSpPr>
              <p:nvPr/>
            </p:nvSpPr>
            <p:spPr bwMode="auto">
              <a:xfrm>
                <a:off x="2684" y="162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534400" cy="533400"/>
          </a:xfrm>
        </p:spPr>
        <p:txBody>
          <a:bodyPr/>
          <a:lstStyle/>
          <a:p>
            <a:r>
              <a:rPr lang="en-US" altLang="zh-CN" sz="2800" b="1">
                <a:solidFill>
                  <a:srgbClr val="FF0000"/>
                </a:solidFill>
                <a:latin typeface="Comic Sans MS" pitchFamily="66" charset="0"/>
              </a:rPr>
              <a:t>Detect</a:t>
            </a:r>
            <a:r>
              <a:rPr lang="en-US" altLang="zh-CN" sz="2800">
                <a:latin typeface="Comic Sans MS" pitchFamily="66" charset="0"/>
              </a:rPr>
              <a:t> when should use Load Interlock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implement Load Interlock</a:t>
            </a:r>
          </a:p>
        </p:txBody>
      </p:sp>
      <p:graphicFrame>
        <p:nvGraphicFramePr>
          <p:cNvPr id="61502" name="Group 62"/>
          <p:cNvGraphicFramePr>
            <a:graphicFrameLocks noGrp="1"/>
          </p:cNvGraphicFramePr>
          <p:nvPr/>
        </p:nvGraphicFramePr>
        <p:xfrm>
          <a:off x="228600" y="1981200"/>
          <a:ext cx="8686800" cy="4626864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situation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Example code 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No dependence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LD 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R1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, 45(R2)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DADD R5,R6,R7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DSUB R8,R6,R7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OR      R9,R6,R7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No hazard possible because of no dependence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Dependence requiring stall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LD 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R1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, 45(R2)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DADD R5,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R1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,R7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DSUB R8,R6,R7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OR      R9,R6,R7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Comparators detect the use of R1 in the DADD and stall the DADD (and DSUB and OR ) before the DADD begins 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0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Dependence overcome by forwarding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LD 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R1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, 45(R2)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DADD R5,R6,R7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DSUB R8,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R1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,R7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OR      R9,R6,R7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Comparators detect the use of R1 in DSUB and forward result of load to ALU in time for DSUB to begin 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Dependence with accesses in 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LD 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R1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, 45(R2)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DADD R5,R6,R7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DSUB R8,R6,R7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OR      R9,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R1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,R7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No action required because read of R1 by OR occurs in the second half of the ID phase, while the write of the loaded data occurred in the first half.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logic to detect for Load interlock</a:t>
            </a:r>
          </a:p>
        </p:txBody>
      </p:sp>
      <p:graphicFrame>
        <p:nvGraphicFramePr>
          <p:cNvPr id="59432" name="Group 40"/>
          <p:cNvGraphicFramePr>
            <a:graphicFrameLocks noGrp="1"/>
          </p:cNvGraphicFramePr>
          <p:nvPr/>
        </p:nvGraphicFramePr>
        <p:xfrm>
          <a:off x="228600" y="1828800"/>
          <a:ext cx="86868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Opcode field of ID/EX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Opcode Field of IF/ID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Matching operand fields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Load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Reg-Reg 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ID/EX.IR[rt]==IF/ID.IR[rs]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Load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Reg-Reg 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ID/EX.IR[rt]==IF/ID.IR[rt]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Load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Load,store, ALU immediate, branch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ID/EX.IR[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rt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]==IF/ID.IR[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rs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23430"/>
            <a:ext cx="7924800" cy="4419600"/>
          </a:xfrm>
        </p:spPr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latin typeface="Comic Sans MS" pitchFamily="66" charset="0"/>
              </a:rPr>
              <a:t>Why forwarding?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ADD R4,  R5,  R2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LW   R15, 0(R4)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SW   R15, 4(R2)</a:t>
            </a:r>
            <a:endParaRPr lang="en-US" altLang="zh-CN" dirty="0">
              <a:solidFill>
                <a:srgbClr val="000000"/>
              </a:solidFill>
              <a:latin typeface="Comic Sans MS" pitchFamily="66" charset="0"/>
            </a:endParaRPr>
          </a:p>
          <a:p>
            <a:endParaRPr lang="en-US" altLang="zh-CN" sz="28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Comic Sans MS" pitchFamily="66" charset="0"/>
              </a:rPr>
              <a:t>Why load delay?</a:t>
            </a:r>
            <a:endParaRPr lang="en-US" altLang="zh-CN" dirty="0">
              <a:solidFill>
                <a:srgbClr val="000000"/>
              </a:solidFill>
              <a:latin typeface="Comic Sans MS" pitchFamily="66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ADD  R4,  R5,  R2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LW    R15,  0(R4)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SW    R15, 4(R2)</a:t>
            </a:r>
            <a:endParaRPr lang="en-US" altLang="zh-CN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Example of Forwarding and Load Delay</a:t>
            </a:r>
            <a:endParaRPr lang="en-US" altLang="zh-CN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1828800" y="1981200"/>
            <a:ext cx="533400" cy="457200"/>
          </a:xfrm>
          <a:prstGeom prst="ellipse">
            <a:avLst/>
          </a:prstGeom>
          <a:noFill/>
          <a:ln w="3492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2819400" y="2590800"/>
            <a:ext cx="533400" cy="457200"/>
          </a:xfrm>
          <a:prstGeom prst="ellipse">
            <a:avLst/>
          </a:prstGeom>
          <a:noFill/>
          <a:ln w="3492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2362200" y="2263316"/>
            <a:ext cx="533400" cy="304800"/>
          </a:xfrm>
          <a:prstGeom prst="line">
            <a:avLst/>
          </a:prstGeom>
          <a:noFill/>
          <a:ln w="349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1905000" y="5181600"/>
            <a:ext cx="609600" cy="457200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1981200" y="5715000"/>
            <a:ext cx="609600" cy="457200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1" name="Freeform 9"/>
          <p:cNvSpPr>
            <a:spLocks/>
          </p:cNvSpPr>
          <p:nvPr/>
        </p:nvSpPr>
        <p:spPr bwMode="auto">
          <a:xfrm>
            <a:off x="1676400" y="5334000"/>
            <a:ext cx="304800" cy="685800"/>
          </a:xfrm>
          <a:custGeom>
            <a:avLst/>
            <a:gdLst>
              <a:gd name="T0" fmla="*/ 144 w 144"/>
              <a:gd name="T1" fmla="*/ 0 h 384"/>
              <a:gd name="T2" fmla="*/ 0 w 144"/>
              <a:gd name="T3" fmla="*/ 192 h 384"/>
              <a:gd name="T4" fmla="*/ 144 w 144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384">
                <a:moveTo>
                  <a:pt x="144" y="0"/>
                </a:moveTo>
                <a:cubicBezTo>
                  <a:pt x="72" y="64"/>
                  <a:pt x="0" y="128"/>
                  <a:pt x="0" y="192"/>
                </a:cubicBezTo>
                <a:cubicBezTo>
                  <a:pt x="0" y="256"/>
                  <a:pt x="120" y="352"/>
                  <a:pt x="144" y="384"/>
                </a:cubicBezTo>
              </a:path>
            </a:pathLst>
          </a:custGeom>
          <a:noFill/>
          <a:ln w="349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Solution (without forwarding)</a:t>
            </a:r>
            <a:endParaRPr lang="en-US" altLang="zh-CN" b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5062" name="Picture 6" descr="datahaz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0102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Solution (with forwarding)</a:t>
            </a:r>
          </a:p>
        </p:txBody>
      </p:sp>
      <p:pic>
        <p:nvPicPr>
          <p:cNvPr id="46084" name="Picture 4" descr="datahazar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80391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Assume 30% of the instructions are loads. </a:t>
            </a:r>
          </a:p>
          <a:p>
            <a:pPr lvl="1"/>
            <a:r>
              <a:rPr lang="en-US" altLang="zh-CN" dirty="0"/>
              <a:t>Half the time, instruction following a load instruction depends on the result of the load. </a:t>
            </a:r>
          </a:p>
          <a:p>
            <a:pPr lvl="1"/>
            <a:r>
              <a:rPr lang="en-US" altLang="zh-CN" dirty="0"/>
              <a:t>If hazard causes a single cycle delay, how much faster is the ideal pipeline ? </a:t>
            </a:r>
          </a:p>
          <a:p>
            <a:r>
              <a:rPr lang="en-US" altLang="zh-CN" dirty="0"/>
              <a:t>Answer</a:t>
            </a:r>
          </a:p>
          <a:p>
            <a:pPr lvl="1"/>
            <a:r>
              <a:rPr lang="en-US" altLang="zh-CN" dirty="0"/>
              <a:t>CPI = 1+30%</a:t>
            </a:r>
            <a:r>
              <a:rPr lang="en-US" altLang="zh-CN" dirty="0">
                <a:sym typeface="Symbol" pitchFamily="18" charset="2"/>
              </a:rPr>
              <a:t>50% 1=1.15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The performance decrease about </a:t>
            </a:r>
            <a:r>
              <a:rPr lang="en-US" altLang="zh-CN" b="1" dirty="0">
                <a:sym typeface="Symbol" pitchFamily="18" charset="2"/>
              </a:rPr>
              <a:t>15% </a:t>
            </a:r>
            <a:r>
              <a:rPr lang="en-US" altLang="zh-CN" dirty="0">
                <a:sym typeface="Symbol" pitchFamily="18" charset="2"/>
              </a:rPr>
              <a:t>due to load stall.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performance influence of load stall 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Fraction of load that cause a stall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84200" y="1422400"/>
          <a:ext cx="8204200" cy="492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40768"/>
            <a:ext cx="7924800" cy="44196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US" altLang="zh-CN" sz="2800" dirty="0">
                <a:latin typeface="Comic Sans MS" pitchFamily="66" charset="0"/>
              </a:rPr>
              <a:t>Try producing fast code for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Tx/>
              <a:buNone/>
            </a:pPr>
            <a:r>
              <a:rPr lang="en-US" altLang="zh-CN" sz="2800" dirty="0">
                <a:latin typeface="Comic Sans MS" pitchFamily="66" charset="0"/>
              </a:rPr>
              <a:t>	</a:t>
            </a:r>
            <a:r>
              <a:rPr lang="en-US" altLang="zh-CN" sz="2400" dirty="0">
                <a:latin typeface="Comic Sans MS" pitchFamily="66" charset="0"/>
              </a:rPr>
              <a:t>a = b + c;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Tx/>
              <a:buNone/>
            </a:pPr>
            <a:r>
              <a:rPr lang="en-US" altLang="zh-CN" sz="2400" dirty="0">
                <a:latin typeface="Comic Sans MS" pitchFamily="66" charset="0"/>
              </a:rPr>
              <a:t>	d = e – f;</a:t>
            </a:r>
            <a:r>
              <a:rPr lang="en-US" altLang="zh-CN" sz="2800" dirty="0">
                <a:latin typeface="Comic Sans MS" pitchFamily="66" charset="0"/>
              </a:rPr>
              <a:t>  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Tx/>
              <a:buNone/>
            </a:pPr>
            <a:r>
              <a:rPr lang="en-US" altLang="zh-CN" sz="2800" dirty="0">
                <a:latin typeface="Comic Sans MS" pitchFamily="66" charset="0"/>
              </a:rPr>
              <a:t>   assuming a, b, c, d ,e, and f in memory.</a:t>
            </a:r>
            <a:r>
              <a:rPr lang="en-US" altLang="zh-CN" sz="2800" b="1" dirty="0">
                <a:latin typeface="Comic Sans MS" pitchFamily="66" charset="0"/>
              </a:rPr>
              <a:t> </a:t>
            </a:r>
            <a:endParaRPr lang="en-US" altLang="zh-CN" sz="20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b="1" dirty="0">
                <a:latin typeface="Comic Sans MS" pitchFamily="66" charset="0"/>
              </a:rPr>
              <a:t>Slow code:</a:t>
            </a:r>
            <a:endParaRPr lang="en-US" altLang="zh-CN" sz="20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latin typeface="Comic Sans MS" pitchFamily="66" charset="0"/>
              </a:rPr>
              <a:t>		LW 	</a:t>
            </a:r>
            <a:r>
              <a:rPr lang="en-US" altLang="zh-CN" sz="2000" b="1" dirty="0" err="1">
                <a:latin typeface="Comic Sans MS" pitchFamily="66" charset="0"/>
              </a:rPr>
              <a:t>Rb,b</a:t>
            </a:r>
            <a:endParaRPr lang="en-US" altLang="zh-CN" sz="20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latin typeface="Comic Sans MS" pitchFamily="66" charset="0"/>
              </a:rPr>
              <a:t>		LW 	</a:t>
            </a:r>
            <a:r>
              <a:rPr lang="en-US" altLang="zh-CN" sz="2000" b="1" dirty="0" err="1">
                <a:solidFill>
                  <a:srgbClr val="FF3300"/>
                </a:solidFill>
                <a:latin typeface="Comic Sans MS" pitchFamily="66" charset="0"/>
              </a:rPr>
              <a:t>Rc</a:t>
            </a:r>
            <a:r>
              <a:rPr lang="en-US" altLang="zh-CN" sz="2000" b="1" dirty="0" err="1">
                <a:latin typeface="Comic Sans MS" pitchFamily="66" charset="0"/>
              </a:rPr>
              <a:t>,c</a:t>
            </a:r>
            <a:endParaRPr lang="en-US" altLang="zh-CN" sz="20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latin typeface="Comic Sans MS" pitchFamily="66" charset="0"/>
              </a:rPr>
              <a:t>		ADD 	</a:t>
            </a:r>
            <a:r>
              <a:rPr lang="en-US" altLang="zh-CN" sz="2000" b="1" dirty="0" err="1">
                <a:latin typeface="Comic Sans MS" pitchFamily="66" charset="0"/>
              </a:rPr>
              <a:t>Ra,Rb,</a:t>
            </a:r>
            <a:r>
              <a:rPr lang="en-US" altLang="zh-CN" sz="2000" b="1" dirty="0" err="1">
                <a:solidFill>
                  <a:srgbClr val="FF3300"/>
                </a:solidFill>
                <a:latin typeface="Comic Sans MS" pitchFamily="66" charset="0"/>
              </a:rPr>
              <a:t>Rc</a:t>
            </a:r>
            <a:endParaRPr lang="en-US" altLang="zh-CN" sz="20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latin typeface="Comic Sans MS" pitchFamily="66" charset="0"/>
              </a:rPr>
              <a:t>		SW  	</a:t>
            </a:r>
            <a:r>
              <a:rPr lang="en-US" altLang="zh-CN" sz="2000" b="1" dirty="0" err="1">
                <a:latin typeface="Comic Sans MS" pitchFamily="66" charset="0"/>
              </a:rPr>
              <a:t>a,Ra</a:t>
            </a:r>
            <a:r>
              <a:rPr lang="en-US" altLang="zh-CN" sz="2000" b="1" dirty="0">
                <a:latin typeface="Comic Sans MS" pitchFamily="66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latin typeface="Comic Sans MS" pitchFamily="66" charset="0"/>
              </a:rPr>
              <a:t>		LW 	</a:t>
            </a:r>
            <a:r>
              <a:rPr lang="en-US" altLang="zh-CN" sz="2000" b="1" dirty="0" err="1">
                <a:latin typeface="Comic Sans MS" pitchFamily="66" charset="0"/>
              </a:rPr>
              <a:t>Re,e</a:t>
            </a:r>
            <a:r>
              <a:rPr lang="en-US" altLang="zh-CN" sz="2000" b="1" dirty="0">
                <a:latin typeface="Comic Sans MS" pitchFamily="66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latin typeface="Comic Sans MS" pitchFamily="66" charset="0"/>
              </a:rPr>
              <a:t>		LW 	</a:t>
            </a:r>
            <a:r>
              <a:rPr lang="en-US" altLang="zh-CN" sz="2000" b="1" dirty="0" err="1">
                <a:solidFill>
                  <a:srgbClr val="FF3300"/>
                </a:solidFill>
                <a:latin typeface="Comic Sans MS" pitchFamily="66" charset="0"/>
              </a:rPr>
              <a:t>Rf</a:t>
            </a:r>
            <a:r>
              <a:rPr lang="en-US" altLang="zh-CN" sz="2000" b="1" dirty="0" err="1">
                <a:latin typeface="Comic Sans MS" pitchFamily="66" charset="0"/>
              </a:rPr>
              <a:t>,f</a:t>
            </a:r>
            <a:endParaRPr lang="en-US" altLang="zh-CN" sz="20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latin typeface="Comic Sans MS" pitchFamily="66" charset="0"/>
              </a:rPr>
              <a:t>		SUB 	</a:t>
            </a:r>
            <a:r>
              <a:rPr lang="en-US" altLang="zh-CN" sz="2000" b="1" dirty="0" err="1">
                <a:latin typeface="Comic Sans MS" pitchFamily="66" charset="0"/>
              </a:rPr>
              <a:t>Rd,Re,</a:t>
            </a:r>
            <a:r>
              <a:rPr lang="en-US" altLang="zh-CN" sz="2000" b="1" dirty="0" err="1">
                <a:solidFill>
                  <a:srgbClr val="FF3300"/>
                </a:solidFill>
                <a:latin typeface="Comic Sans MS" pitchFamily="66" charset="0"/>
              </a:rPr>
              <a:t>Rf</a:t>
            </a:r>
            <a:endParaRPr lang="en-US" altLang="zh-CN" sz="20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latin typeface="Comic Sans MS" pitchFamily="66" charset="0"/>
              </a:rPr>
              <a:t>		SW	</a:t>
            </a:r>
            <a:r>
              <a:rPr lang="en-US" altLang="zh-CN" sz="2000" b="1" dirty="0" err="1">
                <a:latin typeface="Comic Sans MS" pitchFamily="66" charset="0"/>
              </a:rPr>
              <a:t>d,Rd</a:t>
            </a:r>
            <a:endParaRPr lang="en-US" altLang="zh-CN" dirty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Instruction reordering by compiler to avoid load stall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4356100" y="3141663"/>
            <a:ext cx="4038600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CN" sz="2400" b="1">
                <a:solidFill>
                  <a:srgbClr val="FF3300"/>
                </a:solidFill>
              </a:rPr>
              <a:t>Fast code:</a:t>
            </a:r>
            <a:endParaRPr lang="en-US" altLang="zh-CN" sz="2000" b="1">
              <a:solidFill>
                <a:srgbClr val="FF3300"/>
              </a:solidFill>
            </a:endParaRPr>
          </a:p>
          <a:p>
            <a:r>
              <a:rPr lang="en-US" altLang="zh-CN" sz="2000" b="1"/>
              <a:t>	LW 	Rb,b</a:t>
            </a:r>
          </a:p>
          <a:p>
            <a:r>
              <a:rPr lang="en-US" altLang="zh-CN" sz="2000" b="1"/>
              <a:t>	LW 	Rc,c</a:t>
            </a:r>
          </a:p>
          <a:p>
            <a:r>
              <a:rPr lang="en-US" altLang="zh-CN" sz="2000" b="1">
                <a:solidFill>
                  <a:schemeClr val="hlink"/>
                </a:solidFill>
              </a:rPr>
              <a:t>	</a:t>
            </a:r>
            <a:r>
              <a:rPr lang="en-US" altLang="zh-CN" sz="2000" b="1">
                <a:solidFill>
                  <a:srgbClr val="FF3300"/>
                </a:solidFill>
              </a:rPr>
              <a:t>LW 	Re,e </a:t>
            </a:r>
          </a:p>
          <a:p>
            <a:r>
              <a:rPr lang="en-US" altLang="zh-CN" sz="2000" b="1"/>
              <a:t>	ADD 	Ra,Rb,Rc</a:t>
            </a:r>
          </a:p>
          <a:p>
            <a:r>
              <a:rPr lang="en-US" altLang="zh-CN" sz="2000" b="1"/>
              <a:t>	LW 	Rf,f</a:t>
            </a:r>
          </a:p>
          <a:p>
            <a:r>
              <a:rPr lang="en-US" altLang="zh-CN" sz="2000" b="1">
                <a:solidFill>
                  <a:schemeClr val="hlink"/>
                </a:solidFill>
              </a:rPr>
              <a:t>	</a:t>
            </a:r>
            <a:r>
              <a:rPr lang="en-US" altLang="zh-CN" sz="2000" b="1">
                <a:solidFill>
                  <a:srgbClr val="FF3300"/>
                </a:solidFill>
              </a:rPr>
              <a:t>SW  	a,Ra</a:t>
            </a:r>
            <a:r>
              <a:rPr lang="en-US" altLang="zh-CN" sz="2000" b="1">
                <a:solidFill>
                  <a:schemeClr val="hlink"/>
                </a:solidFill>
              </a:rPr>
              <a:t> </a:t>
            </a:r>
          </a:p>
          <a:p>
            <a:r>
              <a:rPr lang="en-US" altLang="zh-CN" sz="2000" b="1"/>
              <a:t>	SUB 	Rd,Re,Rf</a:t>
            </a:r>
          </a:p>
          <a:p>
            <a:r>
              <a:rPr lang="en-US" altLang="zh-CN" sz="2000" b="1"/>
              <a:t>	SW	d,Rd</a:t>
            </a:r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 flipV="1">
            <a:off x="2819400" y="4292600"/>
            <a:ext cx="2473325" cy="660400"/>
          </a:xfrm>
          <a:prstGeom prst="line">
            <a:avLst/>
          </a:prstGeom>
          <a:noFill/>
          <a:ln w="349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2819400" y="4648200"/>
            <a:ext cx="2400300" cy="509588"/>
          </a:xfrm>
          <a:prstGeom prst="line">
            <a:avLst/>
          </a:prstGeom>
          <a:noFill/>
          <a:ln w="349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Freeform 8"/>
          <p:cNvSpPr>
            <a:spLocks/>
          </p:cNvSpPr>
          <p:nvPr/>
        </p:nvSpPr>
        <p:spPr bwMode="auto">
          <a:xfrm>
            <a:off x="762000" y="3962400"/>
            <a:ext cx="533400" cy="381000"/>
          </a:xfrm>
          <a:custGeom>
            <a:avLst/>
            <a:gdLst>
              <a:gd name="T0" fmla="*/ 200 w 248"/>
              <a:gd name="T1" fmla="*/ 0 h 240"/>
              <a:gd name="T2" fmla="*/ 8 w 248"/>
              <a:gd name="T3" fmla="*/ 144 h 240"/>
              <a:gd name="T4" fmla="*/ 248 w 248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240">
                <a:moveTo>
                  <a:pt x="200" y="0"/>
                </a:moveTo>
                <a:cubicBezTo>
                  <a:pt x="100" y="52"/>
                  <a:pt x="0" y="104"/>
                  <a:pt x="8" y="144"/>
                </a:cubicBezTo>
                <a:cubicBezTo>
                  <a:pt x="16" y="184"/>
                  <a:pt x="216" y="224"/>
                  <a:pt x="248" y="240"/>
                </a:cubicBezTo>
              </a:path>
            </a:pathLst>
          </a:custGeom>
          <a:noFill/>
          <a:ln w="349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Freeform 9"/>
          <p:cNvSpPr>
            <a:spLocks/>
          </p:cNvSpPr>
          <p:nvPr/>
        </p:nvSpPr>
        <p:spPr bwMode="auto">
          <a:xfrm>
            <a:off x="762000" y="5257800"/>
            <a:ext cx="533400" cy="381000"/>
          </a:xfrm>
          <a:custGeom>
            <a:avLst/>
            <a:gdLst>
              <a:gd name="T0" fmla="*/ 240 w 240"/>
              <a:gd name="T1" fmla="*/ 0 h 240"/>
              <a:gd name="T2" fmla="*/ 0 w 240"/>
              <a:gd name="T3" fmla="*/ 144 h 240"/>
              <a:gd name="T4" fmla="*/ 240 w 240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40">
                <a:moveTo>
                  <a:pt x="240" y="0"/>
                </a:moveTo>
                <a:cubicBezTo>
                  <a:pt x="120" y="52"/>
                  <a:pt x="0" y="104"/>
                  <a:pt x="0" y="144"/>
                </a:cubicBezTo>
                <a:cubicBezTo>
                  <a:pt x="0" y="184"/>
                  <a:pt x="200" y="224"/>
                  <a:pt x="240" y="240"/>
                </a:cubicBezTo>
              </a:path>
            </a:pathLst>
          </a:custGeom>
          <a:noFill/>
          <a:ln w="349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Cause</a:t>
            </a:r>
          </a:p>
          <a:p>
            <a:pPr lvl="1"/>
            <a:r>
              <a:rPr lang="en-US" altLang="zh-CN" dirty="0"/>
              <a:t>branch condition and the branch PC are not available in time to fetch an instruction on the next clock</a:t>
            </a:r>
          </a:p>
          <a:p>
            <a:pPr lvl="1"/>
            <a:r>
              <a:rPr lang="en-US" altLang="zh-CN" dirty="0"/>
              <a:t>The next PC takes time to compute</a:t>
            </a:r>
          </a:p>
          <a:p>
            <a:pPr lvl="1"/>
            <a:r>
              <a:rPr lang="en-US" altLang="zh-CN" dirty="0"/>
              <a:t>For conditional branches, the branch direction takes time to compute.</a:t>
            </a:r>
          </a:p>
          <a:p>
            <a:r>
              <a:rPr lang="en-US" altLang="zh-CN" b="1" dirty="0"/>
              <a:t>Control hazards can cause a greater performance loss for MIPS pipeline than do data hazards.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Control hazard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Recall: solve the hazard by inserting stalls </a:t>
            </a:r>
          </a:p>
        </p:txBody>
      </p:sp>
      <p:grpSp>
        <p:nvGrpSpPr>
          <p:cNvPr id="10248" name="Group 8"/>
          <p:cNvGrpSpPr>
            <a:grpSpLocks/>
          </p:cNvGrpSpPr>
          <p:nvPr/>
        </p:nvGrpSpPr>
        <p:grpSpPr bwMode="auto">
          <a:xfrm>
            <a:off x="251520" y="1052736"/>
            <a:ext cx="8640960" cy="5046638"/>
            <a:chOff x="0" y="840"/>
            <a:chExt cx="5760" cy="3480"/>
          </a:xfrm>
        </p:grpSpPr>
        <p:grpSp>
          <p:nvGrpSpPr>
            <p:cNvPr id="10246" name="Group 6"/>
            <p:cNvGrpSpPr>
              <a:grpSpLocks/>
            </p:cNvGrpSpPr>
            <p:nvPr/>
          </p:nvGrpSpPr>
          <p:grpSpPr bwMode="auto">
            <a:xfrm>
              <a:off x="0" y="840"/>
              <a:ext cx="5760" cy="3480"/>
              <a:chOff x="0" y="840"/>
              <a:chExt cx="5760" cy="3480"/>
            </a:xfrm>
          </p:grpSpPr>
          <p:pic>
            <p:nvPicPr>
              <p:cNvPr id="10244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840"/>
                <a:ext cx="5760" cy="3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245" name="Text Box 5"/>
              <p:cNvSpPr txBox="1">
                <a:spLocks noChangeArrowheads="1"/>
              </p:cNvSpPr>
              <p:nvPr/>
            </p:nvSpPr>
            <p:spPr bwMode="auto">
              <a:xfrm>
                <a:off x="22" y="3840"/>
                <a:ext cx="1238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/>
                  <a:t>48 or 72</a:t>
                </a:r>
                <a:r>
                  <a:rPr lang="en-US" altLang="zh-CN"/>
                  <a:t>       </a:t>
                </a:r>
              </a:p>
            </p:txBody>
          </p:sp>
        </p:grpSp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672" y="1776"/>
              <a:ext cx="336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/>
              <a:r>
                <a:rPr lang="en-US" altLang="zh-CN" sz="1600" b="1"/>
                <a:t>24</a:t>
              </a: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2" name="Rectangle 12"/>
          <p:cNvSpPr>
            <a:spLocks noGrp="1" noChangeArrowheads="1"/>
          </p:cNvSpPr>
          <p:nvPr>
            <p:ph sz="half" idx="1"/>
          </p:nvPr>
        </p:nvSpPr>
        <p:spPr>
          <a:xfrm>
            <a:off x="4648200" y="3048000"/>
            <a:ext cx="4191000" cy="3048000"/>
          </a:xfrm>
        </p:spPr>
        <p:txBody>
          <a:bodyPr/>
          <a:lstStyle/>
          <a:p>
            <a:r>
              <a:rPr lang="en-US" altLang="zh-CN">
                <a:solidFill>
                  <a:srgbClr val="FD0128"/>
                </a:solidFill>
                <a:latin typeface="Comic Sans MS" pitchFamily="66" charset="0"/>
              </a:rPr>
              <a:t>Latches, called pipeline registers’ break up computation into 5 stages</a:t>
            </a:r>
            <a:endParaRPr lang="en-US" altLang="zh-CN">
              <a:latin typeface="Comic Sans MS" pitchFamily="66" charset="0"/>
            </a:endParaRPr>
          </a:p>
          <a:p>
            <a:r>
              <a:rPr lang="en-US" altLang="zh-CN">
                <a:latin typeface="Comic Sans MS" pitchFamily="66" charset="0"/>
              </a:rPr>
              <a:t>Deal 5 tasks at the same time.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sz="half" idx="2"/>
          </p:nvPr>
        </p:nvSpPr>
        <p:spPr>
          <a:xfrm>
            <a:off x="228600" y="3352800"/>
            <a:ext cx="4191000" cy="3124200"/>
          </a:xfrm>
        </p:spPr>
        <p:txBody>
          <a:bodyPr/>
          <a:lstStyle/>
          <a:p>
            <a:r>
              <a:rPr lang="en-US" altLang="zh-CN">
                <a:latin typeface="Comic Sans MS" pitchFamily="66" charset="0"/>
              </a:rPr>
              <a:t>Only deal one task each time.</a:t>
            </a:r>
          </a:p>
          <a:p>
            <a:r>
              <a:rPr lang="en-US" altLang="zh-CN">
                <a:latin typeface="Comic Sans MS" pitchFamily="66" charset="0"/>
              </a:rPr>
              <a:t>This  task takes </a:t>
            </a:r>
          </a:p>
          <a:p>
            <a:pPr>
              <a:buFontTx/>
              <a:buNone/>
            </a:pPr>
            <a:r>
              <a:rPr lang="en-US" altLang="zh-CN">
                <a:latin typeface="Comic Sans MS" pitchFamily="66" charset="0"/>
              </a:rPr>
              <a:t>   “ such a long time”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D836-DF4A-46AA-8B72-C3781B309D8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pipelining :  overlapped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505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7800"/>
            <a:ext cx="3581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pipeline status </a:t>
            </a:r>
          </a:p>
        </p:txBody>
      </p:sp>
      <p:graphicFrame>
        <p:nvGraphicFramePr>
          <p:cNvPr id="38975" name="Group 2111"/>
          <p:cNvGraphicFramePr>
            <a:graphicFrameLocks noGrp="1"/>
          </p:cNvGraphicFramePr>
          <p:nvPr/>
        </p:nvGraphicFramePr>
        <p:xfrm>
          <a:off x="304800" y="1752600"/>
          <a:ext cx="8534400" cy="1828800"/>
        </p:xfrm>
        <a:graphic>
          <a:graphicData uri="http://schemas.openxmlformats.org/drawingml/2006/table">
            <a:tbl>
              <a:tblPr/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Branch instruction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Branch Successor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Branch successor+1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Branch successor+2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Branch successor+3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Simplest hardware:</a:t>
            </a:r>
          </a:p>
          <a:p>
            <a:pPr lvl="1"/>
            <a:r>
              <a:rPr lang="en-US" altLang="zh-CN"/>
              <a:t>Holding or deleting any instruction after branch until the branch destination is know.</a:t>
            </a:r>
          </a:p>
          <a:p>
            <a:pPr lvl="1"/>
            <a:r>
              <a:rPr lang="en-US" altLang="zh-CN"/>
              <a:t>Penalty is fixed.</a:t>
            </a:r>
          </a:p>
          <a:p>
            <a:pPr lvl="1"/>
            <a:r>
              <a:rPr lang="en-US" altLang="zh-CN"/>
              <a:t>Can not be reduced by software.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Flushing the pipeline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Problem:</a:t>
            </a:r>
          </a:p>
          <a:p>
            <a:pPr lvl="1"/>
            <a:r>
              <a:rPr lang="en-US" altLang="zh-CN" dirty="0"/>
              <a:t>With a 30% branch frequency and an ideal CPI of 1, how much the </a:t>
            </a:r>
            <a:r>
              <a:rPr lang="en-US" altLang="zh-CN" dirty="0" err="1"/>
              <a:t>performace</a:t>
            </a:r>
            <a:r>
              <a:rPr lang="en-US" altLang="zh-CN" dirty="0"/>
              <a:t> is by inserting stalls ?</a:t>
            </a:r>
          </a:p>
          <a:p>
            <a:endParaRPr lang="en-US" altLang="zh-CN" dirty="0"/>
          </a:p>
          <a:p>
            <a:r>
              <a:rPr lang="en-US" altLang="zh-CN" dirty="0"/>
              <a:t>Answer:</a:t>
            </a:r>
          </a:p>
          <a:p>
            <a:pPr lvl="1"/>
            <a:r>
              <a:rPr lang="en-US" altLang="zh-CN" dirty="0"/>
              <a:t>CPI = 1+30%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zh-CN" altLang="en-US" dirty="0">
                <a:sym typeface="Symbol" pitchFamily="18" charset="2"/>
              </a:rPr>
              <a:t>３＝</a:t>
            </a:r>
            <a:r>
              <a:rPr lang="en-US" altLang="zh-CN" dirty="0"/>
              <a:t>1.9</a:t>
            </a:r>
          </a:p>
          <a:p>
            <a:pPr lvl="1"/>
            <a:r>
              <a:rPr lang="en-US" altLang="zh-CN" dirty="0"/>
              <a:t>this simple solution achieves only about half of the ideal performance.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Stalls greatly hurt the performance 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Move the Branch Computation Forward</a:t>
            </a:r>
          </a:p>
        </p:txBody>
      </p:sp>
      <p:sp>
        <p:nvSpPr>
          <p:cNvPr id="20749" name="Rectangle 269"/>
          <p:cNvSpPr>
            <a:spLocks noChangeArrowheads="1"/>
          </p:cNvSpPr>
          <p:nvPr/>
        </p:nvSpPr>
        <p:spPr bwMode="auto">
          <a:xfrm>
            <a:off x="2171700" y="1766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0748" name="Object 2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819767"/>
              </p:ext>
            </p:extLst>
          </p:nvPr>
        </p:nvGraphicFramePr>
        <p:xfrm>
          <a:off x="381000" y="1196752"/>
          <a:ext cx="83820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Picture" r:id="rId3" imgW="4800600" imgH="3324606" progId="Word.Picture.8">
                  <p:embed/>
                </p:oleObj>
              </mc:Choice>
              <mc:Fallback>
                <p:oleObj name="Picture" r:id="rId3" imgW="4800600" imgH="3324606" progId="Word.Picture.8">
                  <p:embed/>
                  <p:pic>
                    <p:nvPicPr>
                      <p:cNvPr id="20748" name="Object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96752"/>
                        <a:ext cx="8382000" cy="472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Move the Branch Computation more Forward</a:t>
            </a:r>
          </a:p>
        </p:txBody>
      </p:sp>
      <p:grpSp>
        <p:nvGrpSpPr>
          <p:cNvPr id="16393" name="Group 9"/>
          <p:cNvGrpSpPr>
            <a:grpSpLocks/>
          </p:cNvGrpSpPr>
          <p:nvPr/>
        </p:nvGrpSpPr>
        <p:grpSpPr bwMode="auto">
          <a:xfrm>
            <a:off x="419100" y="1340768"/>
            <a:ext cx="8305800" cy="4724400"/>
            <a:chOff x="240" y="960"/>
            <a:chExt cx="5232" cy="2976"/>
          </a:xfrm>
        </p:grpSpPr>
        <p:pic>
          <p:nvPicPr>
            <p:cNvPr id="16394" name="Picture 10" descr="E:\English_arch\611\chap3_4.files\chap3_4-5new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960"/>
              <a:ext cx="5232" cy="2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395" name="Group 11"/>
            <p:cNvGrpSpPr>
              <a:grpSpLocks/>
            </p:cNvGrpSpPr>
            <p:nvPr/>
          </p:nvGrpSpPr>
          <p:grpSpPr bwMode="auto">
            <a:xfrm>
              <a:off x="3110" y="3002"/>
              <a:ext cx="2254" cy="934"/>
              <a:chOff x="3110" y="3002"/>
              <a:chExt cx="2254" cy="934"/>
            </a:xfrm>
          </p:grpSpPr>
          <p:sp>
            <p:nvSpPr>
              <p:cNvPr id="16396" name="Text Box 12"/>
              <p:cNvSpPr txBox="1">
                <a:spLocks noChangeArrowheads="1"/>
              </p:cNvSpPr>
              <p:nvPr/>
            </p:nvSpPr>
            <p:spPr bwMode="auto">
              <a:xfrm>
                <a:off x="3110" y="3002"/>
                <a:ext cx="5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2400" b="1">
                    <a:solidFill>
                      <a:srgbClr val="339966"/>
                    </a:solidFill>
                    <a:latin typeface="Times New Roman" pitchFamily="18" charset="0"/>
                  </a:rPr>
                  <a:t>store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6397" name="Text Box 13"/>
              <p:cNvSpPr txBox="1">
                <a:spLocks noChangeArrowheads="1"/>
              </p:cNvSpPr>
              <p:nvPr/>
            </p:nvSpPr>
            <p:spPr bwMode="auto">
              <a:xfrm>
                <a:off x="4896" y="3648"/>
                <a:ext cx="4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altLang="zh-CN" sz="2400" b="1">
                    <a:solidFill>
                      <a:srgbClr val="339966"/>
                    </a:solidFill>
                    <a:latin typeface="Times New Roman" pitchFamily="18" charset="0"/>
                  </a:rPr>
                  <a:t>load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4648200"/>
            <a:ext cx="8534400" cy="1600200"/>
          </a:xfrm>
        </p:spPr>
        <p:txBody>
          <a:bodyPr/>
          <a:lstStyle/>
          <a:p>
            <a:r>
              <a:rPr lang="en-US" altLang="zh-CN">
                <a:latin typeface="Comic Sans MS" pitchFamily="66" charset="0"/>
              </a:rPr>
              <a:t>We have fetched the instruction 48, why we fetch the second time if the branch not taken at last ?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“waste” the fetched instruction ?</a:t>
            </a:r>
          </a:p>
        </p:txBody>
      </p:sp>
      <p:grpSp>
        <p:nvGrpSpPr>
          <p:cNvPr id="24680" name="Group 104"/>
          <p:cNvGrpSpPr>
            <a:grpSpLocks/>
          </p:cNvGrpSpPr>
          <p:nvPr/>
        </p:nvGrpSpPr>
        <p:grpSpPr bwMode="auto">
          <a:xfrm>
            <a:off x="304800" y="1447800"/>
            <a:ext cx="8562975" cy="3067050"/>
            <a:chOff x="192" y="960"/>
            <a:chExt cx="5394" cy="1932"/>
          </a:xfrm>
        </p:grpSpPr>
        <p:pic>
          <p:nvPicPr>
            <p:cNvPr id="24681" name="Picture 10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60"/>
              <a:ext cx="5394" cy="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682" name="Picture 10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776"/>
              <a:ext cx="532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683" name="Text Box 107"/>
            <p:cNvSpPr txBox="1">
              <a:spLocks noChangeArrowheads="1"/>
            </p:cNvSpPr>
            <p:nvPr/>
          </p:nvSpPr>
          <p:spPr bwMode="auto">
            <a:xfrm>
              <a:off x="197" y="2304"/>
              <a:ext cx="123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/>
                <a:t>48 or 72</a:t>
              </a:r>
              <a:r>
                <a:rPr lang="en-US" altLang="zh-CN"/>
                <a:t>       </a:t>
              </a:r>
            </a:p>
          </p:txBody>
        </p:sp>
        <p:sp>
          <p:nvSpPr>
            <p:cNvPr id="24684" name="Line 108"/>
            <p:cNvSpPr>
              <a:spLocks noChangeShapeType="1"/>
            </p:cNvSpPr>
            <p:nvPr/>
          </p:nvSpPr>
          <p:spPr bwMode="auto">
            <a:xfrm>
              <a:off x="2064" y="1584"/>
              <a:ext cx="96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85" name="Oval 109"/>
          <p:cNvSpPr>
            <a:spLocks noChangeArrowheads="1"/>
          </p:cNvSpPr>
          <p:nvPr/>
        </p:nvSpPr>
        <p:spPr bwMode="auto">
          <a:xfrm>
            <a:off x="2590800" y="2819400"/>
            <a:ext cx="609600" cy="6096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8" name="Line 112"/>
          <p:cNvSpPr>
            <a:spLocks noChangeShapeType="1"/>
          </p:cNvSpPr>
          <p:nvPr/>
        </p:nvSpPr>
        <p:spPr bwMode="auto">
          <a:xfrm flipH="1">
            <a:off x="2590800" y="3352800"/>
            <a:ext cx="228600" cy="1295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Good news</a:t>
            </a:r>
          </a:p>
          <a:p>
            <a:pPr lvl="1"/>
            <a:r>
              <a:rPr lang="en-US" altLang="zh-CN" dirty="0"/>
              <a:t>Just 1 cycle to figure out what the right branch address is</a:t>
            </a:r>
          </a:p>
          <a:p>
            <a:pPr lvl="1"/>
            <a:r>
              <a:rPr lang="en-US" altLang="zh-CN" dirty="0"/>
              <a:t>So, not 2 or 3 cycles of potential NOP or stall</a:t>
            </a:r>
          </a:p>
          <a:p>
            <a:r>
              <a:rPr lang="en-US" altLang="zh-CN" dirty="0"/>
              <a:t>Strange news</a:t>
            </a:r>
          </a:p>
          <a:p>
            <a:pPr lvl="1"/>
            <a:r>
              <a:rPr lang="en-US" altLang="zh-CN" dirty="0"/>
              <a:t>OK, it’s </a:t>
            </a:r>
            <a:r>
              <a:rPr lang="en-US" altLang="zh-CN" b="1" dirty="0"/>
              <a:t>always</a:t>
            </a:r>
            <a:r>
              <a:rPr lang="en-US" altLang="zh-CN" dirty="0"/>
              <a:t> 1 cycle, and we </a:t>
            </a:r>
            <a:r>
              <a:rPr lang="en-US" altLang="zh-CN" b="1" dirty="0"/>
              <a:t>always</a:t>
            </a:r>
            <a:r>
              <a:rPr lang="en-US" altLang="zh-CN" dirty="0"/>
              <a:t> have to wait</a:t>
            </a:r>
          </a:p>
          <a:p>
            <a:pPr lvl="1"/>
            <a:r>
              <a:rPr lang="en-US" altLang="zh-CN" dirty="0"/>
              <a:t>And on MIPS, </a:t>
            </a:r>
            <a:r>
              <a:rPr lang="en-US" altLang="zh-CN" b="1" dirty="0"/>
              <a:t>this instruction always executes, no matter whether the branch taken or not taken. (hardware scheme)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Delayed branch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17581" y="1124744"/>
            <a:ext cx="7924800" cy="4419600"/>
          </a:xfrm>
        </p:spPr>
        <p:txBody>
          <a:bodyPr/>
          <a:lstStyle/>
          <a:p>
            <a:r>
              <a:rPr lang="en-US" altLang="zh-CN" dirty="0"/>
              <a:t>Hence the name: </a:t>
            </a:r>
            <a:r>
              <a:rPr lang="en-US" altLang="zh-CN" b="1" dirty="0"/>
              <a:t>branch delay slot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instruction cycle after the branch is used for address calculation , 1 cycle delay necessary</a:t>
            </a:r>
          </a:p>
          <a:p>
            <a:pPr lvl="1"/>
            <a:r>
              <a:rPr lang="en-US" altLang="zh-CN" dirty="0"/>
              <a:t>SO…we regard this as a </a:t>
            </a:r>
            <a:r>
              <a:rPr lang="en-US" altLang="zh-CN" b="1" dirty="0"/>
              <a:t>free instruction cycle</a:t>
            </a:r>
            <a:r>
              <a:rPr lang="en-US" altLang="zh-CN" dirty="0"/>
              <a:t>, and we just DO IT</a:t>
            </a:r>
          </a:p>
          <a:p>
            <a:r>
              <a:rPr lang="en-US" altLang="zh-CN" dirty="0"/>
              <a:t>Consequence</a:t>
            </a:r>
          </a:p>
          <a:p>
            <a:pPr lvl="1"/>
            <a:r>
              <a:rPr lang="en-US" altLang="zh-CN" dirty="0"/>
              <a:t>You (or your compiler) will need to </a:t>
            </a:r>
            <a:r>
              <a:rPr lang="en-US" altLang="zh-CN" b="1" dirty="0"/>
              <a:t>adjust your code </a:t>
            </a:r>
            <a:r>
              <a:rPr lang="en-US" altLang="zh-CN" dirty="0"/>
              <a:t>to put some </a:t>
            </a:r>
            <a:r>
              <a:rPr lang="en-US" altLang="zh-CN" b="1" dirty="0"/>
              <a:t>useful work </a:t>
            </a:r>
            <a:r>
              <a:rPr lang="en-US" altLang="zh-CN" dirty="0"/>
              <a:t>in that “slot”, since just putting in a </a:t>
            </a:r>
            <a:r>
              <a:rPr lang="en-US" altLang="zh-CN" b="1" dirty="0"/>
              <a:t>NOP</a:t>
            </a:r>
            <a:r>
              <a:rPr lang="en-US" altLang="zh-CN" dirty="0"/>
              <a:t> is wasteful (compiler scheme)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delay slot</a:t>
            </a:r>
          </a:p>
        </p:txBody>
      </p:sp>
      <p:pic>
        <p:nvPicPr>
          <p:cNvPr id="36868" name="Picture 4" descr="E:\JXH\教学\专业课复习\系统结构课\611\chap3_4.files\chap3_4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31" y="1611312"/>
            <a:ext cx="7418388" cy="181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adjust the codes?</a:t>
            </a:r>
          </a:p>
        </p:txBody>
      </p:sp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381000" y="1524000"/>
          <a:ext cx="83820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Picture" r:id="rId3" imgW="4229280" imgH="2571840" progId="Word.Picture.8">
                  <p:embed/>
                </p:oleObj>
              </mc:Choice>
              <mc:Fallback>
                <p:oleObj name="Picture" r:id="rId3" imgW="4229280" imgH="2571840" progId="Word.Picture.8">
                  <p:embed/>
                  <p:pic>
                    <p:nvPicPr>
                      <p:cNvPr id="379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382000" cy="48006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rgbClr val="660066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rgbClr val="660066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rewrite the code (a)</a:t>
            </a:r>
          </a:p>
        </p:txBody>
      </p:sp>
      <p:pic>
        <p:nvPicPr>
          <p:cNvPr id="39941" name="Picture 5" descr="H:\jxh\Imag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74" y="1268760"/>
            <a:ext cx="83439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3276600"/>
            <a:ext cx="4343400" cy="2819400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Can “launch” a new computation every </a:t>
            </a:r>
            <a:r>
              <a:rPr lang="en-US" altLang="zh-CN">
                <a:solidFill>
                  <a:srgbClr val="FD0128"/>
                </a:solidFill>
                <a:latin typeface="Comic Sans MS" pitchFamily="66" charset="0"/>
              </a:rPr>
              <a:t>100ns </a:t>
            </a: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in this structure</a:t>
            </a:r>
          </a:p>
          <a:p>
            <a:r>
              <a:rPr lang="en-US" altLang="zh-CN">
                <a:latin typeface="Comic Sans MS" pitchFamily="66" charset="0"/>
              </a:rPr>
              <a:t>Can finish 10</a:t>
            </a:r>
            <a:r>
              <a:rPr lang="en-US" altLang="zh-CN" baseline="30000">
                <a:latin typeface="Comic Sans MS" pitchFamily="66" charset="0"/>
              </a:rPr>
              <a:t>7</a:t>
            </a:r>
            <a:r>
              <a:rPr lang="en-US" altLang="zh-CN">
                <a:latin typeface="Comic Sans MS" pitchFamily="66" charset="0"/>
              </a:rPr>
              <a:t> computations  per second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24400" y="3200400"/>
            <a:ext cx="4191000" cy="3124200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Can launch a new computation every </a:t>
            </a:r>
            <a:r>
              <a:rPr lang="en-US" altLang="zh-CN">
                <a:solidFill>
                  <a:srgbClr val="FD0128"/>
                </a:solidFill>
                <a:latin typeface="Comic Sans MS" pitchFamily="66" charset="0"/>
              </a:rPr>
              <a:t>20ns </a:t>
            </a: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in pipelined structure</a:t>
            </a:r>
          </a:p>
          <a:p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Can finish 5×10</a:t>
            </a:r>
            <a:r>
              <a:rPr lang="en-US" altLang="zh-CN" baseline="30000">
                <a:solidFill>
                  <a:srgbClr val="000000"/>
                </a:solidFill>
                <a:latin typeface="Comic Sans MS" pitchFamily="66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 computations per second</a:t>
            </a:r>
          </a:p>
          <a:p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9D79-F652-4462-852E-7663C01DAAA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pipelining: more faster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505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3581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rewrite the code (b-1)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62000" y="1752600"/>
            <a:ext cx="35814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endParaRPr lang="en-US" altLang="zh-CN" sz="2800">
              <a:latin typeface="Arial Narrow" pitchFamily="34" charset="0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Loop:  </a:t>
            </a:r>
            <a:r>
              <a:rPr lang="en-US" altLang="zh-CN" sz="2800" i="1">
                <a:solidFill>
                  <a:srgbClr val="0066FF"/>
                </a:solidFill>
                <a:latin typeface="Arial Narrow" pitchFamily="34" charset="0"/>
              </a:rPr>
              <a:t>LW    R2,  0(R1)</a:t>
            </a:r>
            <a:endParaRPr lang="en-US" altLang="zh-CN" sz="2800">
              <a:latin typeface="Arial Narrow" pitchFamily="34" charset="0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ADD  R3,  R2, R4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SW    R3,  0(R1)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……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SUB   R1, R1, #4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BNEZ R1, Loop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724400" y="1752600"/>
            <a:ext cx="37338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" pitchFamily="34" charset="0"/>
              </a:rPr>
              <a:t>          </a:t>
            </a:r>
            <a:r>
              <a:rPr lang="en-US" altLang="zh-CN" sz="2800" u="sng">
                <a:solidFill>
                  <a:srgbClr val="FF0066"/>
                </a:solidFill>
                <a:latin typeface="Arial Narrow" pitchFamily="34" charset="0"/>
              </a:rPr>
              <a:t>LW      R2, 0(R1)</a:t>
            </a:r>
            <a:endParaRPr lang="en-US" altLang="zh-CN" sz="2800">
              <a:solidFill>
                <a:srgbClr val="FF0066"/>
              </a:solidFill>
              <a:latin typeface="Arial Narrow" pitchFamily="34" charset="0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Loop:   ADD    R3, R2, R4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 SW      R3, 0(R1)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 ……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" pitchFamily="34" charset="0"/>
              </a:rPr>
              <a:t>          </a:t>
            </a:r>
            <a:r>
              <a:rPr lang="en-US" altLang="zh-CN" sz="2800">
                <a:latin typeface="Arial Narrow" pitchFamily="34" charset="0"/>
              </a:rPr>
              <a:t>SUB  R1,R1, #4</a:t>
            </a:r>
            <a:endParaRPr lang="en-US" altLang="zh-CN" sz="2800">
              <a:latin typeface="Arial" pitchFamily="34" charset="0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" pitchFamily="34" charset="0"/>
              </a:rPr>
              <a:t>          </a:t>
            </a:r>
            <a:r>
              <a:rPr lang="en-US" altLang="zh-CN" sz="2800">
                <a:latin typeface="Arial Narrow" pitchFamily="34" charset="0"/>
              </a:rPr>
              <a:t>BNEZ R1, Loop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 </a:t>
            </a:r>
            <a:r>
              <a:rPr lang="en-US" altLang="zh-CN" sz="2800" b="1">
                <a:solidFill>
                  <a:srgbClr val="0066FF"/>
                </a:solidFill>
                <a:latin typeface="Arial Narrow" pitchFamily="34" charset="0"/>
              </a:rPr>
              <a:t>LW      R2, 0(R1)</a:t>
            </a:r>
            <a:endParaRPr lang="en-US" altLang="zh-CN" sz="2800">
              <a:latin typeface="Arial Narrow" pitchFamily="34" charset="0"/>
            </a:endParaRP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4267200" y="32766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 rot="5770463" flipV="1">
            <a:off x="240507" y="3193256"/>
            <a:ext cx="3036888" cy="1698625"/>
          </a:xfrm>
          <a:custGeom>
            <a:avLst/>
            <a:gdLst>
              <a:gd name="G0" fmla="+- -84879 0 0"/>
              <a:gd name="G1" fmla="+- -10783320 0 0"/>
              <a:gd name="G2" fmla="+- -84879 0 -10783320"/>
              <a:gd name="G3" fmla="+- 10800 0 0"/>
              <a:gd name="G4" fmla="+- 0 0 -84879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10131 0 0"/>
              <a:gd name="G9" fmla="+- 0 0 -10783320"/>
              <a:gd name="G10" fmla="+- 10131 0 2700"/>
              <a:gd name="G11" fmla="cos G10 -84879"/>
              <a:gd name="G12" fmla="sin G10 -84879"/>
              <a:gd name="G13" fmla="cos 13500 -84879"/>
              <a:gd name="G14" fmla="sin 13500 -84879"/>
              <a:gd name="G15" fmla="+- G11 10800 0"/>
              <a:gd name="G16" fmla="+- G12 10800 0"/>
              <a:gd name="G17" fmla="+- G13 10800 0"/>
              <a:gd name="G18" fmla="+- G14 10800 0"/>
              <a:gd name="G19" fmla="*/ 10131 1 2"/>
              <a:gd name="G20" fmla="+- G19 5400 0"/>
              <a:gd name="G21" fmla="cos G20 -84879"/>
              <a:gd name="G22" fmla="sin G20 -84879"/>
              <a:gd name="G23" fmla="+- G21 10800 0"/>
              <a:gd name="G24" fmla="+- G12 G23 G22"/>
              <a:gd name="G25" fmla="+- G22 G23 G11"/>
              <a:gd name="G26" fmla="cos 10800 -84879"/>
              <a:gd name="G27" fmla="sin 10800 -84879"/>
              <a:gd name="G28" fmla="cos 10131 -84879"/>
              <a:gd name="G29" fmla="sin 10131 -84879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783320"/>
              <a:gd name="G36" fmla="sin G34 -10783320"/>
              <a:gd name="G37" fmla="+/ -10783320 -84879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10131 G39"/>
              <a:gd name="G43" fmla="sin 10131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2131 w 21600"/>
              <a:gd name="T5" fmla="*/ 82 h 21600"/>
              <a:gd name="T6" fmla="*/ 712 w 21600"/>
              <a:gd name="T7" fmla="*/ 8010 h 21600"/>
              <a:gd name="T8" fmla="*/ 12049 w 21600"/>
              <a:gd name="T9" fmla="*/ 746 h 21600"/>
              <a:gd name="T10" fmla="*/ 24296 w 21600"/>
              <a:gd name="T11" fmla="*/ 10494 h 21600"/>
              <a:gd name="T12" fmla="*/ 21332 w 21600"/>
              <a:gd name="T13" fmla="*/ 13597 h 21600"/>
              <a:gd name="T14" fmla="*/ 18229 w 21600"/>
              <a:gd name="T15" fmla="*/ 1063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0928" y="10571"/>
                </a:moveTo>
                <a:cubicBezTo>
                  <a:pt x="20803" y="5066"/>
                  <a:pt x="16305" y="669"/>
                  <a:pt x="10800" y="669"/>
                </a:cubicBezTo>
                <a:cubicBezTo>
                  <a:pt x="6244" y="668"/>
                  <a:pt x="2249" y="3709"/>
                  <a:pt x="1035" y="8099"/>
                </a:cubicBezTo>
                <a:lnTo>
                  <a:pt x="390" y="7921"/>
                </a:lnTo>
                <a:cubicBezTo>
                  <a:pt x="1685" y="3240"/>
                  <a:pt x="5944" y="-1"/>
                  <a:pt x="10800" y="0"/>
                </a:cubicBezTo>
                <a:cubicBezTo>
                  <a:pt x="16669" y="0"/>
                  <a:pt x="21464" y="4687"/>
                  <a:pt x="21597" y="10555"/>
                </a:cubicBezTo>
                <a:lnTo>
                  <a:pt x="24296" y="10494"/>
                </a:lnTo>
                <a:lnTo>
                  <a:pt x="21332" y="13597"/>
                </a:lnTo>
                <a:lnTo>
                  <a:pt x="18229" y="10632"/>
                </a:lnTo>
                <a:lnTo>
                  <a:pt x="20928" y="1057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676400" y="2286000"/>
            <a:ext cx="2286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6" grpId="0" animBg="1"/>
      <p:bldP spid="4096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rewrite the code (b-2)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85800" y="1828800"/>
            <a:ext cx="3505200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Loop:  LW    R2,  0(R1)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ADD  R3,  R2, R4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</a:t>
            </a:r>
            <a:r>
              <a:rPr lang="en-US" altLang="zh-CN" sz="2800">
                <a:solidFill>
                  <a:srgbClr val="0066FF"/>
                </a:solidFill>
                <a:latin typeface="Arial Narrow" pitchFamily="34" charset="0"/>
              </a:rPr>
              <a:t>SW    R3,  0(R1)</a:t>
            </a:r>
            <a:endParaRPr lang="en-US" altLang="zh-CN" sz="2800">
              <a:latin typeface="Arial Narrow" pitchFamily="34" charset="0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DIV   …..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……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SUB   R1, R1, #4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BNEZ R1, Loop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4524375" y="1828800"/>
            <a:ext cx="4010025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Loop:  LW    R2,  0(R1)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ADD  R3,  R2, R4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DIV   …...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…...          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SUB   R1, R1, #4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BNEZ R1, Loop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</a:t>
            </a:r>
            <a:r>
              <a:rPr lang="en-US" altLang="zh-CN" sz="2800" b="1">
                <a:solidFill>
                  <a:srgbClr val="0066FF"/>
                </a:solidFill>
                <a:latin typeface="Arial Narrow" pitchFamily="34" charset="0"/>
              </a:rPr>
              <a:t>SW    R3,  </a:t>
            </a:r>
            <a:r>
              <a:rPr lang="en-US" altLang="zh-CN" sz="2800" b="1">
                <a:solidFill>
                  <a:srgbClr val="FF0066"/>
                </a:solidFill>
                <a:latin typeface="Arial Narrow" pitchFamily="34" charset="0"/>
              </a:rPr>
              <a:t>+4</a:t>
            </a:r>
            <a:r>
              <a:rPr lang="en-US" altLang="zh-CN" sz="2800" b="1">
                <a:solidFill>
                  <a:srgbClr val="0066FF"/>
                </a:solidFill>
                <a:latin typeface="Arial Narrow" pitchFamily="34" charset="0"/>
              </a:rPr>
              <a:t>(R1)</a:t>
            </a:r>
            <a:endParaRPr lang="en-US" altLang="zh-CN" sz="2800">
              <a:latin typeface="Arial Narrow" pitchFamily="34" charset="0"/>
            </a:endParaRPr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4114800" y="3457575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600200" y="2924175"/>
            <a:ext cx="2286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AutoShape 8"/>
          <p:cNvSpPr>
            <a:spLocks noChangeArrowheads="1"/>
          </p:cNvSpPr>
          <p:nvPr/>
        </p:nvSpPr>
        <p:spPr bwMode="auto">
          <a:xfrm rot="5770463" flipV="1">
            <a:off x="429419" y="3485356"/>
            <a:ext cx="2516188" cy="1698625"/>
          </a:xfrm>
          <a:custGeom>
            <a:avLst/>
            <a:gdLst>
              <a:gd name="G0" fmla="+- -84879 0 0"/>
              <a:gd name="G1" fmla="+- -10783320 0 0"/>
              <a:gd name="G2" fmla="+- -84879 0 -10783320"/>
              <a:gd name="G3" fmla="+- 10800 0 0"/>
              <a:gd name="G4" fmla="+- 0 0 -84879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10131 0 0"/>
              <a:gd name="G9" fmla="+- 0 0 -10783320"/>
              <a:gd name="G10" fmla="+- 10131 0 2700"/>
              <a:gd name="G11" fmla="cos G10 -84879"/>
              <a:gd name="G12" fmla="sin G10 -84879"/>
              <a:gd name="G13" fmla="cos 13500 -84879"/>
              <a:gd name="G14" fmla="sin 13500 -84879"/>
              <a:gd name="G15" fmla="+- G11 10800 0"/>
              <a:gd name="G16" fmla="+- G12 10800 0"/>
              <a:gd name="G17" fmla="+- G13 10800 0"/>
              <a:gd name="G18" fmla="+- G14 10800 0"/>
              <a:gd name="G19" fmla="*/ 10131 1 2"/>
              <a:gd name="G20" fmla="+- G19 5400 0"/>
              <a:gd name="G21" fmla="cos G20 -84879"/>
              <a:gd name="G22" fmla="sin G20 -84879"/>
              <a:gd name="G23" fmla="+- G21 10800 0"/>
              <a:gd name="G24" fmla="+- G12 G23 G22"/>
              <a:gd name="G25" fmla="+- G22 G23 G11"/>
              <a:gd name="G26" fmla="cos 10800 -84879"/>
              <a:gd name="G27" fmla="sin 10800 -84879"/>
              <a:gd name="G28" fmla="cos 10131 -84879"/>
              <a:gd name="G29" fmla="sin 10131 -84879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783320"/>
              <a:gd name="G36" fmla="sin G34 -10783320"/>
              <a:gd name="G37" fmla="+/ -10783320 -84879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10131 G39"/>
              <a:gd name="G43" fmla="sin 10131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2131 w 21600"/>
              <a:gd name="T5" fmla="*/ 82 h 21600"/>
              <a:gd name="T6" fmla="*/ 712 w 21600"/>
              <a:gd name="T7" fmla="*/ 8010 h 21600"/>
              <a:gd name="T8" fmla="*/ 12049 w 21600"/>
              <a:gd name="T9" fmla="*/ 746 h 21600"/>
              <a:gd name="T10" fmla="*/ 24296 w 21600"/>
              <a:gd name="T11" fmla="*/ 10494 h 21600"/>
              <a:gd name="T12" fmla="*/ 21332 w 21600"/>
              <a:gd name="T13" fmla="*/ 13597 h 21600"/>
              <a:gd name="T14" fmla="*/ 18229 w 21600"/>
              <a:gd name="T15" fmla="*/ 1063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0928" y="10571"/>
                </a:moveTo>
                <a:cubicBezTo>
                  <a:pt x="20803" y="5066"/>
                  <a:pt x="16305" y="669"/>
                  <a:pt x="10800" y="669"/>
                </a:cubicBezTo>
                <a:cubicBezTo>
                  <a:pt x="6244" y="668"/>
                  <a:pt x="2249" y="3709"/>
                  <a:pt x="1035" y="8099"/>
                </a:cubicBezTo>
                <a:lnTo>
                  <a:pt x="390" y="7921"/>
                </a:lnTo>
                <a:cubicBezTo>
                  <a:pt x="1685" y="3240"/>
                  <a:pt x="5944" y="-1"/>
                  <a:pt x="10800" y="0"/>
                </a:cubicBezTo>
                <a:cubicBezTo>
                  <a:pt x="16669" y="0"/>
                  <a:pt x="21464" y="4687"/>
                  <a:pt x="21597" y="10555"/>
                </a:cubicBezTo>
                <a:lnTo>
                  <a:pt x="24296" y="10494"/>
                </a:lnTo>
                <a:lnTo>
                  <a:pt x="21332" y="13597"/>
                </a:lnTo>
                <a:lnTo>
                  <a:pt x="18229" y="10632"/>
                </a:lnTo>
                <a:lnTo>
                  <a:pt x="20928" y="1057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  <p:bldP spid="41990" grpId="0" animBg="1"/>
      <p:bldP spid="4199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Alternative resolutions to handle floating-point operations</a:t>
            </a:r>
          </a:p>
          <a:p>
            <a:pPr lvl="1"/>
            <a:r>
              <a:rPr lang="en-US" altLang="zh-CN" dirty="0"/>
              <a:t>Complete operation in 1 or 2 clock cycles,</a:t>
            </a:r>
          </a:p>
          <a:p>
            <a:pPr lvl="2"/>
            <a:r>
              <a:rPr lang="en-US" altLang="zh-CN" dirty="0"/>
              <a:t>Which means using a slow clock, </a:t>
            </a:r>
          </a:p>
          <a:p>
            <a:pPr lvl="2"/>
            <a:r>
              <a:rPr lang="en-US" altLang="zh-CN" dirty="0"/>
              <a:t>or/and  using enormous amounts of logic in FP units.</a:t>
            </a:r>
          </a:p>
          <a:p>
            <a:pPr lvl="1"/>
            <a:r>
              <a:rPr lang="en-US" altLang="zh-CN" b="1" dirty="0"/>
              <a:t>Allow for a longer latency for operations</a:t>
            </a:r>
          </a:p>
          <a:p>
            <a:pPr lvl="2"/>
            <a:r>
              <a:rPr lang="en-US" altLang="zh-CN" dirty="0"/>
              <a:t>The </a:t>
            </a:r>
            <a:r>
              <a:rPr lang="en-US" altLang="zh-CN" b="1" dirty="0"/>
              <a:t>EX</a:t>
            </a:r>
            <a:r>
              <a:rPr lang="en-US" altLang="zh-CN" dirty="0"/>
              <a:t> cycle may be repeated as many times as needed to complete the operation</a:t>
            </a:r>
          </a:p>
          <a:p>
            <a:pPr lvl="2"/>
            <a:r>
              <a:rPr lang="en-US" altLang="zh-CN" dirty="0"/>
              <a:t>There may be multiple FP units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Extending the MIPS pipeline to handle </a:t>
            </a:r>
            <a:r>
              <a:rPr lang="en-US" altLang="zh-CN" sz="2000" dirty="0" err="1"/>
              <a:t>MultiCycle</a:t>
            </a:r>
            <a:r>
              <a:rPr lang="en-US" altLang="zh-CN" sz="2000" dirty="0"/>
              <a:t> Operations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MIPS pipeline with FP units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96752"/>
            <a:ext cx="8686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terminologies</a:t>
            </a:r>
          </a:p>
          <a:p>
            <a:pPr lvl="1"/>
            <a:r>
              <a:rPr lang="en-US" altLang="zh-CN" b="1" dirty="0"/>
              <a:t>Latency</a:t>
            </a:r>
            <a:r>
              <a:rPr lang="en-US" altLang="zh-CN" dirty="0"/>
              <a:t>---the number of intervening cycles between an instruction that produces a result and an instruction that uses the result.</a:t>
            </a:r>
          </a:p>
          <a:p>
            <a:pPr lvl="1"/>
            <a:r>
              <a:rPr lang="en-US" altLang="zh-CN" b="1" dirty="0"/>
              <a:t>Initiation interval</a:t>
            </a:r>
            <a:r>
              <a:rPr lang="en-US" altLang="zh-CN" dirty="0"/>
              <a:t>---the number of cycles that must elapse between instructions issue to the same unit. </a:t>
            </a:r>
          </a:p>
          <a:p>
            <a:pPr lvl="2"/>
            <a:r>
              <a:rPr lang="en-US" altLang="zh-CN" dirty="0"/>
              <a:t>For full pipelined units, initiation interval is 1</a:t>
            </a:r>
          </a:p>
          <a:p>
            <a:pPr lvl="2"/>
            <a:r>
              <a:rPr lang="en-US" altLang="zh-CN" dirty="0"/>
              <a:t>For </a:t>
            </a:r>
            <a:r>
              <a:rPr lang="en-US" altLang="zh-CN" dirty="0" err="1"/>
              <a:t>unpipelined</a:t>
            </a:r>
            <a:r>
              <a:rPr lang="en-US" altLang="zh-CN" dirty="0"/>
              <a:t> units, initiation interval is always the latency plus 1.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Pipelining some of the FP units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Latencies and initiation intervals for functional units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485775" y="1124744"/>
          <a:ext cx="817245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文档" r:id="rId3" imgW="7256160" imgH="4546440" progId="Word.Document.8">
                  <p:embed/>
                </p:oleObj>
              </mc:Choice>
              <mc:Fallback>
                <p:oleObj name="文档" r:id="rId3" imgW="7256160" imgH="4546440" progId="Word.Document.8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1124744"/>
                        <a:ext cx="8172450" cy="47625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Pipeline supports multiple outstanding FP operations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171700" y="1704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952500"/>
            <a:ext cx="85629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40768"/>
            <a:ext cx="7924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Memory bandwidth:  double words/one cycle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New pipeline latches are required: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M1/M2, M2/M3, M3/M4, M4/M5, M5/M6, M6/M7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A1/A2, A2/A3, A3/A4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New connection registers are required: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ID/EX, ID/M1, ID/A1, ID/DIV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EX/MEM, M7/MEM, A4/MEM, DIV/MEM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Because the divider unit is unpipelined, </a:t>
            </a:r>
            <a:r>
              <a:rPr lang="en-US" altLang="zh-CN" sz="2000" dirty="0">
                <a:solidFill>
                  <a:srgbClr val="0000FF"/>
                </a:solidFill>
              </a:rPr>
              <a:t>structural hazards</a:t>
            </a:r>
            <a:r>
              <a:rPr lang="en-US" altLang="zh-CN" sz="2000" dirty="0"/>
              <a:t> can occur.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Because the instructions have varying running times, the number of register writes required in a cycle can be larger than 1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New data hazards: WAW</a:t>
            </a:r>
            <a:r>
              <a:rPr lang="en-US" altLang="zh-CN" sz="2000" dirty="0"/>
              <a:t> is possible due to disorder WBs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Due to longer latency of operations, </a:t>
            </a:r>
            <a:r>
              <a:rPr lang="en-US" altLang="zh-CN" sz="2000" dirty="0">
                <a:solidFill>
                  <a:srgbClr val="0000FF"/>
                </a:solidFill>
              </a:rPr>
              <a:t>stalls for RAW hazards will be more frequent.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Problems with </a:t>
            </a:r>
            <a:r>
              <a:rPr lang="en-US" altLang="zh-CN" sz="2000" dirty="0">
                <a:solidFill>
                  <a:srgbClr val="0000FF"/>
                </a:solidFill>
              </a:rPr>
              <a:t>exceptions</a:t>
            </a:r>
            <a:r>
              <a:rPr lang="en-US" altLang="zh-CN" sz="2000" dirty="0"/>
              <a:t> resulting from disorder completion 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Specifications  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Issuing in order and completion out of order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76238" y="1905000"/>
          <a:ext cx="8283575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文档" r:id="rId3" imgW="8876520" imgH="3380400" progId="Word.Document.8">
                  <p:embed/>
                </p:oleObj>
              </mc:Choice>
              <mc:Fallback>
                <p:oleObj name="文档" r:id="rId3" imgW="8876520" imgH="3380400" progId="Word.Document.8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1905000"/>
                        <a:ext cx="8283575" cy="3146425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89803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Structural Hazards for the FP register write port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304800" y="1600200"/>
          <a:ext cx="8550275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文档" r:id="rId3" imgW="8498160" imgH="4152600" progId="Word.Document.8">
                  <p:embed/>
                </p:oleObj>
              </mc:Choice>
              <mc:Fallback>
                <p:oleObj name="文档" r:id="rId3" imgW="8498160" imgH="4152600" progId="Word.Document.8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0200"/>
                        <a:ext cx="8550275" cy="434022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114800"/>
          </a:xfrm>
        </p:spPr>
        <p:txBody>
          <a:bodyPr/>
          <a:lstStyle/>
          <a:p>
            <a:r>
              <a:rPr lang="en-US" altLang="zh-CN" sz="2800"/>
              <a:t>The key implementation technique used to Make </a:t>
            </a:r>
            <a:r>
              <a:rPr lang="en-US" altLang="zh-CN" sz="2800">
                <a:solidFill>
                  <a:srgbClr val="FF3300"/>
                </a:solidFill>
              </a:rPr>
              <a:t>fast</a:t>
            </a:r>
            <a:r>
              <a:rPr lang="en-US" altLang="zh-CN" sz="2800"/>
              <a:t> CPU:  </a:t>
            </a:r>
            <a:r>
              <a:rPr lang="en-US" altLang="zh-CN" sz="2800">
                <a:solidFill>
                  <a:srgbClr val="FF3300"/>
                </a:solidFill>
              </a:rPr>
              <a:t>decrease </a:t>
            </a:r>
            <a:r>
              <a:rPr lang="en-US" altLang="zh-CN">
                <a:solidFill>
                  <a:srgbClr val="FF3300"/>
                </a:solidFill>
              </a:rPr>
              <a:t>CPUtime</a:t>
            </a:r>
            <a:r>
              <a:rPr lang="en-US" altLang="zh-CN"/>
              <a:t>.</a:t>
            </a:r>
          </a:p>
          <a:p>
            <a:endParaRPr lang="en-US" altLang="zh-CN" sz="2800"/>
          </a:p>
          <a:p>
            <a:r>
              <a:rPr lang="en-US" altLang="zh-CN" sz="2800"/>
              <a:t>Improving of </a:t>
            </a:r>
            <a:r>
              <a:rPr lang="en-US" altLang="zh-CN" sz="2800">
                <a:solidFill>
                  <a:srgbClr val="FF3300"/>
                </a:solidFill>
              </a:rPr>
              <a:t>Throughput</a:t>
            </a:r>
            <a:r>
              <a:rPr lang="en-US" altLang="zh-CN" sz="2800"/>
              <a:t> ( rather than individual execution time)</a:t>
            </a:r>
          </a:p>
          <a:p>
            <a:endParaRPr lang="en-US" altLang="zh-CN" sz="2800"/>
          </a:p>
          <a:p>
            <a:r>
              <a:rPr lang="en-US" altLang="zh-CN" sz="2800"/>
              <a:t>Improving of </a:t>
            </a:r>
            <a:r>
              <a:rPr lang="en-US" altLang="zh-CN" sz="2800">
                <a:solidFill>
                  <a:srgbClr val="FF3300"/>
                </a:solidFill>
              </a:rPr>
              <a:t>efficiency</a:t>
            </a:r>
            <a:r>
              <a:rPr lang="en-US" altLang="zh-CN" sz="2800"/>
              <a:t> for resources  (functional unit)</a:t>
            </a:r>
            <a:r>
              <a:rPr lang="en-US" altLang="zh-CN"/>
              <a:t> 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pipelining : conclusion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1DEBAFFA-A137-4AE5-AF66-1B28C0FFD3C8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152400" y="1052736"/>
            <a:ext cx="8839200" cy="5029200"/>
          </a:xfrm>
          <a:noFill/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Increase the number of write ports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Unattractive</a:t>
            </a:r>
            <a:r>
              <a:rPr lang="en-US" altLang="zh-CN" dirty="0"/>
              <a:t> at all !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zh-CN" dirty="0"/>
              <a:t>No worthy since steady state usage is close to 1. 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/>
              <a:t>Detect and insert stalls by serializing the writes </a:t>
            </a:r>
          </a:p>
          <a:p>
            <a:pPr lvl="1" ea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Track the use of the write port in the ID stage and to stall an instruction before it issues</a:t>
            </a:r>
          </a:p>
          <a:p>
            <a:pPr lvl="2" ea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/>
              <a:t>Additional Hardware: a shift register+ write conflict logic</a:t>
            </a:r>
          </a:p>
          <a:p>
            <a:pPr lvl="2" ea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/>
              <a:t>The shift register tracks when already-issued instructions will use the register file, and right shift 1 bit each clock.</a:t>
            </a:r>
          </a:p>
          <a:p>
            <a:pPr lvl="2" ea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/>
              <a:t>The stalls might </a:t>
            </a:r>
            <a:r>
              <a:rPr lang="en-US" altLang="zh-CN" sz="2000" i="1" dirty="0">
                <a:solidFill>
                  <a:srgbClr val="FF0000"/>
                </a:solidFill>
              </a:rPr>
              <a:t>aggravate</a:t>
            </a:r>
            <a:r>
              <a:rPr lang="en-US" altLang="zh-CN" sz="2000" dirty="0"/>
              <a:t> the data hazards</a:t>
            </a:r>
          </a:p>
          <a:p>
            <a:pPr lvl="2" ea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/>
              <a:t>All interlock detection and stall insertion occurs in ID stage</a:t>
            </a:r>
          </a:p>
          <a:p>
            <a:pPr lvl="1" ea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To stall a conflicting instruction when it tries to enter the MEM or WB stage.</a:t>
            </a:r>
          </a:p>
          <a:p>
            <a:pPr lvl="2" ea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/>
              <a:t>Easy to detect the conflict at this point </a:t>
            </a:r>
          </a:p>
          <a:p>
            <a:pPr lvl="2" ea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/>
              <a:t>Complicates pipeline control since stalls can now occur in two places. 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How to solve the write port conflict ?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80728"/>
            <a:ext cx="7924800" cy="4419600"/>
          </a:xfrm>
        </p:spPr>
        <p:txBody>
          <a:bodyPr/>
          <a:lstStyle/>
          <a:p>
            <a:r>
              <a:rPr lang="en-US" altLang="zh-CN" dirty="0"/>
              <a:t>Consider two instructions, A and B. A occurs before B.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RAW( Read after write)  true dependence</a:t>
            </a:r>
          </a:p>
          <a:p>
            <a:pPr lvl="1"/>
            <a:r>
              <a:rPr lang="en-US" altLang="zh-CN" dirty="0"/>
              <a:t>Instruction A writes Rx</a:t>
            </a:r>
            <a:r>
              <a:rPr lang="zh-CN" altLang="en-US" dirty="0"/>
              <a:t>，</a:t>
            </a:r>
            <a:r>
              <a:rPr lang="en-US" altLang="zh-CN" dirty="0"/>
              <a:t>instruction B reads Rx</a:t>
            </a:r>
          </a:p>
          <a:p>
            <a:r>
              <a:rPr lang="en-US" altLang="zh-CN" b="1" dirty="0"/>
              <a:t>WAW(Write after write) output dependence</a:t>
            </a:r>
          </a:p>
          <a:p>
            <a:pPr lvl="1"/>
            <a:r>
              <a:rPr lang="en-US" altLang="zh-CN" dirty="0"/>
              <a:t>Instruction A writes Rx</a:t>
            </a:r>
            <a:r>
              <a:rPr lang="zh-CN" altLang="en-US" dirty="0"/>
              <a:t>，</a:t>
            </a:r>
            <a:r>
              <a:rPr lang="en-US" altLang="zh-CN" dirty="0"/>
              <a:t>instruction B writes Rx</a:t>
            </a:r>
          </a:p>
          <a:p>
            <a:r>
              <a:rPr lang="en-US" altLang="zh-CN" b="1" dirty="0"/>
              <a:t>WAR( Write after read) anti-</a:t>
            </a:r>
            <a:r>
              <a:rPr lang="en-US" altLang="zh-CN" b="1" dirty="0" err="1"/>
              <a:t>denpendence</a:t>
            </a:r>
            <a:endParaRPr lang="en-US" altLang="zh-CN" b="1" dirty="0"/>
          </a:p>
          <a:p>
            <a:pPr lvl="1"/>
            <a:r>
              <a:rPr lang="en-US" altLang="zh-CN" dirty="0"/>
              <a:t>Instruction A reads Rx</a:t>
            </a:r>
            <a:r>
              <a:rPr lang="zh-CN" altLang="en-US" dirty="0"/>
              <a:t>，</a:t>
            </a:r>
            <a:r>
              <a:rPr lang="en-US" altLang="zh-CN" dirty="0"/>
              <a:t>instruction B writes  Rx</a:t>
            </a:r>
          </a:p>
          <a:p>
            <a:r>
              <a:rPr lang="en-US" altLang="zh-CN" dirty="0"/>
              <a:t>Hazards are named according to the ordering </a:t>
            </a:r>
            <a:r>
              <a:rPr lang="en-US" altLang="zh-CN" b="1" dirty="0"/>
              <a:t>that </a:t>
            </a:r>
            <a:r>
              <a:rPr lang="en-US" altLang="zh-CN" b="1" dirty="0">
                <a:solidFill>
                  <a:srgbClr val="FF0000"/>
                </a:solidFill>
              </a:rPr>
              <a:t>MUST</a:t>
            </a:r>
            <a:r>
              <a:rPr lang="en-US" altLang="zh-CN" b="1" dirty="0"/>
              <a:t> be preserved by the pipeline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Types of data hazards </a:t>
            </a:r>
          </a:p>
        </p:txBody>
      </p:sp>
      <p:pic>
        <p:nvPicPr>
          <p:cNvPr id="35844" name="Picture 4" descr="chap3_3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4960"/>
            <a:ext cx="7239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 tries to read a register before A has written it and gets the old value. </a:t>
            </a:r>
          </a:p>
          <a:p>
            <a:r>
              <a:rPr lang="en-US" altLang="zh-CN"/>
              <a:t>This is common, and forwarding helps to solve it. 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RAW dependence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1143000" y="3048000"/>
            <a:ext cx="6440488" cy="914400"/>
            <a:chOff x="720" y="1920"/>
            <a:chExt cx="4057" cy="576"/>
          </a:xfrm>
        </p:grpSpPr>
        <p:sp>
          <p:nvSpPr>
            <p:cNvPr id="36869" name="Oval 5"/>
            <p:cNvSpPr>
              <a:spLocks noChangeArrowheads="1"/>
            </p:cNvSpPr>
            <p:nvPr/>
          </p:nvSpPr>
          <p:spPr bwMode="auto">
            <a:xfrm>
              <a:off x="912" y="2112"/>
              <a:ext cx="338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S(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A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6870" name="Line 6"/>
            <p:cNvSpPr>
              <a:spLocks noChangeShapeType="1"/>
            </p:cNvSpPr>
            <p:nvPr/>
          </p:nvSpPr>
          <p:spPr bwMode="auto">
            <a:xfrm>
              <a:off x="1281" y="2304"/>
              <a:ext cx="49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1" name="Oval 7"/>
            <p:cNvSpPr>
              <a:spLocks noChangeArrowheads="1"/>
            </p:cNvSpPr>
            <p:nvPr/>
          </p:nvSpPr>
          <p:spPr bwMode="auto">
            <a:xfrm>
              <a:off x="1774" y="2112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D(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A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6872" name="Oval 8"/>
            <p:cNvSpPr>
              <a:spLocks noChangeArrowheads="1"/>
            </p:cNvSpPr>
            <p:nvPr/>
          </p:nvSpPr>
          <p:spPr bwMode="auto">
            <a:xfrm>
              <a:off x="2352" y="2112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S(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B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2721" y="2304"/>
              <a:ext cx="49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4" name="Oval 10"/>
            <p:cNvSpPr>
              <a:spLocks noChangeArrowheads="1"/>
            </p:cNvSpPr>
            <p:nvPr/>
          </p:nvSpPr>
          <p:spPr bwMode="auto">
            <a:xfrm>
              <a:off x="3214" y="2112"/>
              <a:ext cx="338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D(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B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720" y="2064"/>
              <a:ext cx="312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3888" y="1920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Time</a:t>
              </a:r>
            </a:p>
          </p:txBody>
        </p:sp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3888" y="2160"/>
              <a:ext cx="8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No hazard</a:t>
              </a:r>
            </a:p>
          </p:txBody>
        </p:sp>
      </p:grpSp>
      <p:grpSp>
        <p:nvGrpSpPr>
          <p:cNvPr id="36878" name="Group 14"/>
          <p:cNvGrpSpPr>
            <a:grpSpLocks/>
          </p:cNvGrpSpPr>
          <p:nvPr/>
        </p:nvGrpSpPr>
        <p:grpSpPr bwMode="auto">
          <a:xfrm>
            <a:off x="1447800" y="4495800"/>
            <a:ext cx="1905000" cy="609600"/>
            <a:chOff x="912" y="2832"/>
            <a:chExt cx="1200" cy="384"/>
          </a:xfrm>
        </p:grpSpPr>
        <p:sp>
          <p:nvSpPr>
            <p:cNvPr id="36879" name="Oval 15"/>
            <p:cNvSpPr>
              <a:spLocks noChangeArrowheads="1"/>
            </p:cNvSpPr>
            <p:nvPr/>
          </p:nvSpPr>
          <p:spPr bwMode="auto">
            <a:xfrm>
              <a:off x="912" y="2832"/>
              <a:ext cx="338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S(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A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1281" y="3024"/>
              <a:ext cx="49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Oval 17"/>
            <p:cNvSpPr>
              <a:spLocks noChangeArrowheads="1"/>
            </p:cNvSpPr>
            <p:nvPr/>
          </p:nvSpPr>
          <p:spPr bwMode="auto">
            <a:xfrm>
              <a:off x="1774" y="2832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D(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A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36882" name="Group 18"/>
          <p:cNvGrpSpPr>
            <a:grpSpLocks/>
          </p:cNvGrpSpPr>
          <p:nvPr/>
        </p:nvGrpSpPr>
        <p:grpSpPr bwMode="auto">
          <a:xfrm>
            <a:off x="2514600" y="4876800"/>
            <a:ext cx="1905000" cy="609600"/>
            <a:chOff x="1536" y="3216"/>
            <a:chExt cx="1200" cy="384"/>
          </a:xfrm>
        </p:grpSpPr>
        <p:sp>
          <p:nvSpPr>
            <p:cNvPr id="36883" name="Oval 19"/>
            <p:cNvSpPr>
              <a:spLocks noChangeArrowheads="1"/>
            </p:cNvSpPr>
            <p:nvPr/>
          </p:nvSpPr>
          <p:spPr bwMode="auto">
            <a:xfrm>
              <a:off x="1536" y="3216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S(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B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>
              <a:off x="1905" y="3408"/>
              <a:ext cx="49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Oval 21"/>
            <p:cNvSpPr>
              <a:spLocks noChangeArrowheads="1"/>
            </p:cNvSpPr>
            <p:nvPr/>
          </p:nvSpPr>
          <p:spPr bwMode="auto">
            <a:xfrm>
              <a:off x="2398" y="3216"/>
              <a:ext cx="338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D(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B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4953000" y="4648200"/>
            <a:ext cx="3484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If D(A)=S(B), hazard occur.</a:t>
            </a: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 tries to write an operand before A has written it. </a:t>
            </a:r>
          </a:p>
          <a:p>
            <a:r>
              <a:rPr lang="en-US" altLang="zh-CN"/>
              <a:t>After instruction B has executed, the value of the register should be B's result, but A's result is stored instead. </a:t>
            </a:r>
          </a:p>
          <a:p>
            <a:r>
              <a:rPr lang="en-US" altLang="zh-CN"/>
              <a:t>This can only happen with pipelines that write values in more than one stage, or in variable-length pipelines (i.e. FP pipelines). </a:t>
            </a:r>
          </a:p>
          <a:p>
            <a:endParaRPr lang="en-US" altLang="zh-CN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WAW dependence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1143000" y="3962400"/>
            <a:ext cx="6440488" cy="914400"/>
            <a:chOff x="720" y="2208"/>
            <a:chExt cx="4057" cy="576"/>
          </a:xfrm>
        </p:grpSpPr>
        <p:grpSp>
          <p:nvGrpSpPr>
            <p:cNvPr id="37893" name="Group 5"/>
            <p:cNvGrpSpPr>
              <a:grpSpLocks/>
            </p:cNvGrpSpPr>
            <p:nvPr/>
          </p:nvGrpSpPr>
          <p:grpSpPr bwMode="auto">
            <a:xfrm>
              <a:off x="912" y="2400"/>
              <a:ext cx="1200" cy="384"/>
              <a:chOff x="912" y="2400"/>
              <a:chExt cx="1200" cy="384"/>
            </a:xfrm>
          </p:grpSpPr>
          <p:sp>
            <p:nvSpPr>
              <p:cNvPr id="37894" name="Oval 6"/>
              <p:cNvSpPr>
                <a:spLocks noChangeArrowheads="1"/>
              </p:cNvSpPr>
              <p:nvPr/>
            </p:nvSpPr>
            <p:spPr bwMode="auto">
              <a:xfrm>
                <a:off x="912" y="2400"/>
                <a:ext cx="338" cy="384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S(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37895" name="Line 7"/>
              <p:cNvSpPr>
                <a:spLocks noChangeShapeType="1"/>
              </p:cNvSpPr>
              <p:nvPr/>
            </p:nvSpPr>
            <p:spPr bwMode="auto">
              <a:xfrm>
                <a:off x="1281" y="2592"/>
                <a:ext cx="493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6" name="Oval 8"/>
              <p:cNvSpPr>
                <a:spLocks noChangeArrowheads="1"/>
              </p:cNvSpPr>
              <p:nvPr/>
            </p:nvSpPr>
            <p:spPr bwMode="auto">
              <a:xfrm>
                <a:off x="1774" y="2400"/>
                <a:ext cx="338" cy="384"/>
              </a:xfrm>
              <a:prstGeom prst="ellipse">
                <a:avLst/>
              </a:prstGeom>
              <a:noFill/>
              <a:ln w="28575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D(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</p:grpSp>
        <p:grpSp>
          <p:nvGrpSpPr>
            <p:cNvPr id="37897" name="Group 9"/>
            <p:cNvGrpSpPr>
              <a:grpSpLocks/>
            </p:cNvGrpSpPr>
            <p:nvPr/>
          </p:nvGrpSpPr>
          <p:grpSpPr bwMode="auto">
            <a:xfrm>
              <a:off x="2352" y="2400"/>
              <a:ext cx="1200" cy="384"/>
              <a:chOff x="2352" y="2400"/>
              <a:chExt cx="1200" cy="384"/>
            </a:xfrm>
          </p:grpSpPr>
          <p:sp>
            <p:nvSpPr>
              <p:cNvPr id="37898" name="Oval 10"/>
              <p:cNvSpPr>
                <a:spLocks noChangeArrowheads="1"/>
              </p:cNvSpPr>
              <p:nvPr/>
            </p:nvSpPr>
            <p:spPr bwMode="auto">
              <a:xfrm>
                <a:off x="2352" y="2400"/>
                <a:ext cx="338" cy="384"/>
              </a:xfrm>
              <a:prstGeom prst="ellips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S(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37899" name="Line 11"/>
              <p:cNvSpPr>
                <a:spLocks noChangeShapeType="1"/>
              </p:cNvSpPr>
              <p:nvPr/>
            </p:nvSpPr>
            <p:spPr bwMode="auto">
              <a:xfrm>
                <a:off x="2721" y="2592"/>
                <a:ext cx="493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0" name="Oval 12"/>
              <p:cNvSpPr>
                <a:spLocks noChangeArrowheads="1"/>
              </p:cNvSpPr>
              <p:nvPr/>
            </p:nvSpPr>
            <p:spPr bwMode="auto">
              <a:xfrm>
                <a:off x="3214" y="2400"/>
                <a:ext cx="338" cy="384"/>
              </a:xfrm>
              <a:prstGeom prst="ellipse">
                <a:avLst/>
              </a:prstGeom>
              <a:noFill/>
              <a:ln w="28575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D(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</p:grp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>
              <a:off x="720" y="2352"/>
              <a:ext cx="312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3888" y="2208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Time</a:t>
              </a:r>
            </a:p>
          </p:txBody>
        </p:sp>
        <p:sp>
          <p:nvSpPr>
            <p:cNvPr id="37903" name="Text Box 15"/>
            <p:cNvSpPr txBox="1">
              <a:spLocks noChangeArrowheads="1"/>
            </p:cNvSpPr>
            <p:nvPr/>
          </p:nvSpPr>
          <p:spPr bwMode="auto">
            <a:xfrm>
              <a:off x="3888" y="2448"/>
              <a:ext cx="8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No hazard</a:t>
              </a:r>
            </a:p>
          </p:txBody>
        </p:sp>
      </p:grpSp>
      <p:grpSp>
        <p:nvGrpSpPr>
          <p:cNvPr id="37904" name="Group 16"/>
          <p:cNvGrpSpPr>
            <a:grpSpLocks/>
          </p:cNvGrpSpPr>
          <p:nvPr/>
        </p:nvGrpSpPr>
        <p:grpSpPr bwMode="auto">
          <a:xfrm>
            <a:off x="1447800" y="5257800"/>
            <a:ext cx="2667000" cy="1066800"/>
            <a:chOff x="912" y="3024"/>
            <a:chExt cx="1680" cy="672"/>
          </a:xfrm>
        </p:grpSpPr>
        <p:sp>
          <p:nvSpPr>
            <p:cNvPr id="37905" name="Oval 17"/>
            <p:cNvSpPr>
              <a:spLocks noChangeArrowheads="1"/>
            </p:cNvSpPr>
            <p:nvPr/>
          </p:nvSpPr>
          <p:spPr bwMode="auto">
            <a:xfrm>
              <a:off x="912" y="3024"/>
              <a:ext cx="338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S(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A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7906" name="Line 18"/>
            <p:cNvSpPr>
              <a:spLocks noChangeShapeType="1"/>
            </p:cNvSpPr>
            <p:nvPr/>
          </p:nvSpPr>
          <p:spPr bwMode="auto">
            <a:xfrm>
              <a:off x="1248" y="3216"/>
              <a:ext cx="100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Oval 19"/>
            <p:cNvSpPr>
              <a:spLocks noChangeArrowheads="1"/>
            </p:cNvSpPr>
            <p:nvPr/>
          </p:nvSpPr>
          <p:spPr bwMode="auto">
            <a:xfrm>
              <a:off x="2254" y="3024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D(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A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7908" name="Oval 20"/>
            <p:cNvSpPr>
              <a:spLocks noChangeArrowheads="1"/>
            </p:cNvSpPr>
            <p:nvPr/>
          </p:nvSpPr>
          <p:spPr bwMode="auto">
            <a:xfrm>
              <a:off x="1392" y="3312"/>
              <a:ext cx="338" cy="384"/>
            </a:xfrm>
            <a:prstGeom prst="ellipse">
              <a:avLst/>
            </a:prstGeom>
            <a:noFill/>
            <a:ln w="95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S(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B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7909" name="Line 21"/>
            <p:cNvSpPr>
              <a:spLocks noChangeShapeType="1"/>
            </p:cNvSpPr>
            <p:nvPr/>
          </p:nvSpPr>
          <p:spPr bwMode="auto">
            <a:xfrm>
              <a:off x="1728" y="3504"/>
              <a:ext cx="43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Oval 22"/>
            <p:cNvSpPr>
              <a:spLocks noChangeArrowheads="1"/>
            </p:cNvSpPr>
            <p:nvPr/>
          </p:nvSpPr>
          <p:spPr bwMode="auto">
            <a:xfrm>
              <a:off x="2158" y="3312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D(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B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4876800" y="5638800"/>
            <a:ext cx="349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If D(A)=D(B), hazard occur.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 tries to write a register before A has read it.</a:t>
            </a:r>
          </a:p>
          <a:p>
            <a:r>
              <a:rPr lang="en-US" altLang="zh-CN"/>
              <a:t>In this case, A uses the new (incorrect) value. </a:t>
            </a:r>
          </a:p>
          <a:p>
            <a:r>
              <a:rPr lang="en-US" altLang="zh-CN"/>
              <a:t>This type of hazard is rare because most pipelines read values early and write results late. </a:t>
            </a:r>
          </a:p>
          <a:p>
            <a:r>
              <a:rPr lang="en-US" altLang="zh-CN"/>
              <a:t>However, it might happen for a CPU that had complex addressing modes. i.e. autoincrement.</a:t>
            </a:r>
          </a:p>
          <a:p>
            <a:endParaRPr lang="en-US" altLang="zh-CN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WAR dependence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1143000" y="3962400"/>
            <a:ext cx="6440488" cy="914400"/>
            <a:chOff x="720" y="2496"/>
            <a:chExt cx="4057" cy="576"/>
          </a:xfrm>
        </p:grpSpPr>
        <p:grpSp>
          <p:nvGrpSpPr>
            <p:cNvPr id="38917" name="Group 5"/>
            <p:cNvGrpSpPr>
              <a:grpSpLocks/>
            </p:cNvGrpSpPr>
            <p:nvPr/>
          </p:nvGrpSpPr>
          <p:grpSpPr bwMode="auto">
            <a:xfrm>
              <a:off x="912" y="2688"/>
              <a:ext cx="1200" cy="384"/>
              <a:chOff x="912" y="2688"/>
              <a:chExt cx="1200" cy="384"/>
            </a:xfrm>
          </p:grpSpPr>
          <p:sp>
            <p:nvSpPr>
              <p:cNvPr id="38918" name="Oval 6"/>
              <p:cNvSpPr>
                <a:spLocks noChangeArrowheads="1"/>
              </p:cNvSpPr>
              <p:nvPr/>
            </p:nvSpPr>
            <p:spPr bwMode="auto">
              <a:xfrm>
                <a:off x="912" y="2688"/>
                <a:ext cx="338" cy="384"/>
              </a:xfrm>
              <a:prstGeom prst="ellipse">
                <a:avLst/>
              </a:prstGeom>
              <a:noFill/>
              <a:ln w="28575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S(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38919" name="Line 7"/>
              <p:cNvSpPr>
                <a:spLocks noChangeShapeType="1"/>
              </p:cNvSpPr>
              <p:nvPr/>
            </p:nvSpPr>
            <p:spPr bwMode="auto">
              <a:xfrm>
                <a:off x="1281" y="2880"/>
                <a:ext cx="493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0" name="Oval 8"/>
              <p:cNvSpPr>
                <a:spLocks noChangeArrowheads="1"/>
              </p:cNvSpPr>
              <p:nvPr/>
            </p:nvSpPr>
            <p:spPr bwMode="auto">
              <a:xfrm>
                <a:off x="1774" y="2688"/>
                <a:ext cx="338" cy="384"/>
              </a:xfrm>
              <a:prstGeom prst="ellips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D(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</p:grpSp>
        <p:grpSp>
          <p:nvGrpSpPr>
            <p:cNvPr id="38921" name="Group 9"/>
            <p:cNvGrpSpPr>
              <a:grpSpLocks/>
            </p:cNvGrpSpPr>
            <p:nvPr/>
          </p:nvGrpSpPr>
          <p:grpSpPr bwMode="auto">
            <a:xfrm>
              <a:off x="2352" y="2688"/>
              <a:ext cx="1200" cy="384"/>
              <a:chOff x="2352" y="2400"/>
              <a:chExt cx="1200" cy="384"/>
            </a:xfrm>
          </p:grpSpPr>
          <p:sp>
            <p:nvSpPr>
              <p:cNvPr id="38922" name="Oval 10"/>
              <p:cNvSpPr>
                <a:spLocks noChangeArrowheads="1"/>
              </p:cNvSpPr>
              <p:nvPr/>
            </p:nvSpPr>
            <p:spPr bwMode="auto">
              <a:xfrm>
                <a:off x="2352" y="2400"/>
                <a:ext cx="338" cy="384"/>
              </a:xfrm>
              <a:prstGeom prst="ellips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S(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38923" name="Line 11"/>
              <p:cNvSpPr>
                <a:spLocks noChangeShapeType="1"/>
              </p:cNvSpPr>
              <p:nvPr/>
            </p:nvSpPr>
            <p:spPr bwMode="auto">
              <a:xfrm>
                <a:off x="2721" y="2592"/>
                <a:ext cx="493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4" name="Oval 12"/>
              <p:cNvSpPr>
                <a:spLocks noChangeArrowheads="1"/>
              </p:cNvSpPr>
              <p:nvPr/>
            </p:nvSpPr>
            <p:spPr bwMode="auto">
              <a:xfrm>
                <a:off x="3214" y="2400"/>
                <a:ext cx="338" cy="384"/>
              </a:xfrm>
              <a:prstGeom prst="ellipse">
                <a:avLst/>
              </a:prstGeom>
              <a:noFill/>
              <a:ln w="28575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D(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</p:grp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720" y="2640"/>
              <a:ext cx="312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3888" y="2496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Time</a:t>
              </a: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3888" y="2736"/>
              <a:ext cx="8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No hazard</a:t>
              </a:r>
            </a:p>
          </p:txBody>
        </p:sp>
      </p:grpSp>
      <p:grpSp>
        <p:nvGrpSpPr>
          <p:cNvPr id="38928" name="Group 16"/>
          <p:cNvGrpSpPr>
            <a:grpSpLocks/>
          </p:cNvGrpSpPr>
          <p:nvPr/>
        </p:nvGrpSpPr>
        <p:grpSpPr bwMode="auto">
          <a:xfrm>
            <a:off x="1295400" y="5181600"/>
            <a:ext cx="7069138" cy="1066800"/>
            <a:chOff x="816" y="3216"/>
            <a:chExt cx="4453" cy="672"/>
          </a:xfrm>
        </p:grpSpPr>
        <p:grpSp>
          <p:nvGrpSpPr>
            <p:cNvPr id="38929" name="Group 17"/>
            <p:cNvGrpSpPr>
              <a:grpSpLocks/>
            </p:cNvGrpSpPr>
            <p:nvPr/>
          </p:nvGrpSpPr>
          <p:grpSpPr bwMode="auto">
            <a:xfrm>
              <a:off x="816" y="3504"/>
              <a:ext cx="1104" cy="384"/>
              <a:chOff x="1392" y="3600"/>
              <a:chExt cx="1104" cy="384"/>
            </a:xfrm>
          </p:grpSpPr>
          <p:sp>
            <p:nvSpPr>
              <p:cNvPr id="38930" name="Oval 18"/>
              <p:cNvSpPr>
                <a:spLocks noChangeArrowheads="1"/>
              </p:cNvSpPr>
              <p:nvPr/>
            </p:nvSpPr>
            <p:spPr bwMode="auto">
              <a:xfrm>
                <a:off x="1392" y="3600"/>
                <a:ext cx="338" cy="384"/>
              </a:xfrm>
              <a:prstGeom prst="ellips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S(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38931" name="Line 19"/>
              <p:cNvSpPr>
                <a:spLocks noChangeShapeType="1"/>
              </p:cNvSpPr>
              <p:nvPr/>
            </p:nvSpPr>
            <p:spPr bwMode="auto">
              <a:xfrm>
                <a:off x="1728" y="3792"/>
                <a:ext cx="43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2" name="Oval 20"/>
              <p:cNvSpPr>
                <a:spLocks noChangeArrowheads="1"/>
              </p:cNvSpPr>
              <p:nvPr/>
            </p:nvSpPr>
            <p:spPr bwMode="auto">
              <a:xfrm>
                <a:off x="2158" y="3600"/>
                <a:ext cx="338" cy="384"/>
              </a:xfrm>
              <a:prstGeom prst="ellips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D(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</p:grpSp>
        <p:sp>
          <p:nvSpPr>
            <p:cNvPr id="38933" name="Text Box 21"/>
            <p:cNvSpPr txBox="1">
              <a:spLocks noChangeArrowheads="1"/>
            </p:cNvSpPr>
            <p:nvPr/>
          </p:nvSpPr>
          <p:spPr bwMode="auto">
            <a:xfrm>
              <a:off x="3074" y="3552"/>
              <a:ext cx="2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If S(A)=D(B), hazard occur.</a:t>
              </a:r>
            </a:p>
          </p:txBody>
        </p:sp>
        <p:grpSp>
          <p:nvGrpSpPr>
            <p:cNvPr id="38934" name="Group 22"/>
            <p:cNvGrpSpPr>
              <a:grpSpLocks/>
            </p:cNvGrpSpPr>
            <p:nvPr/>
          </p:nvGrpSpPr>
          <p:grpSpPr bwMode="auto">
            <a:xfrm>
              <a:off x="1728" y="3216"/>
              <a:ext cx="1200" cy="384"/>
              <a:chOff x="912" y="2688"/>
              <a:chExt cx="1200" cy="384"/>
            </a:xfrm>
          </p:grpSpPr>
          <p:sp>
            <p:nvSpPr>
              <p:cNvPr id="38935" name="Oval 23"/>
              <p:cNvSpPr>
                <a:spLocks noChangeArrowheads="1"/>
              </p:cNvSpPr>
              <p:nvPr/>
            </p:nvSpPr>
            <p:spPr bwMode="auto">
              <a:xfrm>
                <a:off x="912" y="2688"/>
                <a:ext cx="338" cy="384"/>
              </a:xfrm>
              <a:prstGeom prst="ellipse">
                <a:avLst/>
              </a:prstGeom>
              <a:noFill/>
              <a:ln w="28575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S(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38936" name="Line 24"/>
              <p:cNvSpPr>
                <a:spLocks noChangeShapeType="1"/>
              </p:cNvSpPr>
              <p:nvPr/>
            </p:nvSpPr>
            <p:spPr bwMode="auto">
              <a:xfrm>
                <a:off x="1281" y="2880"/>
                <a:ext cx="493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7" name="Oval 25"/>
              <p:cNvSpPr>
                <a:spLocks noChangeArrowheads="1"/>
              </p:cNvSpPr>
              <p:nvPr/>
            </p:nvSpPr>
            <p:spPr bwMode="auto">
              <a:xfrm>
                <a:off x="1774" y="2688"/>
                <a:ext cx="338" cy="384"/>
              </a:xfrm>
              <a:prstGeom prst="ellips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D(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</p:grpSp>
      </p:grp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Stalls arising from RAW hazards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304800" y="1905000"/>
          <a:ext cx="8445500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文档" r:id="rId3" imgW="8448840" imgH="3314880" progId="Word.Document.8">
                  <p:embed/>
                </p:oleObj>
              </mc:Choice>
              <mc:Fallback>
                <p:oleObj name="文档" r:id="rId3" imgW="8448840" imgH="3314880" progId="Word.Document.8">
                  <p:embed/>
                  <p:pic>
                    <p:nvPicPr>
                      <p:cNvPr id="399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5000"/>
                        <a:ext cx="8445500" cy="331152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WAW hazards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304800" y="1676400"/>
          <a:ext cx="8555038" cy="424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文档" r:id="rId3" imgW="8562240" imgH="4248000" progId="Word.Document.8">
                  <p:embed/>
                </p:oleObj>
              </mc:Choice>
              <mc:Fallback>
                <p:oleObj name="文档" r:id="rId3" imgW="8562240" imgH="4248000" progId="Word.Document.8">
                  <p:embed/>
                  <p:pic>
                    <p:nvPicPr>
                      <p:cNvPr id="4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6400"/>
                        <a:ext cx="8555038" cy="4249738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171700" y="1766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Stall an instruction </a:t>
            </a:r>
            <a:r>
              <a:rPr lang="en-US" altLang="zh-CN" dirty="0"/>
              <a:t>that would "pass" another until after the earlier instruction reaches the MEM phase. </a:t>
            </a:r>
          </a:p>
          <a:p>
            <a:r>
              <a:rPr lang="en-US" altLang="zh-CN" b="1" dirty="0"/>
              <a:t>Cancel the WB phase of the earlier instruction</a:t>
            </a:r>
          </a:p>
          <a:p>
            <a:r>
              <a:rPr lang="en-US" altLang="zh-CN" dirty="0"/>
              <a:t>Both of these can be done in ID, i.e. when LD is about to issue. </a:t>
            </a:r>
          </a:p>
          <a:p>
            <a:r>
              <a:rPr lang="en-US" altLang="zh-CN" dirty="0"/>
              <a:t>Since pure WAW hazards are not common, either method works. </a:t>
            </a:r>
          </a:p>
          <a:p>
            <a:r>
              <a:rPr lang="en-US" altLang="zh-CN" dirty="0"/>
              <a:t>Pick the one that simplest to implement. </a:t>
            </a:r>
          </a:p>
          <a:p>
            <a:r>
              <a:rPr lang="en-US" altLang="zh-CN" dirty="0"/>
              <a:t>The simplest solution for the MIPS pipeline is to hold the instruction in ID if it writes the same register as an instruction already issued.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Solving the WAW hazard </a:t>
            </a: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Hazards among FP instructions. </a:t>
            </a:r>
          </a:p>
          <a:p>
            <a:r>
              <a:rPr lang="en-US" altLang="zh-CN" dirty="0"/>
              <a:t>Hazards between an FP instruction and an integer instruction. </a:t>
            </a:r>
          </a:p>
          <a:p>
            <a:pPr lvl="1"/>
            <a:r>
              <a:rPr lang="en-US" altLang="zh-CN" dirty="0"/>
              <a:t>Since two register files exist, only FP loads and stores and FP register moves to integer registers involve hazards.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other hazards are possible ? </a:t>
            </a: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 for </a:t>
            </a:r>
            <a:r>
              <a:rPr lang="en-US" altLang="zh-CN" b="1" dirty="0"/>
              <a:t>structural hazards</a:t>
            </a:r>
          </a:p>
          <a:p>
            <a:pPr lvl="1"/>
            <a:r>
              <a:rPr lang="en-US" altLang="zh-CN" dirty="0"/>
              <a:t>The divide unit  and Register write port. </a:t>
            </a:r>
          </a:p>
          <a:p>
            <a:r>
              <a:rPr lang="en-US" altLang="zh-CN" dirty="0"/>
              <a:t>Check for </a:t>
            </a:r>
            <a:r>
              <a:rPr lang="en-US" altLang="zh-CN" b="1" dirty="0"/>
              <a:t>RAW hazards </a:t>
            </a:r>
          </a:p>
          <a:p>
            <a:pPr lvl="1"/>
            <a:r>
              <a:rPr lang="en-US" altLang="zh-CN" dirty="0"/>
              <a:t>The CPU simply stalls the instruction at ID stage until: </a:t>
            </a:r>
          </a:p>
          <a:p>
            <a:pPr lvl="2"/>
            <a:r>
              <a:rPr lang="en-US" altLang="zh-CN" dirty="0"/>
              <a:t>Its </a:t>
            </a:r>
            <a:r>
              <a:rPr lang="en-US" altLang="zh-CN" b="1" dirty="0"/>
              <a:t>source registers are no longer listed as destinations </a:t>
            </a:r>
            <a:r>
              <a:rPr lang="en-US" altLang="zh-CN" dirty="0"/>
              <a:t>in any of the execution pipeline registers (registers between stages of M and A) OR </a:t>
            </a:r>
          </a:p>
          <a:p>
            <a:pPr lvl="2"/>
            <a:r>
              <a:rPr lang="en-US" altLang="zh-CN" dirty="0"/>
              <a:t>Its </a:t>
            </a:r>
            <a:r>
              <a:rPr lang="en-US" altLang="zh-CN" b="1" dirty="0"/>
              <a:t>source registers are no longer listed as the destination of a load</a:t>
            </a:r>
            <a:r>
              <a:rPr lang="en-US" altLang="zh-CN" dirty="0"/>
              <a:t> in the EX/MEM register.</a:t>
            </a:r>
          </a:p>
          <a:p>
            <a:r>
              <a:rPr lang="en-US" altLang="zh-CN" dirty="0"/>
              <a:t>Check for </a:t>
            </a:r>
            <a:r>
              <a:rPr lang="en-US" altLang="zh-CN" b="1" dirty="0"/>
              <a:t>WAW hazards</a:t>
            </a:r>
          </a:p>
          <a:p>
            <a:pPr lvl="1"/>
            <a:r>
              <a:rPr lang="en-US" altLang="zh-CN" dirty="0"/>
              <a:t>Check instructions in A1, ..., A4, Divide, or M1, ...,M7 for the same destination register (check pipeline registers.) </a:t>
            </a:r>
          </a:p>
          <a:p>
            <a:pPr lvl="1"/>
            <a:r>
              <a:rPr lang="en-US" altLang="zh-CN" dirty="0"/>
              <a:t>Stall instruction in ID if necessary. 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Checks are required in ID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458200" cy="4953000"/>
          </a:xfrm>
        </p:spPr>
        <p:txBody>
          <a:bodyPr/>
          <a:lstStyle/>
          <a:p>
            <a:r>
              <a:rPr lang="en-US" altLang="zh-CN" sz="2400">
                <a:latin typeface="Comic Sans MS" pitchFamily="66" charset="0"/>
              </a:rPr>
              <a:t>A pipeline is like an auto assemble line</a:t>
            </a:r>
          </a:p>
          <a:p>
            <a:r>
              <a:rPr lang="en-US" altLang="zh-CN" sz="2400">
                <a:latin typeface="Comic Sans MS" pitchFamily="66" charset="0"/>
              </a:rPr>
              <a:t>A pipeline has 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many stages</a:t>
            </a:r>
            <a:endParaRPr lang="en-US" altLang="zh-CN" sz="2400">
              <a:latin typeface="Comic Sans MS" pitchFamily="66" charset="0"/>
            </a:endParaRPr>
          </a:p>
          <a:p>
            <a:r>
              <a:rPr lang="en-US" altLang="zh-CN" sz="2400">
                <a:latin typeface="Comic Sans MS" pitchFamily="66" charset="0"/>
              </a:rPr>
              <a:t>Each stage carries out a 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different part</a:t>
            </a:r>
            <a:r>
              <a:rPr lang="en-US" altLang="zh-CN" sz="2400">
                <a:latin typeface="Comic Sans MS" pitchFamily="66" charset="0"/>
              </a:rPr>
              <a:t> of instruction or operation</a:t>
            </a:r>
          </a:p>
          <a:p>
            <a:r>
              <a:rPr lang="en-US" altLang="zh-CN" sz="2400">
                <a:latin typeface="Comic Sans MS" pitchFamily="66" charset="0"/>
              </a:rPr>
              <a:t>The stages, which  cooperates at a 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synchronized clock</a:t>
            </a:r>
            <a:r>
              <a:rPr lang="en-US" altLang="zh-CN" sz="2400">
                <a:latin typeface="Comic Sans MS" pitchFamily="66" charset="0"/>
              </a:rPr>
              <a:t>,  are connected to form a pipe</a:t>
            </a:r>
          </a:p>
          <a:p>
            <a:r>
              <a:rPr lang="en-US" altLang="zh-CN" sz="2400">
                <a:latin typeface="Comic Sans MS" pitchFamily="66" charset="0"/>
              </a:rPr>
              <a:t>An instruction or operation enters through one end and progresses through the stages and exit through the other end</a:t>
            </a:r>
          </a:p>
          <a:p>
            <a:r>
              <a:rPr lang="en-US" altLang="zh-CN" sz="2400">
                <a:latin typeface="Comic Sans MS" pitchFamily="66" charset="0"/>
              </a:rPr>
              <a:t>Pipelining is an implementation technique that 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exploits parallelism</a:t>
            </a:r>
            <a:r>
              <a:rPr lang="en-US" altLang="zh-CN" sz="2400">
                <a:latin typeface="Comic Sans MS" pitchFamily="66" charset="0"/>
              </a:rPr>
              <a:t> among the instructions in a sequential instruction stream 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a pipeline ?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01A348D9-850C-4DE2-AE26-DF04674C88EE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04800" y="1878013"/>
          <a:ext cx="8534400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Chart" r:id="rId3" imgW="8153429" imgH="3762303" progId="MSGraph.Chart.8">
                  <p:embed followColorScheme="full"/>
                </p:oleObj>
              </mc:Choice>
              <mc:Fallback>
                <p:oleObj name="Chart" r:id="rId3" imgW="8153429" imgH="3762303" progId="MSGraph.Chart.8">
                  <p:embed followColorScheme="full"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78013"/>
                        <a:ext cx="8534400" cy="39370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63500" dir="2212194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Performance of MIPS FP pipeline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04800" y="1828800"/>
          <a:ext cx="8534400" cy="398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Chart" r:id="rId3" imgW="8162907" imgH="3810052" progId="MSGraph.Chart.8">
                  <p:embed followColorScheme="full"/>
                </p:oleObj>
              </mc:Choice>
              <mc:Fallback>
                <p:oleObj name="Chart" r:id="rId3" imgW="8162907" imgH="3810052" progId="MSGraph.Chart.8">
                  <p:embed followColorScheme="full"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28800"/>
                        <a:ext cx="8534400" cy="3983038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63500" dir="2212194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Performance of MIPS FP pipeline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52736"/>
            <a:ext cx="7924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IF</a:t>
            </a:r>
            <a:r>
              <a:rPr lang="zh-CN" altLang="en-US" sz="2400" dirty="0"/>
              <a:t>－</a:t>
            </a:r>
            <a:r>
              <a:rPr lang="en-US" altLang="zh-CN" sz="2000" dirty="0"/>
              <a:t>First half of instruction fetch. PC selection occurs. Cache access is initiated.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IS</a:t>
            </a:r>
            <a:r>
              <a:rPr lang="zh-CN" altLang="en-US" sz="2400" dirty="0"/>
              <a:t>－</a:t>
            </a:r>
            <a:r>
              <a:rPr lang="en-US" altLang="zh-CN" sz="2000" dirty="0"/>
              <a:t>Second half of instruction fetch.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          </a:t>
            </a:r>
            <a:r>
              <a:rPr lang="zh-CN" altLang="en-US" sz="2000" dirty="0"/>
              <a:t>－</a:t>
            </a:r>
            <a:r>
              <a:rPr lang="en-US" altLang="zh-CN" sz="1800" dirty="0"/>
              <a:t>This allows the cache access to take two cycles.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RF</a:t>
            </a:r>
            <a:r>
              <a:rPr lang="zh-CN" altLang="en-US" sz="2400" dirty="0"/>
              <a:t>－</a:t>
            </a:r>
            <a:r>
              <a:rPr lang="en-US" altLang="zh-CN" sz="2000" dirty="0"/>
              <a:t>Decode and register fetch, hazard checking, I-cache hit detection.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EX</a:t>
            </a:r>
            <a:r>
              <a:rPr lang="zh-CN" altLang="en-US" sz="2400" dirty="0"/>
              <a:t>－</a:t>
            </a:r>
            <a:r>
              <a:rPr lang="en-US" altLang="zh-CN" sz="2000" dirty="0"/>
              <a:t>Execution: address calculation, ALU Ops, branch target calculation and condition evaluation.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DF/DS/TC</a:t>
            </a:r>
            <a:r>
              <a:rPr lang="en-US" altLang="zh-CN" sz="24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000" dirty="0"/>
              <a:t>－ </a:t>
            </a:r>
            <a:r>
              <a:rPr lang="en-US" altLang="zh-CN" sz="2000" dirty="0"/>
              <a:t>Data fetched from cache in the first two cycles.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000" dirty="0"/>
              <a:t>－ </a:t>
            </a:r>
            <a:r>
              <a:rPr lang="en-US" altLang="zh-CN" sz="2000" dirty="0"/>
              <a:t>The third cycle involves checking a tag check to determine if the cache access was a hit.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WB</a:t>
            </a:r>
            <a:r>
              <a:rPr lang="zh-CN" altLang="en-US" sz="2400" dirty="0"/>
              <a:t>－</a:t>
            </a:r>
            <a:r>
              <a:rPr lang="en-US" altLang="zh-CN" sz="2000" dirty="0"/>
              <a:t>Write back result for loads and R-R operations.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MIPS R4000 pipeline</a:t>
            </a: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Load delay: two cycles </a:t>
            </a:r>
          </a:p>
          <a:p>
            <a:pPr lvl="1"/>
            <a:r>
              <a:rPr lang="en-US" altLang="zh-CN" dirty="0"/>
              <a:t>The delay might seem to be three cycles, since the tag isn't checked until the end of the TC cycle. </a:t>
            </a:r>
          </a:p>
          <a:p>
            <a:pPr lvl="1"/>
            <a:r>
              <a:rPr lang="en-US" altLang="zh-CN" dirty="0"/>
              <a:t>However, if TC indicates a miss, the data must be fetched from main memory and the pipeline is backed up to get the real value. 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Possible stalls and delays</a:t>
            </a: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Load stalls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707729"/>
              </p:ext>
            </p:extLst>
          </p:nvPr>
        </p:nvGraphicFramePr>
        <p:xfrm>
          <a:off x="462756" y="1124744"/>
          <a:ext cx="8218488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图片" r:id="rId3" imgW="4924440" imgH="2876400" progId="Word.Picture.8">
                  <p:embed/>
                </p:oleObj>
              </mc:Choice>
              <mc:Fallback>
                <p:oleObj name="图片" r:id="rId3" imgW="4924440" imgH="2876400" progId="Word.Picture.8">
                  <p:embed/>
                  <p:pic>
                    <p:nvPicPr>
                      <p:cNvPr id="614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" y="1124744"/>
                        <a:ext cx="8218488" cy="48006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  <a:r>
              <a:rPr lang="zh-CN" altLang="en-US"/>
              <a:t>：</a:t>
            </a:r>
            <a:r>
              <a:rPr lang="en-US" altLang="zh-CN"/>
              <a:t>load stalls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609600" y="1600200"/>
          <a:ext cx="8061325" cy="331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文档" r:id="rId3" imgW="8062560" imgH="3333600" progId="Word.Document.8">
                  <p:embed/>
                </p:oleObj>
              </mc:Choice>
              <mc:Fallback>
                <p:oleObj name="文档" r:id="rId3" imgW="8062560" imgH="3333600" progId="Word.Document.8">
                  <p:embed/>
                  <p:pic>
                    <p:nvPicPr>
                      <p:cNvPr id="624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8061325" cy="3316288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Branch delay: three cycles (including one branch delay slot)</a:t>
            </a:r>
          </a:p>
          <a:p>
            <a:pPr lvl="1"/>
            <a:r>
              <a:rPr lang="en-US" altLang="zh-CN"/>
              <a:t>The branch is resolved during EX, giving a 3 cycle delay. </a:t>
            </a:r>
          </a:p>
          <a:p>
            <a:pPr lvl="1"/>
            <a:r>
              <a:rPr lang="en-US" altLang="zh-CN"/>
              <a:t>The first cycle may be a regular branch delay slot (instruction always executed) or a branch-likely slot (instruction cancelled if branch not taken). </a:t>
            </a:r>
          </a:p>
          <a:p>
            <a:pPr lvl="1"/>
            <a:r>
              <a:rPr lang="en-US" altLang="zh-CN"/>
              <a:t>MIPS uses a predict-not-taken method presumably because it requires the least hardware. 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delay: three cycles</a:t>
            </a:r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Delays</a:t>
            </a:r>
            <a:r>
              <a:rPr lang="zh-CN" altLang="en-US"/>
              <a:t>： </a:t>
            </a:r>
            <a:r>
              <a:rPr lang="en-US" altLang="zh-CN"/>
              <a:t>3 stalls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210348"/>
              </p:ext>
            </p:extLst>
          </p:nvPr>
        </p:nvGraphicFramePr>
        <p:xfrm>
          <a:off x="342900" y="1052736"/>
          <a:ext cx="84582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图片" r:id="rId3" imgW="4943520" imgH="3171960" progId="Word.Picture.8">
                  <p:embed/>
                </p:oleObj>
              </mc:Choice>
              <mc:Fallback>
                <p:oleObj name="图片" r:id="rId3" imgW="4943520" imgH="3171960" progId="Word.Picture.8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52736"/>
                        <a:ext cx="8458200" cy="48768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Pipeline status for branch latency</a:t>
            </a:r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358707"/>
              </p:ext>
            </p:extLst>
          </p:nvPr>
        </p:nvGraphicFramePr>
        <p:xfrm>
          <a:off x="568325" y="1124744"/>
          <a:ext cx="8007350" cy="493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文档" r:id="rId3" imgW="8089200" imgH="4990680" progId="Word.Document.8">
                  <p:embed/>
                </p:oleObj>
              </mc:Choice>
              <mc:Fallback>
                <p:oleObj name="文档" r:id="rId3" imgW="8089200" imgH="4990680" progId="Word.Document.8">
                  <p:embed/>
                  <p:pic>
                    <p:nvPicPr>
                      <p:cNvPr id="655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1124744"/>
                        <a:ext cx="8007350" cy="4938713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66800" y="1395413"/>
          <a:ext cx="7010400" cy="431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文档" r:id="rId3" imgW="7009920" imgH="4311000" progId="Word.Document.8">
                  <p:embed/>
                </p:oleObj>
              </mc:Choice>
              <mc:Fallback>
                <p:oleObj name="文档" r:id="rId3" imgW="7009920" imgH="4311000" progId="Word.Document.8">
                  <p:embed/>
                  <p:pic>
                    <p:nvPicPr>
                      <p:cNvPr id="6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95413"/>
                        <a:ext cx="7010400" cy="431165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FP 8-stage operational pipeline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v5_arch11-12-13</Template>
  <TotalTime>4509</TotalTime>
  <Words>4999</Words>
  <Application>Microsoft Office PowerPoint</Application>
  <PresentationFormat>全屏显示(4:3)</PresentationFormat>
  <Paragraphs>968</Paragraphs>
  <Slides>106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106</vt:i4>
      </vt:variant>
    </vt:vector>
  </HeadingPairs>
  <TitlesOfParts>
    <vt:vector size="124" baseType="lpstr">
      <vt:lpstr>黑体</vt:lpstr>
      <vt:lpstr>楷体_GB2312</vt:lpstr>
      <vt:lpstr>宋体</vt:lpstr>
      <vt:lpstr>宋体</vt:lpstr>
      <vt:lpstr>微软雅黑</vt:lpstr>
      <vt:lpstr>Arial</vt:lpstr>
      <vt:lpstr>Arial Narrow</vt:lpstr>
      <vt:lpstr>Comic Sans MS</vt:lpstr>
      <vt:lpstr>Symbol</vt:lpstr>
      <vt:lpstr>Tahoma</vt:lpstr>
      <vt:lpstr>Times New Roman</vt:lpstr>
      <vt:lpstr>Wingdings</vt:lpstr>
      <vt:lpstr>射线</vt:lpstr>
      <vt:lpstr>Picture</vt:lpstr>
      <vt:lpstr>Document</vt:lpstr>
      <vt:lpstr>文档</vt:lpstr>
      <vt:lpstr>Chart</vt:lpstr>
      <vt:lpstr>图片</vt:lpstr>
      <vt:lpstr>Computer Architecture  ----A Quantitative Approach</vt:lpstr>
      <vt:lpstr>What is Pipelining ?</vt:lpstr>
      <vt:lpstr>Why Pipelining: Its Natural</vt:lpstr>
      <vt:lpstr>Sequential Laundry</vt:lpstr>
      <vt:lpstr>   Pipelined Laundry----Start work ASAP</vt:lpstr>
      <vt:lpstr>Why pipelining :  overlapped</vt:lpstr>
      <vt:lpstr>Why pipelining: more faster</vt:lpstr>
      <vt:lpstr>Why pipelining : conclusion</vt:lpstr>
      <vt:lpstr>What is a pipeline ?</vt:lpstr>
      <vt:lpstr>Ideal Performance for Pipelining</vt:lpstr>
      <vt:lpstr>Why not just make a 50-stage pipeline ?</vt:lpstr>
      <vt:lpstr>Why not just make a 50-stage pipeline ?</vt:lpstr>
      <vt:lpstr>How Many Pipeline Stages?</vt:lpstr>
      <vt:lpstr>Single-cycle implementation</vt:lpstr>
      <vt:lpstr>Multi-cycle implementation</vt:lpstr>
      <vt:lpstr>Optimized Multi-cycle implementation</vt:lpstr>
      <vt:lpstr>5-stage Version of MIPS Datapath</vt:lpstr>
      <vt:lpstr>Single-cycle implementation vs. pipelining</vt:lpstr>
      <vt:lpstr>Multi-cycle implementation vs. pipelining</vt:lpstr>
      <vt:lpstr>How simple as this !  Really ? </vt:lpstr>
      <vt:lpstr>Pipeline hazard: the major hurdle</vt:lpstr>
      <vt:lpstr>Hazards can always be resolved by Stall</vt:lpstr>
      <vt:lpstr>Performance of pipeline with stalls</vt:lpstr>
      <vt:lpstr>Case of multi-cycle implementation</vt:lpstr>
      <vt:lpstr>Case of multi-cycle implementation</vt:lpstr>
      <vt:lpstr> Case of single-cycle implementation</vt:lpstr>
      <vt:lpstr>Structural hazard: Pipe Stage Contention</vt:lpstr>
      <vt:lpstr>Problems that pipelining introduces</vt:lpstr>
      <vt:lpstr>Insert Stall</vt:lpstr>
      <vt:lpstr>Separate instruction and data memories</vt:lpstr>
      <vt:lpstr>Multi access to the register file</vt:lpstr>
      <vt:lpstr>Sometimes we can redesign the resource</vt:lpstr>
      <vt:lpstr>Not fully pipelined function unit :  may cause structural hazard </vt:lpstr>
      <vt:lpstr>Machine without structural hazards will always have a lower CPI</vt:lpstr>
      <vt:lpstr>Why allow machine with structural hazard ?</vt:lpstr>
      <vt:lpstr>Example: impact of structural hazard to performance</vt:lpstr>
      <vt:lpstr>Answer to the example</vt:lpstr>
      <vt:lpstr>Data hazard </vt:lpstr>
      <vt:lpstr>Coping with data hazards:example</vt:lpstr>
      <vt:lpstr>Data hazard</vt:lpstr>
      <vt:lpstr>Somecases “Double Bump” can do !</vt:lpstr>
      <vt:lpstr>Proposed solution</vt:lpstr>
      <vt:lpstr>Forwarding: reduce data hazard stalls</vt:lpstr>
      <vt:lpstr>Forwarding</vt:lpstr>
      <vt:lpstr>Forwarding: reduce data hazard stalls </vt:lpstr>
      <vt:lpstr>Hardware Change for Forwarding</vt:lpstr>
      <vt:lpstr>Forwarding path to other input entry</vt:lpstr>
      <vt:lpstr>Forwarding Doesn’t Always Work</vt:lpstr>
      <vt:lpstr>So we have to insert stall: Load stall</vt:lpstr>
      <vt:lpstr>How to implement Load Interlock</vt:lpstr>
      <vt:lpstr>The logic to detect for Load interlock</vt:lpstr>
      <vt:lpstr>Example of Forwarding and Load Delay</vt:lpstr>
      <vt:lpstr>Solution (without forwarding)</vt:lpstr>
      <vt:lpstr>Solution (with forwarding)</vt:lpstr>
      <vt:lpstr>The performance influence of load stall </vt:lpstr>
      <vt:lpstr>Fraction of load that cause a stall</vt:lpstr>
      <vt:lpstr>Instruction reordering by compiler to avoid load stall</vt:lpstr>
      <vt:lpstr>The Control hazard</vt:lpstr>
      <vt:lpstr>Recall: solve the hazard by inserting stalls </vt:lpstr>
      <vt:lpstr>The pipeline status </vt:lpstr>
      <vt:lpstr>Flushing the pipeline</vt:lpstr>
      <vt:lpstr>Stalls greatly hurt the performance </vt:lpstr>
      <vt:lpstr>Move the Branch Computation Forward</vt:lpstr>
      <vt:lpstr>Move the Branch Computation more Forward</vt:lpstr>
      <vt:lpstr>Why “waste” the fetched instruction ?</vt:lpstr>
      <vt:lpstr>Delayed branch</vt:lpstr>
      <vt:lpstr>Branch delay slot</vt:lpstr>
      <vt:lpstr>How to adjust the codes?</vt:lpstr>
      <vt:lpstr>Example: rewrite the code (a)</vt:lpstr>
      <vt:lpstr>Example: rewrite the code (b-1)</vt:lpstr>
      <vt:lpstr>Example: rewrite the code (b-2)</vt:lpstr>
      <vt:lpstr>Extending the MIPS pipeline to handle MultiCycle Operations</vt:lpstr>
      <vt:lpstr>MIPS pipeline with FP units</vt:lpstr>
      <vt:lpstr>Pipelining some of the FP units</vt:lpstr>
      <vt:lpstr>Latencies and initiation intervals for functional units</vt:lpstr>
      <vt:lpstr>Pipeline supports multiple outstanding FP operations</vt:lpstr>
      <vt:lpstr>Specifications  </vt:lpstr>
      <vt:lpstr>Issuing in order and completion out of order</vt:lpstr>
      <vt:lpstr>Structural Hazards for the FP register write port</vt:lpstr>
      <vt:lpstr>How to solve the write port conflict ?</vt:lpstr>
      <vt:lpstr>Types of data hazards </vt:lpstr>
      <vt:lpstr>RAW dependence</vt:lpstr>
      <vt:lpstr>WAW dependence</vt:lpstr>
      <vt:lpstr>WAR dependence</vt:lpstr>
      <vt:lpstr>Stalls arising from RAW hazards</vt:lpstr>
      <vt:lpstr>The WAW hazards</vt:lpstr>
      <vt:lpstr>Solving the WAW hazard </vt:lpstr>
      <vt:lpstr>What other hazards are possible ? </vt:lpstr>
      <vt:lpstr>Checks are required in ID</vt:lpstr>
      <vt:lpstr>Performance of MIPS FP pipeline</vt:lpstr>
      <vt:lpstr>Performance of MIPS FP pipeline</vt:lpstr>
      <vt:lpstr>The MIPS R4000 pipeline</vt:lpstr>
      <vt:lpstr>Possible stalls and delays</vt:lpstr>
      <vt:lpstr>Load stalls</vt:lpstr>
      <vt:lpstr>Example：load stalls</vt:lpstr>
      <vt:lpstr>Branch delay: three cycles</vt:lpstr>
      <vt:lpstr>Branch Delays： 3 stalls</vt:lpstr>
      <vt:lpstr>Pipeline status for branch latency</vt:lpstr>
      <vt:lpstr>The FP 8-stage operational pipeline</vt:lpstr>
      <vt:lpstr>Latency and initiation intervals</vt:lpstr>
      <vt:lpstr>Structural hazards-1</vt:lpstr>
      <vt:lpstr>Structural hazards-2</vt:lpstr>
      <vt:lpstr>Structural hazards-3</vt:lpstr>
      <vt:lpstr>Structural hazards-4</vt:lpstr>
      <vt:lpstr>Performance loss measurements</vt:lpstr>
      <vt:lpstr>PowerPoint 演示文稿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Pipelining: Basic Concepts</dc:title>
  <dc:creator>wzchen</dc:creator>
  <cp:lastModifiedBy>宋天泽</cp:lastModifiedBy>
  <cp:revision>94</cp:revision>
  <dcterms:created xsi:type="dcterms:W3CDTF">2003-02-11T07:56:35Z</dcterms:created>
  <dcterms:modified xsi:type="dcterms:W3CDTF">2021-09-07T13:57:01Z</dcterms:modified>
</cp:coreProperties>
</file>