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1" r:id="rId2"/>
    <p:sldId id="340" r:id="rId3"/>
    <p:sldId id="283" r:id="rId4"/>
    <p:sldId id="285" r:id="rId5"/>
    <p:sldId id="338" r:id="rId6"/>
    <p:sldId id="339" r:id="rId7"/>
    <p:sldId id="291" r:id="rId8"/>
    <p:sldId id="295" r:id="rId9"/>
    <p:sldId id="302" r:id="rId10"/>
    <p:sldId id="303" r:id="rId11"/>
    <p:sldId id="304" r:id="rId12"/>
    <p:sldId id="305" r:id="rId13"/>
    <p:sldId id="337" r:id="rId14"/>
    <p:sldId id="309" r:id="rId15"/>
    <p:sldId id="327" r:id="rId16"/>
    <p:sldId id="311" r:id="rId17"/>
    <p:sldId id="312" r:id="rId18"/>
    <p:sldId id="326" r:id="rId19"/>
    <p:sldId id="328" r:id="rId20"/>
    <p:sldId id="329" r:id="rId21"/>
    <p:sldId id="330" r:id="rId22"/>
    <p:sldId id="331" r:id="rId23"/>
    <p:sldId id="332" r:id="rId24"/>
    <p:sldId id="335" r:id="rId25"/>
    <p:sldId id="317" r:id="rId26"/>
    <p:sldId id="318" r:id="rId27"/>
    <p:sldId id="336" r:id="rId28"/>
    <p:sldId id="322" r:id="rId29"/>
    <p:sldId id="323" r:id="rId30"/>
    <p:sldId id="324" r:id="rId31"/>
    <p:sldId id="34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2" autoAdjust="0"/>
    <p:restoredTop sz="73667" autoAdjust="0"/>
  </p:normalViewPr>
  <p:slideViewPr>
    <p:cSldViewPr>
      <p:cViewPr varScale="1">
        <p:scale>
          <a:sx n="56" d="100"/>
          <a:sy n="56" d="100"/>
        </p:scale>
        <p:origin x="81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4884EC-ACB3-4CA3-AC91-3AAB0995D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2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A7D9C55-3DB3-4834-8D61-3548F5FCCBAC}" type="slidenum">
              <a:rPr lang="zh-CN" altLang="en-US" sz="1200" smtClean="0"/>
              <a:pPr eaLnBrk="1" hangingPunct="1"/>
              <a:t>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612014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6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6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NS</a:t>
            </a:r>
            <a:r>
              <a:rPr lang="zh-CN" altLang="en-US" dirty="0" smtClean="0"/>
              <a:t>绿灯，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秒黄灯，重叠红灯，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05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19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EN=0,</a:t>
            </a:r>
            <a:r>
              <a:rPr lang="zh-CN" altLang="en-US" dirty="0" smtClean="0"/>
              <a:t>则第一个译码器输出都为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，则所有译码器的输出都为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第一个译码器的</a:t>
            </a:r>
            <a:r>
              <a:rPr lang="en-US" altLang="zh-CN" dirty="0" err="1" smtClean="0"/>
              <a:t>A2A3</a:t>
            </a:r>
            <a:r>
              <a:rPr lang="zh-CN" altLang="en-US" dirty="0" smtClean="0"/>
              <a:t>决定第二层译码器的一个是打开的</a:t>
            </a:r>
            <a:endParaRPr lang="en-US" altLang="zh-CN" dirty="0" smtClean="0"/>
          </a:p>
          <a:p>
            <a:r>
              <a:rPr lang="zh-CN" altLang="en-US" dirty="0" smtClean="0"/>
              <a:t>第二层译码器的</a:t>
            </a:r>
            <a:r>
              <a:rPr lang="en-US" altLang="zh-CN" dirty="0" err="1" smtClean="0"/>
              <a:t>A0A1</a:t>
            </a:r>
            <a:r>
              <a:rPr lang="zh-CN" altLang="en-US" dirty="0" smtClean="0"/>
              <a:t>决定其中一位为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83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82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59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看倒数第二列，第一行只比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个数，第二行要比三个，。。。</a:t>
            </a:r>
            <a:endParaRPr lang="en-US" altLang="zh-CN" dirty="0" smtClean="0"/>
          </a:p>
          <a:p>
            <a:r>
              <a:rPr lang="zh-CN" altLang="en-US" dirty="0" smtClean="0"/>
              <a:t>其实这就是行码进位减法操作，即加补码的操作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81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也可以用格雷码，</a:t>
            </a:r>
            <a:r>
              <a:rPr lang="en-US" altLang="zh-CN" dirty="0" err="1" smtClean="0"/>
              <a:t>s2</a:t>
            </a:r>
            <a:r>
              <a:rPr lang="en-US" altLang="zh-CN" dirty="0" smtClean="0"/>
              <a:t>=11,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s3</a:t>
            </a:r>
            <a:r>
              <a:rPr lang="en-US" altLang="zh-CN" baseline="0" dirty="0" smtClean="0"/>
              <a:t>=10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67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位图图像" r:id="rId4" imgW="5380952" imgH="2400635" progId="Paint.Picture">
                  <p:embed/>
                </p:oleObj>
              </mc:Choice>
              <mc:Fallback>
                <p:oleObj name="位图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7C4F39D-0196-4ABE-A14A-E84FC04BE426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46F6CE4E-EB1F-4D20-B78B-72890EB3D2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3673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D7C50-E41F-4C1B-98F1-1F92E642C883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1DC80-E6A9-45C4-B7CC-6F98D603D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614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050D-1F4E-4244-9DA1-259863E99C22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C5824-EB21-4371-8BE1-AAF7FE490C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1885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11EF-DBC7-4542-B56B-8A3920EB8EFC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8556-58D2-4998-8B4D-62A7E88C9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2840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A6F4C-696F-4335-A78C-68BA7CB4C393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4EED-1283-4195-A0EB-6D3F449DD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135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8005-09A4-4A6E-B6A3-EB107AADECBF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7B513-DE23-4479-B711-1959DC4F7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2928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B07E-4CE4-4778-AA9D-15F0EB78820B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13A2-2A5B-4B3E-9698-C1C1E908C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8914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7C12-00AC-4D87-8C66-81DC05F15EFF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93A6-85E6-4AC7-8A4C-7EF4CF1C7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213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CE19-F2BF-4961-8FF5-89AF2C46EEB9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CCB49-4445-4C8F-B336-F379776B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7337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6611-E007-4963-A992-E9785CAC492A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9AB8-35C5-4049-8BB2-8E20DE756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383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AE8E5-A942-4B15-911C-364B27025026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923A-5187-4300-A4B9-C957FE328F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85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681F-F74D-4E02-8135-70158F3BD969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00EC2-1FAC-4F25-B115-9B8953FD7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520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ADE7A-C619-46EA-B4BF-0B8FEDD40CE6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BE4F-A9C6-4F41-93F5-79918BBF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3496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63CC24E-937D-491F-91C6-F7EBAA7102CA}" type="datetime3">
              <a:rPr lang="zh-CN" altLang="en-US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E14B0518-9B3E-4543-9A9A-0BA2BB7ED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以往考试</a:t>
            </a:r>
            <a:r>
              <a:rPr lang="zh-CN" altLang="en-US" dirty="0" smtClean="0"/>
              <a:t>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课程作业与</a:t>
            </a:r>
            <a:r>
              <a:rPr lang="zh-CN" altLang="zh-CN" dirty="0"/>
              <a:t>随堂测验占</a:t>
            </a:r>
            <a:r>
              <a:rPr lang="en-US" altLang="zh-CN" dirty="0"/>
              <a:t>25%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综合性课程设计占</a:t>
            </a:r>
            <a:r>
              <a:rPr lang="en-US" altLang="zh-CN" dirty="0"/>
              <a:t>15%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实验成绩占</a:t>
            </a:r>
            <a:r>
              <a:rPr lang="en-US" altLang="zh-CN" dirty="0"/>
              <a:t>30%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期末闭卷考试占</a:t>
            </a:r>
            <a:r>
              <a:rPr lang="en-US" altLang="zh-CN" dirty="0"/>
              <a:t>30%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卷面成绩不到</a:t>
            </a:r>
            <a:r>
              <a:rPr lang="en-US" altLang="zh-CN" dirty="0"/>
              <a:t>45</a:t>
            </a:r>
            <a:r>
              <a:rPr lang="zh-CN" altLang="zh-CN" dirty="0"/>
              <a:t>分（满分</a:t>
            </a:r>
            <a:r>
              <a:rPr lang="en-US" altLang="zh-CN" dirty="0"/>
              <a:t>100</a:t>
            </a:r>
            <a:r>
              <a:rPr lang="zh-CN" altLang="zh-CN" dirty="0"/>
              <a:t>分）者，总评不及格。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6401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" y="1219199"/>
            <a:ext cx="7996505" cy="498262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7200" y="1828800"/>
            <a:ext cx="281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译码器的组合相当于配地址与内容</a:t>
            </a:r>
            <a:endParaRPr lang="en-US" altLang="zh-CN" dirty="0" smtClean="0"/>
          </a:p>
          <a:p>
            <a:r>
              <a:rPr lang="zh-CN" altLang="en-US" dirty="0" smtClean="0"/>
              <a:t>第二层是配低地址</a:t>
            </a:r>
            <a:endParaRPr lang="en-US" altLang="zh-CN" dirty="0" smtClean="0"/>
          </a:p>
          <a:p>
            <a:r>
              <a:rPr lang="zh-CN" altLang="en-US" dirty="0" smtClean="0"/>
              <a:t>前面那个配高地址</a:t>
            </a:r>
            <a:endParaRPr lang="en-US" altLang="zh-CN" dirty="0" smtClean="0"/>
          </a:p>
          <a:p>
            <a:r>
              <a:rPr lang="zh-CN" altLang="en-US" dirty="0" smtClean="0"/>
              <a:t>这题没有与门，所以用前一个译码器做选通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0034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1219200"/>
            <a:ext cx="9123470" cy="4038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90600" y="54864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 </a:t>
            </a:r>
            <a:r>
              <a:rPr lang="en-US" altLang="zh-CN" dirty="0" err="1"/>
              <a:t>S0S1</a:t>
            </a:r>
            <a:r>
              <a:rPr lang="zh-CN" altLang="en-US" dirty="0"/>
              <a:t>各从四个中选一个，</a:t>
            </a:r>
            <a:r>
              <a:rPr lang="en-US" altLang="zh-CN" dirty="0" err="1"/>
              <a:t>S2</a:t>
            </a:r>
            <a:r>
              <a:rPr lang="zh-CN" altLang="en-US" dirty="0"/>
              <a:t>再从二个中选一个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3272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" y="1066800"/>
            <a:ext cx="8799934" cy="266170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85800" y="41148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先用译码器将项做出来，再生成积之和形式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2904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二进制</a:t>
            </a:r>
            <a:r>
              <a:rPr lang="zh-CN" altLang="zh-CN" dirty="0"/>
              <a:t>加法器（半加器、半加器实现、全加器实现，串行进位加法器，超前进位逻辑与加法器）</a:t>
            </a:r>
            <a:endParaRPr lang="en-US" altLang="zh-CN" dirty="0"/>
          </a:p>
          <a:p>
            <a:r>
              <a:rPr lang="zh-CN" altLang="zh-CN" dirty="0"/>
              <a:t>带符号二进制数，带符号二进制数加减（原码、反码、补码，及其加减运算），二进制加减法器，算术逻辑单元（</a:t>
            </a:r>
            <a:r>
              <a:rPr lang="en-US" altLang="zh-CN" dirty="0" err="1"/>
              <a:t>ALU</a:t>
            </a:r>
            <a:r>
              <a:rPr lang="zh-CN" altLang="zh-CN" dirty="0"/>
              <a:t>）的实现</a:t>
            </a:r>
            <a:endParaRPr lang="zh-CN" altLang="en-US" dirty="0"/>
          </a:p>
          <a:p>
            <a:r>
              <a:rPr lang="en-US" altLang="zh-CN" dirty="0" smtClean="0"/>
              <a:t>Verilog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3499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8991600" cy="496432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355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时序电路类型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存储元件</a:t>
            </a:r>
            <a:r>
              <a:rPr lang="zh-CN" altLang="zh-CN" dirty="0"/>
              <a:t>（基本</a:t>
            </a:r>
            <a:r>
              <a:rPr lang="en-US" altLang="zh-CN" dirty="0"/>
              <a:t>S-R</a:t>
            </a:r>
            <a:r>
              <a:rPr lang="zh-CN" altLang="zh-CN" dirty="0"/>
              <a:t>锁存器，门控</a:t>
            </a:r>
            <a:r>
              <a:rPr lang="en-US" altLang="zh-CN" dirty="0"/>
              <a:t>S-R</a:t>
            </a:r>
            <a:r>
              <a:rPr lang="zh-CN" altLang="zh-CN" dirty="0"/>
              <a:t>锁存器，</a:t>
            </a:r>
            <a:r>
              <a:rPr lang="en-US" altLang="zh-CN" dirty="0"/>
              <a:t>D</a:t>
            </a:r>
            <a:r>
              <a:rPr lang="zh-CN" altLang="zh-CN" dirty="0"/>
              <a:t>锁存器，锁存器时序问题，主从触发器，</a:t>
            </a:r>
            <a:r>
              <a:rPr lang="en-US" altLang="zh-CN" dirty="0"/>
              <a:t>D</a:t>
            </a:r>
            <a:r>
              <a:rPr lang="zh-CN" altLang="zh-CN" dirty="0"/>
              <a:t>触发器，触发器时序分析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时序电路分析（状态表，状态图，米利模型和穆尔模型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r>
              <a:rPr lang="zh-CN" altLang="zh-CN" dirty="0" smtClean="0"/>
              <a:t>时序电路</a:t>
            </a:r>
            <a:r>
              <a:rPr lang="zh-CN" altLang="zh-CN" dirty="0"/>
              <a:t>设计中的各关键步骤，包括描述（规格说明书），设计状态图和状态表，状态码分配及优化方法，实现（生成输入方程和输出方程，验证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其它触发器类型（</a:t>
            </a:r>
            <a:r>
              <a:rPr lang="en-US" altLang="zh-CN" dirty="0" err="1"/>
              <a:t>JK</a:t>
            </a:r>
            <a:r>
              <a:rPr lang="zh-CN" altLang="zh-CN" dirty="0"/>
              <a:t>触发器和</a:t>
            </a:r>
            <a:r>
              <a:rPr lang="en-US" altLang="zh-CN" dirty="0"/>
              <a:t>T</a:t>
            </a:r>
            <a:r>
              <a:rPr lang="zh-CN" altLang="zh-CN" dirty="0"/>
              <a:t>触发器，触发器描述方法）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5451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1295400"/>
            <a:ext cx="7866229" cy="4038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6676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" y="1219200"/>
            <a:ext cx="8769868" cy="48768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8723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5.20</a:t>
            </a:r>
            <a:r>
              <a:rPr lang="zh-CN" altLang="en-US" dirty="0" smtClean="0"/>
              <a:t>（没做）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5" y="1752600"/>
            <a:ext cx="7924011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499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" y="1066800"/>
            <a:ext cx="6319157" cy="4789003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477000" y="13716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进表检查最小项数</a:t>
            </a:r>
            <a:endParaRPr lang="en-US" altLang="zh-CN" dirty="0" smtClean="0"/>
          </a:p>
          <a:p>
            <a:r>
              <a:rPr lang="zh-CN" altLang="en-US" dirty="0" smtClean="0"/>
              <a:t>上下两排走，左右</a:t>
            </a:r>
            <a:r>
              <a:rPr lang="en-US" altLang="zh-CN" dirty="0" smtClean="0"/>
              <a:t>01</a:t>
            </a:r>
            <a:r>
              <a:rPr lang="zh-CN" altLang="en-US" dirty="0" smtClean="0"/>
              <a:t>配</a:t>
            </a:r>
            <a:endParaRPr lang="en-US" altLang="zh-CN" dirty="0" smtClean="0"/>
          </a:p>
          <a:p>
            <a:r>
              <a:rPr lang="zh-CN" altLang="en-US" dirty="0" smtClean="0"/>
              <a:t>出表检查项数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4555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/>
              <a:t>信息的表达，数制（包括二、八、十、十六进制）及相互转换方法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基本</a:t>
            </a:r>
            <a:r>
              <a:rPr lang="zh-CN" altLang="zh-CN" dirty="0"/>
              <a:t>逻辑与数字运算操作，有权与无权编码，</a:t>
            </a:r>
            <a:r>
              <a:rPr lang="en-US" altLang="zh-CN" dirty="0"/>
              <a:t>BCD</a:t>
            </a:r>
            <a:r>
              <a:rPr lang="zh-CN" altLang="zh-CN" dirty="0"/>
              <a:t>码及转换与运算操作，常用字符编码（</a:t>
            </a:r>
            <a:r>
              <a:rPr lang="en-US" altLang="zh-CN" dirty="0"/>
              <a:t>ASCII</a:t>
            </a:r>
            <a:r>
              <a:rPr lang="zh-CN" altLang="zh-CN" dirty="0"/>
              <a:t>码、格雷码等）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48044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5.24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828417" cy="3276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2000" y="53340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四大握手冲突：</a:t>
            </a:r>
            <a:endParaRPr lang="en-US" altLang="zh-CN" dirty="0" smtClean="0"/>
          </a:p>
          <a:p>
            <a:r>
              <a:rPr lang="zh-CN" altLang="en-US" dirty="0" smtClean="0"/>
              <a:t>没问先答（</a:t>
            </a:r>
            <a:r>
              <a:rPr lang="en-US" altLang="zh-CN" dirty="0" err="1" smtClean="0"/>
              <a:t>X1</a:t>
            </a:r>
            <a:r>
              <a:rPr lang="zh-CN" altLang="en-US" dirty="0" smtClean="0"/>
              <a:t>），没答问已退（</a:t>
            </a:r>
            <a:r>
              <a:rPr lang="en-US" altLang="zh-CN" dirty="0" err="1" smtClean="0"/>
              <a:t>0X</a:t>
            </a:r>
            <a:r>
              <a:rPr lang="en-US" altLang="zh-CN" dirty="0" smtClean="0"/>
              <a:t>),</a:t>
            </a:r>
            <a:r>
              <a:rPr lang="zh-CN" altLang="en-US" dirty="0" smtClean="0"/>
              <a:t>问没退答已退（</a:t>
            </a:r>
            <a:r>
              <a:rPr lang="en-US" altLang="zh-CN" dirty="0" err="1" smtClean="0"/>
              <a:t>X0</a:t>
            </a:r>
            <a:r>
              <a:rPr lang="zh-CN" altLang="en-US" dirty="0" smtClean="0"/>
              <a:t>），答没退又有新问（</a:t>
            </a:r>
            <a:r>
              <a:rPr lang="en-US" altLang="zh-CN" dirty="0" err="1" smtClean="0"/>
              <a:t>1X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0671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Present	Next		output(</a:t>
            </a:r>
            <a:r>
              <a:rPr lang="zh-CN" altLang="en-US" sz="2400" dirty="0" smtClean="0"/>
              <a:t>输出不同，不等价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	00 01 10 11	           00 01 10 11</a:t>
            </a:r>
          </a:p>
          <a:p>
            <a:pPr marL="0" indent="0">
              <a:buNone/>
            </a:pPr>
            <a:r>
              <a:rPr lang="en-US" altLang="zh-CN" sz="2400" dirty="0" smtClean="0"/>
              <a:t>A		A   E   B  E		0    1   0   1</a:t>
            </a:r>
          </a:p>
          <a:p>
            <a:pPr marL="0" indent="0">
              <a:buNone/>
            </a:pPr>
            <a:r>
              <a:rPr lang="en-US" altLang="zh-CN" sz="2400" dirty="0" smtClean="0"/>
              <a:t>B		E   E   B  C		1    1   0    0</a:t>
            </a:r>
          </a:p>
          <a:p>
            <a:pPr marL="0" indent="0">
              <a:buNone/>
            </a:pPr>
            <a:r>
              <a:rPr lang="en-US" altLang="zh-CN" sz="2400" dirty="0" smtClean="0"/>
              <a:t>C		E   D   E  C		1    0    1   0</a:t>
            </a:r>
          </a:p>
          <a:p>
            <a:pPr marL="0" indent="0">
              <a:buNone/>
            </a:pPr>
            <a:r>
              <a:rPr lang="en-US" altLang="zh-CN" sz="2400" dirty="0" smtClean="0"/>
              <a:t>D 		A   D   E  E		0    0    1   1</a:t>
            </a:r>
          </a:p>
          <a:p>
            <a:pPr marL="0" indent="0">
              <a:buNone/>
            </a:pPr>
            <a:r>
              <a:rPr lang="en-US" altLang="zh-CN" sz="2400" dirty="0" smtClean="0"/>
              <a:t>E		E   E   E   E	          1    1    1    1</a:t>
            </a:r>
          </a:p>
          <a:p>
            <a:pPr marL="0" indent="0">
              <a:buNone/>
            </a:pPr>
            <a:r>
              <a:rPr lang="en-US" altLang="zh-CN" sz="2400" dirty="0" err="1" smtClean="0"/>
              <a:t>Rule1</a:t>
            </a:r>
            <a:r>
              <a:rPr lang="zh-CN" altLang="en-US" sz="2400" dirty="0" smtClean="0"/>
              <a:t>（同输入到同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 </a:t>
            </a:r>
          </a:p>
          <a:p>
            <a:pPr marL="0" indent="0">
              <a:buNone/>
            </a:pPr>
            <a:r>
              <a:rPr lang="en-US" altLang="zh-CN" sz="2400" dirty="0" smtClean="0"/>
              <a:t>AB   Ad   BC   CD  E</a:t>
            </a:r>
            <a:r>
              <a:rPr lang="zh-CN" altLang="en-US" sz="2400" dirty="0" smtClean="0"/>
              <a:t>和所有（各二个）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有时候相同的太多了，不如找不相同的，把两个不相同的跳开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en-US" altLang="zh-CN" sz="2400" dirty="0" smtClean="0"/>
              <a:t>: 000   B: 001  C: 011  D 010   </a:t>
            </a:r>
            <a:r>
              <a:rPr lang="en-US" altLang="zh-CN" sz="2400" dirty="0" err="1" smtClean="0"/>
              <a:t>E:100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7328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2" y="1562100"/>
            <a:ext cx="8548238" cy="287655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90962" y="1104900"/>
            <a:ext cx="3505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5.33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286000" y="1562100"/>
            <a:ext cx="0" cy="32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00400" y="1562100"/>
            <a:ext cx="76200" cy="32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5839" y="5029200"/>
            <a:ext cx="6234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J=</a:t>
            </a:r>
            <a:r>
              <a:rPr lang="en-US" altLang="zh-CN" dirty="0" err="1" smtClean="0"/>
              <a:t>1,k</a:t>
            </a:r>
            <a:r>
              <a:rPr lang="en-US" altLang="zh-CN" dirty="0" smtClean="0"/>
              <a:t>=1,</a:t>
            </a:r>
            <a:r>
              <a:rPr lang="zh-CN" altLang="en-US" dirty="0" smtClean="0"/>
              <a:t>刚将</a:t>
            </a:r>
            <a:r>
              <a:rPr lang="en-US" altLang="zh-CN" dirty="0" smtClean="0"/>
              <a:t>Y</a:t>
            </a:r>
            <a:r>
              <a:rPr lang="zh-CN" altLang="en-US" dirty="0" smtClean="0"/>
              <a:t>翻转为</a:t>
            </a:r>
            <a:r>
              <a:rPr lang="en-US" altLang="zh-CN" dirty="0" smtClean="0"/>
              <a:t>0, j=</a:t>
            </a:r>
            <a:r>
              <a:rPr lang="en-US" altLang="zh-CN" dirty="0" err="1" smtClean="0"/>
              <a:t>1,k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0,Y</a:t>
            </a:r>
            <a:r>
              <a:rPr lang="zh-CN" altLang="en-US" dirty="0" smtClean="0"/>
              <a:t>又变成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negative pulse</a:t>
            </a:r>
            <a:r>
              <a:rPr lang="zh-CN" altLang="en-US" dirty="0" smtClean="0"/>
              <a:t>有效）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8434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3162"/>
            <a:ext cx="8229600" cy="5105400"/>
          </a:xfrm>
        </p:spPr>
        <p:txBody>
          <a:bodyPr/>
          <a:lstStyle/>
          <a:p>
            <a:r>
              <a:rPr lang="zh-CN" altLang="zh-CN" dirty="0"/>
              <a:t>电路技术参数</a:t>
            </a:r>
            <a:r>
              <a:rPr lang="zh-CN" altLang="zh-CN" dirty="0" smtClean="0"/>
              <a:t>（扇入</a:t>
            </a:r>
            <a:r>
              <a:rPr lang="zh-CN" altLang="zh-CN" dirty="0"/>
              <a:t>扇出</a:t>
            </a:r>
            <a:r>
              <a:rPr lang="zh-CN" altLang="zh-CN" dirty="0" smtClean="0"/>
              <a:t>、正负</a:t>
            </a:r>
            <a:r>
              <a:rPr lang="zh-CN" altLang="zh-CN" dirty="0"/>
              <a:t>逻辑等）</a:t>
            </a:r>
            <a:endParaRPr lang="en-US" altLang="zh-CN" dirty="0" smtClean="0"/>
          </a:p>
          <a:p>
            <a:r>
              <a:rPr lang="zh-CN" altLang="zh-CN" dirty="0" smtClean="0"/>
              <a:t>电路</a:t>
            </a:r>
            <a:r>
              <a:rPr lang="zh-CN" altLang="zh-CN" dirty="0"/>
              <a:t>和系统时序各要素</a:t>
            </a:r>
            <a:r>
              <a:rPr lang="zh-CN" altLang="zh-CN" dirty="0" smtClean="0"/>
              <a:t>分析</a:t>
            </a:r>
            <a:r>
              <a:rPr lang="zh-CN" altLang="en-US" dirty="0" smtClean="0"/>
              <a:t>（各种时间参数）</a:t>
            </a:r>
            <a:endParaRPr lang="en-US" altLang="zh-CN" dirty="0" smtClean="0"/>
          </a:p>
          <a:p>
            <a:r>
              <a:rPr lang="zh-CN" altLang="zh-CN" dirty="0"/>
              <a:t>可编程技术（</a:t>
            </a:r>
            <a:r>
              <a:rPr lang="en-US" altLang="zh-CN" dirty="0"/>
              <a:t>ROM</a:t>
            </a:r>
            <a:r>
              <a:rPr lang="zh-CN" altLang="zh-CN" dirty="0"/>
              <a:t>、</a:t>
            </a:r>
            <a:r>
              <a:rPr lang="en-US" altLang="zh-CN" dirty="0"/>
              <a:t>PAL</a:t>
            </a:r>
            <a:r>
              <a:rPr lang="zh-CN" altLang="zh-CN" dirty="0"/>
              <a:t>、</a:t>
            </a:r>
            <a:r>
              <a:rPr lang="en-US" altLang="zh-CN" dirty="0" err="1"/>
              <a:t>PLA</a:t>
            </a:r>
            <a:r>
              <a:rPr lang="zh-CN" altLang="en-US" dirty="0"/>
              <a:t>）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02673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29" y="1143000"/>
            <a:ext cx="9204629" cy="4800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019800" y="1447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四次取反，两高两低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38800" y="2362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9800" y="2163891"/>
            <a:ext cx="246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如果先高的话，如果先低的话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90800" y="5532948"/>
            <a:ext cx="482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偶数个延迟是一样的，奇数不同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19800" y="3200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两次取反，一高一低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9561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6-10</a:t>
            </a:r>
          </a:p>
          <a:p>
            <a:pPr marL="514350" indent="-514350">
              <a:buAutoNum type="alphaLcParenR"/>
            </a:pPr>
            <a:r>
              <a:rPr lang="zh-CN" altLang="en-US" sz="2400" dirty="0" smtClean="0"/>
              <a:t>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过两个异或到输出</a:t>
            </a:r>
            <a:r>
              <a:rPr lang="en-US" altLang="zh-CN" sz="2400" dirty="0" smtClean="0"/>
              <a:t>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b) 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过</a:t>
            </a:r>
            <a:r>
              <a:rPr lang="en-US" altLang="zh-CN" sz="2400" dirty="0" err="1" smtClean="0"/>
              <a:t>XOR</a:t>
            </a:r>
            <a:r>
              <a:rPr lang="zh-CN" altLang="en-US" sz="2400" dirty="0" smtClean="0"/>
              <a:t>门到反相器到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触发器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因为是正时钟沿，所以建立时间就可以了，即建立起来就表示信号到了，延迟时间是为下一个服务的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c) 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到两个</a:t>
            </a:r>
            <a:r>
              <a:rPr lang="en-US" altLang="zh-CN" sz="2400" dirty="0" err="1" smtClean="0"/>
              <a:t>XOR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Y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从建立完算起，所以只算传输延时（保持是指输入，与输出无关）</a:t>
            </a: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14" y="2173837"/>
            <a:ext cx="5900057" cy="45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25358"/>
            <a:ext cx="5638800" cy="3840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43" y="4941995"/>
            <a:ext cx="7673714" cy="4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8538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d)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到反相器到</a:t>
            </a:r>
            <a:r>
              <a:rPr lang="en-US" altLang="zh-CN" dirty="0" smtClean="0"/>
              <a:t>B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建立时间和传输延时：从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传出来到</a:t>
            </a:r>
            <a:r>
              <a:rPr lang="en-US" altLang="zh-CN" dirty="0" smtClean="0"/>
              <a:t>B</a:t>
            </a:r>
            <a:r>
              <a:rPr lang="zh-CN" altLang="en-US" dirty="0"/>
              <a:t>取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e) </a:t>
            </a:r>
            <a:r>
              <a:rPr lang="zh-CN" altLang="en-US" dirty="0" smtClean="0"/>
              <a:t>最小周期是一个时钟沿（改变一个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）到另一个时钟沿（改变另一个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），即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B: </a:t>
            </a:r>
            <a:r>
              <a:rPr lang="en-US" altLang="zh-CN" dirty="0" err="1" smtClean="0"/>
              <a:t>0.75ns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则频率为</a:t>
            </a:r>
            <a:r>
              <a:rPr lang="en-US" altLang="zh-CN" dirty="0" smtClean="0"/>
              <a:t>1/0.75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虽然输出有点跟不上，但不影响电路运作，只是现在看到的输出，不是这个周期的，也许是前面某个周期的，但不会冲突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34887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2791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73" y="1219200"/>
            <a:ext cx="626241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7399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寄存器存储加载，</a:t>
            </a:r>
            <a:r>
              <a:rPr lang="zh-CN" altLang="zh-CN" dirty="0"/>
              <a:t>寄存器传输操作（条件传输，微</a:t>
            </a:r>
            <a:r>
              <a:rPr lang="zh-CN" altLang="zh-CN" dirty="0" smtClean="0"/>
              <a:t>操作），</a:t>
            </a:r>
            <a:r>
              <a:rPr lang="zh-CN" altLang="zh-CN" dirty="0"/>
              <a:t>基于多路选择器和基于总线的多寄存器传输操作，移位寄存器（保持，向上向下移位，并行加载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计数器（向上计数向下计数，纹波计数，同步计数，并行加载，</a:t>
            </a:r>
            <a:r>
              <a:rPr lang="en-US" altLang="zh-CN" dirty="0"/>
              <a:t>BCD</a:t>
            </a:r>
            <a:r>
              <a:rPr lang="zh-CN" altLang="zh-CN" dirty="0"/>
              <a:t>计数器，固定序列计数，模</a:t>
            </a:r>
            <a:r>
              <a:rPr lang="en-US" altLang="zh-CN" dirty="0"/>
              <a:t>N</a:t>
            </a:r>
            <a:r>
              <a:rPr lang="zh-CN" altLang="zh-CN" dirty="0"/>
              <a:t>计数器），串行传输，</a:t>
            </a:r>
            <a:r>
              <a:rPr lang="zh-CN" altLang="zh-CN" dirty="0" smtClean="0"/>
              <a:t>串行加法器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05837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7.6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a) </a:t>
            </a:r>
            <a:r>
              <a:rPr lang="zh-CN" altLang="en-US" dirty="0" smtClean="0"/>
              <a:t>右移：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0100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0010,0001,1000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个不同状态）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b) n</a:t>
            </a:r>
            <a:r>
              <a:rPr lang="zh-CN" altLang="en-US" dirty="0" smtClean="0"/>
              <a:t>个不同的状态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7.15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810000"/>
            <a:ext cx="476357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05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F3B3DD7-3FA5-445F-8F23-2BB424E177C6}" type="datetime3">
              <a:rPr lang="zh-CN" altLang="en-US" sz="1400" smtClean="0"/>
              <a:pPr eaLnBrk="1" hangingPunct="1"/>
              <a:t>2018年1月9日星期二</a:t>
            </a:fld>
            <a:endParaRPr lang="en-US" altLang="zh-CN" sz="1400" smtClean="0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21C6A72-5B4C-4279-A0FC-DE6458C6BFCC}" type="slidenum">
              <a:rPr lang="zh-CN" altLang="en-US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0"/>
            <a:ext cx="5322570" cy="2514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00" y="4419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1-1 </a:t>
            </a:r>
            <a:r>
              <a:rPr lang="zh-CN" altLang="en-US" dirty="0" smtClean="0"/>
              <a:t>微计算机需要表或方程将每秒转数轮换成每小时英里数，每隔一段时间计算盘的转数，转的快的即风速快，用一个对应表或方程来表达转数与风速的关系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7.16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001837"/>
            <a:ext cx="6972073" cy="24939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0600" y="48768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err="1" smtClean="0"/>
              <a:t>s1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1,s0</a:t>
            </a:r>
            <a:r>
              <a:rPr lang="en-US" altLang="zh-CN" dirty="0" smtClean="0"/>
              <a:t>=1</a:t>
            </a:r>
            <a:r>
              <a:rPr lang="zh-CN" altLang="en-US" dirty="0" smtClean="0"/>
              <a:t>时，三个与门进来都是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，表示清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zh-CN" altLang="en-US" dirty="0" smtClean="0"/>
              <a:t>这是个多路选择器，</a:t>
            </a:r>
            <a:r>
              <a:rPr lang="en-US" altLang="zh-CN" dirty="0" err="1" smtClean="0"/>
              <a:t>s1s0</a:t>
            </a:r>
            <a:r>
              <a:rPr lang="zh-CN" altLang="en-US" dirty="0" smtClean="0"/>
              <a:t>是选择用的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0724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存储器</a:t>
            </a:r>
            <a:r>
              <a:rPr lang="zh-CN" altLang="zh-CN" dirty="0"/>
              <a:t>定义，存储器组织，基本操作与操作</a:t>
            </a:r>
            <a:r>
              <a:rPr lang="zh-CN" altLang="zh-CN" dirty="0" smtClean="0"/>
              <a:t>时序</a:t>
            </a:r>
            <a:endParaRPr lang="en-US" altLang="zh-CN" dirty="0" smtClean="0"/>
          </a:p>
          <a:p>
            <a:r>
              <a:rPr lang="zh-CN" altLang="zh-CN" dirty="0" smtClean="0"/>
              <a:t>静态</a:t>
            </a:r>
            <a:r>
              <a:rPr lang="en-US" altLang="zh-CN" dirty="0"/>
              <a:t>RAM(Static RAM, SRAM)</a:t>
            </a:r>
            <a:r>
              <a:rPr lang="zh-CN" altLang="zh-CN" dirty="0"/>
              <a:t>集成电路（单元和片，单元阵列和重合选择，</a:t>
            </a:r>
            <a:r>
              <a:rPr lang="en-US" altLang="zh-CN" dirty="0"/>
              <a:t>SRAM IC</a:t>
            </a:r>
            <a:r>
              <a:rPr lang="zh-CN" altLang="zh-CN" dirty="0"/>
              <a:t>阵列，存储器位扩展与字扩展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r>
              <a:rPr lang="zh-CN" altLang="zh-CN" dirty="0" smtClean="0"/>
              <a:t>动态</a:t>
            </a:r>
            <a:r>
              <a:rPr lang="en-US" altLang="zh-CN" dirty="0"/>
              <a:t>RAM(Dynamic RAM, DRAM)</a:t>
            </a:r>
            <a:r>
              <a:rPr lang="zh-CN" altLang="zh-CN" dirty="0"/>
              <a:t>集成电路（单元存储原理，刷新与刷新控制，</a:t>
            </a:r>
            <a:r>
              <a:rPr lang="en-US" altLang="zh-CN" dirty="0"/>
              <a:t>DRAM</a:t>
            </a:r>
            <a:r>
              <a:rPr lang="zh-CN" altLang="zh-CN" dirty="0"/>
              <a:t>读写时序，</a:t>
            </a:r>
            <a:r>
              <a:rPr lang="en-US" altLang="zh-CN" dirty="0" err="1"/>
              <a:t>SDRAM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DDR</a:t>
            </a:r>
            <a:r>
              <a:rPr lang="en-US" altLang="zh-CN" dirty="0"/>
              <a:t> SRAM</a:t>
            </a:r>
            <a:r>
              <a:rPr lang="zh-CN" altLang="zh-CN" dirty="0"/>
              <a:t>，</a:t>
            </a:r>
            <a:r>
              <a:rPr lang="en-US" altLang="zh-CN" dirty="0"/>
              <a:t>RAMBUS DRAM</a:t>
            </a:r>
            <a:r>
              <a:rPr lang="zh-CN" altLang="zh-CN" dirty="0"/>
              <a:t>，</a:t>
            </a:r>
            <a:r>
              <a:rPr lang="en-US" altLang="zh-CN" dirty="0"/>
              <a:t>DRAM IC</a:t>
            </a:r>
            <a:r>
              <a:rPr lang="zh-CN" altLang="zh-CN" dirty="0"/>
              <a:t>阵列）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1235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3" y="1600200"/>
            <a:ext cx="6569166" cy="23622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28600" y="1981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1-16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4400" y="4495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次的方程不好解，但是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必为整数，所以可以猜，先把第一位做成再说，即</a:t>
            </a:r>
            <a:r>
              <a:rPr lang="en-US" altLang="zh-CN" dirty="0" smtClean="0"/>
              <a:t>2699/11</a:t>
            </a:r>
            <a:r>
              <a:rPr lang="en-US" altLang="zh-CN" dirty="0"/>
              <a:t>&gt;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</a:t>
            </a:r>
            <a:r>
              <a:rPr lang="en-US" altLang="zh-CN" sz="2000" baseline="30000" dirty="0" err="1" smtClean="0"/>
              <a:t>2</a:t>
            </a:r>
            <a:r>
              <a:rPr lang="zh-CN" altLang="en-US" dirty="0" smtClean="0"/>
              <a:t>，看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为多少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0273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二</a:t>
            </a:r>
            <a:r>
              <a:rPr lang="zh-CN" altLang="zh-CN" dirty="0"/>
              <a:t>值逻辑和</a:t>
            </a:r>
            <a:r>
              <a:rPr lang="zh-CN" altLang="zh-CN" dirty="0" smtClean="0"/>
              <a:t>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真值表，布尔代数</a:t>
            </a:r>
            <a:r>
              <a:rPr lang="zh-CN" altLang="zh-CN" dirty="0"/>
              <a:t>的基本概念</a:t>
            </a:r>
            <a:r>
              <a:rPr lang="zh-CN" altLang="zh-CN" dirty="0" smtClean="0"/>
              <a:t>（反演</a:t>
            </a:r>
            <a:r>
              <a:rPr lang="zh-CN" altLang="zh-CN" dirty="0"/>
              <a:t>对偶，公式化</a:t>
            </a:r>
            <a:r>
              <a:rPr lang="zh-CN" altLang="zh-CN" dirty="0" smtClean="0"/>
              <a:t>简</a:t>
            </a:r>
            <a:r>
              <a:rPr lang="zh-CN" altLang="en-US" dirty="0" smtClean="0"/>
              <a:t>：记不住基本定律时就用布尔代数定理</a:t>
            </a:r>
            <a:r>
              <a:rPr lang="en-US" altLang="zh-CN" dirty="0" err="1" smtClean="0"/>
              <a:t>A+A</a:t>
            </a:r>
            <a:r>
              <a:rPr lang="en-US" altLang="zh-CN" dirty="0" smtClean="0"/>
              <a:t>’=1,</a:t>
            </a:r>
            <a:r>
              <a:rPr lang="zh-CN" altLang="en-US" dirty="0" smtClean="0"/>
              <a:t>这是卡诺图的方法）</a:t>
            </a:r>
            <a:endParaRPr lang="en-US" altLang="zh-CN" dirty="0" smtClean="0"/>
          </a:p>
          <a:p>
            <a:r>
              <a:rPr lang="zh-CN" altLang="zh-CN" dirty="0" smtClean="0"/>
              <a:t>门</a:t>
            </a:r>
            <a:r>
              <a:rPr lang="zh-CN" altLang="zh-CN" dirty="0"/>
              <a:t>输入</a:t>
            </a:r>
            <a:r>
              <a:rPr lang="zh-CN" altLang="zh-CN" dirty="0" smtClean="0"/>
              <a:t>成本</a:t>
            </a:r>
            <a:endParaRPr lang="en-US" altLang="zh-CN" dirty="0" smtClean="0"/>
          </a:p>
          <a:p>
            <a:r>
              <a:rPr lang="zh-CN" altLang="zh-CN" dirty="0" smtClean="0"/>
              <a:t>函数</a:t>
            </a:r>
            <a:r>
              <a:rPr lang="zh-CN" altLang="zh-CN" dirty="0"/>
              <a:t>标准式（最小项</a:t>
            </a:r>
            <a:r>
              <a:rPr lang="zh-CN" altLang="zh-CN" dirty="0" smtClean="0"/>
              <a:t>最大项</a:t>
            </a:r>
            <a:r>
              <a:rPr lang="zh-CN" altLang="en-US" dirty="0" smtClean="0"/>
              <a:t>，反函数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卡诺图化简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各种</a:t>
            </a:r>
            <a:r>
              <a:rPr lang="zh-CN" altLang="zh-CN" dirty="0" smtClean="0"/>
              <a:t>蕴涵</a:t>
            </a:r>
            <a:r>
              <a:rPr lang="zh-CN" altLang="zh-CN" dirty="0"/>
              <a:t>项，带无关项卡诺图化简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复合</a:t>
            </a:r>
            <a:r>
              <a:rPr lang="zh-CN" altLang="zh-CN" dirty="0"/>
              <a:t>门，异或操作性质</a:t>
            </a:r>
            <a:r>
              <a:rPr lang="en-US" altLang="zh-CN" dirty="0"/>
              <a:t>, </a:t>
            </a:r>
            <a:r>
              <a:rPr lang="zh-CN" altLang="zh-CN" dirty="0"/>
              <a:t>高阻输出（三态</a:t>
            </a:r>
            <a:r>
              <a:rPr lang="zh-CN" altLang="zh-CN" dirty="0" smtClean="0"/>
              <a:t>门）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1799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组合逻辑电路</a:t>
            </a:r>
            <a:r>
              <a:rPr lang="zh-CN" altLang="en-US" dirty="0"/>
              <a:t>分析</a:t>
            </a:r>
            <a:r>
              <a:rPr lang="zh-CN" altLang="en-US" dirty="0" smtClean="0"/>
              <a:t>及</a:t>
            </a:r>
            <a:r>
              <a:rPr lang="zh-CN" altLang="zh-CN" dirty="0" smtClean="0"/>
              <a:t>设计，</a:t>
            </a:r>
            <a:endParaRPr lang="en-US" altLang="zh-CN" dirty="0" smtClean="0"/>
          </a:p>
          <a:p>
            <a:r>
              <a:rPr lang="zh-CN" altLang="zh-CN" dirty="0"/>
              <a:t>工艺映射（与非门、或非门、复杂门类型实现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基本逻辑功能（多位逻辑函数，使能函数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译码器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编码器，</a:t>
            </a:r>
            <a:r>
              <a:rPr lang="zh-CN" altLang="zh-CN" dirty="0"/>
              <a:t>选择</a:t>
            </a:r>
            <a:r>
              <a:rPr lang="zh-CN" altLang="zh-CN" dirty="0" smtClean="0"/>
              <a:t>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3878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" y="1162276"/>
            <a:ext cx="9159314" cy="49530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219200" y="3200400"/>
            <a:ext cx="2971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19200" y="35052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192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676400" y="3717924"/>
            <a:ext cx="2514600" cy="1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19200" y="5314724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412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" y="1143000"/>
            <a:ext cx="9175531" cy="4419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66800" y="5791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其实它是个二路选择器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1173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1" y="228600"/>
            <a:ext cx="6349562" cy="61722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2018年1月9日星期二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04800" y="1143000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地址就可以配出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位输出了，所以后面那个</a:t>
            </a:r>
            <a:r>
              <a:rPr lang="en-US" altLang="zh-CN" dirty="0" smtClean="0"/>
              <a:t>3-8</a:t>
            </a:r>
            <a:r>
              <a:rPr lang="zh-CN" altLang="en-US" dirty="0" smtClean="0"/>
              <a:t>译码器只用了一位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2378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9482</TotalTime>
  <Words>1265</Words>
  <Application>Microsoft Office PowerPoint</Application>
  <PresentationFormat>全屏显示(4:3)</PresentationFormat>
  <Paragraphs>177</Paragraphs>
  <Slides>31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Wingdings</vt:lpstr>
      <vt:lpstr>170Gp_natural_light</vt:lpstr>
      <vt:lpstr>位图图像</vt:lpstr>
      <vt:lpstr>以往考试评分</vt:lpstr>
      <vt:lpstr>第一章</vt:lpstr>
      <vt:lpstr>PowerPoint 演示文稿</vt:lpstr>
      <vt:lpstr>PowerPoint 演示文稿</vt:lpstr>
      <vt:lpstr>第二章</vt:lpstr>
      <vt:lpstr>第三章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</vt:lpstr>
      <vt:lpstr>PowerPoint 演示文稿</vt:lpstr>
      <vt:lpstr>第五章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</vt:lpstr>
      <vt:lpstr>PowerPoint 演示文稿</vt:lpstr>
      <vt:lpstr>PowerPoint 演示文稿</vt:lpstr>
      <vt:lpstr>PowerPoint 演示文稿</vt:lpstr>
      <vt:lpstr>PowerPoint 演示文稿</vt:lpstr>
      <vt:lpstr>第七章</vt:lpstr>
      <vt:lpstr>PowerPoint 演示文稿</vt:lpstr>
      <vt:lpstr>PowerPoint 演示文稿</vt:lpstr>
      <vt:lpstr>第八章</vt:lpstr>
    </vt:vector>
  </TitlesOfParts>
  <Company>Guilddesign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Deller</cp:lastModifiedBy>
  <cp:revision>400</cp:revision>
  <dcterms:created xsi:type="dcterms:W3CDTF">2004-07-24T05:38:31Z</dcterms:created>
  <dcterms:modified xsi:type="dcterms:W3CDTF">2018-01-09T08:28:50Z</dcterms:modified>
</cp:coreProperties>
</file>