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5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B2B2B2"/>
    <a:srgbClr val="006600"/>
    <a:srgbClr val="FF0000"/>
    <a:srgbClr val="ECF4F6"/>
    <a:srgbClr val="333399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2" autoAdjust="0"/>
    <p:restoredTop sz="76046" autoAdjust="0"/>
  </p:normalViewPr>
  <p:slideViewPr>
    <p:cSldViewPr>
      <p:cViewPr>
        <p:scale>
          <a:sx n="85" d="100"/>
          <a:sy n="85" d="100"/>
        </p:scale>
        <p:origin x="-3560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8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9382DE23-2154-41C3-AC76-FAAEFF8D54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5818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2DE23-2154-41C3-AC76-FAAEFF8D5440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7261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8"/>
          <p:cNvSpPr>
            <a:spLocks/>
          </p:cNvSpPr>
          <p:nvPr/>
        </p:nvSpPr>
        <p:spPr bwMode="gray">
          <a:xfrm>
            <a:off x="0" y="0"/>
            <a:ext cx="7677150" cy="6858000"/>
          </a:xfrm>
          <a:custGeom>
            <a:avLst/>
            <a:gdLst>
              <a:gd name="T0" fmla="*/ 0 w 4272"/>
              <a:gd name="T1" fmla="*/ 0 h 4320"/>
              <a:gd name="T2" fmla="*/ 7677150 w 4272"/>
              <a:gd name="T3" fmla="*/ 0 h 4320"/>
              <a:gd name="T4" fmla="*/ 5089347 w 4272"/>
              <a:gd name="T5" fmla="*/ 6858000 h 4320"/>
              <a:gd name="T6" fmla="*/ 0 w 4272"/>
              <a:gd name="T7" fmla="*/ 6858000 h 4320"/>
              <a:gd name="T8" fmla="*/ 0 w 4272"/>
              <a:gd name="T9" fmla="*/ 0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72" h="4320">
                <a:moveTo>
                  <a:pt x="0" y="0"/>
                </a:moveTo>
                <a:lnTo>
                  <a:pt x="4272" y="0"/>
                </a:lnTo>
                <a:lnTo>
                  <a:pt x="2832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313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49"/>
          <p:cNvSpPr>
            <a:spLocks noChangeArrowheads="1"/>
          </p:cNvSpPr>
          <p:nvPr/>
        </p:nvSpPr>
        <p:spPr bwMode="gray">
          <a:xfrm>
            <a:off x="0" y="762000"/>
            <a:ext cx="9144000" cy="2386013"/>
          </a:xfrm>
          <a:prstGeom prst="rect">
            <a:avLst/>
          </a:prstGeom>
          <a:solidFill>
            <a:schemeClr val="hlink">
              <a:alpha val="9607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0"/>
          <p:cNvSpPr>
            <a:spLocks noChangeArrowheads="1"/>
          </p:cNvSpPr>
          <p:nvPr/>
        </p:nvSpPr>
        <p:spPr bwMode="gray">
          <a:xfrm>
            <a:off x="0" y="6477000"/>
            <a:ext cx="9144000" cy="381000"/>
          </a:xfrm>
          <a:prstGeom prst="rect">
            <a:avLst/>
          </a:prstGeom>
          <a:solidFill>
            <a:srgbClr val="969696">
              <a:alpha val="5607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51" descr="Computer&amp; Communtication"/>
          <p:cNvSpPr>
            <a:spLocks/>
          </p:cNvSpPr>
          <p:nvPr/>
        </p:nvSpPr>
        <p:spPr bwMode="gray">
          <a:xfrm>
            <a:off x="0" y="914400"/>
            <a:ext cx="7326313" cy="2233613"/>
          </a:xfrm>
          <a:custGeom>
            <a:avLst/>
            <a:gdLst>
              <a:gd name="T0" fmla="*/ 0 w 4615"/>
              <a:gd name="T1" fmla="*/ 0 h 1407"/>
              <a:gd name="T2" fmla="*/ 7326313 w 4615"/>
              <a:gd name="T3" fmla="*/ 0 h 1407"/>
              <a:gd name="T4" fmla="*/ 6496050 w 4615"/>
              <a:gd name="T5" fmla="*/ 2200275 h 1407"/>
              <a:gd name="T6" fmla="*/ 0 w 4615"/>
              <a:gd name="T7" fmla="*/ 2233613 h 1407"/>
              <a:gd name="T8" fmla="*/ 0 w 4615"/>
              <a:gd name="T9" fmla="*/ 0 h 14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15" h="1407">
                <a:moveTo>
                  <a:pt x="0" y="0"/>
                </a:moveTo>
                <a:lnTo>
                  <a:pt x="4615" y="0"/>
                </a:lnTo>
                <a:lnTo>
                  <a:pt x="4092" y="1386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52"/>
          <p:cNvSpPr>
            <a:spLocks noChangeArrowheads="1"/>
          </p:cNvSpPr>
          <p:nvPr/>
        </p:nvSpPr>
        <p:spPr bwMode="gray">
          <a:xfrm>
            <a:off x="0" y="3113088"/>
            <a:ext cx="9144000" cy="76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215900" y="152400"/>
            <a:ext cx="1079500" cy="633413"/>
            <a:chOff x="2680" y="3678"/>
            <a:chExt cx="680" cy="399"/>
          </a:xfrm>
        </p:grpSpPr>
        <p:sp>
          <p:nvSpPr>
            <p:cNvPr id="10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b="1"/>
            </a:p>
          </p:txBody>
        </p:sp>
        <p:sp>
          <p:nvSpPr>
            <p:cNvPr id="11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2" name="Object 53"/>
          <p:cNvGraphicFramePr>
            <a:graphicFrameLocks noChangeAspect="1"/>
          </p:cNvGraphicFramePr>
          <p:nvPr/>
        </p:nvGraphicFramePr>
        <p:xfrm>
          <a:off x="381000" y="381000"/>
          <a:ext cx="685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BMP 图像" r:id="rId4" imgW="5380952" imgH="2400635" progId="Paint.Picture">
                  <p:embed/>
                </p:oleObj>
              </mc:Choice>
              <mc:Fallback>
                <p:oleObj name="BMP 图像" r:id="rId4" imgW="5380952" imgH="240063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000"/>
                        <a:ext cx="685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3090863"/>
            <a:ext cx="8534400" cy="8382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5486400" y="5791200"/>
            <a:ext cx="34290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1B26FE88-A58E-4BF1-A686-0081714720BD}" type="datetime3">
              <a:rPr lang="zh-CN" altLang="en-US"/>
              <a:pPr>
                <a:defRPr/>
              </a:pPr>
              <a:t>2017年11月3日星期五</a:t>
            </a:fld>
            <a:endParaRPr lang="en-US" altLang="zh-CN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 b="0" smtClean="0"/>
            </a:lvl1pPr>
          </a:lstStyle>
          <a:p>
            <a:pPr>
              <a:defRPr/>
            </a:pPr>
            <a:fld id="{DBBD6A4A-FF25-4265-9E9C-DCF05B2B28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563797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87ED9-BAFD-4985-9EB0-7AA4BBB11D4C}" type="datetime3">
              <a:rPr lang="zh-CN" altLang="en-US"/>
              <a:pPr>
                <a:defRPr/>
              </a:pPr>
              <a:t>2017年11月3日星期五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1D2F7-479B-49D7-A1A0-3D78B36C54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342553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457200"/>
            <a:ext cx="20955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1341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6C29F-4437-411E-A396-20D1249DC1F8}" type="datetime3">
              <a:rPr lang="zh-CN" altLang="en-US"/>
              <a:pPr>
                <a:defRPr/>
              </a:pPr>
              <a:t>2017年11月3日星期五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2FC5B-24BB-44BF-B6CF-06CC699604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32577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40386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40386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ABDE1-8A58-4E7B-87F9-CA5E4EF5F067}" type="datetime3">
              <a:rPr lang="zh-CN" altLang="en-US"/>
              <a:pPr>
                <a:defRPr/>
              </a:pPr>
              <a:t>2017年11月3日星期五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780EC-18E1-42A1-ACC1-730897E693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53322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7AFAA-3262-4A7D-8B94-91A230A8FC85}" type="datetime3">
              <a:rPr lang="zh-CN" altLang="en-US"/>
              <a:pPr>
                <a:defRPr/>
              </a:pPr>
              <a:t>2017年11月3日星期五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648B6-1A3D-4C73-8127-F84E8DF894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106648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CCA24-01BC-41D1-938B-C31EF541CD7F}" type="datetime3">
              <a:rPr lang="zh-CN" altLang="en-US"/>
              <a:pPr>
                <a:defRPr/>
              </a:pPr>
              <a:t>2017年11月3日星期五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24612-B27E-4C2B-A4E4-51C70B9822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847856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D73AC-6B67-4C4D-94E8-8BB5430FF21A}" type="datetime3">
              <a:rPr lang="zh-CN" altLang="en-US"/>
              <a:pPr>
                <a:defRPr/>
              </a:pPr>
              <a:t>2017年11月3日星期五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CDCA0-B83C-451D-8625-CF48721D5A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170130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0F2F-1675-4FDD-819E-A8BCAFD75B8D}" type="datetime3">
              <a:rPr lang="zh-CN" altLang="en-US"/>
              <a:pPr>
                <a:defRPr/>
              </a:pPr>
              <a:t>2017年11月3日星期五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3714B-0774-453A-9D8E-D9AC179CAB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24144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D7090-8E0F-487C-A074-DE4F6E4156E4}" type="datetime3">
              <a:rPr lang="zh-CN" altLang="en-US"/>
              <a:pPr>
                <a:defRPr/>
              </a:pPr>
              <a:t>2017年11月3日星期五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FDDC7-57E9-43DE-BC62-A415C1D847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08527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62280-9613-45AB-96AB-8F53F31CC62A}" type="datetime3">
              <a:rPr lang="zh-CN" altLang="en-US"/>
              <a:pPr>
                <a:defRPr/>
              </a:pPr>
              <a:t>2017年11月3日星期五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E2BB8-D36A-487C-B684-D09B51CA76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12956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590A1-A5A5-41E4-9D7A-C97269C167B6}" type="datetime3">
              <a:rPr lang="zh-CN" altLang="en-US"/>
              <a:pPr>
                <a:defRPr/>
              </a:pPr>
              <a:t>2017年11月3日星期五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E402D-AF35-4F28-B6BC-9CFE2E0DBD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70739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845A3-6395-4859-A1E8-3E27CB09EC2D}" type="datetime3">
              <a:rPr lang="zh-CN" altLang="en-US"/>
              <a:pPr>
                <a:defRPr/>
              </a:pPr>
              <a:t>2017年11月3日星期五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837EAE-49EF-4C07-9AEF-828AAAA09A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115079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837F7-0784-47D7-9B1A-660CFE9C1A0C}" type="datetime3">
              <a:rPr lang="zh-CN" altLang="en-US"/>
              <a:pPr>
                <a:defRPr/>
              </a:pPr>
              <a:t>2017年11月3日星期五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75AF3-0281-4FDF-B248-31A7EDB602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47256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39" descr="Computer&amp; Communtication1"/>
          <p:cNvSpPr>
            <a:spLocks/>
          </p:cNvSpPr>
          <p:nvPr/>
        </p:nvSpPr>
        <p:spPr bwMode="gray">
          <a:xfrm>
            <a:off x="0" y="0"/>
            <a:ext cx="8915400" cy="1014413"/>
          </a:xfrm>
          <a:custGeom>
            <a:avLst/>
            <a:gdLst>
              <a:gd name="T0" fmla="*/ 0 w 5616"/>
              <a:gd name="T1" fmla="*/ 1014413 h 576"/>
              <a:gd name="T2" fmla="*/ 8675688 w 5616"/>
              <a:gd name="T3" fmla="*/ 991518 h 576"/>
              <a:gd name="T4" fmla="*/ 8915400 w 5616"/>
              <a:gd name="T5" fmla="*/ 0 h 576"/>
              <a:gd name="T6" fmla="*/ 0 w 5616"/>
              <a:gd name="T7" fmla="*/ 0 h 576"/>
              <a:gd name="T8" fmla="*/ 0 w 5616"/>
              <a:gd name="T9" fmla="*/ 1014413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16" h="576">
                <a:moveTo>
                  <a:pt x="0" y="576"/>
                </a:moveTo>
                <a:lnTo>
                  <a:pt x="5465" y="563"/>
                </a:lnTo>
                <a:lnTo>
                  <a:pt x="5616" y="0"/>
                </a:lnTo>
                <a:lnTo>
                  <a:pt x="0" y="0"/>
                </a:lnTo>
                <a:lnTo>
                  <a:pt x="0" y="576"/>
                </a:lnTo>
                <a:close/>
              </a:path>
            </a:pathLst>
          </a:cu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Freeform 40"/>
          <p:cNvSpPr>
            <a:spLocks/>
          </p:cNvSpPr>
          <p:nvPr/>
        </p:nvSpPr>
        <p:spPr bwMode="gray">
          <a:xfrm>
            <a:off x="0" y="0"/>
            <a:ext cx="8924925" cy="6858000"/>
          </a:xfrm>
          <a:custGeom>
            <a:avLst/>
            <a:gdLst>
              <a:gd name="T0" fmla="*/ 0 w 5622"/>
              <a:gd name="T1" fmla="*/ 0 h 4320"/>
              <a:gd name="T2" fmla="*/ 8924925 w 5622"/>
              <a:gd name="T3" fmla="*/ 0 h 4320"/>
              <a:gd name="T4" fmla="*/ 7075488 w 5622"/>
              <a:gd name="T5" fmla="*/ 6846888 h 4320"/>
              <a:gd name="T6" fmla="*/ 0 w 5622"/>
              <a:gd name="T7" fmla="*/ 6858000 h 4320"/>
              <a:gd name="T8" fmla="*/ 0 w 5622"/>
              <a:gd name="T9" fmla="*/ 0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22" h="4320">
                <a:moveTo>
                  <a:pt x="0" y="0"/>
                </a:moveTo>
                <a:lnTo>
                  <a:pt x="5622" y="0"/>
                </a:lnTo>
                <a:lnTo>
                  <a:pt x="4457" y="4313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294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Rectangle 41"/>
          <p:cNvSpPr>
            <a:spLocks noChangeArrowheads="1"/>
          </p:cNvSpPr>
          <p:nvPr/>
        </p:nvSpPr>
        <p:spPr bwMode="gray">
          <a:xfrm>
            <a:off x="0" y="6477000"/>
            <a:ext cx="9144000" cy="381000"/>
          </a:xfrm>
          <a:prstGeom prst="rect">
            <a:avLst/>
          </a:prstGeom>
          <a:solidFill>
            <a:srgbClr val="969696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42"/>
          <p:cNvSpPr>
            <a:spLocks noChangeArrowheads="1"/>
          </p:cNvSpPr>
          <p:nvPr/>
        </p:nvSpPr>
        <p:spPr bwMode="gray">
          <a:xfrm>
            <a:off x="0" y="403225"/>
            <a:ext cx="9144000" cy="609600"/>
          </a:xfrm>
          <a:prstGeom prst="rect">
            <a:avLst/>
          </a:prstGeom>
          <a:solidFill>
            <a:schemeClr val="tx2">
              <a:alpha val="7686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Freeform 43"/>
          <p:cNvSpPr>
            <a:spLocks/>
          </p:cNvSpPr>
          <p:nvPr/>
        </p:nvSpPr>
        <p:spPr bwMode="gray">
          <a:xfrm>
            <a:off x="8664575" y="403225"/>
            <a:ext cx="477838" cy="609600"/>
          </a:xfrm>
          <a:custGeom>
            <a:avLst/>
            <a:gdLst>
              <a:gd name="T0" fmla="*/ 159279 w 288"/>
              <a:gd name="T1" fmla="*/ 0 h 384"/>
              <a:gd name="T2" fmla="*/ 0 w 288"/>
              <a:gd name="T3" fmla="*/ 609600 h 384"/>
              <a:gd name="T4" fmla="*/ 477838 w 288"/>
              <a:gd name="T5" fmla="*/ 609600 h 384"/>
              <a:gd name="T6" fmla="*/ 477838 w 288"/>
              <a:gd name="T7" fmla="*/ 0 h 384"/>
              <a:gd name="T8" fmla="*/ 159279 w 288"/>
              <a:gd name="T9" fmla="*/ 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8" h="384">
                <a:moveTo>
                  <a:pt x="96" y="0"/>
                </a:moveTo>
                <a:lnTo>
                  <a:pt x="0" y="384"/>
                </a:lnTo>
                <a:lnTo>
                  <a:pt x="288" y="384"/>
                </a:lnTo>
                <a:lnTo>
                  <a:pt x="288" y="0"/>
                </a:lnTo>
                <a:lnTo>
                  <a:pt x="96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AutoShape 35"/>
          <p:cNvSpPr>
            <a:spLocks noChangeArrowheads="1"/>
          </p:cNvSpPr>
          <p:nvPr/>
        </p:nvSpPr>
        <p:spPr bwMode="gray">
          <a:xfrm rot="5400000">
            <a:off x="1154113" y="185738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bg2">
              <a:alpha val="2705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fld id="{145E4ED9-AD01-4BD5-8A60-0C3BB29A4C36}" type="datetime3">
              <a:rPr lang="zh-CN" altLang="en-US"/>
              <a:pPr>
                <a:defRPr/>
              </a:pPr>
              <a:t>2017年11月3日星期五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>
                <a:latin typeface="Arial" pitchFamily="34" charset="0"/>
              </a:defRPr>
            </a:lvl1pPr>
          </a:lstStyle>
          <a:p>
            <a:pPr>
              <a:defRPr/>
            </a:pPr>
            <a:fld id="{8D4DF8CD-EB64-4EB7-9752-37587DFD5D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4572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ransition spd="med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486400"/>
          </a:xfrm>
        </p:spPr>
        <p:txBody>
          <a:bodyPr/>
          <a:lstStyle/>
          <a:p>
            <a:r>
              <a:rPr lang="en-US" altLang="zh-CN" sz="2400" dirty="0"/>
              <a:t>D</a:t>
            </a:r>
            <a:r>
              <a:rPr lang="en-US" altLang="zh-CN" sz="2400" dirty="0" smtClean="0"/>
              <a:t>esign a circuit with a 8-to-1 multiplexer to decide whether a 4-bits binary number can be divided </a:t>
            </a:r>
            <a:r>
              <a:rPr lang="en-US" altLang="zh-CN" sz="2400" smtClean="0"/>
              <a:t>by </a:t>
            </a:r>
            <a:r>
              <a:rPr lang="en-US" altLang="zh-CN" sz="2400" smtClean="0"/>
              <a:t>4, </a:t>
            </a:r>
            <a:r>
              <a:rPr lang="en-US" altLang="zh-CN" sz="2400" dirty="0" smtClean="0"/>
              <a:t>output 1 if yes, otherwise output 0. Write down the truth table, logic function and the circuit.</a:t>
            </a:r>
            <a:endParaRPr lang="en-US" altLang="zh-CN" dirty="0"/>
          </a:p>
          <a:p>
            <a:r>
              <a:rPr lang="en-US" altLang="zh-CN" sz="2400" dirty="0"/>
              <a:t>Design a 7-segment </a:t>
            </a:r>
            <a:r>
              <a:rPr lang="en-US" altLang="zh-CN" sz="2400" dirty="0" smtClean="0"/>
              <a:t>display using </a:t>
            </a:r>
            <a:r>
              <a:rPr lang="en-US" altLang="zh-CN" sz="2400" dirty="0"/>
              <a:t>a 22 x 7 ROM. </a:t>
            </a:r>
            <a:r>
              <a:rPr lang="en-US" altLang="zh-CN" sz="2400" dirty="0" smtClean="0"/>
              <a:t>There is 2 Inputs: A1 and A0 and 7 Outputs: a ~ g; if a ~ g = 1, LED light is on, and if a ~ g = 0, the light is off. You </a:t>
            </a:r>
            <a:r>
              <a:rPr lang="en-US" altLang="zh-CN" sz="2400" dirty="0"/>
              <a:t>only need to display 0, 1, 2, </a:t>
            </a:r>
            <a:r>
              <a:rPr lang="en-US" altLang="zh-CN" sz="2400" dirty="0" smtClean="0"/>
              <a:t>3 as follows. Draw the circuit design on the ROM plane. </a:t>
            </a:r>
            <a:endParaRPr lang="en-US" sz="2400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4CCA24-01BC-41D1-938B-C31EF541CD7F}" type="datetime3">
              <a:rPr lang="zh-CN" altLang="en-US" smtClean="0"/>
              <a:pPr>
                <a:defRPr/>
              </a:pPr>
              <a:t>2017年11月3日星期五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324612-B27E-4C2B-A4E4-51C70B982205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381000" y="4953000"/>
            <a:ext cx="3891915" cy="1125220"/>
          </a:xfrm>
          <a:prstGeom prst="rect">
            <a:avLst/>
          </a:prstGeom>
        </p:spPr>
      </p:pic>
      <p:pic>
        <p:nvPicPr>
          <p:cNvPr id="7" name="图片 6" descr="C:\Users\Oliver\Dropbox\courses\逻辑与计算机基础\exam\images\7-led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191000"/>
            <a:ext cx="3810000" cy="228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088045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70Gp_natural_light">
  <a:themeElements>
    <a:clrScheme name="170Gp_natural_light 2">
      <a:dk1>
        <a:srgbClr val="000000"/>
      </a:dk1>
      <a:lt1>
        <a:srgbClr val="FFFFFF"/>
      </a:lt1>
      <a:dk2>
        <a:srgbClr val="26728A"/>
      </a:dk2>
      <a:lt2>
        <a:srgbClr val="DDDDDD"/>
      </a:lt2>
      <a:accent1>
        <a:srgbClr val="9FCAD3"/>
      </a:accent1>
      <a:accent2>
        <a:srgbClr val="9999FF"/>
      </a:accent2>
      <a:accent3>
        <a:srgbClr val="FFFFFF"/>
      </a:accent3>
      <a:accent4>
        <a:srgbClr val="000000"/>
      </a:accent4>
      <a:accent5>
        <a:srgbClr val="CDE1E6"/>
      </a:accent5>
      <a:accent6>
        <a:srgbClr val="8A8AE7"/>
      </a:accent6>
      <a:hlink>
        <a:srgbClr val="71A5DF"/>
      </a:hlink>
      <a:folHlink>
        <a:srgbClr val="F1CA69"/>
      </a:folHlink>
    </a:clrScheme>
    <a:fontScheme name="170Gp_natur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70Gp_natural_light 1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2">
        <a:dk1>
          <a:srgbClr val="000000"/>
        </a:dk1>
        <a:lt1>
          <a:srgbClr val="FFFFFF"/>
        </a:lt1>
        <a:dk2>
          <a:srgbClr val="26728A"/>
        </a:dk2>
        <a:lt2>
          <a:srgbClr val="DDDDDD"/>
        </a:lt2>
        <a:accent1>
          <a:srgbClr val="9FCAD3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8A8AE7"/>
        </a:accent6>
        <a:hlink>
          <a:srgbClr val="71A5DF"/>
        </a:hlink>
        <a:folHlink>
          <a:srgbClr val="F1CA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3">
        <a:dk1>
          <a:srgbClr val="000000"/>
        </a:dk1>
        <a:lt1>
          <a:srgbClr val="FFFFFF"/>
        </a:lt1>
        <a:dk2>
          <a:srgbClr val="333399"/>
        </a:dk2>
        <a:lt2>
          <a:srgbClr val="C0C0C0"/>
        </a:lt2>
        <a:accent1>
          <a:srgbClr val="8FABD5"/>
        </a:accent1>
        <a:accent2>
          <a:srgbClr val="F1900F"/>
        </a:accent2>
        <a:accent3>
          <a:srgbClr val="FFFFFF"/>
        </a:accent3>
        <a:accent4>
          <a:srgbClr val="000000"/>
        </a:accent4>
        <a:accent5>
          <a:srgbClr val="C6D2E7"/>
        </a:accent5>
        <a:accent6>
          <a:srgbClr val="DA820C"/>
        </a:accent6>
        <a:hlink>
          <a:srgbClr val="AE0404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7921</TotalTime>
  <Words>121</Words>
  <Application>Microsoft Office PowerPoint</Application>
  <PresentationFormat>全屏显示(4:3)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170Gp_natural_light</vt:lpstr>
      <vt:lpstr>BMP 图像</vt:lpstr>
      <vt:lpstr>Quiz</vt:lpstr>
    </vt:vector>
  </TitlesOfParts>
  <Company>Guilddesign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</dc:creator>
  <cp:lastModifiedBy>Xiaofei</cp:lastModifiedBy>
  <cp:revision>326</cp:revision>
  <dcterms:created xsi:type="dcterms:W3CDTF">2004-07-24T05:38:31Z</dcterms:created>
  <dcterms:modified xsi:type="dcterms:W3CDTF">2017-11-03T02:32:29Z</dcterms:modified>
</cp:coreProperties>
</file>