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5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B2B2B2"/>
    <a:srgbClr val="006600"/>
    <a:srgbClr val="FF0000"/>
    <a:srgbClr val="ECF4F6"/>
    <a:srgbClr val="333399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2" autoAdjust="0"/>
    <p:restoredTop sz="96289" autoAdjust="0"/>
  </p:normalViewPr>
  <p:slideViewPr>
    <p:cSldViewPr>
      <p:cViewPr>
        <p:scale>
          <a:sx n="85" d="100"/>
          <a:sy n="85" d="100"/>
        </p:scale>
        <p:origin x="-72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82DE23-2154-41C3-AC76-FAAEFF8D544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2DE23-2154-41C3-AC76-FAAEFF8D54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2.png"/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8"/>
          <p:cNvSpPr/>
          <p:nvPr/>
        </p:nvSpPr>
        <p:spPr bwMode="gray">
          <a:xfrm>
            <a:off x="0" y="0"/>
            <a:ext cx="7677150" cy="6858000"/>
          </a:xfrm>
          <a:custGeom>
            <a:avLst/>
            <a:gdLst>
              <a:gd name="T0" fmla="*/ 0 w 4272"/>
              <a:gd name="T1" fmla="*/ 0 h 4320"/>
              <a:gd name="T2" fmla="*/ 7677150 w 4272"/>
              <a:gd name="T3" fmla="*/ 0 h 4320"/>
              <a:gd name="T4" fmla="*/ 5089347 w 4272"/>
              <a:gd name="T5" fmla="*/ 6858000 h 4320"/>
              <a:gd name="T6" fmla="*/ 0 w 4272"/>
              <a:gd name="T7" fmla="*/ 6858000 h 4320"/>
              <a:gd name="T8" fmla="*/ 0 w 427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gray">
          <a:xfrm>
            <a:off x="0" y="762000"/>
            <a:ext cx="9144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51" descr="Computer&amp; Communtication"/>
          <p:cNvSpPr/>
          <p:nvPr/>
        </p:nvSpPr>
        <p:spPr bwMode="gray">
          <a:xfrm>
            <a:off x="0" y="914400"/>
            <a:ext cx="7326313" cy="2233613"/>
          </a:xfrm>
          <a:custGeom>
            <a:avLst/>
            <a:gdLst>
              <a:gd name="T0" fmla="*/ 0 w 4615"/>
              <a:gd name="T1" fmla="*/ 0 h 1407"/>
              <a:gd name="T2" fmla="*/ 7326313 w 4615"/>
              <a:gd name="T3" fmla="*/ 0 h 1407"/>
              <a:gd name="T4" fmla="*/ 6496050 w 4615"/>
              <a:gd name="T5" fmla="*/ 2200275 h 1407"/>
              <a:gd name="T6" fmla="*/ 0 w 4615"/>
              <a:gd name="T7" fmla="*/ 2233613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gray">
          <a:xfrm>
            <a:off x="0" y="3113088"/>
            <a:ext cx="9144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6"/>
          <p:cNvGrpSpPr/>
          <p:nvPr/>
        </p:nvGrpSpPr>
        <p:grpSpPr bwMode="auto">
          <a:xfrm>
            <a:off x="215900" y="152400"/>
            <a:ext cx="1079500" cy="633413"/>
            <a:chOff x="2680" y="3678"/>
            <a:chExt cx="680" cy="399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b="1"/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2" name="Object 53"/>
          <p:cNvGraphicFramePr>
            <a:graphicFrameLocks noChangeAspect="1"/>
          </p:cNvGraphicFramePr>
          <p:nvPr/>
        </p:nvGraphicFramePr>
        <p:xfrm>
          <a:off x="381000" y="3810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BMP 图像" r:id="rId3" imgW="5381625" imgH="2400300" progId="PBrush">
                  <p:embed/>
                </p:oleObj>
              </mc:Choice>
              <mc:Fallback>
                <p:oleObj name="BMP 图像" r:id="rId3" imgW="5381625" imgH="2400300" progId="PBrush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381000"/>
                        <a:ext cx="685800" cy="304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090863"/>
            <a:ext cx="85344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486400" y="5791200"/>
            <a:ext cx="34290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1B26FE88-A58E-4BF1-A686-0081714720BD}" type="datetime3">
              <a:rPr lang="zh-CN" altLang="en-US"/>
            </a:fld>
            <a:endParaRPr lang="en-US" altLang="zh-CN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b="0" smtClean="0"/>
            </a:lvl1pPr>
          </a:lstStyle>
          <a:p>
            <a:pPr>
              <a:defRPr/>
            </a:pPr>
            <a:fld id="{DBBD6A4A-FF25-4265-9E9C-DCF05B2B287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87ED9-BAFD-4985-9EB0-7AA4BBB11D4C}" type="datetime3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1D2F7-479B-49D7-A1A0-3D78B36C542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0955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1341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6C29F-4437-411E-A396-20D1249DC1F8}" type="datetime3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2FC5B-24BB-44BF-B6CF-06CC6996048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ABDE1-8A58-4E7B-87F9-CA5E4EF5F067}" type="datetime3">
              <a:rPr lang="zh-CN" altLang="en-US"/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780EC-18E1-42A1-ACC1-730897E6938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7AFAA-3262-4A7D-8B94-91A230A8FC85}" type="datetime3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648B6-1A3D-4C73-8127-F84E8DF894C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CCA24-01BC-41D1-938B-C31EF541CD7F}" type="datetime3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24612-B27E-4C2B-A4E4-51C70B98220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D73AC-6B67-4C4D-94E8-8BB5430FF21A}" type="datetime3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CDCA0-B83C-451D-8625-CF48721D5A7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C0F2F-1675-4FDD-819E-A8BCAFD75B8D}" type="datetime3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3714B-0774-453A-9D8E-D9AC179CABC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7090-8E0F-487C-A074-DE4F6E4156E4}" type="datetime3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FDDC7-57E9-43DE-BC62-A415C1D847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62280-9613-45AB-96AB-8F53F31CC62A}" type="datetime3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E2BB8-D36A-487C-B684-D09B51CA764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590A1-A5A5-41E4-9D7A-C97269C167B6}" type="datetime3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E402D-AF35-4F28-B6BC-9CFE2E0DBDF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845A3-6395-4859-A1E8-3E27CB09EC2D}" type="datetime3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7EAE-49EF-4C07-9AEF-828AAAA09A0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837F7-0784-47D7-9B1A-660CFE9C1A0C}" type="datetime3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75AF3-0281-4FDF-B248-31A7EDB6029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39" descr="Computer&amp; Communtication1"/>
          <p:cNvSpPr/>
          <p:nvPr/>
        </p:nvSpPr>
        <p:spPr bwMode="gray">
          <a:xfrm>
            <a:off x="0" y="0"/>
            <a:ext cx="8915400" cy="1014413"/>
          </a:xfrm>
          <a:custGeom>
            <a:avLst/>
            <a:gdLst>
              <a:gd name="T0" fmla="*/ 0 w 5616"/>
              <a:gd name="T1" fmla="*/ 1014413 h 576"/>
              <a:gd name="T2" fmla="*/ 8675688 w 5616"/>
              <a:gd name="T3" fmla="*/ 991518 h 576"/>
              <a:gd name="T4" fmla="*/ 8915400 w 5616"/>
              <a:gd name="T5" fmla="*/ 0 h 576"/>
              <a:gd name="T6" fmla="*/ 0 w 5616"/>
              <a:gd name="T7" fmla="*/ 0 h 576"/>
              <a:gd name="T8" fmla="*/ 0 w 5616"/>
              <a:gd name="T9" fmla="*/ 1014413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Freeform 40"/>
          <p:cNvSpPr/>
          <p:nvPr/>
        </p:nvSpPr>
        <p:spPr bwMode="gray">
          <a:xfrm>
            <a:off x="0" y="0"/>
            <a:ext cx="8924925" cy="6858000"/>
          </a:xfrm>
          <a:custGeom>
            <a:avLst/>
            <a:gdLst>
              <a:gd name="T0" fmla="*/ 0 w 5622"/>
              <a:gd name="T1" fmla="*/ 0 h 4320"/>
              <a:gd name="T2" fmla="*/ 8924925 w 5622"/>
              <a:gd name="T3" fmla="*/ 0 h 4320"/>
              <a:gd name="T4" fmla="*/ 7075488 w 5622"/>
              <a:gd name="T5" fmla="*/ 6846888 h 4320"/>
              <a:gd name="T6" fmla="*/ 0 w 5622"/>
              <a:gd name="T7" fmla="*/ 6858000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294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Rectangle 41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42"/>
          <p:cNvSpPr>
            <a:spLocks noChangeArrowheads="1"/>
          </p:cNvSpPr>
          <p:nvPr/>
        </p:nvSpPr>
        <p:spPr bwMode="gray">
          <a:xfrm>
            <a:off x="0" y="403225"/>
            <a:ext cx="9144000" cy="609600"/>
          </a:xfrm>
          <a:prstGeom prst="rect">
            <a:avLst/>
          </a:prstGeom>
          <a:solidFill>
            <a:schemeClr val="tx2">
              <a:alpha val="7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Freeform 43"/>
          <p:cNvSpPr/>
          <p:nvPr/>
        </p:nvSpPr>
        <p:spPr bwMode="gray">
          <a:xfrm>
            <a:off x="8664575" y="403225"/>
            <a:ext cx="477838" cy="609600"/>
          </a:xfrm>
          <a:custGeom>
            <a:avLst/>
            <a:gdLst>
              <a:gd name="T0" fmla="*/ 159279 w 288"/>
              <a:gd name="T1" fmla="*/ 0 h 384"/>
              <a:gd name="T2" fmla="*/ 0 w 288"/>
              <a:gd name="T3" fmla="*/ 609600 h 384"/>
              <a:gd name="T4" fmla="*/ 477838 w 288"/>
              <a:gd name="T5" fmla="*/ 609600 h 384"/>
              <a:gd name="T6" fmla="*/ 477838 w 288"/>
              <a:gd name="T7" fmla="*/ 0 h 384"/>
              <a:gd name="T8" fmla="*/ 159279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AutoShape 35"/>
          <p:cNvSpPr>
            <a:spLocks noChangeArrowheads="1"/>
          </p:cNvSpPr>
          <p:nvPr/>
        </p:nvSpPr>
        <p:spPr bwMode="gray">
          <a:xfrm rot="5400000">
            <a:off x="11541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2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5E4ED9-AD01-4BD5-8A60-0C3BB29A4C36}" type="datetime3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1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D4DF8CD-EB64-4EB7-9752-37587DFD5DB4}" type="slidenum">
              <a:rPr lang="zh-CN" altLang="en-US"/>
            </a:fld>
            <a:endParaRPr lang="en-US" altLang="zh-CN"/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4572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Quiz 4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199" y="1295400"/>
            <a:ext cx="8915401" cy="990600"/>
          </a:xfrm>
        </p:spPr>
        <p:txBody>
          <a:bodyPr/>
          <a:lstStyle/>
          <a:p>
            <a:pPr marL="360045" indent="-360045" defTabSz="719455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zh-CN" sz="2000" dirty="0" smtClean="0"/>
              <a:t>Use </a:t>
            </a:r>
            <a:r>
              <a:rPr lang="en-US" altLang="zh-CN" sz="2000" dirty="0"/>
              <a:t>two 4-bit synchronous binary counters and logic </a:t>
            </a:r>
            <a:r>
              <a:rPr lang="en-US" altLang="zh-CN" sz="2000" dirty="0" smtClean="0"/>
              <a:t>gates to implement </a:t>
            </a:r>
            <a:r>
              <a:rPr lang="en-US" altLang="zh-CN" sz="2000" dirty="0"/>
              <a:t>a </a:t>
            </a:r>
            <a:r>
              <a:rPr lang="en-US" altLang="zh-CN" sz="2000" dirty="0" smtClean="0"/>
              <a:t>2-bits date counter </a:t>
            </a:r>
            <a:r>
              <a:rPr lang="en-US" altLang="zh-CN" sz="2000" dirty="0"/>
              <a:t>that counts from decimal “</a:t>
            </a:r>
            <a:r>
              <a:rPr lang="en-US" altLang="zh-CN" sz="2000" dirty="0" smtClean="0">
                <a:solidFill>
                  <a:srgbClr val="FF0000"/>
                </a:solidFill>
              </a:rPr>
              <a:t>01</a:t>
            </a:r>
            <a:r>
              <a:rPr lang="en-US" altLang="zh-CN" sz="2000" dirty="0" smtClean="0"/>
              <a:t>” </a:t>
            </a:r>
            <a:r>
              <a:rPr lang="en-US" altLang="zh-CN" sz="2000" dirty="0"/>
              <a:t>through decimal </a:t>
            </a:r>
            <a:r>
              <a:rPr lang="en-US" altLang="zh-CN" sz="2000" dirty="0" smtClean="0"/>
              <a:t>“</a:t>
            </a:r>
            <a:r>
              <a:rPr lang="en-US" altLang="zh-CN" sz="2000" dirty="0" smtClean="0">
                <a:solidFill>
                  <a:srgbClr val="FF0000"/>
                </a:solidFill>
              </a:rPr>
              <a:t>31</a:t>
            </a:r>
            <a:r>
              <a:rPr lang="en-US" altLang="zh-CN" sz="2000" dirty="0" smtClean="0"/>
              <a:t>”.</a:t>
            </a:r>
            <a:endParaRPr lang="zh-CN" altLang="en-US" sz="2000" dirty="0"/>
          </a:p>
          <a:p>
            <a:pPr marL="0" indent="0" defTabSz="719455" eaLnBrk="1" fontAlgn="auto" hangingPunct="1">
              <a:spcAft>
                <a:spcPts val="0"/>
              </a:spcAft>
              <a:buNone/>
              <a:defRPr/>
            </a:pPr>
            <a:endParaRPr lang="en-US" altLang="zh-CN" sz="2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CCA24-01BC-41D1-938B-C31EF541CD7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24612-B27E-4C2B-A4E4-51C70B982205}" type="slidenum">
              <a:rPr lang="zh-CN" altLang="en-US" smtClean="0"/>
            </a:fld>
            <a:endParaRPr lang="en-US" altLang="zh-CN"/>
          </a:p>
        </p:txBody>
      </p:sp>
      <p:pic>
        <p:nvPicPr>
          <p:cNvPr id="97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88" y="2133600"/>
            <a:ext cx="333057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49839"/>
            <a:ext cx="333057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 txBox="1"/>
          <p:nvPr/>
        </p:nvSpPr>
        <p:spPr bwMode="auto">
          <a:xfrm>
            <a:off x="76200" y="4343400"/>
            <a:ext cx="8915401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defTabSz="719455" eaLnBrk="1" fontAlgn="auto" hangingPunct="1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altLang="zh-CN" sz="2000" kern="0" dirty="0" smtClean="0"/>
              <a:t>Give two register transfer operations (R1 unchanged except for the following cases): </a:t>
            </a:r>
            <a:endParaRPr lang="en-US" altLang="zh-CN" sz="2000" kern="0" dirty="0" smtClean="0"/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000" kern="0" dirty="0"/>
              <a:t>	</a:t>
            </a:r>
            <a:r>
              <a:rPr lang="en-US" altLang="zh-CN" sz="2000" dirty="0">
                <a:ea typeface="宋体" panose="02010600030101010101" pitchFamily="2" charset="-122"/>
              </a:rPr>
              <a:t>C1: R1</a:t>
            </a: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dirty="0">
                <a:ea typeface="宋体" panose="02010600030101010101" pitchFamily="2" charset="-122"/>
              </a:rPr>
              <a:t>R1 + R2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 smtClean="0">
                <a:ea typeface="宋体" panose="02010600030101010101" pitchFamily="2" charset="-122"/>
              </a:rPr>
              <a:t>(~C1)C2</a:t>
            </a:r>
            <a:r>
              <a:rPr lang="en-US" altLang="zh-CN" sz="2000" dirty="0">
                <a:ea typeface="宋体" panose="02010600030101010101" pitchFamily="2" charset="-122"/>
              </a:rPr>
              <a:t>: R1</a:t>
            </a: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dirty="0">
                <a:ea typeface="宋体" panose="02010600030101010101" pitchFamily="2" charset="-122"/>
              </a:rPr>
              <a:t>R1 -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1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defTabSz="719455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kern="0" dirty="0"/>
              <a:t> </a:t>
            </a:r>
            <a:r>
              <a:rPr lang="en-US" altLang="zh-CN" sz="2000" kern="0" dirty="0" smtClean="0"/>
              <a:t>      Use two 4-bits registers, one 4-bit adder, and other necessary gates to implement the above operations.</a:t>
            </a:r>
            <a:endParaRPr lang="zh-CN" altLang="en-US" sz="2000" kern="0" dirty="0" smtClean="0"/>
          </a:p>
          <a:p>
            <a:pPr marL="0" indent="0" defTabSz="719455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2000" kern="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0Gp_natural_light">
  <a:themeElements>
    <a:clrScheme name="170Gp_natural_light 2">
      <a:dk1>
        <a:srgbClr val="000000"/>
      </a:dk1>
      <a:lt1>
        <a:srgbClr val="FFFFFF"/>
      </a:lt1>
      <a:dk2>
        <a:srgbClr val="26728A"/>
      </a:dk2>
      <a:lt2>
        <a:srgbClr val="DDDDDD"/>
      </a:lt2>
      <a:accent1>
        <a:srgbClr val="9FCAD3"/>
      </a:accent1>
      <a:accent2>
        <a:srgbClr val="9999FF"/>
      </a:accent2>
      <a:accent3>
        <a:srgbClr val="FFFFFF"/>
      </a:accent3>
      <a:accent4>
        <a:srgbClr val="000000"/>
      </a:accent4>
      <a:accent5>
        <a:srgbClr val="CDE1E6"/>
      </a:accent5>
      <a:accent6>
        <a:srgbClr val="8A8AE7"/>
      </a:accent6>
      <a:hlink>
        <a:srgbClr val="71A5DF"/>
      </a:hlink>
      <a:folHlink>
        <a:srgbClr val="F1CA69"/>
      </a:folHlink>
    </a:clrScheme>
    <a:fontScheme name="170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9FCAD3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8A8AE7"/>
        </a:accent6>
        <a:hlink>
          <a:srgbClr val="71A5DF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8FABD5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C6D2E7"/>
        </a:accent5>
        <a:accent6>
          <a:srgbClr val="DA820C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WPS 演示</Application>
  <PresentationFormat>全屏显示(4:3)</PresentationFormat>
  <Paragraphs>15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170Gp_natural_light</vt:lpstr>
      <vt:lpstr>PBrush</vt:lpstr>
      <vt:lpstr>Quiz 4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</dc:creator>
  <cp:lastModifiedBy>Administrator</cp:lastModifiedBy>
  <cp:revision>340</cp:revision>
  <dcterms:created xsi:type="dcterms:W3CDTF">2004-07-24T05:38:00Z</dcterms:created>
  <dcterms:modified xsi:type="dcterms:W3CDTF">2017-12-21T04:55:39Z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