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4" r:id="rId2"/>
    <p:sldId id="285" r:id="rId3"/>
    <p:sldId id="283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3667" autoAdjust="0"/>
  </p:normalViewPr>
  <p:slideViewPr>
    <p:cSldViewPr>
      <p:cViewPr varScale="1">
        <p:scale>
          <a:sx n="56" d="100"/>
          <a:sy n="56" d="100"/>
        </p:scale>
        <p:origin x="81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4884EC-ACB3-4CA3-AC91-3AAB0995D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420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A7D9C55-3DB3-4834-8D61-3548F5FCCBAC}" type="slidenum">
              <a:rPr lang="zh-CN" altLang="en-US" sz="1200" smtClean="0"/>
              <a:pPr eaLnBrk="1" hangingPunct="1"/>
              <a:t>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80564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位图图像" r:id="rId4" imgW="5380952" imgH="2400635" progId="Paint.Picture">
                  <p:embed/>
                </p:oleObj>
              </mc:Choice>
              <mc:Fallback>
                <p:oleObj name="位图图像" r:id="rId4" imgW="5380952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7C4F39D-0196-4ABE-A14A-E84FC04BE426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46F6CE4E-EB1F-4D20-B78B-72890EB3D2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13673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D7C50-E41F-4C1B-98F1-1F92E642C883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1DC80-E6A9-45C4-B7CC-6F98D603D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2614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D050D-1F4E-4244-9DA1-259863E99C22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C5824-EB21-4371-8BE1-AAF7FE490C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1885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11EF-DBC7-4542-B56B-8A3920EB8EFC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58556-58D2-4998-8B4D-62A7E88C9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2840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A6F4C-696F-4335-A78C-68BA7CB4C393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4EED-1283-4195-A0EB-6D3F449DD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135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8005-09A4-4A6E-B6A3-EB107AADECBF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7B513-DE23-4479-B711-1959DC4F7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2928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B07E-4CE4-4778-AA9D-15F0EB78820B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13A2-2A5B-4B3E-9698-C1C1E908CC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8914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7C12-00AC-4D87-8C66-81DC05F15EFF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93A6-85E6-4AC7-8A4C-7EF4CF1C74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213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FCE19-F2BF-4961-8FF5-89AF2C46EEB9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CCB49-4445-4C8F-B336-F379776B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7337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6611-E007-4963-A992-E9785CAC492A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99AB8-35C5-4049-8BB2-8E20DE756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383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AE8E5-A942-4B15-911C-364B27025026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923A-5187-4300-A4B9-C957FE328F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85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681F-F74D-4E02-8135-70158F3BD969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00EC2-1FAC-4F25-B115-9B8953FD7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520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ADE7A-C619-46EA-B4BF-0B8FEDD40CE6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9BE4F-A9C6-4F41-93F5-79918BBF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3496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63CC24E-937D-491F-91C6-F7EBAA7102CA}" type="datetime3">
              <a:rPr lang="zh-CN" altLang="en-US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E14B0518-9B3E-4543-9A9A-0BA2BB7ED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日随堂练习</a:t>
            </a:r>
            <a:endParaRPr lang="en-US" altLang="zh-CN" dirty="0" smtClean="0"/>
          </a:p>
          <a:p>
            <a:r>
              <a:rPr lang="en-US" altLang="zh-CN" dirty="0" smtClean="0"/>
              <a:t>3.8</a:t>
            </a:r>
          </a:p>
          <a:p>
            <a:r>
              <a:rPr lang="en-US" altLang="zh-CN" dirty="0" smtClean="0"/>
              <a:t>2.16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a)   2.24(b)</a:t>
            </a:r>
          </a:p>
          <a:p>
            <a:r>
              <a:rPr lang="en-US" altLang="zh-CN" dirty="0" smtClean="0"/>
              <a:t>2.19(c)</a:t>
            </a:r>
          </a:p>
          <a:p>
            <a:r>
              <a:rPr lang="en-US" altLang="zh-CN" dirty="0" smtClean="0"/>
              <a:t>2.34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0713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03321"/>
              </p:ext>
            </p:extLst>
          </p:nvPr>
        </p:nvGraphicFramePr>
        <p:xfrm>
          <a:off x="658713" y="1212852"/>
          <a:ext cx="6351687" cy="64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3" imgW="2362200" imgH="241300" progId="Equation.DSMT4">
                  <p:embed/>
                </p:oleObj>
              </mc:Choice>
              <mc:Fallback>
                <p:oleObj name="Equation" r:id="rId3" imgW="23622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3" y="1212852"/>
                        <a:ext cx="6351687" cy="640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11218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0246" y="1944161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（用公式化简，注明每步的主要公式）。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04800" y="3634524"/>
            <a:ext cx="883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4488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用卡诺图化简以下函数为最简与非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与非表达式：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= ∑m(0, 1, 5, 7, 8, 11, 13) + ∑d (3, 9, 12, 15)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。（标出最大维块及对应的与项）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81750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143000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分析下列逻辑电路，其中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为输入，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为输出。请列出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的真值表，写出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的逻辑表达式，分析此电路最大可能的功能。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07366"/>
              </p:ext>
            </p:extLst>
          </p:nvPr>
        </p:nvGraphicFramePr>
        <p:xfrm>
          <a:off x="1066799" y="2819400"/>
          <a:ext cx="4960991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r:id="rId3" imgW="3875850" imgH="1924769" progId="Visio.Drawing.11">
                  <p:embed/>
                </p:oleObj>
              </mc:Choice>
              <mc:Fallback>
                <p:oleObj r:id="rId3" imgW="3875850" imgH="192476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2819400"/>
                        <a:ext cx="4960991" cy="246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9683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26371"/>
              </p:ext>
            </p:extLst>
          </p:nvPr>
        </p:nvGraphicFramePr>
        <p:xfrm>
          <a:off x="457200" y="2438343"/>
          <a:ext cx="2964968" cy="48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343"/>
                        <a:ext cx="2964968" cy="488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88286"/>
              </p:ext>
            </p:extLst>
          </p:nvPr>
        </p:nvGraphicFramePr>
        <p:xfrm>
          <a:off x="509548" y="3349122"/>
          <a:ext cx="2081252" cy="43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5" imgW="952087" imgH="203112" progId="Equation.DSMT4">
                  <p:embed/>
                </p:oleObj>
              </mc:Choice>
              <mc:Fallback>
                <p:oleObj name="Equation" r:id="rId5" imgW="952087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48" y="3349122"/>
                        <a:ext cx="2081252" cy="433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1" y="1184702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在下图的可编程逻辑阵列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上实现下列逻辑函数功能并作简要的设计说明（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8700" y="1947476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2870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69" y="2339058"/>
            <a:ext cx="5497627" cy="337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7237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随堂练习</a:t>
            </a:r>
            <a:r>
              <a:rPr lang="en-US" altLang="zh-CN" dirty="0" smtClean="0"/>
              <a:t>3:</a:t>
            </a:r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smtClean="0"/>
              <a:t>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8284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333" y="914400"/>
            <a:ext cx="8229600" cy="5105400"/>
          </a:xfrm>
        </p:spPr>
        <p:txBody>
          <a:bodyPr/>
          <a:lstStyle/>
          <a:p>
            <a:pPr lvl="0"/>
            <a:r>
              <a:rPr lang="zh-CN" altLang="zh-CN" sz="2400" dirty="0"/>
              <a:t>时序电路的次态不仅与当前输入有关，而且还与</a:t>
            </a:r>
            <a:r>
              <a:rPr lang="en-US" altLang="zh-CN" sz="2400" dirty="0" smtClean="0"/>
              <a:t>_______________</a:t>
            </a:r>
            <a:r>
              <a:rPr lang="zh-CN" altLang="zh-CN" sz="2400" dirty="0"/>
              <a:t>有关。</a:t>
            </a:r>
          </a:p>
          <a:p>
            <a:pPr lvl="0"/>
            <a:r>
              <a:rPr lang="zh-CN" altLang="zh-CN" sz="2400" dirty="0" smtClean="0"/>
              <a:t>通常</a:t>
            </a:r>
            <a:r>
              <a:rPr lang="zh-CN" altLang="zh-CN" sz="2400" dirty="0"/>
              <a:t>情况下，主从触发器的建立时间要</a:t>
            </a:r>
            <a:r>
              <a:rPr lang="en-US" altLang="zh-CN" sz="2400" dirty="0" smtClean="0"/>
              <a:t>_____</a:t>
            </a:r>
            <a:r>
              <a:rPr lang="zh-CN" altLang="zh-CN" sz="2400" dirty="0"/>
              <a:t>边沿</a:t>
            </a:r>
            <a:r>
              <a:rPr lang="zh-CN" altLang="zh-CN" sz="2400" dirty="0" smtClean="0"/>
              <a:t>触发器</a:t>
            </a:r>
            <a:endParaRPr lang="zh-CN" altLang="zh-CN" sz="2400" dirty="0"/>
          </a:p>
          <a:p>
            <a:pPr lvl="0"/>
            <a:r>
              <a:rPr lang="zh-CN" altLang="zh-CN" sz="2400" dirty="0"/>
              <a:t>电路输出方程只与电路现态相关的时序电路是</a:t>
            </a:r>
            <a:r>
              <a:rPr lang="en-US" altLang="zh-CN" sz="2400" dirty="0" smtClean="0"/>
              <a:t>_______________</a:t>
            </a:r>
            <a:r>
              <a:rPr lang="zh-CN" altLang="zh-CN" sz="2400" dirty="0"/>
              <a:t>型电路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如果对键盘上</a:t>
            </a:r>
            <a:r>
              <a:rPr lang="en-US" altLang="zh-CN" sz="2400" dirty="0"/>
              <a:t>108</a:t>
            </a:r>
            <a:r>
              <a:rPr lang="zh-CN" altLang="zh-CN" sz="2400" dirty="0"/>
              <a:t>个符号进行二进制编码，则至少要</a:t>
            </a:r>
            <a:r>
              <a:rPr lang="en-US" altLang="zh-CN" sz="2400" dirty="0" smtClean="0"/>
              <a:t>______</a:t>
            </a:r>
            <a:r>
              <a:rPr lang="zh-CN" altLang="zh-CN" sz="2400" dirty="0"/>
              <a:t>位二进制数码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zh-CN" sz="2400" dirty="0"/>
              <a:t>传输延迟（</a:t>
            </a:r>
            <a:r>
              <a:rPr lang="en-US" altLang="zh-CN" sz="2400" dirty="0"/>
              <a:t>Propagation Delay</a:t>
            </a:r>
            <a:r>
              <a:rPr lang="zh-CN" altLang="zh-CN" sz="2400" dirty="0"/>
              <a:t>）是指变化的信号从</a:t>
            </a:r>
            <a:r>
              <a:rPr lang="en-US" altLang="zh-CN" sz="2400" dirty="0" smtClean="0"/>
              <a:t>_______________</a:t>
            </a:r>
            <a:r>
              <a:rPr lang="zh-CN" altLang="zh-CN" sz="2400" dirty="0"/>
              <a:t>传输到</a:t>
            </a:r>
            <a:r>
              <a:rPr lang="en-US" altLang="zh-CN" sz="2400" dirty="0" smtClean="0"/>
              <a:t>____________</a:t>
            </a:r>
            <a:r>
              <a:rPr lang="zh-CN" altLang="zh-CN" sz="2400" dirty="0"/>
              <a:t>所需要的时间，电路的处理速度与电路门的最大传输延迟成反比例关系。</a:t>
            </a:r>
          </a:p>
          <a:p>
            <a:r>
              <a:rPr lang="zh-CN" altLang="zh-CN" sz="2400" dirty="0"/>
              <a:t>用</a:t>
            </a:r>
            <a:r>
              <a:rPr lang="en-US" altLang="zh-CN" sz="2400" dirty="0"/>
              <a:t>2</a:t>
            </a:r>
            <a:r>
              <a:rPr lang="zh-CN" altLang="zh-CN" sz="2400" dirty="0"/>
              <a:t>个或非门构成的基本</a:t>
            </a:r>
            <a:r>
              <a:rPr lang="en-US" altLang="zh-CN" sz="2400" dirty="0"/>
              <a:t>S-R</a:t>
            </a:r>
            <a:r>
              <a:rPr lang="zh-CN" altLang="zh-CN" sz="2400" dirty="0"/>
              <a:t>锁存器两个输入同时为</a:t>
            </a:r>
            <a:r>
              <a:rPr lang="en-US" altLang="zh-CN" sz="2400" dirty="0"/>
              <a:t>0</a:t>
            </a:r>
            <a:r>
              <a:rPr lang="zh-CN" altLang="zh-CN" sz="2400" dirty="0"/>
              <a:t>时，其功能 为输出</a:t>
            </a:r>
            <a:r>
              <a:rPr lang="en-US" altLang="zh-CN" sz="2400" dirty="0"/>
              <a:t>Q</a:t>
            </a:r>
            <a:r>
              <a:rPr lang="en-US" altLang="zh-CN" sz="2400" dirty="0" smtClean="0"/>
              <a:t>_____________________</a:t>
            </a:r>
            <a:r>
              <a:rPr lang="zh-CN" altLang="zh-CN" sz="2400" dirty="0"/>
              <a:t>。</a:t>
            </a:r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1179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基本</a:t>
            </a:r>
            <a:r>
              <a:rPr lang="en-US" altLang="zh-CN" dirty="0"/>
              <a:t>R-S</a:t>
            </a:r>
            <a:r>
              <a:rPr lang="zh-CN" altLang="zh-CN" dirty="0"/>
              <a:t>型触发器不具有</a:t>
            </a:r>
            <a:r>
              <a:rPr lang="en-US" altLang="zh-CN" dirty="0" smtClean="0"/>
              <a:t>___________</a:t>
            </a:r>
            <a:r>
              <a:rPr lang="zh-CN" altLang="zh-CN" dirty="0"/>
              <a:t>功能。</a:t>
            </a:r>
          </a:p>
          <a:p>
            <a:pPr marL="514350" indent="-514350">
              <a:buAutoNum type="alphaUcPeriod"/>
            </a:pPr>
            <a:r>
              <a:rPr lang="zh-CN" altLang="zh-CN" dirty="0" smtClean="0"/>
              <a:t>保持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zh-CN" dirty="0"/>
              <a:t>翻转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zh-CN" altLang="zh-CN" dirty="0"/>
              <a:t>置</a:t>
            </a:r>
            <a:r>
              <a:rPr lang="en-US" altLang="zh-CN" dirty="0"/>
              <a:t>1	</a:t>
            </a:r>
            <a:r>
              <a:rPr lang="en-US" altLang="zh-CN" dirty="0" smtClean="0"/>
              <a:t>D</a:t>
            </a:r>
            <a:r>
              <a:rPr lang="en-US" altLang="zh-CN" dirty="0"/>
              <a:t>. </a:t>
            </a:r>
            <a:r>
              <a:rPr lang="zh-CN" altLang="zh-CN" dirty="0"/>
              <a:t>置</a:t>
            </a:r>
            <a:r>
              <a:rPr lang="en-US" altLang="zh-CN" dirty="0" smtClean="0"/>
              <a:t>0</a:t>
            </a:r>
          </a:p>
          <a:p>
            <a:pPr marL="514350" indent="-514350">
              <a:buAutoNum type="alphaUcPeriod"/>
            </a:pPr>
            <a:endParaRPr lang="en-US" altLang="zh-CN" dirty="0"/>
          </a:p>
          <a:p>
            <a:pPr lvl="0"/>
            <a:r>
              <a:rPr lang="zh-CN" altLang="zh-CN" dirty="0"/>
              <a:t>存在“一次性采样”问题的触发器是</a:t>
            </a:r>
            <a:r>
              <a:rPr lang="en-US" altLang="zh-CN" dirty="0" smtClean="0"/>
              <a:t>________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A. S-R</a:t>
            </a:r>
            <a:r>
              <a:rPr lang="zh-CN" altLang="zh-CN" dirty="0"/>
              <a:t>锁存器</a:t>
            </a:r>
            <a:r>
              <a:rPr lang="en-US" altLang="zh-CN" dirty="0"/>
              <a:t>			</a:t>
            </a:r>
            <a:r>
              <a:rPr lang="en-US" altLang="zh-CN" dirty="0" smtClean="0"/>
              <a:t>B</a:t>
            </a:r>
            <a:r>
              <a:rPr lang="en-US" altLang="zh-CN" dirty="0"/>
              <a:t>. D</a:t>
            </a:r>
            <a:r>
              <a:rPr lang="zh-CN" altLang="zh-CN" dirty="0"/>
              <a:t>锁存器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边沿触发的</a:t>
            </a:r>
            <a:r>
              <a:rPr lang="en-US" altLang="zh-CN" dirty="0"/>
              <a:t>D</a:t>
            </a:r>
            <a:r>
              <a:rPr lang="zh-CN" altLang="zh-CN" dirty="0"/>
              <a:t>触发器</a:t>
            </a:r>
            <a:r>
              <a:rPr lang="en-US" altLang="zh-CN" dirty="0"/>
              <a:t>		</a:t>
            </a:r>
            <a:r>
              <a:rPr lang="en-US" altLang="zh-CN" dirty="0" smtClean="0"/>
              <a:t>D</a:t>
            </a:r>
            <a:r>
              <a:rPr lang="en-US" altLang="zh-CN" dirty="0"/>
              <a:t>. S-R</a:t>
            </a:r>
            <a:r>
              <a:rPr lang="zh-CN" altLang="zh-CN" dirty="0"/>
              <a:t>主从触发器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169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66" y="1054057"/>
            <a:ext cx="8229600" cy="5105400"/>
          </a:xfrm>
        </p:spPr>
        <p:txBody>
          <a:bodyPr/>
          <a:lstStyle/>
          <a:p>
            <a:pPr lvl="0"/>
            <a:r>
              <a:rPr lang="zh-CN" altLang="zh-CN" dirty="0"/>
              <a:t>设下图时序电路中门与触发器的参数如下：异或门的延时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3.0ns</a:t>
            </a:r>
            <a:r>
              <a:rPr lang="zh-CN" altLang="zh-CN" dirty="0"/>
              <a:t>，与门的延时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1.5ns</a:t>
            </a:r>
            <a:r>
              <a:rPr lang="zh-CN" altLang="zh-CN" dirty="0"/>
              <a:t>，触发器延时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3.0ns</a:t>
            </a:r>
            <a:r>
              <a:rPr lang="zh-CN" altLang="zh-CN" dirty="0"/>
              <a:t>，建立时间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s</a:t>
            </a:r>
            <a:r>
              <a:rPr lang="en-US" altLang="zh-CN" dirty="0"/>
              <a:t>=</a:t>
            </a:r>
            <a:r>
              <a:rPr lang="en-US" altLang="zh-CN" dirty="0" err="1"/>
              <a:t>1.0ns</a:t>
            </a:r>
            <a:r>
              <a:rPr lang="zh-CN" altLang="zh-CN" dirty="0"/>
              <a:t>，保持时间</a:t>
            </a:r>
            <a:r>
              <a:rPr lang="en-US" altLang="zh-CN" dirty="0"/>
              <a:t>t</a:t>
            </a:r>
            <a:r>
              <a:rPr lang="en-US" altLang="zh-CN" baseline="-25000" dirty="0"/>
              <a:t>h</a:t>
            </a:r>
            <a:r>
              <a:rPr lang="en-US" altLang="zh-CN" dirty="0"/>
              <a:t>=</a:t>
            </a:r>
            <a:r>
              <a:rPr lang="en-US" altLang="zh-CN" dirty="0" err="1"/>
              <a:t>0.25ns</a:t>
            </a:r>
            <a:r>
              <a:rPr lang="zh-CN" altLang="zh-CN" dirty="0"/>
              <a:t>。外部输入需要在时钟脉冲上升沿的</a:t>
            </a:r>
            <a:r>
              <a:rPr lang="en-US" altLang="zh-CN" dirty="0" smtClean="0"/>
              <a:t>___________</a:t>
            </a:r>
            <a:r>
              <a:rPr lang="zh-CN" altLang="zh-CN" dirty="0"/>
              <a:t>之前就需要确定下来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1733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36999"/>
              </p:ext>
            </p:extLst>
          </p:nvPr>
        </p:nvGraphicFramePr>
        <p:xfrm>
          <a:off x="914400" y="4219440"/>
          <a:ext cx="6421485" cy="231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r:id="rId3" imgW="7111800" imgH="2571750" progId="Visio.Drawing.11">
                  <p:embed/>
                </p:oleObj>
              </mc:Choice>
              <mc:Fallback>
                <p:oleObj r:id="rId3" imgW="7111800" imgH="25717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19440"/>
                        <a:ext cx="6421485" cy="2317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	8.5ns					B.	7.5ns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	6.5ns					D.	5.5ns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433" y="3282345"/>
            <a:ext cx="73917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B.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7.5ns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D.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7826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014" y="1066800"/>
            <a:ext cx="61398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根据下图写出电路的输出方程、次态方程，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列出状态表，画出状态图。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12110"/>
              </p:ext>
            </p:extLst>
          </p:nvPr>
        </p:nvGraphicFramePr>
        <p:xfrm>
          <a:off x="685800" y="2166329"/>
          <a:ext cx="3352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3" imgW="2524049" imgH="2523744" progId="Visio.Drawing.11">
                  <p:embed/>
                </p:oleObj>
              </mc:Choice>
              <mc:Fallback>
                <p:oleObj r:id="rId3" imgW="2524049" imgH="25237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66329"/>
                        <a:ext cx="3352800" cy="335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8462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采用米利模型设计一个电路，来识别两个序列</a:t>
            </a:r>
            <a:r>
              <a:rPr lang="en-US" altLang="zh-CN" dirty="0"/>
              <a:t>101</a:t>
            </a:r>
            <a:r>
              <a:rPr lang="zh-CN" altLang="zh-CN" dirty="0"/>
              <a:t>和</a:t>
            </a:r>
            <a:r>
              <a:rPr lang="en-US" altLang="zh-CN" dirty="0"/>
              <a:t>110</a:t>
            </a:r>
            <a:r>
              <a:rPr lang="zh-CN" altLang="zh-CN" dirty="0"/>
              <a:t>。当识别到序列</a:t>
            </a:r>
            <a:r>
              <a:rPr lang="en-US" altLang="zh-CN" dirty="0"/>
              <a:t>101</a:t>
            </a:r>
            <a:r>
              <a:rPr lang="zh-CN" altLang="zh-CN" dirty="0"/>
              <a:t>时，电路输出</a:t>
            </a:r>
            <a:r>
              <a:rPr lang="en-US" altLang="zh-CN" dirty="0"/>
              <a:t>10</a:t>
            </a:r>
            <a:r>
              <a:rPr lang="zh-CN" altLang="zh-CN" dirty="0"/>
              <a:t>，当识别到序列</a:t>
            </a:r>
            <a:r>
              <a:rPr lang="en-US" altLang="zh-CN" dirty="0"/>
              <a:t>110</a:t>
            </a:r>
            <a:r>
              <a:rPr lang="zh-CN" altLang="zh-CN" dirty="0"/>
              <a:t>时，输出</a:t>
            </a:r>
            <a:r>
              <a:rPr lang="en-US" altLang="zh-CN" dirty="0"/>
              <a:t>11</a:t>
            </a:r>
            <a:r>
              <a:rPr lang="zh-CN" altLang="zh-CN" dirty="0"/>
              <a:t>。否则，电路输出</a:t>
            </a:r>
            <a:r>
              <a:rPr lang="en-US" altLang="zh-CN" dirty="0"/>
              <a:t>00</a:t>
            </a:r>
            <a:r>
              <a:rPr lang="zh-CN" altLang="zh-CN" dirty="0"/>
              <a:t>。请画出状态图、状态表、次态方程和输出方程，并画出电路图。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6356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月日随堂练习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2646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F3B3DD7-3FA5-445F-8F23-2BB424E177C6}" type="datetime3">
              <a:rPr lang="zh-CN" altLang="en-US" sz="1400" smtClean="0"/>
              <a:pPr eaLnBrk="1" hangingPunct="1"/>
              <a:t>2017年12月10日星期日</a:t>
            </a:fld>
            <a:endParaRPr lang="en-US" altLang="zh-CN" sz="1400" smtClean="0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21C6A72-5B4C-4279-A0FC-DE6458C6BFCC}" type="slidenum">
              <a:rPr lang="zh-CN" altLang="en-US" sz="1400" smtClean="0"/>
              <a:pPr eaLnBrk="1" hangingPunct="1"/>
              <a:t>3</a:t>
            </a:fld>
            <a:endParaRPr lang="en-US" altLang="zh-CN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Quiz2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r>
              <a:rPr lang="en-US" altLang="zh-CN" sz="2400" dirty="0" smtClean="0"/>
              <a:t>Simplify the following with formulas and calculate the gate input cost for the original F and the simplified result. (6 pts)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For the following function, answer questions: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en-US" altLang="zh-CN" sz="2400" dirty="0" smtClean="0">
                <a:ea typeface="宋体" pitchFamily="2" charset="-122"/>
              </a:rPr>
              <a:t>F(A, B, C, D) =   ∑m(0,1,2,3,6,8) + ∑d (10,11,12,13,14,15) </a:t>
            </a:r>
            <a:endParaRPr lang="zh-CN" altLang="en-US" sz="2400" dirty="0" smtClean="0">
              <a:ea typeface="宋体" pitchFamily="2" charset="-122"/>
            </a:endParaRPr>
          </a:p>
          <a:p>
            <a:pPr lvl="1"/>
            <a:r>
              <a:rPr lang="en-US" altLang="zh-CN" sz="2400" dirty="0" smtClean="0"/>
              <a:t>Draw the K-map and express </a:t>
            </a:r>
            <a:r>
              <a:rPr lang="en-US" altLang="zh-CN" sz="2400" dirty="0"/>
              <a:t>F in product-of-</a:t>
            </a:r>
            <a:r>
              <a:rPr lang="en-US" altLang="zh-CN" sz="2400" dirty="0" err="1"/>
              <a:t>maxterms</a:t>
            </a:r>
            <a:r>
              <a:rPr lang="en-US" altLang="zh-CN" sz="2400" dirty="0"/>
              <a:t> algebraic form (∏</a:t>
            </a:r>
            <a:r>
              <a:rPr lang="en-US" altLang="zh-CN" sz="2400" baseline="-25000" dirty="0"/>
              <a:t>M</a:t>
            </a:r>
            <a:r>
              <a:rPr lang="en-US" altLang="zh-CN" sz="2400" dirty="0" smtClean="0"/>
              <a:t>(…)); (4 pts)</a:t>
            </a:r>
            <a:endParaRPr lang="zh-CN" altLang="zh-CN" sz="2400" dirty="0"/>
          </a:p>
          <a:p>
            <a:pPr lvl="1"/>
            <a:r>
              <a:rPr lang="en-US" altLang="zh-CN" sz="2400" dirty="0" smtClean="0"/>
              <a:t>Circle </a:t>
            </a:r>
            <a:r>
              <a:rPr lang="en-US" altLang="zh-CN" sz="2400" dirty="0"/>
              <a:t>the essential prime </a:t>
            </a:r>
            <a:r>
              <a:rPr lang="en-US" altLang="zh-CN" sz="2400" dirty="0" err="1"/>
              <a:t>implicants</a:t>
            </a:r>
            <a:r>
              <a:rPr lang="en-US" altLang="zh-CN" sz="2400" dirty="0"/>
              <a:t> and </a:t>
            </a:r>
            <a:r>
              <a:rPr lang="en-US" altLang="zh-CN" sz="2400" dirty="0" smtClean="0"/>
              <a:t>list the </a:t>
            </a:r>
            <a:r>
              <a:rPr lang="en-US" altLang="zh-CN" sz="2400" dirty="0"/>
              <a:t>corresponding AND terms</a:t>
            </a:r>
            <a:r>
              <a:rPr lang="en-US" altLang="zh-CN" sz="2400" dirty="0" smtClean="0"/>
              <a:t>; (6 pts)</a:t>
            </a:r>
            <a:endParaRPr lang="zh-CN" altLang="zh-CN" sz="2400" dirty="0"/>
          </a:p>
          <a:p>
            <a:pPr lvl="1"/>
            <a:r>
              <a:rPr lang="en-US" altLang="zh-CN" sz="2400" dirty="0"/>
              <a:t>Perform the optimization in the form of </a:t>
            </a:r>
            <a:r>
              <a:rPr lang="en-US" altLang="zh-CN" sz="2400" dirty="0" smtClean="0"/>
              <a:t>SOP </a:t>
            </a:r>
            <a:r>
              <a:rPr lang="en-US" altLang="zh-CN" sz="2400" dirty="0"/>
              <a:t>and POS</a:t>
            </a:r>
            <a:r>
              <a:rPr lang="en-US" altLang="zh-CN" sz="2400" dirty="0" smtClean="0"/>
              <a:t>; (4 pts)</a:t>
            </a:r>
            <a:endParaRPr lang="zh-CN" altLang="zh-CN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104930"/>
              </p:ext>
            </p:extLst>
          </p:nvPr>
        </p:nvGraphicFramePr>
        <p:xfrm>
          <a:off x="1362075" y="1998663"/>
          <a:ext cx="6483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4" imgW="2387520" imgH="215640" progId="Equation.3">
                  <p:embed/>
                </p:oleObj>
              </mc:Choice>
              <mc:Fallback>
                <p:oleObj name="公式" r:id="rId4" imgW="23875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998663"/>
                        <a:ext cx="64833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105400"/>
          </a:xfrm>
        </p:spPr>
        <p:txBody>
          <a:bodyPr/>
          <a:lstStyle/>
          <a:p>
            <a:r>
              <a:rPr lang="zh-CN" altLang="zh-CN" b="1" dirty="0"/>
              <a:t>一、填空</a:t>
            </a:r>
            <a:r>
              <a:rPr lang="zh-CN" altLang="zh-CN" b="1" dirty="0" smtClean="0"/>
              <a:t>题</a:t>
            </a:r>
            <a:endParaRPr lang="zh-CN" altLang="zh-CN" dirty="0"/>
          </a:p>
          <a:p>
            <a:pPr lvl="0"/>
            <a:r>
              <a:rPr lang="zh-CN" altLang="zh-CN" dirty="0"/>
              <a:t>三态缓冲器的输出有</a:t>
            </a:r>
            <a:r>
              <a:rPr lang="en-US" altLang="zh-CN" dirty="0" smtClean="0"/>
              <a:t>________</a:t>
            </a:r>
            <a:r>
              <a:rPr lang="zh-CN" altLang="zh-CN" dirty="0"/>
              <a:t>个状态，若将几个三态缓冲器的输出端并联在一起，则最多允许</a:t>
            </a:r>
            <a:r>
              <a:rPr lang="en-US" altLang="zh-CN" dirty="0" smtClean="0"/>
              <a:t>__________</a:t>
            </a:r>
            <a:r>
              <a:rPr lang="zh-CN" altLang="zh-CN" dirty="0"/>
              <a:t>个三态缓冲器输出使能。</a:t>
            </a:r>
          </a:p>
          <a:p>
            <a:pPr lvl="0"/>
            <a:r>
              <a:rPr lang="zh-CN" altLang="zh-CN" dirty="0"/>
              <a:t>数制转换：</a:t>
            </a:r>
            <a:r>
              <a:rPr lang="en-US" altLang="zh-CN" dirty="0"/>
              <a:t>(17.5)</a:t>
            </a:r>
            <a:r>
              <a:rPr lang="en-US" altLang="zh-CN" baseline="-25000" dirty="0"/>
              <a:t>8</a:t>
            </a:r>
            <a:r>
              <a:rPr lang="en-US" altLang="zh-CN" dirty="0"/>
              <a:t> = </a:t>
            </a:r>
            <a:r>
              <a:rPr lang="en-US" altLang="zh-CN" dirty="0" smtClean="0"/>
              <a:t>(______)</a:t>
            </a:r>
            <a:r>
              <a:rPr lang="en-US" altLang="zh-CN" baseline="-25000" dirty="0"/>
              <a:t>10</a:t>
            </a:r>
            <a:r>
              <a:rPr lang="en-US" altLang="zh-CN" dirty="0"/>
              <a:t>= </a:t>
            </a:r>
            <a:r>
              <a:rPr lang="en-US" altLang="zh-CN" dirty="0" smtClean="0"/>
              <a:t>(________)</a:t>
            </a:r>
            <a:r>
              <a:rPr lang="en-US" altLang="zh-CN" baseline="-25000" dirty="0"/>
              <a:t>16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(-7.7)</a:t>
            </a:r>
            <a:r>
              <a:rPr lang="en-US" altLang="zh-CN" baseline="-25000" dirty="0"/>
              <a:t>10</a:t>
            </a:r>
            <a:r>
              <a:rPr lang="zh-CN" altLang="zh-CN" dirty="0"/>
              <a:t>的</a:t>
            </a:r>
            <a:r>
              <a:rPr lang="en-US" altLang="zh-CN" dirty="0"/>
              <a:t>8</a:t>
            </a:r>
            <a:r>
              <a:rPr lang="zh-CN" altLang="zh-CN" dirty="0"/>
              <a:t>位机器数（</a:t>
            </a:r>
            <a:r>
              <a:rPr lang="en-US" altLang="zh-CN" dirty="0"/>
              <a:t>3</a:t>
            </a:r>
            <a:r>
              <a:rPr lang="zh-CN" altLang="zh-CN" dirty="0"/>
              <a:t>位小数，</a:t>
            </a:r>
            <a:r>
              <a:rPr lang="en-US" altLang="zh-CN" dirty="0"/>
              <a:t>1</a:t>
            </a:r>
            <a:r>
              <a:rPr lang="zh-CN" altLang="zh-CN" dirty="0"/>
              <a:t>位符号位）是</a:t>
            </a:r>
            <a:r>
              <a:rPr lang="en-US" altLang="zh-CN" dirty="0" smtClean="0"/>
              <a:t>_______</a:t>
            </a:r>
            <a:r>
              <a:rPr lang="zh-CN" altLang="zh-CN" dirty="0"/>
              <a:t>；反码是</a:t>
            </a:r>
            <a:r>
              <a:rPr lang="en-US" altLang="zh-CN" dirty="0" smtClean="0"/>
              <a:t>_____________</a:t>
            </a:r>
            <a:r>
              <a:rPr lang="zh-CN" altLang="zh-CN" dirty="0"/>
              <a:t>；补码是</a:t>
            </a:r>
            <a:r>
              <a:rPr lang="en-US" altLang="zh-CN" dirty="0" smtClean="0"/>
              <a:t>____________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一个</a:t>
            </a:r>
            <a:r>
              <a:rPr lang="en-US" altLang="zh-CN" dirty="0"/>
              <a:t>10</a:t>
            </a:r>
            <a:r>
              <a:rPr lang="zh-CN" altLang="zh-CN" dirty="0"/>
              <a:t>位地址码、</a:t>
            </a:r>
            <a:r>
              <a:rPr lang="en-US" altLang="zh-CN" dirty="0"/>
              <a:t>8</a:t>
            </a:r>
            <a:r>
              <a:rPr lang="zh-CN" altLang="zh-CN" dirty="0"/>
              <a:t>位输出的</a:t>
            </a:r>
            <a:r>
              <a:rPr lang="en-US" altLang="zh-CN" dirty="0"/>
              <a:t>ROM</a:t>
            </a:r>
            <a:r>
              <a:rPr lang="zh-CN" altLang="zh-CN" dirty="0"/>
              <a:t>，其存储容量为</a:t>
            </a:r>
            <a:r>
              <a:rPr lang="en-US" altLang="zh-CN" dirty="0" smtClean="0"/>
              <a:t>_____________</a:t>
            </a:r>
            <a:r>
              <a:rPr lang="zh-CN" altLang="zh-CN" dirty="0"/>
              <a:t>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8628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7446"/>
              </p:ext>
            </p:extLst>
          </p:nvPr>
        </p:nvGraphicFramePr>
        <p:xfrm>
          <a:off x="752061" y="1630272"/>
          <a:ext cx="732513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3" imgW="1778000" imgH="241300" progId="Equation.DSMT4">
                  <p:embed/>
                </p:oleObj>
              </mc:Choice>
              <mc:Fallback>
                <p:oleObj name="Equation" r:id="rId3" imgW="1778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61" y="1630272"/>
                        <a:ext cx="7325139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70215"/>
              </p:ext>
            </p:extLst>
          </p:nvPr>
        </p:nvGraphicFramePr>
        <p:xfrm>
          <a:off x="3518222" y="2633707"/>
          <a:ext cx="9048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5" imgW="279360" imgH="190440" progId="Equation.DSMT4">
                  <p:embed/>
                </p:oleObj>
              </mc:Choice>
              <mc:Fallback>
                <p:oleObj name="Equation" r:id="rId5" imgW="27936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22" y="2633707"/>
                        <a:ext cx="904875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7200" y="1202486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已知某函数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74389" y="2809297"/>
            <a:ext cx="3518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该函数的简形式的反函数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57200" y="3772646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可以被用作可控门的逻辑门是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门。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79585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选择题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二</a:t>
            </a:r>
            <a:r>
              <a:rPr lang="zh-CN" altLang="zh-CN" dirty="0"/>
              <a:t>值逻辑处理二进制的变量，其变量只取</a:t>
            </a:r>
            <a:r>
              <a:rPr lang="en-US" altLang="zh-CN" dirty="0" smtClean="0"/>
              <a:t>____________</a:t>
            </a:r>
            <a:r>
              <a:rPr lang="zh-CN" altLang="zh-CN" dirty="0"/>
              <a:t>个离散值。</a:t>
            </a:r>
          </a:p>
          <a:p>
            <a:pPr marL="0" indent="0">
              <a:buNone/>
            </a:pPr>
            <a:r>
              <a:rPr lang="en-US" altLang="zh-CN" dirty="0"/>
              <a:t>A. 1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2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3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en-US" altLang="zh-CN" dirty="0"/>
              <a:t>. 4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5362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53927"/>
              </p:ext>
            </p:extLst>
          </p:nvPr>
        </p:nvGraphicFramePr>
        <p:xfrm>
          <a:off x="1269995" y="1225777"/>
          <a:ext cx="4796353" cy="6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3" imgW="1409088" imgH="241195" progId="Equation.DSMT4">
                  <p:embed/>
                </p:oleObj>
              </mc:Choice>
              <mc:Fallback>
                <p:oleObj name="Equation" r:id="rId3" imgW="1409088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95" y="1225777"/>
                        <a:ext cx="4796353" cy="6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023117"/>
              </p:ext>
            </p:extLst>
          </p:nvPr>
        </p:nvGraphicFramePr>
        <p:xfrm>
          <a:off x="482600" y="3582949"/>
          <a:ext cx="1794353" cy="54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5" imgW="723586" imgH="215806" progId="Equation.DSMT4">
                  <p:embed/>
                </p:oleObj>
              </mc:Choice>
              <mc:Fallback>
                <p:oleObj name="Equation" r:id="rId5" imgW="723586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582949"/>
                        <a:ext cx="1794353" cy="543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600" y="1281083"/>
            <a:ext cx="787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9728" y="2035922"/>
            <a:ext cx="53424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的门输入成本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G_________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9	  B. 10	       C. 11    	   D. 12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2600" y="4204552"/>
            <a:ext cx="55563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在四变量卡诺图中有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个小格是“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A. 13	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12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6		D. 5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26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267433"/>
              </p:ext>
            </p:extLst>
          </p:nvPr>
        </p:nvGraphicFramePr>
        <p:xfrm>
          <a:off x="2438400" y="2235609"/>
          <a:ext cx="3505200" cy="33212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83384"/>
                <a:gridCol w="584608"/>
                <a:gridCol w="584608"/>
                <a:gridCol w="583384"/>
                <a:gridCol w="584608"/>
                <a:gridCol w="584608"/>
              </a:tblGrid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35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035278"/>
            <a:ext cx="82157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3375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下列卡诺图表示的函数中，质蕴涵项共有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4		B. 5			C. 6			D. 7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97521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只读存储器</a:t>
            </a:r>
            <a:r>
              <a:rPr lang="en-US" altLang="zh-CN" dirty="0"/>
              <a:t> (ROM) </a:t>
            </a:r>
            <a:r>
              <a:rPr lang="zh-CN" altLang="zh-CN" dirty="0"/>
              <a:t>是由</a:t>
            </a:r>
            <a:r>
              <a:rPr lang="en-US" altLang="zh-CN" dirty="0" smtClean="0"/>
              <a:t>________</a:t>
            </a:r>
            <a:r>
              <a:rPr lang="zh-CN" altLang="zh-CN" dirty="0"/>
              <a:t>与门陈列和</a:t>
            </a:r>
            <a:r>
              <a:rPr lang="en-US" altLang="zh-CN" dirty="0"/>
              <a:t>_________</a:t>
            </a:r>
            <a:r>
              <a:rPr lang="zh-CN" altLang="zh-CN" dirty="0"/>
              <a:t>或门陈列组成的组合逻辑结构。</a:t>
            </a:r>
          </a:p>
          <a:p>
            <a:pPr marL="514350" indent="-514350">
              <a:buAutoNum type="alphaUcPeriod"/>
            </a:pPr>
            <a:r>
              <a:rPr lang="zh-CN" altLang="zh-CN" dirty="0" smtClean="0"/>
              <a:t>可编程</a:t>
            </a:r>
            <a:r>
              <a:rPr lang="zh-CN" altLang="zh-CN" dirty="0"/>
              <a:t>，固定的</a:t>
            </a:r>
            <a:r>
              <a:rPr lang="en-US" altLang="zh-CN" dirty="0"/>
              <a:t>			</a:t>
            </a:r>
            <a:endParaRPr lang="en-US" altLang="zh-CN" dirty="0" smtClean="0"/>
          </a:p>
          <a:p>
            <a:pPr marL="514350" indent="-514350">
              <a:buAutoNum type="alphaUcPeriod"/>
            </a:pP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zh-CN" dirty="0"/>
              <a:t>可编程，可编程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固定的，可编程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dirty="0"/>
              <a:t>.  </a:t>
            </a:r>
            <a:r>
              <a:rPr lang="zh-CN" altLang="zh-CN" dirty="0"/>
              <a:t>固定的，固定的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2017年12月10日星期日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2365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9584</TotalTime>
  <Words>786</Words>
  <Application>Microsoft Office PowerPoint</Application>
  <PresentationFormat>全屏显示(4:3)</PresentationFormat>
  <Paragraphs>135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Arial</vt:lpstr>
      <vt:lpstr>Times New Roman</vt:lpstr>
      <vt:lpstr>Wingdings</vt:lpstr>
      <vt:lpstr>170Gp_natural_light</vt:lpstr>
      <vt:lpstr>位图图像</vt:lpstr>
      <vt:lpstr>公式</vt:lpstr>
      <vt:lpstr>Equation</vt:lpstr>
      <vt:lpstr>Visio.Drawing.11</vt:lpstr>
      <vt:lpstr>PowerPoint 演示文稿</vt:lpstr>
      <vt:lpstr>PowerPoint 演示文稿</vt:lpstr>
      <vt:lpstr>Quiz2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Deller</cp:lastModifiedBy>
  <cp:revision>342</cp:revision>
  <dcterms:created xsi:type="dcterms:W3CDTF">2004-07-24T05:38:31Z</dcterms:created>
  <dcterms:modified xsi:type="dcterms:W3CDTF">2017-12-11T02:45:39Z</dcterms:modified>
</cp:coreProperties>
</file>